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5" r:id="rId3"/>
    <p:sldId id="278" r:id="rId4"/>
    <p:sldId id="258" r:id="rId5"/>
    <p:sldId id="280" r:id="rId6"/>
    <p:sldId id="287" r:id="rId7"/>
    <p:sldId id="262" r:id="rId8"/>
    <p:sldId id="259" r:id="rId9"/>
    <p:sldId id="294" r:id="rId10"/>
    <p:sldId id="279" r:id="rId11"/>
    <p:sldId id="271" r:id="rId12"/>
    <p:sldId id="265" r:id="rId13"/>
    <p:sldId id="281" r:id="rId14"/>
    <p:sldId id="282" r:id="rId15"/>
    <p:sldId id="283" r:id="rId16"/>
    <p:sldId id="284" r:id="rId17"/>
    <p:sldId id="285" r:id="rId18"/>
    <p:sldId id="264" r:id="rId19"/>
    <p:sldId id="263" r:id="rId20"/>
    <p:sldId id="286" r:id="rId21"/>
    <p:sldId id="288" r:id="rId22"/>
    <p:sldId id="289" r:id="rId23"/>
    <p:sldId id="292" r:id="rId24"/>
    <p:sldId id="293" r:id="rId25"/>
    <p:sldId id="291"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snapToGrid="0">
      <p:cViewPr varScale="1">
        <p:scale>
          <a:sx n="68" d="100"/>
          <a:sy n="68" d="100"/>
        </p:scale>
        <p:origin x="82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7BC6B3-2E07-41D9-83F8-5840DBA941EE}" type="datetimeFigureOut">
              <a:rPr lang="en-US" smtClean="0"/>
              <a:pPr/>
              <a:t>5/2/2019</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DD14D-2885-49C1-BD58-2E1442ABED78}"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65B82E4-F0B4-4F3B-A8EE-0CCB8CEAD4FB}" type="datetime1">
              <a:rPr lang="en-IN" smtClean="0"/>
              <a:pPr/>
              <a:t>02-05-2019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119296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A9E9B8-1C5E-45F2-A47A-55503A27C38E}" type="datetime1">
              <a:rPr lang="en-IN" smtClean="0"/>
              <a:pPr/>
              <a:t>02-05-2019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227506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44DA42-C804-444C-BC27-DD4FC827A59F}" type="datetime1">
              <a:rPr lang="en-IN" smtClean="0"/>
              <a:pPr/>
              <a:t>02-05-2019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348483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D9C8A8-3AC9-485A-91F1-C2C16A4F459B}" type="datetime1">
              <a:rPr lang="en-IN" smtClean="0"/>
              <a:pPr/>
              <a:t>02-05-2019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283183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8A7022-F7A5-446F-AF68-62B83AEB4ECF}" type="datetime1">
              <a:rPr lang="en-IN" smtClean="0"/>
              <a:pPr/>
              <a:t>02-05-2019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270450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7C672B7-01E5-4827-BE6A-E96A63C64468}" type="datetime1">
              <a:rPr lang="en-IN" smtClean="0"/>
              <a:pPr/>
              <a:t>02-05-2019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154104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B5B5A92-BC9F-44EA-ADDA-EDB3F1E0E756}" type="datetime1">
              <a:rPr lang="en-IN" smtClean="0"/>
              <a:pPr/>
              <a:t>02-05-2019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341932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CB178DA-E689-4406-AF4D-3F7C33BC3565}" type="datetime1">
              <a:rPr lang="en-IN" smtClean="0"/>
              <a:pPr/>
              <a:t>02-05-2019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355327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5D366-B4B6-4BDF-BF27-EA69D5DE70CE}" type="datetime1">
              <a:rPr lang="en-IN" smtClean="0"/>
              <a:pPr/>
              <a:t>02-05-2019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302230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1E20C4-7CC2-4B3D-A5B1-04EC1A8031C4}" type="datetime1">
              <a:rPr lang="en-IN" smtClean="0"/>
              <a:pPr/>
              <a:t>02-05-2019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390374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53ED40-54F8-4779-AD2F-26D41C0A1B88}" type="datetime1">
              <a:rPr lang="en-IN" smtClean="0"/>
              <a:pPr/>
              <a:t>02-05-2019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337075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3C0D7-FF72-4B1F-8EF9-62D56A70FCF2}" type="datetime1">
              <a:rPr lang="en-IN" smtClean="0"/>
              <a:pPr/>
              <a:t>02-05-2019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9166F-83A7-4CBF-A8E0-3192C50764B6}" type="slidenum">
              <a:rPr lang="en-IN" smtClean="0"/>
              <a:pPr/>
              <a:t>‹#›</a:t>
            </a:fld>
            <a:endParaRPr lang="en-IN" dirty="0"/>
          </a:p>
        </p:txBody>
      </p:sp>
    </p:spTree>
    <p:extLst>
      <p:ext uri="{BB962C8B-B14F-4D97-AF65-F5344CB8AC3E}">
        <p14:creationId xmlns:p14="http://schemas.microsoft.com/office/powerpoint/2010/main" val="70274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7" y="1388356"/>
            <a:ext cx="9144000" cy="1413877"/>
          </a:xfrm>
        </p:spPr>
        <p:txBody>
          <a:bodyPr>
            <a:noAutofit/>
          </a:bodyPr>
          <a:lstStyle/>
          <a:p>
            <a:pPr algn="l"/>
            <a:r>
              <a:rPr lang="en-IN" sz="14000" dirty="0">
                <a:solidFill>
                  <a:schemeClr val="tx2">
                    <a:lumMod val="50000"/>
                  </a:schemeClr>
                </a:solidFill>
                <a:latin typeface="Bahnschrift Condensed" panose="020B0502040204020203" pitchFamily="34" charset="0"/>
                <a:cs typeface="Times New Roman" panose="02020603050405020304" pitchFamily="18" charset="0"/>
              </a:rPr>
              <a:t>	LOGISWARM</a:t>
            </a:r>
            <a:endParaRPr lang="en-IN" sz="14000" dirty="0">
              <a:ln w="0"/>
              <a:solidFill>
                <a:schemeClr val="tx2">
                  <a:lumMod val="50000"/>
                </a:schemeClr>
              </a:solidFill>
              <a:effectLst>
                <a:outerShdw blurRad="38100" dist="19050" dir="2700000" algn="tl" rotWithShape="0">
                  <a:schemeClr val="dk1">
                    <a:alpha val="40000"/>
                  </a:schemeClr>
                </a:outerShdw>
              </a:effectLst>
              <a:latin typeface="Bahnschrift Condensed" panose="020B0502040204020203" pitchFamily="34" charset="0"/>
              <a:cs typeface="Times New Roman" panose="02020603050405020304" pitchFamily="18" charset="0"/>
            </a:endParaRPr>
          </a:p>
        </p:txBody>
      </p:sp>
      <p:sp>
        <p:nvSpPr>
          <p:cNvPr id="3" name="Subtitle 2"/>
          <p:cNvSpPr>
            <a:spLocks noGrp="1"/>
          </p:cNvSpPr>
          <p:nvPr>
            <p:ph type="subTitle" idx="1"/>
          </p:nvPr>
        </p:nvSpPr>
        <p:spPr>
          <a:xfrm>
            <a:off x="800101" y="2802233"/>
            <a:ext cx="10287000" cy="1733462"/>
          </a:xfrm>
        </p:spPr>
        <p:txBody>
          <a:bodyPr>
            <a:normAutofit/>
          </a:bodyPr>
          <a:lstStyle/>
          <a:p>
            <a:r>
              <a:rPr lang="en-IN" sz="3200" dirty="0">
                <a:solidFill>
                  <a:srgbClr val="002060"/>
                </a:solidFill>
                <a:latin typeface="Bahnschrift Light" panose="020B0502040204020203" pitchFamily="34" charset="0"/>
              </a:rPr>
              <a:t>Logistics Using Semi-Automated Multi-Robot Systems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1297" y="2781300"/>
            <a:ext cx="4079770" cy="4076700"/>
          </a:xfrm>
          <a:prstGeom prst="rect">
            <a:avLst/>
          </a:prstGeom>
        </p:spPr>
      </p:pic>
      <p:pic>
        <p:nvPicPr>
          <p:cNvPr id="7" name="Picture 2" descr="C:\Users\user\Desktop\College\Beeclust\logo.png"/>
          <p:cNvPicPr>
            <a:picLocks noChangeAspect="1" noChangeArrowheads="1"/>
          </p:cNvPicPr>
          <p:nvPr/>
        </p:nvPicPr>
        <p:blipFill>
          <a:blip r:embed="rId3"/>
          <a:srcRect/>
          <a:stretch>
            <a:fillRect/>
          </a:stretch>
        </p:blipFill>
        <p:spPr bwMode="auto">
          <a:xfrm>
            <a:off x="1093123" y="3581399"/>
            <a:ext cx="5205153" cy="2971799"/>
          </a:xfrm>
          <a:prstGeom prst="rect">
            <a:avLst/>
          </a:prstGeom>
          <a:noFill/>
        </p:spPr>
      </p:pic>
      <p:sp>
        <p:nvSpPr>
          <p:cNvPr id="10" name="Slide Number Placeholder 7">
            <a:extLst>
              <a:ext uri="{FF2B5EF4-FFF2-40B4-BE49-F238E27FC236}">
                <a16:creationId xmlns:a16="http://schemas.microsoft.com/office/drawing/2014/main" id="{883E3989-6D16-46BE-9796-6154BAA2B445}"/>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1</a:t>
            </a:fld>
            <a:r>
              <a:rPr lang="en-IN" sz="2000" b="1" dirty="0"/>
              <a:t>)</a:t>
            </a:r>
          </a:p>
        </p:txBody>
      </p:sp>
    </p:spTree>
    <p:extLst>
      <p:ext uri="{BB962C8B-B14F-4D97-AF65-F5344CB8AC3E}">
        <p14:creationId xmlns:p14="http://schemas.microsoft.com/office/powerpoint/2010/main" val="25568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64CD-43BD-4030-A50D-25ADE93CDA2B}"/>
              </a:ext>
            </a:extLst>
          </p:cNvPr>
          <p:cNvSpPr>
            <a:spLocks noGrp="1"/>
          </p:cNvSpPr>
          <p:nvPr>
            <p:ph type="title"/>
          </p:nvPr>
        </p:nvSpPr>
        <p:spPr>
          <a:xfrm>
            <a:off x="190500" y="119529"/>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LOGISWARM-Testbed</a:t>
            </a:r>
          </a:p>
        </p:txBody>
      </p:sp>
      <p:sp>
        <p:nvSpPr>
          <p:cNvPr id="18" name="Content Placeholder 17">
            <a:extLst>
              <a:ext uri="{FF2B5EF4-FFF2-40B4-BE49-F238E27FC236}">
                <a16:creationId xmlns:a16="http://schemas.microsoft.com/office/drawing/2014/main" id="{7EB00276-E475-44B2-93F5-1A0D6320DEA4}"/>
              </a:ext>
            </a:extLst>
          </p:cNvPr>
          <p:cNvSpPr>
            <a:spLocks noGrp="1"/>
          </p:cNvSpPr>
          <p:nvPr>
            <p:ph sz="half" idx="1"/>
          </p:nvPr>
        </p:nvSpPr>
        <p:spPr>
          <a:xfrm>
            <a:off x="190500" y="2114153"/>
            <a:ext cx="5676900" cy="5378053"/>
          </a:xfrm>
        </p:spPr>
        <p:txBody>
          <a:bodyPr>
            <a:normAutofit/>
          </a:bodyPr>
          <a:lstStyle/>
          <a:p>
            <a:r>
              <a:rPr lang="en-US" dirty="0">
                <a:latin typeface="Bahnschrift SemiLight Condensed" panose="020B0502040204020203" pitchFamily="34" charset="0"/>
              </a:rPr>
              <a:t>The LOGISWARM – testbed will be used for testing of our robots</a:t>
            </a:r>
          </a:p>
          <a:p>
            <a:r>
              <a:rPr lang="en-US" dirty="0">
                <a:latin typeface="Bahnschrift SemiLight Condensed" panose="020B0502040204020203" pitchFamily="34" charset="0"/>
              </a:rPr>
              <a:t>Dimensions – 100cm*60cm</a:t>
            </a:r>
          </a:p>
          <a:p>
            <a:r>
              <a:rPr lang="en-US" dirty="0">
                <a:latin typeface="Bahnschrift SemiLight Condensed" panose="020B0502040204020203" pitchFamily="34" charset="0"/>
              </a:rPr>
              <a:t>Overhead camera (Logitech C270 HD Webcam) – for tracking AprilTags / Fiducial markers </a:t>
            </a:r>
          </a:p>
          <a:p>
            <a:r>
              <a:rPr lang="en-US" dirty="0">
                <a:latin typeface="Bahnschrift SemiLight Condensed" panose="020B0502040204020203" pitchFamily="34" charset="0"/>
              </a:rPr>
              <a:t>The testbed will also have charging stations for robots</a:t>
            </a:r>
          </a:p>
        </p:txBody>
      </p:sp>
      <p:cxnSp>
        <p:nvCxnSpPr>
          <p:cNvPr id="5" name="Straight Connector 4">
            <a:extLst>
              <a:ext uri="{FF2B5EF4-FFF2-40B4-BE49-F238E27FC236}">
                <a16:creationId xmlns:a16="http://schemas.microsoft.com/office/drawing/2014/main" id="{BF2D8A5D-BB28-47AE-9928-EABF91DEF84C}"/>
              </a:ext>
            </a:extLst>
          </p:cNvPr>
          <p:cNvCxnSpPr>
            <a:cxnSpLocks/>
          </p:cNvCxnSpPr>
          <p:nvPr/>
        </p:nvCxnSpPr>
        <p:spPr>
          <a:xfrm>
            <a:off x="190500" y="1134268"/>
            <a:ext cx="110680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B7B9257B-C9B6-4054-9100-5D0711B5C6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pic>
        <p:nvPicPr>
          <p:cNvPr id="31" name="Content Placeholder 30">
            <a:extLst>
              <a:ext uri="{FF2B5EF4-FFF2-40B4-BE49-F238E27FC236}">
                <a16:creationId xmlns:a16="http://schemas.microsoft.com/office/drawing/2014/main" id="{0F08FE07-F5D7-4D00-9F1D-606731044E5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24430" y="1755915"/>
            <a:ext cx="4917215" cy="4351333"/>
          </a:xfrm>
        </p:spPr>
      </p:pic>
      <p:pic>
        <p:nvPicPr>
          <p:cNvPr id="7" name="Picture 2" descr="C:\Users\user\Desktop\College\Beeclust\logo.png"/>
          <p:cNvPicPr>
            <a:picLocks noChangeAspect="1" noChangeArrowheads="1"/>
          </p:cNvPicPr>
          <p:nvPr/>
        </p:nvPicPr>
        <p:blipFill>
          <a:blip r:embed="rId4"/>
          <a:srcRect/>
          <a:stretch>
            <a:fillRect/>
          </a:stretch>
        </p:blipFill>
        <p:spPr bwMode="auto">
          <a:xfrm>
            <a:off x="156754" y="5855427"/>
            <a:ext cx="1423851" cy="812925"/>
          </a:xfrm>
          <a:prstGeom prst="rect">
            <a:avLst/>
          </a:prstGeom>
          <a:noFill/>
        </p:spPr>
      </p:pic>
      <p:sp>
        <p:nvSpPr>
          <p:cNvPr id="11" name="Slide Number Placeholder 7">
            <a:extLst>
              <a:ext uri="{FF2B5EF4-FFF2-40B4-BE49-F238E27FC236}">
                <a16:creationId xmlns:a16="http://schemas.microsoft.com/office/drawing/2014/main" id="{902CE014-4546-443A-8EDF-A08399ACF859}"/>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10</a:t>
            </a:fld>
            <a:r>
              <a:rPr lang="en-IN" sz="2000" b="1" dirty="0"/>
              <a:t>)</a:t>
            </a:r>
          </a:p>
        </p:txBody>
      </p:sp>
    </p:spTree>
    <p:extLst>
      <p:ext uri="{BB962C8B-B14F-4D97-AF65-F5344CB8AC3E}">
        <p14:creationId xmlns:p14="http://schemas.microsoft.com/office/powerpoint/2010/main" val="326345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FE78-25F0-4193-9DC4-97234511038F}"/>
              </a:ext>
            </a:extLst>
          </p:cNvPr>
          <p:cNvSpPr>
            <a:spLocks noGrp="1"/>
          </p:cNvSpPr>
          <p:nvPr>
            <p:ph type="title"/>
          </p:nvPr>
        </p:nvSpPr>
        <p:spPr>
          <a:xfrm>
            <a:off x="205154" y="0"/>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Flowchart</a:t>
            </a:r>
            <a:r>
              <a:rPr lang="en-US" sz="6000" dirty="0">
                <a:solidFill>
                  <a:schemeClr val="accent6">
                    <a:lumMod val="50000"/>
                  </a:schemeClr>
                </a:solidFill>
                <a:latin typeface="Bahnschrift Condensed" panose="020B0502040204020203" pitchFamily="34" charset="0"/>
              </a:rPr>
              <a:t> - </a:t>
            </a:r>
            <a:r>
              <a:rPr lang="en-US" sz="6000" dirty="0">
                <a:solidFill>
                  <a:schemeClr val="accent6">
                    <a:lumMod val="50000"/>
                  </a:schemeClr>
                </a:solidFill>
                <a:latin typeface="Bahnschrift SemiLight Condensed" panose="020B0502040204020203" pitchFamily="34" charset="0"/>
              </a:rPr>
              <a:t>Working</a:t>
            </a:r>
          </a:p>
        </p:txBody>
      </p:sp>
      <p:cxnSp>
        <p:nvCxnSpPr>
          <p:cNvPr id="7" name="Straight Connector 6">
            <a:extLst>
              <a:ext uri="{FF2B5EF4-FFF2-40B4-BE49-F238E27FC236}">
                <a16:creationId xmlns:a16="http://schemas.microsoft.com/office/drawing/2014/main" id="{AC628A70-1C73-4BBD-9FC0-22773C75F9CF}"/>
              </a:ext>
            </a:extLst>
          </p:cNvPr>
          <p:cNvCxnSpPr>
            <a:cxnSpLocks/>
          </p:cNvCxnSpPr>
          <p:nvPr/>
        </p:nvCxnSpPr>
        <p:spPr>
          <a:xfrm>
            <a:off x="205154" y="1153551"/>
            <a:ext cx="11611708"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FA505C3-7A61-4B4B-9C86-FA929BBB6F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pic>
        <p:nvPicPr>
          <p:cNvPr id="4" name="Picture 3">
            <a:extLst>
              <a:ext uri="{FF2B5EF4-FFF2-40B4-BE49-F238E27FC236}">
                <a16:creationId xmlns:a16="http://schemas.microsoft.com/office/drawing/2014/main" id="{259D877C-9039-40CD-8827-B3D6E7020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017" y="1220458"/>
            <a:ext cx="6139935" cy="5255283"/>
          </a:xfrm>
          <a:prstGeom prst="rect">
            <a:avLst/>
          </a:prstGeom>
        </p:spPr>
      </p:pic>
      <p:pic>
        <p:nvPicPr>
          <p:cNvPr id="6" name="Picture 2" descr="C:\Users\user\Desktop\College\Beeclust\logo.png"/>
          <p:cNvPicPr>
            <a:picLocks noChangeAspect="1" noChangeArrowheads="1"/>
          </p:cNvPicPr>
          <p:nvPr/>
        </p:nvPicPr>
        <p:blipFill>
          <a:blip r:embed="rId4"/>
          <a:srcRect/>
          <a:stretch>
            <a:fillRect/>
          </a:stretch>
        </p:blipFill>
        <p:spPr bwMode="auto">
          <a:xfrm>
            <a:off x="156754" y="5855427"/>
            <a:ext cx="1423851" cy="812925"/>
          </a:xfrm>
          <a:prstGeom prst="rect">
            <a:avLst/>
          </a:prstGeom>
          <a:noFill/>
        </p:spPr>
      </p:pic>
      <p:sp>
        <p:nvSpPr>
          <p:cNvPr id="8" name="TextBox 7"/>
          <p:cNvSpPr txBox="1"/>
          <p:nvPr/>
        </p:nvSpPr>
        <p:spPr>
          <a:xfrm>
            <a:off x="317500" y="2019300"/>
            <a:ext cx="2171700" cy="2308324"/>
          </a:xfrm>
          <a:prstGeom prst="rect">
            <a:avLst/>
          </a:prstGeom>
          <a:noFill/>
        </p:spPr>
        <p:txBody>
          <a:bodyPr wrap="square" rtlCol="0">
            <a:spAutoFit/>
          </a:bodyPr>
          <a:lstStyle/>
          <a:p>
            <a:pPr algn="ctr"/>
            <a:r>
              <a:rPr lang="en-IN" dirty="0">
                <a:solidFill>
                  <a:srgbClr val="FF0000"/>
                </a:solidFill>
                <a:latin typeface="Bahnschrift SemiLight Condensed" pitchFamily="34" charset="0"/>
              </a:rPr>
              <a:t>CONSENSUS THEOREM</a:t>
            </a:r>
            <a:r>
              <a:rPr lang="en-IN" dirty="0">
                <a:latin typeface="Bahnschrift SemiLight Condensed" pitchFamily="34" charset="0"/>
              </a:rPr>
              <a:t> STATES THAT A ROBOT TENDS TO GET THE AVERAGE OF THE STATES OF IT’S NEIGHBOURING ROBOTS AND EVERY ROBOT SHARES A COMMON STATE AFTER A CERTAIN TIME.</a:t>
            </a:r>
          </a:p>
        </p:txBody>
      </p:sp>
      <p:sp>
        <p:nvSpPr>
          <p:cNvPr id="9" name="Slide Number Placeholder 8"/>
          <p:cNvSpPr>
            <a:spLocks noGrp="1"/>
          </p:cNvSpPr>
          <p:nvPr>
            <p:ph type="sldNum" sz="quarter" idx="12"/>
          </p:nvPr>
        </p:nvSpPr>
        <p:spPr/>
        <p:txBody>
          <a:bodyPr/>
          <a:lstStyle/>
          <a:p>
            <a:fld id="{6729166F-83A7-4CBF-A8E0-3192C50764B6}" type="slidenum">
              <a:rPr lang="en-IN" smtClean="0"/>
              <a:pPr/>
              <a:t>11</a:t>
            </a:fld>
            <a:endParaRPr lang="en-IN" dirty="0"/>
          </a:p>
        </p:txBody>
      </p:sp>
      <p:sp>
        <p:nvSpPr>
          <p:cNvPr id="13" name="Slide Number Placeholder 7">
            <a:extLst>
              <a:ext uri="{FF2B5EF4-FFF2-40B4-BE49-F238E27FC236}">
                <a16:creationId xmlns:a16="http://schemas.microsoft.com/office/drawing/2014/main" id="{26E26C01-85F2-49F1-BD8D-D9A9205D9B2D}"/>
              </a:ext>
            </a:extLst>
          </p:cNvPr>
          <p:cNvSpPr txBox="1">
            <a:spLocks/>
          </p:cNvSpPr>
          <p:nvPr/>
        </p:nvSpPr>
        <p:spPr>
          <a:xfrm>
            <a:off x="4849091" y="6370636"/>
            <a:ext cx="24938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b="1"/>
              <a:t>(</a:t>
            </a:r>
            <a:fld id="{6729166F-83A7-4CBF-A8E0-3192C50764B6}" type="slidenum">
              <a:rPr lang="en-IN" sz="2000" b="1" smtClean="0"/>
              <a:pPr algn="ctr"/>
              <a:t>11</a:t>
            </a:fld>
            <a:r>
              <a:rPr lang="en-IN" sz="2000" b="1"/>
              <a:t>)</a:t>
            </a:r>
            <a:endParaRPr lang="en-IN" sz="2000" b="1" dirty="0"/>
          </a:p>
        </p:txBody>
      </p:sp>
    </p:spTree>
    <p:extLst>
      <p:ext uri="{BB962C8B-B14F-4D97-AF65-F5344CB8AC3E}">
        <p14:creationId xmlns:p14="http://schemas.microsoft.com/office/powerpoint/2010/main" val="278717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65" y="182245"/>
            <a:ext cx="10515600" cy="1325563"/>
          </a:xfrm>
        </p:spPr>
        <p:txBody>
          <a:bodyPr>
            <a:normAutofit/>
          </a:bodyPr>
          <a:lstStyle/>
          <a:p>
            <a:r>
              <a:rPr lang="en-IN" sz="6000" dirty="0">
                <a:solidFill>
                  <a:schemeClr val="accent6">
                    <a:lumMod val="50000"/>
                  </a:schemeClr>
                </a:solidFill>
                <a:latin typeface="Bahnschrift SemiLight Condensed" panose="020B0502040204020203" pitchFamily="34" charset="0"/>
              </a:rPr>
              <a:t>Implementation</a:t>
            </a:r>
          </a:p>
        </p:txBody>
      </p:sp>
      <p:sp>
        <p:nvSpPr>
          <p:cNvPr id="3" name="Content Placeholder 2"/>
          <p:cNvSpPr>
            <a:spLocks noGrp="1"/>
          </p:cNvSpPr>
          <p:nvPr>
            <p:ph idx="1"/>
          </p:nvPr>
        </p:nvSpPr>
        <p:spPr>
          <a:xfrm>
            <a:off x="173765" y="1793241"/>
            <a:ext cx="10515600" cy="5489575"/>
          </a:xfrm>
        </p:spPr>
        <p:txBody>
          <a:bodyPr>
            <a:normAutofit/>
          </a:bodyPr>
          <a:lstStyle/>
          <a:p>
            <a:pPr lvl="1"/>
            <a:r>
              <a:rPr lang="en-US" dirty="0">
                <a:latin typeface="Bahnschrift SemiLight Condensed" panose="020B0502040204020203" pitchFamily="34" charset="0"/>
              </a:rPr>
              <a:t>Various stages called WORK-PACKAGES (WPs)</a:t>
            </a:r>
          </a:p>
          <a:p>
            <a:pPr lvl="1"/>
            <a:r>
              <a:rPr lang="en-US" dirty="0">
                <a:latin typeface="Bahnschrift SemiLight Condensed" panose="020B0502040204020203" pitchFamily="34" charset="0"/>
              </a:rPr>
              <a:t>Deliverable will be obtained after completion of each work package</a:t>
            </a:r>
          </a:p>
          <a:p>
            <a:pPr lvl="1"/>
            <a:r>
              <a:rPr lang="en-US" dirty="0">
                <a:latin typeface="Bahnschrift SemiLight Condensed" panose="020B0502040204020203" pitchFamily="34" charset="0"/>
              </a:rPr>
              <a:t>Each work package will be assigned to the respective domain</a:t>
            </a:r>
          </a:p>
          <a:p>
            <a:pPr lvl="1"/>
            <a:r>
              <a:rPr lang="en-US" dirty="0">
                <a:latin typeface="Bahnschrift SemiLight Condensed" panose="020B0502040204020203" pitchFamily="34" charset="0"/>
              </a:rPr>
              <a:t>Everything will be compiled for completion of LOGISWARM</a:t>
            </a:r>
          </a:p>
          <a:p>
            <a:pPr lvl="1"/>
            <a:r>
              <a:rPr lang="en-US" dirty="0">
                <a:latin typeface="Bahnschrift SemiLight Condensed" panose="020B0502040204020203" pitchFamily="34" charset="0"/>
              </a:rPr>
              <a:t>Improvements will be done through evaluation, testing, research and development</a:t>
            </a:r>
          </a:p>
        </p:txBody>
      </p:sp>
      <p:pic>
        <p:nvPicPr>
          <p:cNvPr id="4" name="Picture 3">
            <a:extLst>
              <a:ext uri="{FF2B5EF4-FFF2-40B4-BE49-F238E27FC236}">
                <a16:creationId xmlns:a16="http://schemas.microsoft.com/office/drawing/2014/main" id="{2EA574BD-0FF9-4EAE-BB01-9421C97F7F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cxnSp>
        <p:nvCxnSpPr>
          <p:cNvPr id="6" name="Straight Connector 5">
            <a:extLst>
              <a:ext uri="{FF2B5EF4-FFF2-40B4-BE49-F238E27FC236}">
                <a16:creationId xmlns:a16="http://schemas.microsoft.com/office/drawing/2014/main" id="{86C45FBC-E721-40E3-A823-F7056A44939C}"/>
              </a:ext>
            </a:extLst>
          </p:cNvPr>
          <p:cNvCxnSpPr>
            <a:cxnSpLocks/>
          </p:cNvCxnSpPr>
          <p:nvPr/>
        </p:nvCxnSpPr>
        <p:spPr>
          <a:xfrm>
            <a:off x="173765" y="1324928"/>
            <a:ext cx="11474284"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sp>
        <p:nvSpPr>
          <p:cNvPr id="11" name="Slide Number Placeholder 7">
            <a:extLst>
              <a:ext uri="{FF2B5EF4-FFF2-40B4-BE49-F238E27FC236}">
                <a16:creationId xmlns:a16="http://schemas.microsoft.com/office/drawing/2014/main" id="{0195BB1A-DA27-4E31-B6A7-CEBB02F9FF24}"/>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12</a:t>
            </a:fld>
            <a:r>
              <a:rPr lang="en-IN" sz="2000" b="1" dirty="0"/>
              <a:t>)</a:t>
            </a:r>
          </a:p>
        </p:txBody>
      </p:sp>
    </p:spTree>
    <p:extLst>
      <p:ext uri="{BB962C8B-B14F-4D97-AF65-F5344CB8AC3E}">
        <p14:creationId xmlns:p14="http://schemas.microsoft.com/office/powerpoint/2010/main" val="379437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98D7-693B-46F4-869B-3C95764596CD}"/>
              </a:ext>
            </a:extLst>
          </p:cNvPr>
          <p:cNvSpPr>
            <a:spLocks noGrp="1"/>
          </p:cNvSpPr>
          <p:nvPr>
            <p:ph type="title"/>
          </p:nvPr>
        </p:nvSpPr>
        <p:spPr>
          <a:xfrm>
            <a:off x="228600" y="18255"/>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WORK</a:t>
            </a:r>
            <a:r>
              <a:rPr lang="en-US" sz="6000" dirty="0">
                <a:solidFill>
                  <a:schemeClr val="accent6">
                    <a:lumMod val="50000"/>
                  </a:schemeClr>
                </a:solidFill>
                <a:latin typeface="Bahnschrift Condensed" panose="020B0502040204020203" pitchFamily="34" charset="0"/>
              </a:rPr>
              <a:t> </a:t>
            </a:r>
            <a:r>
              <a:rPr lang="en-US" sz="6000" dirty="0">
                <a:solidFill>
                  <a:schemeClr val="accent6">
                    <a:lumMod val="50000"/>
                  </a:schemeClr>
                </a:solidFill>
                <a:latin typeface="Bahnschrift SemiLight Condensed" panose="020B0502040204020203" pitchFamily="34" charset="0"/>
              </a:rPr>
              <a:t>PACKAGE 1 </a:t>
            </a:r>
          </a:p>
        </p:txBody>
      </p:sp>
      <p:sp>
        <p:nvSpPr>
          <p:cNvPr id="3" name="Content Placeholder 2">
            <a:extLst>
              <a:ext uri="{FF2B5EF4-FFF2-40B4-BE49-F238E27FC236}">
                <a16:creationId xmlns:a16="http://schemas.microsoft.com/office/drawing/2014/main" id="{460F264B-A5D3-476E-B413-793C73255EC9}"/>
              </a:ext>
            </a:extLst>
          </p:cNvPr>
          <p:cNvSpPr>
            <a:spLocks noGrp="1"/>
          </p:cNvSpPr>
          <p:nvPr>
            <p:ph idx="1"/>
          </p:nvPr>
        </p:nvSpPr>
        <p:spPr>
          <a:xfrm>
            <a:off x="228600" y="1774960"/>
            <a:ext cx="10515600" cy="4351338"/>
          </a:xfrm>
        </p:spPr>
        <p:txBody>
          <a:bodyPr>
            <a:normAutofit fontScale="92500" lnSpcReduction="10000"/>
          </a:bodyPr>
          <a:lstStyle/>
          <a:p>
            <a:pPr marL="0" indent="0">
              <a:buNone/>
            </a:pPr>
            <a:r>
              <a:rPr lang="en-IN" sz="4400" dirty="0">
                <a:latin typeface="Bahnschrift SemiLight Condensed" panose="020B0502040204020203" pitchFamily="34" charset="0"/>
              </a:rPr>
              <a:t>Testbed:</a:t>
            </a:r>
          </a:p>
          <a:p>
            <a:pPr>
              <a:buFont typeface="Wingdings" panose="05000000000000000000" pitchFamily="2" charset="2"/>
              <a:buChar char="§"/>
            </a:pPr>
            <a:r>
              <a:rPr lang="en-IN" dirty="0">
                <a:latin typeface="Bahnschrift SemiLight Condensed" panose="020B0502040204020203" pitchFamily="34" charset="0"/>
              </a:rPr>
              <a:t> </a:t>
            </a:r>
            <a:r>
              <a:rPr lang="en-US" dirty="0">
                <a:latin typeface="Bahnschrift SemiLight Condensed" panose="020B0502040204020203" pitchFamily="34" charset="0"/>
              </a:rPr>
              <a:t>Platform for testing of robots </a:t>
            </a:r>
            <a:endParaRPr lang="en-IN" dirty="0">
              <a:latin typeface="Bahnschrift SemiLight Condensed" panose="020B0502040204020203" pitchFamily="34" charset="0"/>
            </a:endParaRPr>
          </a:p>
          <a:p>
            <a:pPr>
              <a:buFont typeface="Wingdings" panose="05000000000000000000" pitchFamily="2" charset="2"/>
              <a:buChar char="§"/>
            </a:pPr>
            <a:r>
              <a:rPr lang="en-IN" dirty="0">
                <a:latin typeface="Bahnschrift SemiLight Condensed" panose="020B0502040204020203" pitchFamily="34" charset="0"/>
              </a:rPr>
              <a:t>Feedback system for detecting position and  orientation of robots</a:t>
            </a:r>
          </a:p>
          <a:p>
            <a:pPr marL="0" indent="0">
              <a:buNone/>
            </a:pPr>
            <a:r>
              <a:rPr lang="en-IN" dirty="0">
                <a:latin typeface="Bahnschrift SemiLight Condensed" panose="020B0502040204020203" pitchFamily="34" charset="0"/>
              </a:rPr>
              <a:t>    using  an overhead camera ( Logitech C270)</a:t>
            </a:r>
          </a:p>
          <a:p>
            <a:pPr>
              <a:buFont typeface="Wingdings" panose="05000000000000000000" pitchFamily="2" charset="2"/>
              <a:buChar char="§"/>
            </a:pPr>
            <a:r>
              <a:rPr lang="en-IN" dirty="0">
                <a:latin typeface="Bahnschrift SemiLight Condensed" panose="020B0502040204020203" pitchFamily="34" charset="0"/>
              </a:rPr>
              <a:t>Charging station for robots</a:t>
            </a:r>
          </a:p>
          <a:p>
            <a:pPr>
              <a:buFont typeface="Wingdings" panose="05000000000000000000" pitchFamily="2" charset="2"/>
              <a:buChar char="§"/>
            </a:pPr>
            <a:endParaRPr lang="en-IN" dirty="0">
              <a:latin typeface="Bahnschrift SemiLight Condensed" panose="020B0502040204020203" pitchFamily="34" charset="0"/>
            </a:endParaRPr>
          </a:p>
          <a:p>
            <a:pPr marL="0" indent="0">
              <a:buNone/>
            </a:pPr>
            <a:r>
              <a:rPr lang="en-IN" dirty="0">
                <a:latin typeface="Bahnschrift SemiLight Condensed" panose="020B0502040204020203" pitchFamily="34" charset="0"/>
              </a:rPr>
              <a:t>  Dimensions of testbed :  100cms*60cms</a:t>
            </a:r>
          </a:p>
          <a:p>
            <a:pPr marL="0" indent="0">
              <a:buNone/>
            </a:pPr>
            <a:endParaRPr lang="en-IN" dirty="0">
              <a:latin typeface="Bahnschrift SemiLight Condensed" panose="020B0502040204020203" pitchFamily="34" charset="0"/>
            </a:endParaRPr>
          </a:p>
          <a:p>
            <a:pPr marL="0" indent="0" algn="ctr">
              <a:buNone/>
            </a:pPr>
            <a:r>
              <a:rPr lang="en-IN" sz="4300" dirty="0">
                <a:solidFill>
                  <a:schemeClr val="accent5">
                    <a:lumMod val="75000"/>
                  </a:schemeClr>
                </a:solidFill>
                <a:latin typeface="Bahnschrift SemiLight Condensed" panose="020B0502040204020203" pitchFamily="34" charset="0"/>
              </a:rPr>
              <a:t>DELIVERABLE (D1) – Testbed with Overhead Camera</a:t>
            </a:r>
          </a:p>
          <a:p>
            <a:pPr marL="0" indent="0">
              <a:buNone/>
            </a:pPr>
            <a:endParaRPr lang="en-IN" dirty="0">
              <a:latin typeface="Bahnschrift SemiLight Condensed" panose="020B0502040204020203" pitchFamily="34" charset="0"/>
            </a:endParaRPr>
          </a:p>
          <a:p>
            <a:endParaRPr lang="en-US" dirty="0"/>
          </a:p>
        </p:txBody>
      </p:sp>
      <p:cxnSp>
        <p:nvCxnSpPr>
          <p:cNvPr id="5" name="Straight Connector 4">
            <a:extLst>
              <a:ext uri="{FF2B5EF4-FFF2-40B4-BE49-F238E27FC236}">
                <a16:creationId xmlns:a16="http://schemas.microsoft.com/office/drawing/2014/main" id="{C07DC9F6-94CF-4826-8B9F-1D6D0238F5EA}"/>
              </a:ext>
            </a:extLst>
          </p:cNvPr>
          <p:cNvCxnSpPr>
            <a:cxnSpLocks/>
          </p:cNvCxnSpPr>
          <p:nvPr/>
        </p:nvCxnSpPr>
        <p:spPr>
          <a:xfrm>
            <a:off x="228600" y="1200150"/>
            <a:ext cx="741045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2CE831-BA43-45D3-B134-6D8B87C7A2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75546"/>
            <a:ext cx="1502635" cy="1501504"/>
          </a:xfrm>
          <a:prstGeom prst="rect">
            <a:avLst/>
          </a:prstGeom>
        </p:spPr>
      </p:pic>
      <p:pic>
        <p:nvPicPr>
          <p:cNvPr id="9" name="Picture 8">
            <a:extLst>
              <a:ext uri="{FF2B5EF4-FFF2-40B4-BE49-F238E27FC236}">
                <a16:creationId xmlns:a16="http://schemas.microsoft.com/office/drawing/2014/main" id="{CC822923-F0F4-40B1-A8D5-7A6E8520A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8352" y="912530"/>
            <a:ext cx="3766813" cy="4513681"/>
          </a:xfrm>
          <a:prstGeom prst="rect">
            <a:avLst/>
          </a:prstGeom>
        </p:spPr>
      </p:pic>
      <p:pic>
        <p:nvPicPr>
          <p:cNvPr id="8" name="Picture 2" descr="C:\Users\user\Desktop\College\Beeclust\logo.png"/>
          <p:cNvPicPr>
            <a:picLocks noChangeAspect="1" noChangeArrowheads="1"/>
          </p:cNvPicPr>
          <p:nvPr/>
        </p:nvPicPr>
        <p:blipFill>
          <a:blip r:embed="rId4"/>
          <a:srcRect/>
          <a:stretch>
            <a:fillRect/>
          </a:stretch>
        </p:blipFill>
        <p:spPr bwMode="auto">
          <a:xfrm>
            <a:off x="156754" y="5855427"/>
            <a:ext cx="1423851" cy="812925"/>
          </a:xfrm>
          <a:prstGeom prst="rect">
            <a:avLst/>
          </a:prstGeom>
          <a:noFill/>
        </p:spPr>
      </p:pic>
      <p:sp>
        <p:nvSpPr>
          <p:cNvPr id="13" name="Slide Number Placeholder 7">
            <a:extLst>
              <a:ext uri="{FF2B5EF4-FFF2-40B4-BE49-F238E27FC236}">
                <a16:creationId xmlns:a16="http://schemas.microsoft.com/office/drawing/2014/main" id="{FC740497-0952-465F-84B5-A8E5CF932814}"/>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13</a:t>
            </a:fld>
            <a:r>
              <a:rPr lang="en-IN" sz="2000" b="1" dirty="0"/>
              <a:t>)</a:t>
            </a:r>
          </a:p>
        </p:txBody>
      </p:sp>
    </p:spTree>
    <p:extLst>
      <p:ext uri="{BB962C8B-B14F-4D97-AF65-F5344CB8AC3E}">
        <p14:creationId xmlns:p14="http://schemas.microsoft.com/office/powerpoint/2010/main" val="250861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98D7-693B-46F4-869B-3C95764596CD}"/>
              </a:ext>
            </a:extLst>
          </p:cNvPr>
          <p:cNvSpPr>
            <a:spLocks noGrp="1"/>
          </p:cNvSpPr>
          <p:nvPr>
            <p:ph type="title"/>
          </p:nvPr>
        </p:nvSpPr>
        <p:spPr>
          <a:xfrm>
            <a:off x="228600" y="18255"/>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WORK</a:t>
            </a:r>
            <a:r>
              <a:rPr lang="en-US" sz="6000" dirty="0">
                <a:solidFill>
                  <a:schemeClr val="accent6">
                    <a:lumMod val="50000"/>
                  </a:schemeClr>
                </a:solidFill>
                <a:latin typeface="Bahnschrift Condensed" panose="020B0502040204020203" pitchFamily="34" charset="0"/>
              </a:rPr>
              <a:t> </a:t>
            </a:r>
            <a:r>
              <a:rPr lang="en-US" sz="6000" dirty="0">
                <a:solidFill>
                  <a:schemeClr val="accent6">
                    <a:lumMod val="50000"/>
                  </a:schemeClr>
                </a:solidFill>
                <a:latin typeface="Bahnschrift SemiLight Condensed" panose="020B0502040204020203" pitchFamily="34" charset="0"/>
              </a:rPr>
              <a:t>PACKAGE</a:t>
            </a:r>
            <a:r>
              <a:rPr lang="en-US" sz="6000" dirty="0">
                <a:solidFill>
                  <a:schemeClr val="accent6">
                    <a:lumMod val="50000"/>
                  </a:schemeClr>
                </a:solidFill>
                <a:latin typeface="Bahnschrift Condensed" panose="020B0502040204020203" pitchFamily="34" charset="0"/>
              </a:rPr>
              <a:t> </a:t>
            </a:r>
            <a:r>
              <a:rPr lang="en-US" sz="6000" dirty="0">
                <a:solidFill>
                  <a:schemeClr val="accent6">
                    <a:lumMod val="50000"/>
                  </a:schemeClr>
                </a:solidFill>
                <a:latin typeface="Bahnschrift SemiLight Condensed" panose="020B0502040204020203" pitchFamily="34" charset="0"/>
              </a:rPr>
              <a:t>2</a:t>
            </a:r>
            <a:r>
              <a:rPr lang="en-US" sz="6000" dirty="0">
                <a:solidFill>
                  <a:schemeClr val="accent6">
                    <a:lumMod val="50000"/>
                  </a:schemeClr>
                </a:solidFill>
                <a:latin typeface="Bahnschrift Condensed" panose="020B0502040204020203" pitchFamily="34" charset="0"/>
              </a:rPr>
              <a:t> </a:t>
            </a:r>
          </a:p>
        </p:txBody>
      </p:sp>
      <p:sp>
        <p:nvSpPr>
          <p:cNvPr id="3" name="Content Placeholder 2">
            <a:extLst>
              <a:ext uri="{FF2B5EF4-FFF2-40B4-BE49-F238E27FC236}">
                <a16:creationId xmlns:a16="http://schemas.microsoft.com/office/drawing/2014/main" id="{460F264B-A5D3-476E-B413-793C73255EC9}"/>
              </a:ext>
            </a:extLst>
          </p:cNvPr>
          <p:cNvSpPr>
            <a:spLocks noGrp="1"/>
          </p:cNvSpPr>
          <p:nvPr>
            <p:ph idx="1"/>
          </p:nvPr>
        </p:nvSpPr>
        <p:spPr>
          <a:xfrm>
            <a:off x="173765" y="1636717"/>
            <a:ext cx="10515600" cy="4351338"/>
          </a:xfrm>
        </p:spPr>
        <p:txBody>
          <a:bodyPr>
            <a:normAutofit/>
          </a:bodyPr>
          <a:lstStyle/>
          <a:p>
            <a:pPr marL="0" indent="0">
              <a:buNone/>
            </a:pPr>
            <a:r>
              <a:rPr lang="en-IN" sz="4400" dirty="0">
                <a:latin typeface="Bahnschrift SemiLight Condensed" panose="020B0502040204020203" pitchFamily="34" charset="0"/>
              </a:rPr>
              <a:t>Single Robot Prototype</a:t>
            </a:r>
            <a:r>
              <a:rPr lang="en-IN" dirty="0">
                <a:latin typeface="Bahnschrift SemiLight Condensed" panose="020B0502040204020203" pitchFamily="34" charset="0"/>
              </a:rPr>
              <a:t>             </a:t>
            </a:r>
          </a:p>
          <a:p>
            <a:pPr>
              <a:buFont typeface="Wingdings" panose="05000000000000000000" pitchFamily="2" charset="2"/>
              <a:buChar char="§"/>
            </a:pPr>
            <a:r>
              <a:rPr lang="en-IN" dirty="0">
                <a:latin typeface="Bahnschrift SemiLight Condensed" panose="020B0502040204020203" pitchFamily="34" charset="0"/>
              </a:rPr>
              <a:t>  Specifications:</a:t>
            </a:r>
          </a:p>
          <a:p>
            <a:pPr lvl="1"/>
            <a:r>
              <a:rPr lang="en-IN" sz="2800" dirty="0">
                <a:latin typeface="Bahnschrift SemiLight Condensed" panose="020B0502040204020203" pitchFamily="34" charset="0"/>
              </a:rPr>
              <a:t>ATmega based differential drive robot</a:t>
            </a:r>
          </a:p>
          <a:p>
            <a:pPr lvl="1"/>
            <a:r>
              <a:rPr lang="en-IN" sz="2800" dirty="0">
                <a:latin typeface="Bahnschrift SemiLight Condensed" panose="020B0502040204020203" pitchFamily="34" charset="0"/>
              </a:rPr>
              <a:t> 3D printed body</a:t>
            </a:r>
          </a:p>
          <a:p>
            <a:pPr lvl="1"/>
            <a:r>
              <a:rPr lang="en-IN" sz="2800" dirty="0">
                <a:latin typeface="Bahnschrift SemiLight Condensed" panose="020B0502040204020203" pitchFamily="34" charset="0"/>
              </a:rPr>
              <a:t>RF communication </a:t>
            </a:r>
          </a:p>
          <a:p>
            <a:pPr lvl="1"/>
            <a:endParaRPr lang="en-IN" sz="2800" dirty="0">
              <a:latin typeface="Bahnschrift SemiLight Condensed" panose="020B0502040204020203" pitchFamily="34" charset="0"/>
            </a:endParaRPr>
          </a:p>
          <a:p>
            <a:pPr marL="0" indent="0">
              <a:buNone/>
            </a:pPr>
            <a:r>
              <a:rPr lang="en-IN" dirty="0">
                <a:solidFill>
                  <a:schemeClr val="accent5">
                    <a:lumMod val="75000"/>
                  </a:schemeClr>
                </a:solidFill>
                <a:latin typeface="Bahnschrift SemiLight Condensed" panose="020B0502040204020203" pitchFamily="34" charset="0"/>
              </a:rPr>
              <a:t>DELIVERABLE (D2) – Working single robot </a:t>
            </a:r>
          </a:p>
          <a:p>
            <a:pPr marL="457200" lvl="1" indent="0">
              <a:buNone/>
            </a:pPr>
            <a:r>
              <a:rPr lang="en-IN" sz="2800" dirty="0">
                <a:solidFill>
                  <a:schemeClr val="accent5">
                    <a:lumMod val="75000"/>
                  </a:schemeClr>
                </a:solidFill>
                <a:latin typeface="Bahnschrift SemiLight Condensed" panose="020B0502040204020203" pitchFamily="34" charset="0"/>
              </a:rPr>
              <a:t>                               prototype</a:t>
            </a:r>
          </a:p>
          <a:p>
            <a:pPr marL="0" indent="0">
              <a:buNone/>
            </a:pPr>
            <a:endParaRPr lang="en-US" sz="3200" dirty="0">
              <a:latin typeface="Bahnschrift SemiLight Condensed" panose="020B0502040204020203" pitchFamily="34" charset="0"/>
            </a:endParaRPr>
          </a:p>
        </p:txBody>
      </p:sp>
      <p:cxnSp>
        <p:nvCxnSpPr>
          <p:cNvPr id="5" name="Straight Connector 4">
            <a:extLst>
              <a:ext uri="{FF2B5EF4-FFF2-40B4-BE49-F238E27FC236}">
                <a16:creationId xmlns:a16="http://schemas.microsoft.com/office/drawing/2014/main" id="{C07DC9F6-94CF-4826-8B9F-1D6D0238F5EA}"/>
              </a:ext>
            </a:extLst>
          </p:cNvPr>
          <p:cNvCxnSpPr>
            <a:cxnSpLocks/>
          </p:cNvCxnSpPr>
          <p:nvPr/>
        </p:nvCxnSpPr>
        <p:spPr>
          <a:xfrm flipV="1">
            <a:off x="304800" y="1168400"/>
            <a:ext cx="7861300" cy="2540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7724FF9-19C5-466A-993B-B71003FCAF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pic>
        <p:nvPicPr>
          <p:cNvPr id="7"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pic>
        <p:nvPicPr>
          <p:cNvPr id="17" name="Picture 8" descr="C:\Users\user\Desktop\College\Beeclust\exploded atlast.png"/>
          <p:cNvPicPr>
            <a:picLocks noChangeAspect="1" noChangeArrowheads="1"/>
          </p:cNvPicPr>
          <p:nvPr/>
        </p:nvPicPr>
        <p:blipFill>
          <a:blip r:embed="rId4"/>
          <a:srcRect/>
          <a:stretch>
            <a:fillRect/>
          </a:stretch>
        </p:blipFill>
        <p:spPr bwMode="auto">
          <a:xfrm>
            <a:off x="7405464" y="330201"/>
            <a:ext cx="5092994" cy="5740399"/>
          </a:xfrm>
          <a:prstGeom prst="rect">
            <a:avLst/>
          </a:prstGeom>
          <a:noFill/>
        </p:spPr>
      </p:pic>
      <p:sp>
        <p:nvSpPr>
          <p:cNvPr id="11" name="Slide Number Placeholder 7">
            <a:extLst>
              <a:ext uri="{FF2B5EF4-FFF2-40B4-BE49-F238E27FC236}">
                <a16:creationId xmlns:a16="http://schemas.microsoft.com/office/drawing/2014/main" id="{90C74D7D-3478-4279-869A-66653CEA4B33}"/>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14</a:t>
            </a:fld>
            <a:r>
              <a:rPr lang="en-IN" sz="2000" b="1" dirty="0"/>
              <a:t>)</a:t>
            </a:r>
          </a:p>
        </p:txBody>
      </p:sp>
    </p:spTree>
    <p:extLst>
      <p:ext uri="{BB962C8B-B14F-4D97-AF65-F5344CB8AC3E}">
        <p14:creationId xmlns:p14="http://schemas.microsoft.com/office/powerpoint/2010/main" val="2565775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98D7-693B-46F4-869B-3C95764596CD}"/>
              </a:ext>
            </a:extLst>
          </p:cNvPr>
          <p:cNvSpPr>
            <a:spLocks noGrp="1"/>
          </p:cNvSpPr>
          <p:nvPr>
            <p:ph type="title"/>
          </p:nvPr>
        </p:nvSpPr>
        <p:spPr>
          <a:xfrm>
            <a:off x="228600" y="18255"/>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WORK PACKAGE 3 </a:t>
            </a:r>
          </a:p>
        </p:txBody>
      </p:sp>
      <p:sp>
        <p:nvSpPr>
          <p:cNvPr id="3" name="Content Placeholder 2">
            <a:extLst>
              <a:ext uri="{FF2B5EF4-FFF2-40B4-BE49-F238E27FC236}">
                <a16:creationId xmlns:a16="http://schemas.microsoft.com/office/drawing/2014/main" id="{460F264B-A5D3-476E-B413-793C73255EC9}"/>
              </a:ext>
            </a:extLst>
          </p:cNvPr>
          <p:cNvSpPr>
            <a:spLocks noGrp="1"/>
          </p:cNvSpPr>
          <p:nvPr>
            <p:ph idx="1"/>
          </p:nvPr>
        </p:nvSpPr>
        <p:spPr>
          <a:xfrm>
            <a:off x="228600" y="1390118"/>
            <a:ext cx="9601200" cy="4351338"/>
          </a:xfrm>
        </p:spPr>
        <p:txBody>
          <a:bodyPr/>
          <a:lstStyle/>
          <a:p>
            <a:pPr marL="0" indent="0">
              <a:buNone/>
            </a:pPr>
            <a:r>
              <a:rPr lang="en-IN" sz="4400" dirty="0">
                <a:latin typeface="Bahnschrift SemiLight Condensed" panose="020B0502040204020203" pitchFamily="34" charset="0"/>
              </a:rPr>
              <a:t>Teleoperated Robot</a:t>
            </a:r>
          </a:p>
          <a:p>
            <a:pPr marL="0" indent="0">
              <a:buNone/>
            </a:pPr>
            <a:r>
              <a:rPr lang="en-IN" dirty="0">
                <a:latin typeface="Bahnschrift SemiLight Condensed" panose="020B0502040204020203" pitchFamily="34" charset="0"/>
              </a:rPr>
              <a:t>Single BudgeBOT  can be taken to goal location using remote control</a:t>
            </a:r>
          </a:p>
          <a:p>
            <a:pPr lvl="1"/>
            <a:r>
              <a:rPr lang="en-IN" sz="2800" dirty="0">
                <a:latin typeface="Bahnschrift SemiLight Condensed" panose="020B0502040204020203" pitchFamily="34" charset="0"/>
              </a:rPr>
              <a:t>Remote Controller will be fabricated</a:t>
            </a:r>
          </a:p>
          <a:p>
            <a:pPr lvl="1"/>
            <a:r>
              <a:rPr lang="en-IN" sz="2800" dirty="0">
                <a:latin typeface="Bahnschrift SemiLight Condensed" panose="020B0502040204020203" pitchFamily="34" charset="0"/>
              </a:rPr>
              <a:t>Communication using Radio Frequency</a:t>
            </a:r>
          </a:p>
          <a:p>
            <a:pPr lvl="1"/>
            <a:r>
              <a:rPr lang="en-IN" sz="2800" dirty="0">
                <a:latin typeface="Bahnschrift SemiLight Condensed" panose="020B0502040204020203" pitchFamily="34" charset="0"/>
              </a:rPr>
              <a:t>Feedback using Overhead Camera</a:t>
            </a:r>
          </a:p>
          <a:p>
            <a:pPr lvl="1"/>
            <a:r>
              <a:rPr lang="en-IN" sz="2800" dirty="0">
                <a:latin typeface="Bahnschrift SemiLight Condensed" panose="020B0502040204020203" pitchFamily="34" charset="0"/>
              </a:rPr>
              <a:t>Range of remote controller is 50metres</a:t>
            </a:r>
          </a:p>
          <a:p>
            <a:pPr marL="457200" lvl="1" indent="0" algn="ctr">
              <a:buNone/>
            </a:pPr>
            <a:r>
              <a:rPr lang="en-IN" sz="3200" dirty="0">
                <a:solidFill>
                  <a:schemeClr val="accent5">
                    <a:lumMod val="75000"/>
                  </a:schemeClr>
                </a:solidFill>
                <a:latin typeface="Bahnschrift SemiLight Condensed" panose="020B0502040204020203" pitchFamily="34" charset="0"/>
              </a:rPr>
              <a:t>DELIVERABLE (D3) – A leader robot with remote controller</a:t>
            </a:r>
          </a:p>
          <a:p>
            <a:endParaRPr lang="en-US" dirty="0"/>
          </a:p>
        </p:txBody>
      </p:sp>
      <p:cxnSp>
        <p:nvCxnSpPr>
          <p:cNvPr id="5" name="Straight Connector 4">
            <a:extLst>
              <a:ext uri="{FF2B5EF4-FFF2-40B4-BE49-F238E27FC236}">
                <a16:creationId xmlns:a16="http://schemas.microsoft.com/office/drawing/2014/main" id="{C07DC9F6-94CF-4826-8B9F-1D6D0238F5EA}"/>
              </a:ext>
            </a:extLst>
          </p:cNvPr>
          <p:cNvCxnSpPr>
            <a:cxnSpLocks/>
          </p:cNvCxnSpPr>
          <p:nvPr/>
        </p:nvCxnSpPr>
        <p:spPr>
          <a:xfrm flipV="1">
            <a:off x="228600" y="1116544"/>
            <a:ext cx="11125200" cy="72628"/>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04C117B-1229-4CC4-BF4C-96F866A23F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pic>
        <p:nvPicPr>
          <p:cNvPr id="7"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sp>
        <p:nvSpPr>
          <p:cNvPr id="11" name="Slide Number Placeholder 7">
            <a:extLst>
              <a:ext uri="{FF2B5EF4-FFF2-40B4-BE49-F238E27FC236}">
                <a16:creationId xmlns:a16="http://schemas.microsoft.com/office/drawing/2014/main" id="{EC9CE545-C423-4480-B8A3-2F4559E19E99}"/>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15</a:t>
            </a:fld>
            <a:r>
              <a:rPr lang="en-IN" sz="2000" b="1" dirty="0"/>
              <a:t>)</a:t>
            </a:r>
          </a:p>
        </p:txBody>
      </p:sp>
    </p:spTree>
    <p:extLst>
      <p:ext uri="{BB962C8B-B14F-4D97-AF65-F5344CB8AC3E}">
        <p14:creationId xmlns:p14="http://schemas.microsoft.com/office/powerpoint/2010/main" val="461796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62BB-C7F0-46F1-9609-4C7772E8740A}"/>
              </a:ext>
            </a:extLst>
          </p:cNvPr>
          <p:cNvSpPr>
            <a:spLocks noGrp="1"/>
          </p:cNvSpPr>
          <p:nvPr>
            <p:ph type="title"/>
          </p:nvPr>
        </p:nvSpPr>
        <p:spPr>
          <a:xfrm>
            <a:off x="171450" y="18255"/>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WORK PACKAGE 4</a:t>
            </a:r>
          </a:p>
        </p:txBody>
      </p:sp>
      <p:sp>
        <p:nvSpPr>
          <p:cNvPr id="3" name="Content Placeholder 2">
            <a:extLst>
              <a:ext uri="{FF2B5EF4-FFF2-40B4-BE49-F238E27FC236}">
                <a16:creationId xmlns:a16="http://schemas.microsoft.com/office/drawing/2014/main" id="{41C7710E-84ED-468B-89B5-5E32FCD48438}"/>
              </a:ext>
            </a:extLst>
          </p:cNvPr>
          <p:cNvSpPr>
            <a:spLocks noGrp="1"/>
          </p:cNvSpPr>
          <p:nvPr>
            <p:ph idx="1"/>
          </p:nvPr>
        </p:nvSpPr>
        <p:spPr>
          <a:xfrm>
            <a:off x="171450" y="1401762"/>
            <a:ext cx="10515600" cy="4351338"/>
          </a:xfrm>
        </p:spPr>
        <p:txBody>
          <a:bodyPr/>
          <a:lstStyle/>
          <a:p>
            <a:pPr marL="0" indent="0">
              <a:buNone/>
            </a:pPr>
            <a:r>
              <a:rPr lang="en-IN" sz="4000" dirty="0">
                <a:latin typeface="Bahnschrift SemiLight Condensed" panose="020B0502040204020203" pitchFamily="34" charset="0"/>
              </a:rPr>
              <a:t>Directional consensus Multi-robot system</a:t>
            </a:r>
          </a:p>
          <a:p>
            <a:pPr lvl="1"/>
            <a:r>
              <a:rPr lang="en-IN" sz="2800" dirty="0">
                <a:latin typeface="Bahnschrift SemiLight Condensed" panose="020B0502040204020203" pitchFamily="34" charset="0"/>
              </a:rPr>
              <a:t>Initially ,robots will be randomly oriented </a:t>
            </a:r>
          </a:p>
          <a:p>
            <a:pPr lvl="1"/>
            <a:r>
              <a:rPr lang="en-IN" sz="2800" dirty="0">
                <a:latin typeface="Bahnschrift SemiLight Condensed" panose="020B0502040204020203" pitchFamily="34" charset="0"/>
              </a:rPr>
              <a:t>Instructions will be sent to leader robot only</a:t>
            </a:r>
          </a:p>
          <a:p>
            <a:pPr lvl="1"/>
            <a:r>
              <a:rPr lang="en-IN" sz="2800" dirty="0">
                <a:latin typeface="Bahnschrift SemiLight Condensed" panose="020B0502040204020203" pitchFamily="34" charset="0"/>
              </a:rPr>
              <a:t>After sometime follower robots will  achieve same state according </a:t>
            </a:r>
          </a:p>
          <a:p>
            <a:pPr marL="457200" lvl="1" indent="0">
              <a:buNone/>
            </a:pPr>
            <a:r>
              <a:rPr lang="en-IN" sz="2800" dirty="0">
                <a:latin typeface="Bahnschrift SemiLight Condensed" panose="020B0502040204020203" pitchFamily="34" charset="0"/>
              </a:rPr>
              <a:t>     to  directional consensus</a:t>
            </a:r>
          </a:p>
          <a:p>
            <a:pPr marL="457200" lvl="1" indent="0">
              <a:buNone/>
            </a:pPr>
            <a:endParaRPr lang="en-IN" sz="2800" dirty="0">
              <a:latin typeface="Bahnschrift SemiLight Condensed" panose="020B0502040204020203" pitchFamily="34" charset="0"/>
            </a:endParaRPr>
          </a:p>
          <a:p>
            <a:pPr marL="457200" lvl="1" indent="0">
              <a:buNone/>
            </a:pPr>
            <a:r>
              <a:rPr lang="en-IN" sz="2800" dirty="0">
                <a:solidFill>
                  <a:schemeClr val="accent1">
                    <a:lumMod val="50000"/>
                  </a:schemeClr>
                </a:solidFill>
                <a:latin typeface="Bahnschrift SemiLight Condensed" panose="020B0502040204020203" pitchFamily="34" charset="0"/>
              </a:rPr>
              <a:t>DELIVERABLE (D4) – Multi-Robot System capable of co-ordination</a:t>
            </a:r>
          </a:p>
          <a:p>
            <a:endParaRPr lang="en-US" dirty="0">
              <a:latin typeface="Bahnschrift SemiLight Condensed" panose="020B0502040204020203" pitchFamily="34" charset="0"/>
            </a:endParaRPr>
          </a:p>
        </p:txBody>
      </p:sp>
      <p:cxnSp>
        <p:nvCxnSpPr>
          <p:cNvPr id="5" name="Straight Connector 4">
            <a:extLst>
              <a:ext uri="{FF2B5EF4-FFF2-40B4-BE49-F238E27FC236}">
                <a16:creationId xmlns:a16="http://schemas.microsoft.com/office/drawing/2014/main" id="{CE3BCDD4-6150-4917-8D3B-F2F81A4DA605}"/>
              </a:ext>
            </a:extLst>
          </p:cNvPr>
          <p:cNvCxnSpPr>
            <a:cxnSpLocks/>
          </p:cNvCxnSpPr>
          <p:nvPr/>
        </p:nvCxnSpPr>
        <p:spPr>
          <a:xfrm>
            <a:off x="171450" y="1104900"/>
            <a:ext cx="1163955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88ECCD2-11C3-49E4-9B66-FF9A0FB71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952" y="1663145"/>
            <a:ext cx="3219048" cy="3828571"/>
          </a:xfrm>
          <a:prstGeom prst="rect">
            <a:avLst/>
          </a:prstGeom>
        </p:spPr>
      </p:pic>
      <p:pic>
        <p:nvPicPr>
          <p:cNvPr id="6"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pic>
        <p:nvPicPr>
          <p:cNvPr id="7" name="Picture 6">
            <a:extLst>
              <a:ext uri="{FF2B5EF4-FFF2-40B4-BE49-F238E27FC236}">
                <a16:creationId xmlns:a16="http://schemas.microsoft.com/office/drawing/2014/main" id="{B26FFC95-AE59-4215-8EBB-C3E45748B6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sp>
        <p:nvSpPr>
          <p:cNvPr id="13" name="Slide Number Placeholder 7">
            <a:extLst>
              <a:ext uri="{FF2B5EF4-FFF2-40B4-BE49-F238E27FC236}">
                <a16:creationId xmlns:a16="http://schemas.microsoft.com/office/drawing/2014/main" id="{999C0038-6BB0-41E8-8E02-FD637F94C114}"/>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16</a:t>
            </a:fld>
            <a:r>
              <a:rPr lang="en-IN" sz="2000" b="1" dirty="0"/>
              <a:t>)</a:t>
            </a:r>
          </a:p>
        </p:txBody>
      </p:sp>
    </p:spTree>
    <p:extLst>
      <p:ext uri="{BB962C8B-B14F-4D97-AF65-F5344CB8AC3E}">
        <p14:creationId xmlns:p14="http://schemas.microsoft.com/office/powerpoint/2010/main" val="3444628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966E-9687-41BE-9D41-D85CE737F278}"/>
              </a:ext>
            </a:extLst>
          </p:cNvPr>
          <p:cNvSpPr>
            <a:spLocks noGrp="1"/>
          </p:cNvSpPr>
          <p:nvPr>
            <p:ph type="title"/>
          </p:nvPr>
        </p:nvSpPr>
        <p:spPr>
          <a:xfrm>
            <a:off x="138112" y="84137"/>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WORK PACKAGE 5</a:t>
            </a:r>
          </a:p>
        </p:txBody>
      </p:sp>
      <p:sp>
        <p:nvSpPr>
          <p:cNvPr id="3" name="Content Placeholder 2">
            <a:extLst>
              <a:ext uri="{FF2B5EF4-FFF2-40B4-BE49-F238E27FC236}">
                <a16:creationId xmlns:a16="http://schemas.microsoft.com/office/drawing/2014/main" id="{F97D5A7F-709F-492C-86FD-CBBDAD7D2F88}"/>
              </a:ext>
            </a:extLst>
          </p:cNvPr>
          <p:cNvSpPr>
            <a:spLocks noGrp="1"/>
          </p:cNvSpPr>
          <p:nvPr>
            <p:ph idx="1"/>
          </p:nvPr>
        </p:nvSpPr>
        <p:spPr>
          <a:xfrm>
            <a:off x="173765" y="1409700"/>
            <a:ext cx="10515600" cy="4351338"/>
          </a:xfrm>
        </p:spPr>
        <p:txBody>
          <a:bodyPr/>
          <a:lstStyle/>
          <a:p>
            <a:pPr marL="0" indent="0">
              <a:buNone/>
            </a:pPr>
            <a:r>
              <a:rPr lang="en-IN" sz="4000" dirty="0">
                <a:latin typeface="Bahnschrift SemiLight Condensed" panose="020B0502040204020203" pitchFamily="34" charset="0"/>
              </a:rPr>
              <a:t>LOGISWARM completed for testing and evaluation</a:t>
            </a:r>
          </a:p>
          <a:p>
            <a:pPr marL="0" indent="0">
              <a:buNone/>
            </a:pPr>
            <a:endParaRPr lang="en-IN" sz="4000" dirty="0">
              <a:latin typeface="Bahnschrift SemiLight Condensed" panose="020B0502040204020203" pitchFamily="34" charset="0"/>
            </a:endParaRPr>
          </a:p>
          <a:p>
            <a:pPr lvl="1"/>
            <a:r>
              <a:rPr lang="en-IN" sz="2800" dirty="0">
                <a:latin typeface="Bahnschrift SemiLight Condensed" panose="020B0502040204020203" pitchFamily="34" charset="0"/>
              </a:rPr>
              <a:t>Robots will cage the object and transport object to desired location</a:t>
            </a:r>
          </a:p>
          <a:p>
            <a:pPr lvl="1"/>
            <a:r>
              <a:rPr lang="en-IN" sz="2800" dirty="0">
                <a:latin typeface="Bahnschrift SemiLight Condensed" panose="020B0502040204020203" pitchFamily="34" charset="0"/>
              </a:rPr>
              <a:t>Followers amplify leader’s force to achieve the task</a:t>
            </a:r>
          </a:p>
          <a:p>
            <a:pPr marL="457200" lvl="1" indent="0">
              <a:buNone/>
            </a:pPr>
            <a:endParaRPr lang="en-IN" dirty="0"/>
          </a:p>
          <a:p>
            <a:pPr marL="457200" lvl="1" indent="0">
              <a:buNone/>
            </a:pPr>
            <a:endParaRPr lang="en-IN" dirty="0"/>
          </a:p>
          <a:p>
            <a:pPr marL="457200" lvl="1" indent="0">
              <a:buNone/>
            </a:pPr>
            <a:endParaRPr lang="en-IN" i="1" dirty="0"/>
          </a:p>
          <a:p>
            <a:pPr marL="457200" lvl="1" indent="0">
              <a:buNone/>
            </a:pPr>
            <a:r>
              <a:rPr lang="en-IN" sz="3200" dirty="0">
                <a:solidFill>
                  <a:schemeClr val="accent1">
                    <a:lumMod val="50000"/>
                  </a:schemeClr>
                </a:solidFill>
                <a:latin typeface="Bahnschrift SemiLight Condensed" panose="020B0502040204020203" pitchFamily="34" charset="0"/>
              </a:rPr>
              <a:t>DELIVERABLE (D5) – LOGISWARM completed for testing and evaluation</a:t>
            </a:r>
          </a:p>
          <a:p>
            <a:pPr marL="457200" lvl="1" indent="0">
              <a:buNone/>
            </a:pPr>
            <a:endParaRPr lang="en-IN" b="1" dirty="0"/>
          </a:p>
          <a:p>
            <a:pPr marL="457200" lvl="1" indent="0">
              <a:buNone/>
            </a:pPr>
            <a:endParaRPr lang="en-IN" dirty="0"/>
          </a:p>
          <a:p>
            <a:pPr marL="457200" lvl="1" indent="0">
              <a:buNone/>
            </a:pPr>
            <a:endParaRPr lang="en-IN" dirty="0"/>
          </a:p>
          <a:p>
            <a:pPr marL="914400" lvl="2" indent="0">
              <a:buNone/>
            </a:pPr>
            <a:endParaRPr lang="en-IN" dirty="0"/>
          </a:p>
          <a:p>
            <a:endParaRPr lang="en-US" dirty="0"/>
          </a:p>
        </p:txBody>
      </p:sp>
      <p:cxnSp>
        <p:nvCxnSpPr>
          <p:cNvPr id="4" name="Straight Connector 3">
            <a:extLst>
              <a:ext uri="{FF2B5EF4-FFF2-40B4-BE49-F238E27FC236}">
                <a16:creationId xmlns:a16="http://schemas.microsoft.com/office/drawing/2014/main" id="{99B5E960-BA15-4F2C-B4B8-67A9F5C6F36E}"/>
              </a:ext>
            </a:extLst>
          </p:cNvPr>
          <p:cNvCxnSpPr>
            <a:cxnSpLocks/>
          </p:cNvCxnSpPr>
          <p:nvPr/>
        </p:nvCxnSpPr>
        <p:spPr>
          <a:xfrm>
            <a:off x="276224" y="1200150"/>
            <a:ext cx="102393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2" descr="C:\Users\user\Desktop\College\Beeclust\logo.png"/>
          <p:cNvPicPr>
            <a:picLocks noChangeAspect="1" noChangeArrowheads="1"/>
          </p:cNvPicPr>
          <p:nvPr/>
        </p:nvPicPr>
        <p:blipFill>
          <a:blip r:embed="rId2"/>
          <a:srcRect/>
          <a:stretch>
            <a:fillRect/>
          </a:stretch>
        </p:blipFill>
        <p:spPr bwMode="auto">
          <a:xfrm>
            <a:off x="156754" y="5855427"/>
            <a:ext cx="1423851" cy="812925"/>
          </a:xfrm>
          <a:prstGeom prst="rect">
            <a:avLst/>
          </a:prstGeom>
          <a:noFill/>
        </p:spPr>
      </p:pic>
      <p:pic>
        <p:nvPicPr>
          <p:cNvPr id="6" name="Picture 5">
            <a:extLst>
              <a:ext uri="{FF2B5EF4-FFF2-40B4-BE49-F238E27FC236}">
                <a16:creationId xmlns:a16="http://schemas.microsoft.com/office/drawing/2014/main" id="{B26FFC95-AE59-4215-8EBB-C3E45748B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sp>
        <p:nvSpPr>
          <p:cNvPr id="7" name="Slide Number Placeholder 6"/>
          <p:cNvSpPr>
            <a:spLocks noGrp="1"/>
          </p:cNvSpPr>
          <p:nvPr>
            <p:ph type="sldNum" sz="quarter" idx="12"/>
          </p:nvPr>
        </p:nvSpPr>
        <p:spPr/>
        <p:txBody>
          <a:bodyPr/>
          <a:lstStyle/>
          <a:p>
            <a:fld id="{6729166F-83A7-4CBF-A8E0-3192C50764B6}" type="slidenum">
              <a:rPr lang="en-IN" smtClean="0"/>
              <a:pPr/>
              <a:t>17</a:t>
            </a:fld>
            <a:endParaRPr lang="en-IN" dirty="0"/>
          </a:p>
        </p:txBody>
      </p:sp>
      <p:sp>
        <p:nvSpPr>
          <p:cNvPr id="10" name="Slide Number Placeholder 7">
            <a:extLst>
              <a:ext uri="{FF2B5EF4-FFF2-40B4-BE49-F238E27FC236}">
                <a16:creationId xmlns:a16="http://schemas.microsoft.com/office/drawing/2014/main" id="{7C82863A-798C-40E5-A283-4817FCB6B3F6}"/>
              </a:ext>
            </a:extLst>
          </p:cNvPr>
          <p:cNvSpPr txBox="1">
            <a:spLocks/>
          </p:cNvSpPr>
          <p:nvPr/>
        </p:nvSpPr>
        <p:spPr>
          <a:xfrm>
            <a:off x="4849091" y="6370636"/>
            <a:ext cx="24938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b="1"/>
              <a:t>(</a:t>
            </a:r>
            <a:fld id="{6729166F-83A7-4CBF-A8E0-3192C50764B6}" type="slidenum">
              <a:rPr lang="en-IN" sz="2000" b="1" smtClean="0"/>
              <a:pPr algn="ctr"/>
              <a:t>17</a:t>
            </a:fld>
            <a:r>
              <a:rPr lang="en-IN" sz="2000" b="1"/>
              <a:t>)</a:t>
            </a:r>
            <a:endParaRPr lang="en-IN" sz="2000" b="1" dirty="0"/>
          </a:p>
        </p:txBody>
      </p:sp>
    </p:spTree>
    <p:extLst>
      <p:ext uri="{BB962C8B-B14F-4D97-AF65-F5344CB8AC3E}">
        <p14:creationId xmlns:p14="http://schemas.microsoft.com/office/powerpoint/2010/main" val="27408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65F5C4-DE69-4BA0-BF8D-7ADA492B96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sp>
        <p:nvSpPr>
          <p:cNvPr id="2" name="Title 1"/>
          <p:cNvSpPr>
            <a:spLocks noGrp="1"/>
          </p:cNvSpPr>
          <p:nvPr>
            <p:ph type="ctrTitle"/>
          </p:nvPr>
        </p:nvSpPr>
        <p:spPr>
          <a:xfrm>
            <a:off x="426721" y="1173786"/>
            <a:ext cx="8210843" cy="1655762"/>
          </a:xfrm>
        </p:spPr>
        <p:txBody>
          <a:bodyPr>
            <a:noAutofit/>
          </a:bodyPr>
          <a:lstStyle/>
          <a:p>
            <a:pPr algn="l"/>
            <a:br>
              <a:rPr lang="en-US" sz="3200" dirty="0">
                <a:latin typeface="Bahnschrift SemiLight Condensed" panose="020B0502040204020203" pitchFamily="34" charset="0"/>
              </a:rPr>
            </a:br>
            <a:r>
              <a:rPr lang="en-US" dirty="0">
                <a:solidFill>
                  <a:schemeClr val="accent6">
                    <a:lumMod val="50000"/>
                  </a:schemeClr>
                </a:solidFill>
                <a:latin typeface="Bahnschrift SemiLight Condensed" panose="020B0502040204020203" pitchFamily="34" charset="0"/>
              </a:rPr>
              <a:t>Timeline</a:t>
            </a:r>
            <a:br>
              <a:rPr lang="en-US" dirty="0">
                <a:solidFill>
                  <a:schemeClr val="accent6">
                    <a:lumMod val="50000"/>
                  </a:schemeClr>
                </a:solidFill>
                <a:latin typeface="Bahnschrift Condensed" panose="020B0502040204020203" pitchFamily="34" charset="0"/>
              </a:rPr>
            </a:br>
            <a:br>
              <a:rPr lang="en-US" sz="6000" dirty="0">
                <a:solidFill>
                  <a:schemeClr val="accent6">
                    <a:lumMod val="50000"/>
                  </a:schemeClr>
                </a:solidFill>
                <a:latin typeface="Bahnschrift SemiLight Condensed" panose="020B0502040204020203" pitchFamily="34" charset="0"/>
              </a:rPr>
            </a:br>
            <a:endParaRPr lang="en-IN" sz="6000" dirty="0">
              <a:solidFill>
                <a:schemeClr val="accent6">
                  <a:lumMod val="50000"/>
                </a:schemeClr>
              </a:solidFill>
              <a:latin typeface="Bahnschrift SemiLight Condensed" panose="020B0502040204020203" pitchFamily="34" charset="0"/>
            </a:endParaRPr>
          </a:p>
        </p:txBody>
      </p:sp>
      <p:sp>
        <p:nvSpPr>
          <p:cNvPr id="3" name="Subtitle 2">
            <a:extLst>
              <a:ext uri="{FF2B5EF4-FFF2-40B4-BE49-F238E27FC236}">
                <a16:creationId xmlns:a16="http://schemas.microsoft.com/office/drawing/2014/main" id="{F86AB9F4-DADF-4EF0-B337-642142D0714B}"/>
              </a:ext>
            </a:extLst>
          </p:cNvPr>
          <p:cNvSpPr>
            <a:spLocks noGrp="1"/>
          </p:cNvSpPr>
          <p:nvPr>
            <p:ph type="subTitle" idx="1"/>
          </p:nvPr>
        </p:nvSpPr>
        <p:spPr>
          <a:xfrm>
            <a:off x="426720" y="1384802"/>
            <a:ext cx="10841501" cy="1655762"/>
          </a:xfrm>
        </p:spPr>
        <p:txBody>
          <a:bodyPr>
            <a:normAutofit/>
          </a:bodyPr>
          <a:lstStyle/>
          <a:p>
            <a:pPr algn="l"/>
            <a:r>
              <a:rPr lang="en-US" sz="3200" dirty="0">
                <a:latin typeface="Bahnschrift SemiLight Condensed" panose="020B0502040204020203" pitchFamily="34" charset="0"/>
              </a:rPr>
              <a:t>The deadline for the deliverables have been summarized in the following Gantt Chart :</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38882062"/>
              </p:ext>
            </p:extLst>
          </p:nvPr>
        </p:nvGraphicFramePr>
        <p:xfrm>
          <a:off x="589670" y="2366484"/>
          <a:ext cx="10515600" cy="3490956"/>
        </p:xfrm>
        <a:graphic>
          <a:graphicData uri="http://schemas.openxmlformats.org/drawingml/2006/table">
            <a:tbl>
              <a:tblPr firstRow="1" bandRow="1">
                <a:tableStyleId>{2D5ABB26-0587-4C30-8999-92F81FD0307C}</a:tableStyleId>
              </a:tblPr>
              <a:tblGrid>
                <a:gridCol w="657225">
                  <a:extLst>
                    <a:ext uri="{9D8B030D-6E8A-4147-A177-3AD203B41FA5}">
                      <a16:colId xmlns:a16="http://schemas.microsoft.com/office/drawing/2014/main" val="2776458356"/>
                    </a:ext>
                  </a:extLst>
                </a:gridCol>
                <a:gridCol w="657225">
                  <a:extLst>
                    <a:ext uri="{9D8B030D-6E8A-4147-A177-3AD203B41FA5}">
                      <a16:colId xmlns:a16="http://schemas.microsoft.com/office/drawing/2014/main" val="430753198"/>
                    </a:ext>
                  </a:extLst>
                </a:gridCol>
                <a:gridCol w="657225">
                  <a:extLst>
                    <a:ext uri="{9D8B030D-6E8A-4147-A177-3AD203B41FA5}">
                      <a16:colId xmlns:a16="http://schemas.microsoft.com/office/drawing/2014/main" val="3637601544"/>
                    </a:ext>
                  </a:extLst>
                </a:gridCol>
                <a:gridCol w="657225">
                  <a:extLst>
                    <a:ext uri="{9D8B030D-6E8A-4147-A177-3AD203B41FA5}">
                      <a16:colId xmlns:a16="http://schemas.microsoft.com/office/drawing/2014/main" val="3199160404"/>
                    </a:ext>
                  </a:extLst>
                </a:gridCol>
                <a:gridCol w="657225">
                  <a:extLst>
                    <a:ext uri="{9D8B030D-6E8A-4147-A177-3AD203B41FA5}">
                      <a16:colId xmlns:a16="http://schemas.microsoft.com/office/drawing/2014/main" val="1710319528"/>
                    </a:ext>
                  </a:extLst>
                </a:gridCol>
                <a:gridCol w="657225">
                  <a:extLst>
                    <a:ext uri="{9D8B030D-6E8A-4147-A177-3AD203B41FA5}">
                      <a16:colId xmlns:a16="http://schemas.microsoft.com/office/drawing/2014/main" val="3440436187"/>
                    </a:ext>
                  </a:extLst>
                </a:gridCol>
                <a:gridCol w="657225">
                  <a:extLst>
                    <a:ext uri="{9D8B030D-6E8A-4147-A177-3AD203B41FA5}">
                      <a16:colId xmlns:a16="http://schemas.microsoft.com/office/drawing/2014/main" val="1148805810"/>
                    </a:ext>
                  </a:extLst>
                </a:gridCol>
                <a:gridCol w="657225">
                  <a:extLst>
                    <a:ext uri="{9D8B030D-6E8A-4147-A177-3AD203B41FA5}">
                      <a16:colId xmlns:a16="http://schemas.microsoft.com/office/drawing/2014/main" val="98069380"/>
                    </a:ext>
                  </a:extLst>
                </a:gridCol>
                <a:gridCol w="657225">
                  <a:extLst>
                    <a:ext uri="{9D8B030D-6E8A-4147-A177-3AD203B41FA5}">
                      <a16:colId xmlns:a16="http://schemas.microsoft.com/office/drawing/2014/main" val="1578293542"/>
                    </a:ext>
                  </a:extLst>
                </a:gridCol>
                <a:gridCol w="657225">
                  <a:extLst>
                    <a:ext uri="{9D8B030D-6E8A-4147-A177-3AD203B41FA5}">
                      <a16:colId xmlns:a16="http://schemas.microsoft.com/office/drawing/2014/main" val="1799128863"/>
                    </a:ext>
                  </a:extLst>
                </a:gridCol>
                <a:gridCol w="657225">
                  <a:extLst>
                    <a:ext uri="{9D8B030D-6E8A-4147-A177-3AD203B41FA5}">
                      <a16:colId xmlns:a16="http://schemas.microsoft.com/office/drawing/2014/main" val="728309802"/>
                    </a:ext>
                  </a:extLst>
                </a:gridCol>
                <a:gridCol w="657225">
                  <a:extLst>
                    <a:ext uri="{9D8B030D-6E8A-4147-A177-3AD203B41FA5}">
                      <a16:colId xmlns:a16="http://schemas.microsoft.com/office/drawing/2014/main" val="1737100495"/>
                    </a:ext>
                  </a:extLst>
                </a:gridCol>
                <a:gridCol w="657225">
                  <a:extLst>
                    <a:ext uri="{9D8B030D-6E8A-4147-A177-3AD203B41FA5}">
                      <a16:colId xmlns:a16="http://schemas.microsoft.com/office/drawing/2014/main" val="2571905137"/>
                    </a:ext>
                  </a:extLst>
                </a:gridCol>
                <a:gridCol w="657225">
                  <a:extLst>
                    <a:ext uri="{9D8B030D-6E8A-4147-A177-3AD203B41FA5}">
                      <a16:colId xmlns:a16="http://schemas.microsoft.com/office/drawing/2014/main" val="3209696522"/>
                    </a:ext>
                  </a:extLst>
                </a:gridCol>
                <a:gridCol w="657225">
                  <a:extLst>
                    <a:ext uri="{9D8B030D-6E8A-4147-A177-3AD203B41FA5}">
                      <a16:colId xmlns:a16="http://schemas.microsoft.com/office/drawing/2014/main" val="3175277447"/>
                    </a:ext>
                  </a:extLst>
                </a:gridCol>
                <a:gridCol w="657225">
                  <a:extLst>
                    <a:ext uri="{9D8B030D-6E8A-4147-A177-3AD203B41FA5}">
                      <a16:colId xmlns:a16="http://schemas.microsoft.com/office/drawing/2014/main" val="2436234382"/>
                    </a:ext>
                  </a:extLst>
                </a:gridCol>
              </a:tblGrid>
              <a:tr h="58182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9340848"/>
                  </a:ext>
                </a:extLst>
              </a:tr>
              <a:tr h="581826">
                <a:tc>
                  <a:txBody>
                    <a:bodyPr/>
                    <a:lstStyle/>
                    <a:p>
                      <a:pPr algn="ctr"/>
                      <a:r>
                        <a:rPr lang="en-IN" dirty="0"/>
                        <a:t>WP1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8368276"/>
                  </a:ext>
                </a:extLst>
              </a:tr>
              <a:tr h="581826">
                <a:tc>
                  <a:txBody>
                    <a:bodyPr/>
                    <a:lstStyle/>
                    <a:p>
                      <a:pPr algn="ctr"/>
                      <a:r>
                        <a:rPr lang="en-IN" dirty="0"/>
                        <a:t>WP2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252272"/>
                  </a:ext>
                </a:extLst>
              </a:tr>
              <a:tr h="581826">
                <a:tc>
                  <a:txBody>
                    <a:bodyPr/>
                    <a:lstStyle/>
                    <a:p>
                      <a:pPr algn="ctr"/>
                      <a:r>
                        <a:rPr lang="en-IN" dirty="0"/>
                        <a:t>WP3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0713287"/>
                  </a:ext>
                </a:extLst>
              </a:tr>
              <a:tr h="581826">
                <a:tc>
                  <a:txBody>
                    <a:bodyPr/>
                    <a:lstStyle/>
                    <a:p>
                      <a:pPr algn="ctr"/>
                      <a:r>
                        <a:rPr lang="en-IN" dirty="0"/>
                        <a:t>WP4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D4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2159308"/>
                  </a:ext>
                </a:extLst>
              </a:tr>
              <a:tr h="581826">
                <a:tc>
                  <a:txBody>
                    <a:bodyPr/>
                    <a:lstStyle/>
                    <a:p>
                      <a:pPr algn="ctr"/>
                      <a:r>
                        <a:rPr lang="en-IN" dirty="0"/>
                        <a:t>WP5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D5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091617"/>
                  </a:ext>
                </a:extLst>
              </a:tr>
            </a:tbl>
          </a:graphicData>
        </a:graphic>
      </p:graphicFrame>
      <p:cxnSp>
        <p:nvCxnSpPr>
          <p:cNvPr id="7" name="Straight Connector 6">
            <a:extLst>
              <a:ext uri="{FF2B5EF4-FFF2-40B4-BE49-F238E27FC236}">
                <a16:creationId xmlns:a16="http://schemas.microsoft.com/office/drawing/2014/main" id="{E023FB6C-ECCE-403D-A68D-CED316CC318D}"/>
              </a:ext>
            </a:extLst>
          </p:cNvPr>
          <p:cNvCxnSpPr>
            <a:cxnSpLocks/>
          </p:cNvCxnSpPr>
          <p:nvPr/>
        </p:nvCxnSpPr>
        <p:spPr>
          <a:xfrm>
            <a:off x="426720" y="1173786"/>
            <a:ext cx="11015003"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sp>
        <p:nvSpPr>
          <p:cNvPr id="12" name="Slide Number Placeholder 7">
            <a:extLst>
              <a:ext uri="{FF2B5EF4-FFF2-40B4-BE49-F238E27FC236}">
                <a16:creationId xmlns:a16="http://schemas.microsoft.com/office/drawing/2014/main" id="{075B6984-B8F8-4932-9F8B-630AFEB44CAA}"/>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18</a:t>
            </a:fld>
            <a:r>
              <a:rPr lang="en-IN" sz="2000" b="1" dirty="0"/>
              <a:t>)</a:t>
            </a:r>
          </a:p>
        </p:txBody>
      </p:sp>
    </p:spTree>
    <p:extLst>
      <p:ext uri="{BB962C8B-B14F-4D97-AF65-F5344CB8AC3E}">
        <p14:creationId xmlns:p14="http://schemas.microsoft.com/office/powerpoint/2010/main" val="340349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74" y="224448"/>
            <a:ext cx="10515600" cy="1325563"/>
          </a:xfrm>
        </p:spPr>
        <p:txBody>
          <a:bodyPr>
            <a:normAutofit/>
          </a:bodyPr>
          <a:lstStyle/>
          <a:p>
            <a:r>
              <a:rPr lang="en-IN" sz="6000" dirty="0">
                <a:solidFill>
                  <a:schemeClr val="accent6">
                    <a:lumMod val="50000"/>
                  </a:schemeClr>
                </a:solidFill>
                <a:latin typeface="Bahnschrift SemiLight Condensed" panose="020B0502040204020203" pitchFamily="34" charset="0"/>
              </a:rPr>
              <a:t>Impact</a:t>
            </a:r>
          </a:p>
        </p:txBody>
      </p:sp>
      <p:sp>
        <p:nvSpPr>
          <p:cNvPr id="3" name="Content Placeholder 2"/>
          <p:cNvSpPr>
            <a:spLocks noGrp="1"/>
          </p:cNvSpPr>
          <p:nvPr>
            <p:ph idx="1"/>
          </p:nvPr>
        </p:nvSpPr>
        <p:spPr>
          <a:xfrm>
            <a:off x="201637" y="1796830"/>
            <a:ext cx="11788726" cy="4836722"/>
          </a:xfrm>
        </p:spPr>
        <p:txBody>
          <a:bodyPr>
            <a:noAutofit/>
          </a:bodyPr>
          <a:lstStyle/>
          <a:p>
            <a:r>
              <a:rPr lang="en-US" dirty="0">
                <a:latin typeface="Bahnschrift SemiLight Condensed" panose="020B0502040204020203" pitchFamily="34" charset="0"/>
              </a:rPr>
              <a:t>BudgeBOTs will be tested for different scenarios and efficiency in different scenarios will be analyzed and improved</a:t>
            </a:r>
          </a:p>
          <a:p>
            <a:r>
              <a:rPr lang="en-US" dirty="0">
                <a:latin typeface="Bahnschrift SemiLight Condensed" panose="020B0502040204020203" pitchFamily="34" charset="0"/>
              </a:rPr>
              <a:t>Initially, BudgeBOTs will have a leader robot which will be remotely controlled, and the follower robots will be autonomously sync with the leader robot and its nearest neighbors. Further development can be done to make the system fully autonomous which will make human interruption almost null </a:t>
            </a:r>
          </a:p>
          <a:p>
            <a:r>
              <a:rPr lang="en-US" dirty="0">
                <a:latin typeface="Bahnschrift SemiLight Condensed" panose="020B0502040204020203" pitchFamily="34" charset="0"/>
              </a:rPr>
              <a:t>employment of BudgeBOTs will also reduce the amount of human intrusion thereby minimizing errors occurring due to human fatigue</a:t>
            </a:r>
            <a:endParaRPr lang="en-IN" dirty="0">
              <a:latin typeface="Bahnschrift SemiLight Condensed" panose="020B0502040204020203" pitchFamily="34" charset="0"/>
            </a:endParaRPr>
          </a:p>
          <a:p>
            <a:pPr marL="0" indent="0">
              <a:buNone/>
            </a:pPr>
            <a:endParaRPr lang="en-IN" dirty="0">
              <a:latin typeface="Bahnschrift SemiLight Condensed" panose="020B0502040204020203" pitchFamily="34" charset="0"/>
            </a:endParaRPr>
          </a:p>
        </p:txBody>
      </p:sp>
      <p:pic>
        <p:nvPicPr>
          <p:cNvPr id="4" name="Picture 3">
            <a:extLst>
              <a:ext uri="{FF2B5EF4-FFF2-40B4-BE49-F238E27FC236}">
                <a16:creationId xmlns:a16="http://schemas.microsoft.com/office/drawing/2014/main" id="{4D88AC4D-2BAE-4205-B608-D38E573F01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cxnSp>
        <p:nvCxnSpPr>
          <p:cNvPr id="6" name="Straight Connector 5">
            <a:extLst>
              <a:ext uri="{FF2B5EF4-FFF2-40B4-BE49-F238E27FC236}">
                <a16:creationId xmlns:a16="http://schemas.microsoft.com/office/drawing/2014/main" id="{E7536E9D-EB87-48F9-B222-1E761C9AE0BB}"/>
              </a:ext>
            </a:extLst>
          </p:cNvPr>
          <p:cNvCxnSpPr>
            <a:cxnSpLocks/>
          </p:cNvCxnSpPr>
          <p:nvPr/>
        </p:nvCxnSpPr>
        <p:spPr>
          <a:xfrm>
            <a:off x="327074" y="1310861"/>
            <a:ext cx="11306908" cy="22371"/>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sp>
        <p:nvSpPr>
          <p:cNvPr id="12" name="Slide Number Placeholder 7">
            <a:extLst>
              <a:ext uri="{FF2B5EF4-FFF2-40B4-BE49-F238E27FC236}">
                <a16:creationId xmlns:a16="http://schemas.microsoft.com/office/drawing/2014/main" id="{93491FE1-0A0F-45AC-954B-4324F7312FEC}"/>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19</a:t>
            </a:fld>
            <a:r>
              <a:rPr lang="en-IN" sz="2000" b="1" dirty="0"/>
              <a:t>)</a:t>
            </a:r>
          </a:p>
        </p:txBody>
      </p:sp>
    </p:spTree>
    <p:extLst>
      <p:ext uri="{BB962C8B-B14F-4D97-AF65-F5344CB8AC3E}">
        <p14:creationId xmlns:p14="http://schemas.microsoft.com/office/powerpoint/2010/main" val="227622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7D3E-E4AE-4BB5-ADC8-1515394CB38F}"/>
              </a:ext>
            </a:extLst>
          </p:cNvPr>
          <p:cNvSpPr>
            <a:spLocks noGrp="1"/>
          </p:cNvSpPr>
          <p:nvPr>
            <p:ph type="title"/>
          </p:nvPr>
        </p:nvSpPr>
        <p:spPr>
          <a:xfrm>
            <a:off x="323850" y="156061"/>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Flow of Presentation</a:t>
            </a:r>
          </a:p>
        </p:txBody>
      </p:sp>
      <p:sp>
        <p:nvSpPr>
          <p:cNvPr id="3" name="Content Placeholder 2">
            <a:extLst>
              <a:ext uri="{FF2B5EF4-FFF2-40B4-BE49-F238E27FC236}">
                <a16:creationId xmlns:a16="http://schemas.microsoft.com/office/drawing/2014/main" id="{D1D01592-DD20-4AD4-ACA3-615499A27146}"/>
              </a:ext>
            </a:extLst>
          </p:cNvPr>
          <p:cNvSpPr>
            <a:spLocks noGrp="1"/>
          </p:cNvSpPr>
          <p:nvPr>
            <p:ph sz="half" idx="1"/>
          </p:nvPr>
        </p:nvSpPr>
        <p:spPr/>
        <p:txBody>
          <a:bodyPr>
            <a:normAutofit/>
          </a:bodyPr>
          <a:lstStyle/>
          <a:p>
            <a:r>
              <a:rPr lang="en-US" sz="3200" dirty="0">
                <a:latin typeface="Bahnschrift SemiLight Condensed" panose="020B0502040204020203" pitchFamily="34" charset="0"/>
              </a:rPr>
              <a:t>Problem Statement</a:t>
            </a:r>
          </a:p>
          <a:p>
            <a:r>
              <a:rPr lang="en-IN" sz="3200" dirty="0">
                <a:latin typeface="Bahnschrift SemiLight Condensed" panose="020B0502040204020203" pitchFamily="34" charset="0"/>
              </a:rPr>
              <a:t>Abstract</a:t>
            </a:r>
          </a:p>
          <a:p>
            <a:r>
              <a:rPr lang="en-US" sz="3200" dirty="0">
                <a:latin typeface="Bahnschrift SemiLight Condensed" panose="020B0502040204020203" pitchFamily="34" charset="0"/>
              </a:rPr>
              <a:t>Objectives of the Project</a:t>
            </a:r>
          </a:p>
          <a:p>
            <a:r>
              <a:rPr lang="en-US" sz="3200" dirty="0">
                <a:latin typeface="Bahnschrift SemiLight Condensed" panose="020B0502040204020203" pitchFamily="34" charset="0"/>
              </a:rPr>
              <a:t>Applications</a:t>
            </a:r>
          </a:p>
          <a:p>
            <a:r>
              <a:rPr lang="en-IN" sz="3200" dirty="0">
                <a:latin typeface="Bahnschrift SemiLight Condensed" panose="020B0502040204020203" pitchFamily="34" charset="0"/>
              </a:rPr>
              <a:t>State of the art</a:t>
            </a:r>
          </a:p>
          <a:p>
            <a:r>
              <a:rPr lang="en-IN" sz="3200" dirty="0">
                <a:latin typeface="Bahnschrift SemiLight Condensed" panose="020B0502040204020203" pitchFamily="34" charset="0"/>
              </a:rPr>
              <a:t>BudgeBOTS</a:t>
            </a:r>
          </a:p>
          <a:p>
            <a:r>
              <a:rPr lang="en-US" sz="3200" dirty="0">
                <a:latin typeface="Bahnschrift SemiLight Condensed" panose="020B0502040204020203" pitchFamily="34" charset="0"/>
              </a:rPr>
              <a:t>Pushing strategies</a:t>
            </a:r>
          </a:p>
          <a:p>
            <a:endParaRPr lang="en-US" dirty="0">
              <a:latin typeface="Bahnschrift SemiLight Condensed" panose="020B0502040204020203" pitchFamily="34" charset="0"/>
            </a:endParaRPr>
          </a:p>
        </p:txBody>
      </p:sp>
      <p:sp>
        <p:nvSpPr>
          <p:cNvPr id="9" name="Content Placeholder 8">
            <a:extLst>
              <a:ext uri="{FF2B5EF4-FFF2-40B4-BE49-F238E27FC236}">
                <a16:creationId xmlns:a16="http://schemas.microsoft.com/office/drawing/2014/main" id="{9B530ABD-4CFC-4941-82C1-5619719D3F5F}"/>
              </a:ext>
            </a:extLst>
          </p:cNvPr>
          <p:cNvSpPr>
            <a:spLocks noGrp="1"/>
          </p:cNvSpPr>
          <p:nvPr>
            <p:ph sz="half" idx="2"/>
          </p:nvPr>
        </p:nvSpPr>
        <p:spPr/>
        <p:txBody>
          <a:bodyPr>
            <a:noAutofit/>
          </a:bodyPr>
          <a:lstStyle/>
          <a:p>
            <a:r>
              <a:rPr lang="en-US" sz="3200" dirty="0">
                <a:latin typeface="Bahnschrift SemiLight Condensed" panose="020B0502040204020203" pitchFamily="34" charset="0"/>
              </a:rPr>
              <a:t>LOGISWARM-Testbed</a:t>
            </a:r>
          </a:p>
          <a:p>
            <a:r>
              <a:rPr lang="en-US" sz="3200" dirty="0">
                <a:latin typeface="Bahnschrift SemiLight Condensed" panose="020B0502040204020203" pitchFamily="34" charset="0"/>
              </a:rPr>
              <a:t>Flowchart – Working</a:t>
            </a:r>
          </a:p>
          <a:p>
            <a:r>
              <a:rPr lang="en-IN" sz="3200" dirty="0">
                <a:latin typeface="Bahnschrift SemiLight Condensed" panose="020B0502040204020203" pitchFamily="34" charset="0"/>
              </a:rPr>
              <a:t>Implementation</a:t>
            </a:r>
          </a:p>
          <a:p>
            <a:r>
              <a:rPr lang="en-IN" sz="3200" dirty="0">
                <a:latin typeface="Bahnschrift SemiLight Condensed" panose="020B0502040204020203" pitchFamily="34" charset="0"/>
              </a:rPr>
              <a:t>Impact</a:t>
            </a:r>
          </a:p>
          <a:p>
            <a:r>
              <a:rPr lang="en-IN" sz="3200" dirty="0">
                <a:latin typeface="Bahnschrift SemiLight Condensed" panose="020B0502040204020203" pitchFamily="34" charset="0"/>
              </a:rPr>
              <a:t>Budget</a:t>
            </a:r>
          </a:p>
          <a:p>
            <a:r>
              <a:rPr lang="en-IN" sz="3200" dirty="0">
                <a:latin typeface="Bahnschrift SemiLight Condensed" panose="020B0502040204020203" pitchFamily="34" charset="0"/>
              </a:rPr>
              <a:t>Outcomes</a:t>
            </a:r>
          </a:p>
          <a:p>
            <a:r>
              <a:rPr lang="en-IN" sz="3200" dirty="0">
                <a:latin typeface="Bahnschrift SemiLight Condensed" panose="020B0502040204020203" pitchFamily="34" charset="0"/>
              </a:rPr>
              <a:t>Projects completed</a:t>
            </a:r>
          </a:p>
          <a:p>
            <a:r>
              <a:rPr lang="en-IN" sz="3200" dirty="0">
                <a:latin typeface="Bahnschrift SemiLight Condensed" panose="020B0502040204020203" pitchFamily="34" charset="0"/>
              </a:rPr>
              <a:t>Achievements</a:t>
            </a:r>
          </a:p>
          <a:p>
            <a:endParaRPr lang="en-US" sz="3200" dirty="0">
              <a:latin typeface="Bahnschrift SemiLight Condensed" panose="020B0502040204020203" pitchFamily="34" charset="0"/>
            </a:endParaRPr>
          </a:p>
        </p:txBody>
      </p:sp>
      <p:cxnSp>
        <p:nvCxnSpPr>
          <p:cNvPr id="7" name="Straight Connector 6">
            <a:extLst>
              <a:ext uri="{FF2B5EF4-FFF2-40B4-BE49-F238E27FC236}">
                <a16:creationId xmlns:a16="http://schemas.microsoft.com/office/drawing/2014/main" id="{E7B8CD12-B30A-48A5-90BF-B3020E911B02}"/>
              </a:ext>
            </a:extLst>
          </p:cNvPr>
          <p:cNvCxnSpPr>
            <a:cxnSpLocks/>
          </p:cNvCxnSpPr>
          <p:nvPr/>
        </p:nvCxnSpPr>
        <p:spPr>
          <a:xfrm>
            <a:off x="323850" y="1295400"/>
            <a:ext cx="11029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descr="C:\Users\user\Desktop\College\Beeclust\logo.png">
            <a:extLst>
              <a:ext uri="{FF2B5EF4-FFF2-40B4-BE49-F238E27FC236}">
                <a16:creationId xmlns:a16="http://schemas.microsoft.com/office/drawing/2014/main" id="{2F7FD2D5-58D4-4E5A-AE97-91607A5D09EC}"/>
              </a:ext>
            </a:extLst>
          </p:cNvPr>
          <p:cNvPicPr>
            <a:picLocks noChangeAspect="1" noChangeArrowheads="1"/>
          </p:cNvPicPr>
          <p:nvPr/>
        </p:nvPicPr>
        <p:blipFill>
          <a:blip r:embed="rId2"/>
          <a:srcRect/>
          <a:stretch>
            <a:fillRect/>
          </a:stretch>
        </p:blipFill>
        <p:spPr bwMode="auto">
          <a:xfrm>
            <a:off x="156754" y="5855427"/>
            <a:ext cx="1423851" cy="812925"/>
          </a:xfrm>
          <a:prstGeom prst="rect">
            <a:avLst/>
          </a:prstGeom>
          <a:noFill/>
        </p:spPr>
      </p:pic>
      <p:pic>
        <p:nvPicPr>
          <p:cNvPr id="11" name="Picture 10">
            <a:extLst>
              <a:ext uri="{FF2B5EF4-FFF2-40B4-BE49-F238E27FC236}">
                <a16:creationId xmlns:a16="http://schemas.microsoft.com/office/drawing/2014/main" id="{241534AD-65B5-4D94-8364-0FAB5F6130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sp>
        <p:nvSpPr>
          <p:cNvPr id="12" name="Slide Number Placeholder 7">
            <a:extLst>
              <a:ext uri="{FF2B5EF4-FFF2-40B4-BE49-F238E27FC236}">
                <a16:creationId xmlns:a16="http://schemas.microsoft.com/office/drawing/2014/main" id="{BF15D8D8-92D2-44BD-86B5-64515D4CFD33}"/>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2</a:t>
            </a:fld>
            <a:r>
              <a:rPr lang="en-IN" sz="2000" b="1" dirty="0"/>
              <a:t>)</a:t>
            </a:r>
          </a:p>
        </p:txBody>
      </p:sp>
    </p:spTree>
    <p:extLst>
      <p:ext uri="{BB962C8B-B14F-4D97-AF65-F5344CB8AC3E}">
        <p14:creationId xmlns:p14="http://schemas.microsoft.com/office/powerpoint/2010/main" val="3357897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FD85-EE31-4F50-8E1F-7AE5D78D2AD9}"/>
              </a:ext>
            </a:extLst>
          </p:cNvPr>
          <p:cNvSpPr>
            <a:spLocks noGrp="1"/>
          </p:cNvSpPr>
          <p:nvPr>
            <p:ph type="title"/>
          </p:nvPr>
        </p:nvSpPr>
        <p:spPr>
          <a:xfrm>
            <a:off x="330590" y="40486"/>
            <a:ext cx="10515600" cy="1325563"/>
          </a:xfrm>
        </p:spPr>
        <p:txBody>
          <a:bodyPr>
            <a:normAutofit/>
          </a:bodyPr>
          <a:lstStyle/>
          <a:p>
            <a:r>
              <a:rPr lang="en-IN" sz="6000" dirty="0">
                <a:solidFill>
                  <a:schemeClr val="accent6">
                    <a:lumMod val="50000"/>
                  </a:schemeClr>
                </a:solidFill>
                <a:latin typeface="Bahnschrift SemiLight Condensed" panose="020B0502040204020203" pitchFamily="34" charset="0"/>
              </a:rPr>
              <a:t>Budget for a single BudgeBOT</a:t>
            </a:r>
            <a:endParaRPr lang="en-US" sz="6000" dirty="0"/>
          </a:p>
        </p:txBody>
      </p:sp>
      <p:graphicFrame>
        <p:nvGraphicFramePr>
          <p:cNvPr id="11" name="Content Placeholder 10">
            <a:extLst>
              <a:ext uri="{FF2B5EF4-FFF2-40B4-BE49-F238E27FC236}">
                <a16:creationId xmlns:a16="http://schemas.microsoft.com/office/drawing/2014/main" id="{73C10E52-AE25-4A2C-8410-8F68812C044C}"/>
              </a:ext>
            </a:extLst>
          </p:cNvPr>
          <p:cNvGraphicFramePr>
            <a:graphicFrameLocks noGrp="1"/>
          </p:cNvGraphicFramePr>
          <p:nvPr>
            <p:ph idx="1"/>
            <p:extLst>
              <p:ext uri="{D42A27DB-BD31-4B8C-83A1-F6EECF244321}">
                <p14:modId xmlns:p14="http://schemas.microsoft.com/office/powerpoint/2010/main" val="2086526556"/>
              </p:ext>
            </p:extLst>
          </p:nvPr>
        </p:nvGraphicFramePr>
        <p:xfrm>
          <a:off x="423370" y="1157604"/>
          <a:ext cx="10330040" cy="4689348"/>
        </p:xfrm>
        <a:graphic>
          <a:graphicData uri="http://schemas.openxmlformats.org/drawingml/2006/table">
            <a:tbl>
              <a:tblPr firstRow="1" firstCol="1" bandRow="1">
                <a:tableStyleId>{5C22544A-7EE6-4342-B048-85BDC9FD1C3A}</a:tableStyleId>
              </a:tblPr>
              <a:tblGrid>
                <a:gridCol w="773182">
                  <a:extLst>
                    <a:ext uri="{9D8B030D-6E8A-4147-A177-3AD203B41FA5}">
                      <a16:colId xmlns:a16="http://schemas.microsoft.com/office/drawing/2014/main" val="3871219751"/>
                    </a:ext>
                  </a:extLst>
                </a:gridCol>
                <a:gridCol w="3060694">
                  <a:extLst>
                    <a:ext uri="{9D8B030D-6E8A-4147-A177-3AD203B41FA5}">
                      <a16:colId xmlns:a16="http://schemas.microsoft.com/office/drawing/2014/main" val="1303245415"/>
                    </a:ext>
                  </a:extLst>
                </a:gridCol>
                <a:gridCol w="2100969">
                  <a:extLst>
                    <a:ext uri="{9D8B030D-6E8A-4147-A177-3AD203B41FA5}">
                      <a16:colId xmlns:a16="http://schemas.microsoft.com/office/drawing/2014/main" val="270179979"/>
                    </a:ext>
                  </a:extLst>
                </a:gridCol>
                <a:gridCol w="3678183">
                  <a:extLst>
                    <a:ext uri="{9D8B030D-6E8A-4147-A177-3AD203B41FA5}">
                      <a16:colId xmlns:a16="http://schemas.microsoft.com/office/drawing/2014/main" val="2718680148"/>
                    </a:ext>
                  </a:extLst>
                </a:gridCol>
                <a:gridCol w="717012">
                  <a:extLst>
                    <a:ext uri="{9D8B030D-6E8A-4147-A177-3AD203B41FA5}">
                      <a16:colId xmlns:a16="http://schemas.microsoft.com/office/drawing/2014/main" val="4012886332"/>
                    </a:ext>
                  </a:extLst>
                </a:gridCol>
              </a:tblGrid>
              <a:tr h="0">
                <a:tc>
                  <a:txBody>
                    <a:bodyPr/>
                    <a:lstStyle/>
                    <a:p>
                      <a:pPr marL="0" marR="0" algn="l">
                        <a:lnSpc>
                          <a:spcPct val="107000"/>
                        </a:lnSpc>
                        <a:spcBef>
                          <a:spcPts val="0"/>
                        </a:spcBef>
                        <a:spcAft>
                          <a:spcPts val="800"/>
                        </a:spcAft>
                      </a:pPr>
                      <a:r>
                        <a:rPr lang="en-US" sz="2000" dirty="0">
                          <a:effectLst/>
                          <a:latin typeface="+mn-lt"/>
                          <a:ea typeface="SimSun" panose="02010600030101010101" pitchFamily="2" charset="-122"/>
                          <a:cs typeface="Times New Roman" panose="02020603050405020304" pitchFamily="18" charset="0"/>
                        </a:rPr>
                        <a:t>S.No.</a:t>
                      </a:r>
                    </a:p>
                  </a:txBody>
                  <a:tcPr marL="68580" marR="68580" marT="0" marB="0"/>
                </a:tc>
                <a:tc>
                  <a:txBody>
                    <a:bodyPr/>
                    <a:lstStyle/>
                    <a:p>
                      <a:pPr marL="0" marR="0" algn="l">
                        <a:lnSpc>
                          <a:spcPct val="107000"/>
                        </a:lnSpc>
                        <a:spcBef>
                          <a:spcPts val="0"/>
                        </a:spcBef>
                        <a:spcAft>
                          <a:spcPts val="800"/>
                        </a:spcAft>
                      </a:pPr>
                      <a:r>
                        <a:rPr lang="en-IN" sz="2000" dirty="0">
                          <a:effectLst/>
                          <a:latin typeface="+mn-lt"/>
                        </a:rPr>
                        <a:t>PARTS</a:t>
                      </a:r>
                      <a:endParaRPr lang="en-US" sz="20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2000" dirty="0">
                          <a:effectLst/>
                          <a:latin typeface="+mn-lt"/>
                          <a:ea typeface="SimSun" panose="02010600030101010101" pitchFamily="2" charset="-122"/>
                          <a:cs typeface="Times New Roman" panose="02020603050405020304" pitchFamily="18" charset="0"/>
                        </a:rPr>
                        <a:t>Cost/piece</a:t>
                      </a:r>
                    </a:p>
                  </a:txBody>
                  <a:tcPr marL="68580" marR="68580" marT="0" marB="0"/>
                </a:tc>
                <a:tc>
                  <a:txBody>
                    <a:bodyPr/>
                    <a:lstStyle/>
                    <a:p>
                      <a:pPr marL="0" marR="0" algn="l">
                        <a:lnSpc>
                          <a:spcPct val="107000"/>
                        </a:lnSpc>
                        <a:spcBef>
                          <a:spcPts val="0"/>
                        </a:spcBef>
                        <a:spcAft>
                          <a:spcPts val="800"/>
                        </a:spcAft>
                      </a:pPr>
                      <a:r>
                        <a:rPr lang="en-US" sz="2000" dirty="0">
                          <a:effectLst/>
                          <a:latin typeface="+mn-lt"/>
                          <a:ea typeface="SimSun" panose="02010600030101010101" pitchFamily="2" charset="-122"/>
                          <a:cs typeface="Times New Roman" panose="02020603050405020304" pitchFamily="18" charset="0"/>
                        </a:rPr>
                        <a:t>QUANTITY</a:t>
                      </a:r>
                    </a:p>
                  </a:txBody>
                  <a:tcPr marL="68580" marR="68580" marT="0" marB="0"/>
                </a:tc>
                <a:tc>
                  <a:txBody>
                    <a:bodyPr/>
                    <a:lstStyle/>
                    <a:p>
                      <a:pPr marL="0" marR="0" algn="l">
                        <a:lnSpc>
                          <a:spcPct val="107000"/>
                        </a:lnSpc>
                        <a:spcBef>
                          <a:spcPts val="0"/>
                        </a:spcBef>
                        <a:spcAft>
                          <a:spcPts val="800"/>
                        </a:spcAft>
                      </a:pPr>
                      <a:r>
                        <a:rPr lang="en-IN" sz="2000" dirty="0">
                          <a:effectLst/>
                        </a:rPr>
                        <a:t>COST</a:t>
                      </a:r>
                      <a:r>
                        <a:rPr lang="en-IN" sz="2000" baseline="0" dirty="0">
                          <a:effectLst/>
                        </a:rPr>
                        <a:t> </a:t>
                      </a:r>
                      <a:r>
                        <a:rPr lang="en-IN" sz="2000" dirty="0">
                          <a:effectLst/>
                        </a:rPr>
                        <a:t>(IN ₹)</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69231589"/>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mn-ea"/>
                          <a:cs typeface="+mn-cs"/>
                        </a:rPr>
                        <a:t>PCB</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350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IN" sz="2000" dirty="0">
                          <a:effectLst/>
                        </a:rPr>
                        <a:t>350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43036375"/>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2.</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Lithium</a:t>
                      </a:r>
                      <a:r>
                        <a:rPr lang="en-US" sz="2000" baseline="0" dirty="0">
                          <a:solidFill>
                            <a:schemeClr val="bg2">
                              <a:lumMod val="25000"/>
                            </a:schemeClr>
                          </a:solidFill>
                          <a:effectLst/>
                          <a:latin typeface="+mn-lt"/>
                        </a:rPr>
                        <a:t> </a:t>
                      </a:r>
                      <a:r>
                        <a:rPr lang="en-US" sz="2000" dirty="0">
                          <a:solidFill>
                            <a:schemeClr val="bg2">
                              <a:lumMod val="25000"/>
                            </a:schemeClr>
                          </a:solidFill>
                          <a:effectLst/>
                          <a:latin typeface="+mn-lt"/>
                        </a:rPr>
                        <a:t>Polymer Battery</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700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effectLst/>
                          <a:latin typeface="+mn-lt"/>
                          <a:ea typeface="+mn-ea"/>
                          <a:cs typeface="+mn-cs"/>
                        </a:rPr>
                        <a:t>700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7839026"/>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3.</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RF Module</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400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effectLst/>
                        </a:rPr>
                        <a:t>4</a:t>
                      </a:r>
                      <a:r>
                        <a:rPr lang="en-IN" sz="2000" dirty="0">
                          <a:effectLst/>
                        </a:rPr>
                        <a:t>00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8237040"/>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4.</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Motor drivers</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350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effectLst/>
                        </a:rPr>
                        <a:t>35</a:t>
                      </a:r>
                      <a:r>
                        <a:rPr lang="en-IN" sz="2000" dirty="0">
                          <a:effectLst/>
                        </a:rPr>
                        <a:t>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9203707"/>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5.</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SMD Passive</a:t>
                      </a:r>
                      <a:r>
                        <a:rPr lang="en-US" sz="2000" baseline="0" dirty="0">
                          <a:solidFill>
                            <a:schemeClr val="bg2">
                              <a:lumMod val="25000"/>
                            </a:schemeClr>
                          </a:solidFill>
                          <a:effectLst/>
                          <a:latin typeface="+mn-lt"/>
                          <a:ea typeface="SimSun" panose="02010600030101010101" pitchFamily="2" charset="-122"/>
                          <a:cs typeface="Times New Roman" panose="02020603050405020304" pitchFamily="18" charset="0"/>
                        </a:rPr>
                        <a:t> Components</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20 Resistors &amp; 15 Capacitors</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300</a:t>
                      </a:r>
                    </a:p>
                  </a:txBody>
                  <a:tcPr marL="68580" marR="68580" marT="0" marB="0"/>
                </a:tc>
                <a:extLst>
                  <a:ext uri="{0D108BD9-81ED-4DB2-BD59-A6C34878D82A}">
                    <a16:rowId xmlns:a16="http://schemas.microsoft.com/office/drawing/2014/main" val="3352631022"/>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6.</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3V-6V DC Motors</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200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2</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effectLst/>
                        </a:rPr>
                        <a:t>40</a:t>
                      </a:r>
                      <a:r>
                        <a:rPr lang="en-IN" sz="2000" dirty="0">
                          <a:effectLst/>
                        </a:rPr>
                        <a:t>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0918304"/>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7.</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IN" sz="2000" dirty="0">
                          <a:solidFill>
                            <a:schemeClr val="bg2">
                              <a:lumMod val="25000"/>
                            </a:schemeClr>
                          </a:solidFill>
                          <a:effectLst/>
                          <a:latin typeface="+mn-lt"/>
                        </a:rPr>
                        <a:t>NR</a:t>
                      </a:r>
                      <a:r>
                        <a:rPr lang="en-US" sz="2000" dirty="0">
                          <a:solidFill>
                            <a:schemeClr val="bg2">
                              <a:lumMod val="25000"/>
                            </a:schemeClr>
                          </a:solidFill>
                          <a:effectLst/>
                          <a:latin typeface="+mn-lt"/>
                        </a:rPr>
                        <a:t>F24L01+</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350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IN" sz="2000" dirty="0">
                          <a:effectLst/>
                        </a:rPr>
                        <a:t>350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14427198"/>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8.</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Microcontroller</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300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effectLst/>
                        </a:rPr>
                        <a:t>30</a:t>
                      </a:r>
                      <a:r>
                        <a:rPr lang="en-IN" sz="2000" dirty="0">
                          <a:effectLst/>
                        </a:rPr>
                        <a:t>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1479806"/>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9.</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Castor wheels</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2</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IN" sz="2000" dirty="0">
                          <a:effectLst/>
                          <a:latin typeface="+mn-lt"/>
                          <a:ea typeface="+mn-ea"/>
                          <a:cs typeface="+mn-cs"/>
                        </a:rPr>
                        <a:t>20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3156131"/>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Voltage Regulator</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200</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IN" sz="2000" dirty="0">
                          <a:effectLst/>
                        </a:rPr>
                        <a:t>200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7537441"/>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11.</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IR sensors</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31.25</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8</a:t>
                      </a:r>
                    </a:p>
                  </a:txBody>
                  <a:tcPr marL="68580" marR="68580" marT="0" marB="0">
                    <a:solidFill>
                      <a:schemeClr val="bg2">
                        <a:lumMod val="90000"/>
                      </a:schemeClr>
                    </a:solidFill>
                  </a:tcPr>
                </a:tc>
                <a:tc>
                  <a:txBody>
                    <a:bodyPr/>
                    <a:lstStyle/>
                    <a:p>
                      <a:pPr marL="0" marR="0" algn="l">
                        <a:lnSpc>
                          <a:spcPct val="107000"/>
                        </a:lnSpc>
                        <a:spcBef>
                          <a:spcPts val="0"/>
                        </a:spcBef>
                        <a:spcAft>
                          <a:spcPts val="800"/>
                        </a:spcAft>
                      </a:pPr>
                      <a:r>
                        <a:rPr lang="en-IN" sz="2000" dirty="0">
                          <a:effectLst/>
                        </a:rPr>
                        <a:t>250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27838859"/>
                  </a:ext>
                </a:extLst>
              </a:tr>
              <a:tr h="245967">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12.</a:t>
                      </a:r>
                    </a:p>
                  </a:txBody>
                  <a:tcPr marL="68580" marR="68580" marT="0" marB="0">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rPr>
                        <a:t>Switches</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75</a:t>
                      </a:r>
                    </a:p>
                  </a:txBody>
                  <a:tcPr marL="68580" marR="68580" marT="0" marB="0">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l">
                        <a:lnSpc>
                          <a:spcPct val="107000"/>
                        </a:lnSpc>
                        <a:spcBef>
                          <a:spcPts val="0"/>
                        </a:spcBef>
                        <a:spcAft>
                          <a:spcPts val="800"/>
                        </a:spcAft>
                      </a:pPr>
                      <a:r>
                        <a:rPr lang="en-US" sz="2000" dirty="0">
                          <a:solidFill>
                            <a:schemeClr val="bg2">
                              <a:lumMod val="25000"/>
                            </a:schemeClr>
                          </a:solidFill>
                          <a:effectLst/>
                          <a:latin typeface="+mn-lt"/>
                          <a:ea typeface="SimSun" panose="02010600030101010101" pitchFamily="2" charset="-122"/>
                          <a:cs typeface="Times New Roman" panose="02020603050405020304" pitchFamily="18" charset="0"/>
                        </a:rPr>
                        <a:t>6</a:t>
                      </a:r>
                    </a:p>
                  </a:txBody>
                  <a:tcPr marL="68580" marR="68580" marT="0" marB="0">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l">
                        <a:lnSpc>
                          <a:spcPct val="107000"/>
                        </a:lnSpc>
                        <a:spcBef>
                          <a:spcPts val="0"/>
                        </a:spcBef>
                        <a:spcAft>
                          <a:spcPts val="800"/>
                        </a:spcAft>
                      </a:pPr>
                      <a:r>
                        <a:rPr lang="en-IN" sz="2000" dirty="0">
                          <a:effectLst/>
                        </a:rPr>
                        <a:t>450</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083152"/>
                  </a:ext>
                </a:extLst>
              </a:tr>
              <a:tr h="245967">
                <a:tc gridSpan="2">
                  <a:txBody>
                    <a:bodyPr/>
                    <a:lstStyle/>
                    <a:p>
                      <a:pPr marL="0" marR="0" algn="ctr">
                        <a:lnSpc>
                          <a:spcPct val="107000"/>
                        </a:lnSpc>
                        <a:spcBef>
                          <a:spcPts val="0"/>
                        </a:spcBef>
                        <a:spcAft>
                          <a:spcPts val="800"/>
                        </a:spcAft>
                      </a:pPr>
                      <a:r>
                        <a:rPr lang="en-IN" sz="2000" dirty="0">
                          <a:solidFill>
                            <a:schemeClr val="bg2">
                              <a:lumMod val="25000"/>
                            </a:schemeClr>
                          </a:solidFill>
                          <a:effectLst/>
                          <a:latin typeface="+mn-lt"/>
                        </a:rPr>
                        <a:t>Total</a:t>
                      </a: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hMerge="1">
                  <a:txBody>
                    <a:bodyPr/>
                    <a:lstStyle/>
                    <a:p>
                      <a:pPr marL="0" marR="0" algn="l">
                        <a:lnSpc>
                          <a:spcPct val="107000"/>
                        </a:lnSpc>
                        <a:spcBef>
                          <a:spcPts val="0"/>
                        </a:spcBef>
                        <a:spcAft>
                          <a:spcPts val="800"/>
                        </a:spcAft>
                      </a:pP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marL="0" marR="0" algn="ctr">
                        <a:lnSpc>
                          <a:spcPct val="107000"/>
                        </a:lnSpc>
                        <a:spcBef>
                          <a:spcPts val="0"/>
                        </a:spcBef>
                        <a:spcAft>
                          <a:spcPts val="800"/>
                        </a:spcAft>
                      </a:pPr>
                      <a:endParaRPr lang="en-US" sz="2000"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gridSpan="2">
                  <a:txBody>
                    <a:bodyPr/>
                    <a:lstStyle/>
                    <a:p>
                      <a:pPr marL="0" marR="0" algn="r">
                        <a:lnSpc>
                          <a:spcPct val="107000"/>
                        </a:lnSpc>
                        <a:spcBef>
                          <a:spcPts val="0"/>
                        </a:spcBef>
                        <a:spcAft>
                          <a:spcPts val="800"/>
                        </a:spcAft>
                      </a:pPr>
                      <a:r>
                        <a:rPr lang="en-US" sz="2000" b="1" dirty="0">
                          <a:solidFill>
                            <a:schemeClr val="bg2">
                              <a:lumMod val="25000"/>
                            </a:schemeClr>
                          </a:solidFill>
                          <a:effectLst/>
                          <a:latin typeface="+mn-lt"/>
                          <a:ea typeface="SimSun" panose="02010600030101010101" pitchFamily="2" charset="-122"/>
                          <a:cs typeface="Times New Roman" panose="02020603050405020304" pitchFamily="18" charset="0"/>
                        </a:rPr>
                        <a:t>₹4070 * 1.5                                      = </a:t>
                      </a:r>
                      <a:r>
                        <a:rPr lang="en-US" sz="2000" b="1" baseline="0" dirty="0">
                          <a:solidFill>
                            <a:schemeClr val="bg2">
                              <a:lumMod val="25000"/>
                            </a:schemeClr>
                          </a:solidFill>
                          <a:effectLst/>
                          <a:latin typeface="+mn-lt"/>
                          <a:ea typeface="SimSun" panose="02010600030101010101" pitchFamily="2" charset="-122"/>
                          <a:cs typeface="Times New Roman" panose="02020603050405020304" pitchFamily="18" charset="0"/>
                        </a:rPr>
                        <a:t>₹6150</a:t>
                      </a:r>
                      <a:endParaRPr lang="en-US" sz="2000" b="1" dirty="0">
                        <a:solidFill>
                          <a:schemeClr val="bg2">
                            <a:lumMod val="25000"/>
                          </a:schemeClr>
                        </a:solidFill>
                        <a:effectLst/>
                        <a:latin typeface="+mn-lt"/>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pPr marL="0" marR="0" algn="l">
                        <a:lnSpc>
                          <a:spcPct val="107000"/>
                        </a:lnSpc>
                        <a:spcBef>
                          <a:spcPts val="0"/>
                        </a:spcBef>
                        <a:spcAft>
                          <a:spcPts val="800"/>
                        </a:spcAft>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6588337"/>
                  </a:ext>
                </a:extLst>
              </a:tr>
            </a:tbl>
          </a:graphicData>
        </a:graphic>
      </p:graphicFrame>
      <p:cxnSp>
        <p:nvCxnSpPr>
          <p:cNvPr id="5" name="Straight Connector 4">
            <a:extLst>
              <a:ext uri="{FF2B5EF4-FFF2-40B4-BE49-F238E27FC236}">
                <a16:creationId xmlns:a16="http://schemas.microsoft.com/office/drawing/2014/main" id="{ADC70EA6-341A-4353-8223-FCBF4EC60904}"/>
              </a:ext>
            </a:extLst>
          </p:cNvPr>
          <p:cNvCxnSpPr>
            <a:cxnSpLocks/>
          </p:cNvCxnSpPr>
          <p:nvPr/>
        </p:nvCxnSpPr>
        <p:spPr>
          <a:xfrm>
            <a:off x="330590" y="1132449"/>
            <a:ext cx="1105134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2293" y="5979277"/>
            <a:ext cx="9953897" cy="523220"/>
          </a:xfrm>
          <a:prstGeom prst="rect">
            <a:avLst/>
          </a:prstGeom>
          <a:noFill/>
        </p:spPr>
        <p:txBody>
          <a:bodyPr wrap="square" rtlCol="0">
            <a:spAutoFit/>
          </a:bodyPr>
          <a:lstStyle/>
          <a:p>
            <a:pPr algn="ctr"/>
            <a:r>
              <a:rPr lang="en-IN" sz="2800" b="1" dirty="0"/>
              <a:t>Price Estimate of 30 Robots @ ₹6150 each is </a:t>
            </a:r>
            <a:r>
              <a:rPr lang="en-IN" sz="2800" b="1" dirty="0">
                <a:solidFill>
                  <a:schemeClr val="accent6">
                    <a:lumMod val="50000"/>
                  </a:schemeClr>
                </a:solidFill>
              </a:rPr>
              <a:t>₹1,84,000</a:t>
            </a:r>
          </a:p>
        </p:txBody>
      </p:sp>
      <p:pic>
        <p:nvPicPr>
          <p:cNvPr id="8" name="Picture 7">
            <a:extLst>
              <a:ext uri="{FF2B5EF4-FFF2-40B4-BE49-F238E27FC236}">
                <a16:creationId xmlns:a16="http://schemas.microsoft.com/office/drawing/2014/main" id="{65656541-5421-40BB-A82A-39DBC76115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pic>
        <p:nvPicPr>
          <p:cNvPr id="10" name="Picture 2" descr="C:\Users\user\Desktop\College\Beeclust\logo.png">
            <a:extLst>
              <a:ext uri="{FF2B5EF4-FFF2-40B4-BE49-F238E27FC236}">
                <a16:creationId xmlns:a16="http://schemas.microsoft.com/office/drawing/2014/main" id="{4D1C0838-D96F-4B64-9341-92FC2D10BF82}"/>
              </a:ext>
            </a:extLst>
          </p:cNvPr>
          <p:cNvPicPr>
            <a:picLocks noChangeAspect="1" noChangeArrowheads="1"/>
          </p:cNvPicPr>
          <p:nvPr/>
        </p:nvPicPr>
        <p:blipFill>
          <a:blip r:embed="rId3"/>
          <a:srcRect/>
          <a:stretch>
            <a:fillRect/>
          </a:stretch>
        </p:blipFill>
        <p:spPr bwMode="auto">
          <a:xfrm>
            <a:off x="78784" y="6045075"/>
            <a:ext cx="1423851" cy="812925"/>
          </a:xfrm>
          <a:prstGeom prst="rect">
            <a:avLst/>
          </a:prstGeom>
          <a:noFill/>
        </p:spPr>
      </p:pic>
      <p:sp>
        <p:nvSpPr>
          <p:cNvPr id="12" name="Slide Number Placeholder 7">
            <a:extLst>
              <a:ext uri="{FF2B5EF4-FFF2-40B4-BE49-F238E27FC236}">
                <a16:creationId xmlns:a16="http://schemas.microsoft.com/office/drawing/2014/main" id="{A4411341-37B7-4FA2-B949-C3124DA5BB00}"/>
              </a:ext>
            </a:extLst>
          </p:cNvPr>
          <p:cNvSpPr>
            <a:spLocks noGrp="1"/>
          </p:cNvSpPr>
          <p:nvPr>
            <p:ph type="sldNum" sz="quarter" idx="12"/>
          </p:nvPr>
        </p:nvSpPr>
        <p:spPr>
          <a:xfrm>
            <a:off x="4849091" y="6456510"/>
            <a:ext cx="2493818" cy="365125"/>
          </a:xfrm>
        </p:spPr>
        <p:txBody>
          <a:bodyPr/>
          <a:lstStyle/>
          <a:p>
            <a:pPr algn="ctr"/>
            <a:r>
              <a:rPr lang="en-IN" sz="2000" b="1" dirty="0"/>
              <a:t>(</a:t>
            </a:r>
            <a:fld id="{6729166F-83A7-4CBF-A8E0-3192C50764B6}" type="slidenum">
              <a:rPr lang="en-IN" sz="2000" b="1" smtClean="0"/>
              <a:pPr algn="ctr"/>
              <a:t>20</a:t>
            </a:fld>
            <a:r>
              <a:rPr lang="en-IN" sz="2000" b="1" dirty="0"/>
              <a:t>)</a:t>
            </a:r>
          </a:p>
        </p:txBody>
      </p:sp>
    </p:spTree>
    <p:extLst>
      <p:ext uri="{BB962C8B-B14F-4D97-AF65-F5344CB8AC3E}">
        <p14:creationId xmlns:p14="http://schemas.microsoft.com/office/powerpoint/2010/main" val="59663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83D2-CCDE-4D89-A2F0-D9198F89CEBA}"/>
              </a:ext>
            </a:extLst>
          </p:cNvPr>
          <p:cNvSpPr>
            <a:spLocks noGrp="1"/>
          </p:cNvSpPr>
          <p:nvPr>
            <p:ph type="title"/>
          </p:nvPr>
        </p:nvSpPr>
        <p:spPr>
          <a:xfrm>
            <a:off x="0" y="0"/>
            <a:ext cx="10515600" cy="1325563"/>
          </a:xfrm>
        </p:spPr>
        <p:txBody>
          <a:bodyPr/>
          <a:lstStyle/>
          <a:p>
            <a:r>
              <a:rPr lang="en-IN" dirty="0">
                <a:solidFill>
                  <a:schemeClr val="accent6">
                    <a:lumMod val="50000"/>
                  </a:schemeClr>
                </a:solidFill>
                <a:latin typeface="Bahnschrift SemiLight Condensed" panose="020B0502040204020203" pitchFamily="34" charset="0"/>
              </a:rPr>
              <a:t> Budget (contd.)</a:t>
            </a:r>
            <a:endParaRPr lang="en-US" dirty="0"/>
          </a:p>
        </p:txBody>
      </p:sp>
      <p:cxnSp>
        <p:nvCxnSpPr>
          <p:cNvPr id="5" name="Straight Connector 4">
            <a:extLst>
              <a:ext uri="{FF2B5EF4-FFF2-40B4-BE49-F238E27FC236}">
                <a16:creationId xmlns:a16="http://schemas.microsoft.com/office/drawing/2014/main" id="{8D6023E5-0E65-480B-A778-904B5B40F62F}"/>
              </a:ext>
            </a:extLst>
          </p:cNvPr>
          <p:cNvCxnSpPr>
            <a:cxnSpLocks/>
          </p:cNvCxnSpPr>
          <p:nvPr/>
        </p:nvCxnSpPr>
        <p:spPr>
          <a:xfrm>
            <a:off x="155917" y="1111348"/>
            <a:ext cx="11337388"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Content Placeholder 5"/>
          <p:cNvGraphicFramePr>
            <a:graphicFrameLocks noGrp="1"/>
          </p:cNvGraphicFramePr>
          <p:nvPr>
            <p:ph idx="1"/>
            <p:extLst>
              <p:ext uri="{D42A27DB-BD31-4B8C-83A1-F6EECF244321}">
                <p14:modId xmlns:p14="http://schemas.microsoft.com/office/powerpoint/2010/main" val="2828463934"/>
              </p:ext>
            </p:extLst>
          </p:nvPr>
        </p:nvGraphicFramePr>
        <p:xfrm>
          <a:off x="223647" y="1111348"/>
          <a:ext cx="11691259" cy="5229874"/>
        </p:xfrm>
        <a:graphic>
          <a:graphicData uri="http://schemas.openxmlformats.org/drawingml/2006/table">
            <a:tbl>
              <a:tblPr firstRow="1" bandRow="1">
                <a:tableStyleId>{5C22544A-7EE6-4342-B048-85BDC9FD1C3A}</a:tableStyleId>
              </a:tblPr>
              <a:tblGrid>
                <a:gridCol w="770600">
                  <a:extLst>
                    <a:ext uri="{9D8B030D-6E8A-4147-A177-3AD203B41FA5}">
                      <a16:colId xmlns:a16="http://schemas.microsoft.com/office/drawing/2014/main" val="3177289568"/>
                    </a:ext>
                  </a:extLst>
                </a:gridCol>
                <a:gridCol w="5910136">
                  <a:extLst>
                    <a:ext uri="{9D8B030D-6E8A-4147-A177-3AD203B41FA5}">
                      <a16:colId xmlns:a16="http://schemas.microsoft.com/office/drawing/2014/main" val="3432604302"/>
                    </a:ext>
                  </a:extLst>
                </a:gridCol>
                <a:gridCol w="1749287">
                  <a:extLst>
                    <a:ext uri="{9D8B030D-6E8A-4147-A177-3AD203B41FA5}">
                      <a16:colId xmlns:a16="http://schemas.microsoft.com/office/drawing/2014/main" val="1710427775"/>
                    </a:ext>
                  </a:extLst>
                </a:gridCol>
                <a:gridCol w="1609853">
                  <a:extLst>
                    <a:ext uri="{9D8B030D-6E8A-4147-A177-3AD203B41FA5}">
                      <a16:colId xmlns:a16="http://schemas.microsoft.com/office/drawing/2014/main" val="1539928873"/>
                    </a:ext>
                  </a:extLst>
                </a:gridCol>
                <a:gridCol w="1651383">
                  <a:extLst>
                    <a:ext uri="{9D8B030D-6E8A-4147-A177-3AD203B41FA5}">
                      <a16:colId xmlns:a16="http://schemas.microsoft.com/office/drawing/2014/main" val="1369998910"/>
                    </a:ext>
                  </a:extLst>
                </a:gridCol>
              </a:tblGrid>
              <a:tr h="424194">
                <a:tc>
                  <a:txBody>
                    <a:bodyPr/>
                    <a:lstStyle/>
                    <a:p>
                      <a:r>
                        <a:rPr lang="en-IN" dirty="0"/>
                        <a:t>S.No.</a:t>
                      </a:r>
                    </a:p>
                  </a:txBody>
                  <a:tcPr/>
                </a:tc>
                <a:tc>
                  <a:txBody>
                    <a:bodyPr/>
                    <a:lstStyle/>
                    <a:p>
                      <a:r>
                        <a:rPr lang="en-IN" dirty="0"/>
                        <a:t>DESCRIPTION</a:t>
                      </a:r>
                    </a:p>
                  </a:txBody>
                  <a:tcPr/>
                </a:tc>
                <a:tc>
                  <a:txBody>
                    <a:bodyPr/>
                    <a:lstStyle/>
                    <a:p>
                      <a:r>
                        <a:rPr lang="en-IN" dirty="0"/>
                        <a:t>Cost/piece</a:t>
                      </a:r>
                    </a:p>
                  </a:txBody>
                  <a:tcPr/>
                </a:tc>
                <a:tc>
                  <a:txBody>
                    <a:bodyPr/>
                    <a:lstStyle/>
                    <a:p>
                      <a:r>
                        <a:rPr lang="en-IN" dirty="0"/>
                        <a:t>QUANTITY</a:t>
                      </a:r>
                    </a:p>
                  </a:txBody>
                  <a:tcPr/>
                </a:tc>
                <a:tc>
                  <a:txBody>
                    <a:bodyPr/>
                    <a:lstStyle/>
                    <a:p>
                      <a:r>
                        <a:rPr lang="en-IN" dirty="0"/>
                        <a:t>COST</a:t>
                      </a:r>
                      <a:r>
                        <a:rPr lang="en-IN" baseline="0" dirty="0"/>
                        <a:t> in ₹</a:t>
                      </a:r>
                      <a:endParaRPr lang="en-IN" dirty="0"/>
                    </a:p>
                  </a:txBody>
                  <a:tcPr/>
                </a:tc>
                <a:extLst>
                  <a:ext uri="{0D108BD9-81ED-4DB2-BD59-A6C34878D82A}">
                    <a16:rowId xmlns:a16="http://schemas.microsoft.com/office/drawing/2014/main" val="4184557477"/>
                  </a:ext>
                </a:extLst>
              </a:tr>
              <a:tr h="370840">
                <a:tc>
                  <a:txBody>
                    <a:bodyPr/>
                    <a:lstStyle/>
                    <a:p>
                      <a:r>
                        <a:rPr lang="en-IN" dirty="0"/>
                        <a:t>1.</a:t>
                      </a:r>
                    </a:p>
                  </a:txBody>
                  <a:tcPr/>
                </a:tc>
                <a:tc>
                  <a:txBody>
                    <a:bodyPr/>
                    <a:lstStyle/>
                    <a:p>
                      <a:r>
                        <a:rPr lang="en-IN" dirty="0"/>
                        <a:t>3D Printing</a:t>
                      </a:r>
                      <a:r>
                        <a:rPr lang="en-IN" baseline="0" dirty="0"/>
                        <a:t> Filament</a:t>
                      </a:r>
                      <a:endParaRPr lang="en-IN" dirty="0"/>
                    </a:p>
                  </a:txBody>
                  <a:tcPr/>
                </a:tc>
                <a:tc>
                  <a:txBody>
                    <a:bodyPr/>
                    <a:lstStyle/>
                    <a:p>
                      <a:r>
                        <a:rPr lang="en-IN" dirty="0"/>
                        <a:t>30,000</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2460023848"/>
                  </a:ext>
                </a:extLst>
              </a:tr>
              <a:tr h="370840">
                <a:tc>
                  <a:txBody>
                    <a:bodyPr/>
                    <a:lstStyle/>
                    <a:p>
                      <a:r>
                        <a:rPr lang="en-IN" dirty="0"/>
                        <a:t>2.</a:t>
                      </a:r>
                    </a:p>
                  </a:txBody>
                  <a:tcPr/>
                </a:tc>
                <a:tc>
                  <a:txBody>
                    <a:bodyPr/>
                    <a:lstStyle/>
                    <a:p>
                      <a:r>
                        <a:rPr lang="en-IN" dirty="0"/>
                        <a:t>Soldering</a:t>
                      </a:r>
                      <a:r>
                        <a:rPr lang="en-IN" baseline="0" dirty="0"/>
                        <a:t> Station</a:t>
                      </a:r>
                      <a:endParaRPr lang="en-IN" dirty="0"/>
                    </a:p>
                  </a:txBody>
                  <a:tcPr/>
                </a:tc>
                <a:tc>
                  <a:txBody>
                    <a:bodyPr/>
                    <a:lstStyle/>
                    <a:p>
                      <a:r>
                        <a:rPr lang="en-IN" dirty="0"/>
                        <a:t>3,500</a:t>
                      </a:r>
                    </a:p>
                  </a:txBody>
                  <a:tcPr/>
                </a:tc>
                <a:tc>
                  <a:txBody>
                    <a:bodyPr/>
                    <a:lstStyle/>
                    <a:p>
                      <a:r>
                        <a:rPr lang="en-IN" dirty="0"/>
                        <a:t>2</a:t>
                      </a:r>
                    </a:p>
                  </a:txBody>
                  <a:tcPr/>
                </a:tc>
                <a:tc>
                  <a:txBody>
                    <a:bodyPr/>
                    <a:lstStyle/>
                    <a:p>
                      <a:r>
                        <a:rPr lang="en-IN" dirty="0"/>
                        <a:t>7,000</a:t>
                      </a:r>
                    </a:p>
                  </a:txBody>
                  <a:tcPr/>
                </a:tc>
                <a:extLst>
                  <a:ext uri="{0D108BD9-81ED-4DB2-BD59-A6C34878D82A}">
                    <a16:rowId xmlns:a16="http://schemas.microsoft.com/office/drawing/2014/main" val="2144019959"/>
                  </a:ext>
                </a:extLst>
              </a:tr>
              <a:tr h="370840">
                <a:tc>
                  <a:txBody>
                    <a:bodyPr/>
                    <a:lstStyle/>
                    <a:p>
                      <a:r>
                        <a:rPr lang="en-IN" dirty="0"/>
                        <a:t>3.</a:t>
                      </a:r>
                    </a:p>
                  </a:txBody>
                  <a:tcPr/>
                </a:tc>
                <a:tc>
                  <a:txBody>
                    <a:bodyPr/>
                    <a:lstStyle/>
                    <a:p>
                      <a:r>
                        <a:rPr lang="en-IN" dirty="0"/>
                        <a:t>Hot-Air</a:t>
                      </a:r>
                      <a:r>
                        <a:rPr lang="en-IN" baseline="0" dirty="0"/>
                        <a:t> Station</a:t>
                      </a:r>
                      <a:endParaRPr lang="en-IN" dirty="0"/>
                    </a:p>
                  </a:txBody>
                  <a:tcPr/>
                </a:tc>
                <a:tc>
                  <a:txBody>
                    <a:bodyPr/>
                    <a:lstStyle/>
                    <a:p>
                      <a:r>
                        <a:rPr lang="en-IN" dirty="0"/>
                        <a:t>4,500</a:t>
                      </a:r>
                    </a:p>
                  </a:txBody>
                  <a:tcPr/>
                </a:tc>
                <a:tc>
                  <a:txBody>
                    <a:bodyPr/>
                    <a:lstStyle/>
                    <a:p>
                      <a:r>
                        <a:rPr lang="en-IN" dirty="0"/>
                        <a:t>2</a:t>
                      </a:r>
                    </a:p>
                  </a:txBody>
                  <a:tcPr/>
                </a:tc>
                <a:tc>
                  <a:txBody>
                    <a:bodyPr/>
                    <a:lstStyle/>
                    <a:p>
                      <a:r>
                        <a:rPr lang="en-IN" dirty="0"/>
                        <a:t>9,000</a:t>
                      </a:r>
                    </a:p>
                  </a:txBody>
                  <a:tcPr/>
                </a:tc>
                <a:extLst>
                  <a:ext uri="{0D108BD9-81ED-4DB2-BD59-A6C34878D82A}">
                    <a16:rowId xmlns:a16="http://schemas.microsoft.com/office/drawing/2014/main" val="3914677525"/>
                  </a:ext>
                </a:extLst>
              </a:tr>
              <a:tr h="370840">
                <a:tc>
                  <a:txBody>
                    <a:bodyPr/>
                    <a:lstStyle/>
                    <a:p>
                      <a:r>
                        <a:rPr lang="en-IN" dirty="0"/>
                        <a:t>4.</a:t>
                      </a:r>
                    </a:p>
                  </a:txBody>
                  <a:tcPr/>
                </a:tc>
                <a:tc>
                  <a:txBody>
                    <a:bodyPr/>
                    <a:lstStyle/>
                    <a:p>
                      <a:r>
                        <a:rPr lang="en-IN" dirty="0"/>
                        <a:t>Soldering Tools – Lead, Flux, Solder Paste,</a:t>
                      </a:r>
                      <a:r>
                        <a:rPr lang="en-IN" baseline="0" dirty="0"/>
                        <a:t> Wire Cutter, Tweezers, Solder Sucker, Solder Wick </a:t>
                      </a:r>
                      <a:endParaRPr lang="en-IN" dirty="0"/>
                    </a:p>
                  </a:txBody>
                  <a:tcPr/>
                </a:tc>
                <a:tc>
                  <a:txBody>
                    <a:bodyPr/>
                    <a:lstStyle/>
                    <a:p>
                      <a:endParaRPr lang="en-IN" dirty="0"/>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677362329"/>
                  </a:ext>
                </a:extLst>
              </a:tr>
              <a:tr h="370840">
                <a:tc>
                  <a:txBody>
                    <a:bodyPr/>
                    <a:lstStyle/>
                    <a:p>
                      <a:r>
                        <a:rPr lang="en-IN" dirty="0"/>
                        <a:t>5.</a:t>
                      </a:r>
                    </a:p>
                  </a:txBody>
                  <a:tcPr/>
                </a:tc>
                <a:tc>
                  <a:txBody>
                    <a:bodyPr/>
                    <a:lstStyle/>
                    <a:p>
                      <a:r>
                        <a:rPr lang="en-IN" dirty="0"/>
                        <a:t>Connectors – Jumpers</a:t>
                      </a:r>
                      <a:r>
                        <a:rPr lang="en-IN" baseline="0" dirty="0"/>
                        <a:t> and Headers</a:t>
                      </a:r>
                      <a:endParaRPr lang="en-IN" dirty="0"/>
                    </a:p>
                  </a:txBody>
                  <a:tcPr/>
                </a:tc>
                <a:tc>
                  <a:txBody>
                    <a:bodyPr/>
                    <a:lstStyle/>
                    <a:p>
                      <a:endParaRPr lang="en-IN" dirty="0"/>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4292820895"/>
                  </a:ext>
                </a:extLst>
              </a:tr>
              <a:tr h="370840">
                <a:tc>
                  <a:txBody>
                    <a:bodyPr/>
                    <a:lstStyle/>
                    <a:p>
                      <a:r>
                        <a:rPr lang="en-IN" dirty="0"/>
                        <a:t>6.</a:t>
                      </a:r>
                    </a:p>
                  </a:txBody>
                  <a:tcPr/>
                </a:tc>
                <a:tc>
                  <a:txBody>
                    <a:bodyPr/>
                    <a:lstStyle/>
                    <a:p>
                      <a:r>
                        <a:rPr lang="en-IN" dirty="0"/>
                        <a:t>Testing Boards –</a:t>
                      </a:r>
                      <a:r>
                        <a:rPr lang="en-IN" baseline="0" dirty="0"/>
                        <a:t> Breadboards and Perforated Boards</a:t>
                      </a:r>
                      <a:endParaRPr lang="en-IN" dirty="0"/>
                    </a:p>
                  </a:txBody>
                  <a:tcPr/>
                </a:tc>
                <a:tc>
                  <a:txBody>
                    <a:bodyPr/>
                    <a:lstStyle/>
                    <a:p>
                      <a:endParaRPr lang="en-IN" dirty="0"/>
                    </a:p>
                  </a:txBody>
                  <a:tcPr/>
                </a:tc>
                <a:tc>
                  <a:txBody>
                    <a:bodyPr/>
                    <a:lstStyle/>
                    <a:p>
                      <a:endParaRPr lang="en-IN" dirty="0"/>
                    </a:p>
                  </a:txBody>
                  <a:tcPr/>
                </a:tc>
                <a:tc>
                  <a:txBody>
                    <a:bodyPr/>
                    <a:lstStyle/>
                    <a:p>
                      <a:r>
                        <a:rPr lang="en-IN" dirty="0"/>
                        <a:t>7000</a:t>
                      </a:r>
                    </a:p>
                  </a:txBody>
                  <a:tcPr/>
                </a:tc>
                <a:extLst>
                  <a:ext uri="{0D108BD9-81ED-4DB2-BD59-A6C34878D82A}">
                    <a16:rowId xmlns:a16="http://schemas.microsoft.com/office/drawing/2014/main" val="1410032496"/>
                  </a:ext>
                </a:extLst>
              </a:tr>
              <a:tr h="370840">
                <a:tc>
                  <a:txBody>
                    <a:bodyPr/>
                    <a:lstStyle/>
                    <a:p>
                      <a:r>
                        <a:rPr lang="en-IN" dirty="0"/>
                        <a:t>6.</a:t>
                      </a:r>
                    </a:p>
                  </a:txBody>
                  <a:tcPr/>
                </a:tc>
                <a:tc>
                  <a:txBody>
                    <a:bodyPr/>
                    <a:lstStyle/>
                    <a:p>
                      <a:r>
                        <a:rPr lang="en-IN" dirty="0"/>
                        <a:t>Multimeter</a:t>
                      </a:r>
                    </a:p>
                  </a:txBody>
                  <a:tcPr/>
                </a:tc>
                <a:tc>
                  <a:txBody>
                    <a:bodyPr/>
                    <a:lstStyle/>
                    <a:p>
                      <a:r>
                        <a:rPr lang="en-IN" dirty="0"/>
                        <a:t>600</a:t>
                      </a:r>
                    </a:p>
                  </a:txBody>
                  <a:tcPr/>
                </a:tc>
                <a:tc>
                  <a:txBody>
                    <a:bodyPr/>
                    <a:lstStyle/>
                    <a:p>
                      <a:r>
                        <a:rPr lang="en-IN" dirty="0"/>
                        <a:t>2</a:t>
                      </a:r>
                    </a:p>
                  </a:txBody>
                  <a:tcPr/>
                </a:tc>
                <a:tc>
                  <a:txBody>
                    <a:bodyPr/>
                    <a:lstStyle/>
                    <a:p>
                      <a:r>
                        <a:rPr lang="en-IN" dirty="0"/>
                        <a:t>1200</a:t>
                      </a:r>
                    </a:p>
                  </a:txBody>
                  <a:tcPr/>
                </a:tc>
                <a:extLst>
                  <a:ext uri="{0D108BD9-81ED-4DB2-BD59-A6C34878D82A}">
                    <a16:rowId xmlns:a16="http://schemas.microsoft.com/office/drawing/2014/main" val="3765014125"/>
                  </a:ext>
                </a:extLst>
              </a:tr>
              <a:tr h="370840">
                <a:tc>
                  <a:txBody>
                    <a:bodyPr/>
                    <a:lstStyle/>
                    <a:p>
                      <a:r>
                        <a:rPr lang="en-IN" dirty="0"/>
                        <a:t>7.</a:t>
                      </a:r>
                    </a:p>
                  </a:txBody>
                  <a:tcPr/>
                </a:tc>
                <a:tc>
                  <a:txBody>
                    <a:bodyPr/>
                    <a:lstStyle/>
                    <a:p>
                      <a:r>
                        <a:rPr lang="en-IN" dirty="0"/>
                        <a:t>Testbed and Overhead Camera</a:t>
                      </a:r>
                    </a:p>
                  </a:txBody>
                  <a:tcPr/>
                </a:tc>
                <a:tc>
                  <a:txBody>
                    <a:bodyPr/>
                    <a:lstStyle/>
                    <a:p>
                      <a:r>
                        <a:rPr lang="en-IN" dirty="0"/>
                        <a:t>18,000</a:t>
                      </a:r>
                    </a:p>
                  </a:txBody>
                  <a:tcPr/>
                </a:tc>
                <a:tc>
                  <a:txBody>
                    <a:bodyPr/>
                    <a:lstStyle/>
                    <a:p>
                      <a:r>
                        <a:rPr lang="en-IN" dirty="0"/>
                        <a:t>1</a:t>
                      </a:r>
                    </a:p>
                  </a:txBody>
                  <a:tcPr/>
                </a:tc>
                <a:tc>
                  <a:txBody>
                    <a:bodyPr/>
                    <a:lstStyle/>
                    <a:p>
                      <a:r>
                        <a:rPr lang="en-IN" dirty="0"/>
                        <a:t>18,000</a:t>
                      </a:r>
                    </a:p>
                  </a:txBody>
                  <a:tcPr/>
                </a:tc>
                <a:extLst>
                  <a:ext uri="{0D108BD9-81ED-4DB2-BD59-A6C34878D82A}">
                    <a16:rowId xmlns:a16="http://schemas.microsoft.com/office/drawing/2014/main" val="3289365674"/>
                  </a:ext>
                </a:extLst>
              </a:tr>
              <a:tr h="370840">
                <a:tc>
                  <a:txBody>
                    <a:bodyPr/>
                    <a:lstStyle/>
                    <a:p>
                      <a:r>
                        <a:rPr lang="en-IN" dirty="0"/>
                        <a:t>8.</a:t>
                      </a:r>
                    </a:p>
                  </a:txBody>
                  <a:tcPr/>
                </a:tc>
                <a:tc>
                  <a:txBody>
                    <a:bodyPr/>
                    <a:lstStyle/>
                    <a:p>
                      <a:r>
                        <a:rPr lang="en-IN" dirty="0"/>
                        <a:t>Atmel</a:t>
                      </a:r>
                      <a:r>
                        <a:rPr lang="en-IN" baseline="0" dirty="0"/>
                        <a:t> ICE Programmer</a:t>
                      </a:r>
                      <a:endParaRPr lang="en-IN" dirty="0"/>
                    </a:p>
                  </a:txBody>
                  <a:tcPr/>
                </a:tc>
                <a:tc>
                  <a:txBody>
                    <a:bodyPr/>
                    <a:lstStyle/>
                    <a:p>
                      <a:r>
                        <a:rPr lang="en-IN" dirty="0"/>
                        <a:t>15,000</a:t>
                      </a:r>
                    </a:p>
                  </a:txBody>
                  <a:tcPr/>
                </a:tc>
                <a:tc>
                  <a:txBody>
                    <a:bodyPr/>
                    <a:lstStyle/>
                    <a:p>
                      <a:r>
                        <a:rPr lang="en-IN" dirty="0"/>
                        <a:t>1</a:t>
                      </a:r>
                    </a:p>
                  </a:txBody>
                  <a:tcPr/>
                </a:tc>
                <a:tc>
                  <a:txBody>
                    <a:bodyPr/>
                    <a:lstStyle/>
                    <a:p>
                      <a:r>
                        <a:rPr lang="en-IN" dirty="0"/>
                        <a:t>15,000</a:t>
                      </a:r>
                    </a:p>
                  </a:txBody>
                  <a:tcPr/>
                </a:tc>
                <a:extLst>
                  <a:ext uri="{0D108BD9-81ED-4DB2-BD59-A6C34878D82A}">
                    <a16:rowId xmlns:a16="http://schemas.microsoft.com/office/drawing/2014/main" val="212792668"/>
                  </a:ext>
                </a:extLst>
              </a:tr>
              <a:tr h="370840">
                <a:tc>
                  <a:txBody>
                    <a:bodyPr/>
                    <a:lstStyle/>
                    <a:p>
                      <a:r>
                        <a:rPr lang="en-IN" dirty="0"/>
                        <a:t>9.</a:t>
                      </a:r>
                    </a:p>
                  </a:txBody>
                  <a:tcPr/>
                </a:tc>
                <a:tc>
                  <a:txBody>
                    <a:bodyPr/>
                    <a:lstStyle/>
                    <a:p>
                      <a:r>
                        <a:rPr lang="en-IN" dirty="0"/>
                        <a:t>Conferences</a:t>
                      </a:r>
                      <a:r>
                        <a:rPr lang="en-IN" baseline="0" dirty="0"/>
                        <a:t> and Competition Participation</a:t>
                      </a:r>
                      <a:endParaRPr lang="en-IN" dirty="0"/>
                    </a:p>
                  </a:txBody>
                  <a:tcPr/>
                </a:tc>
                <a:tc>
                  <a:txBody>
                    <a:bodyPr/>
                    <a:lstStyle/>
                    <a:p>
                      <a:endParaRPr lang="en-IN" dirty="0"/>
                    </a:p>
                  </a:txBody>
                  <a:tcPr/>
                </a:tc>
                <a:tc>
                  <a:txBody>
                    <a:bodyPr/>
                    <a:lstStyle/>
                    <a:p>
                      <a:endParaRPr lang="en-IN" dirty="0"/>
                    </a:p>
                  </a:txBody>
                  <a:tcPr/>
                </a:tc>
                <a:tc>
                  <a:txBody>
                    <a:bodyPr/>
                    <a:lstStyle/>
                    <a:p>
                      <a:r>
                        <a:rPr lang="en-IN" dirty="0"/>
                        <a:t>45,000</a:t>
                      </a:r>
                    </a:p>
                  </a:txBody>
                  <a:tcPr/>
                </a:tc>
                <a:extLst>
                  <a:ext uri="{0D108BD9-81ED-4DB2-BD59-A6C34878D82A}">
                    <a16:rowId xmlns:a16="http://schemas.microsoft.com/office/drawing/2014/main" val="708353784"/>
                  </a:ext>
                </a:extLst>
              </a:tr>
              <a:tr h="370840">
                <a:tc>
                  <a:txBody>
                    <a:bodyPr/>
                    <a:lstStyle/>
                    <a:p>
                      <a:r>
                        <a:rPr lang="en-IN" dirty="0"/>
                        <a:t>10.</a:t>
                      </a:r>
                    </a:p>
                  </a:txBody>
                  <a:tcPr/>
                </a:tc>
                <a:tc>
                  <a:txBody>
                    <a:bodyPr/>
                    <a:lstStyle/>
                    <a:p>
                      <a:r>
                        <a:rPr lang="en-IN" dirty="0"/>
                        <a:t>Miscellaneous</a:t>
                      </a:r>
                    </a:p>
                  </a:txBody>
                  <a:tcPr/>
                </a:tc>
                <a:tc>
                  <a:txBody>
                    <a:bodyPr/>
                    <a:lstStyle/>
                    <a:p>
                      <a:endParaRPr lang="en-IN" dirty="0"/>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875167353"/>
                  </a:ext>
                </a:extLst>
              </a:tr>
              <a:tr h="370840">
                <a:tc gridSpan="2">
                  <a:txBody>
                    <a:bodyPr/>
                    <a:lstStyle/>
                    <a:p>
                      <a:r>
                        <a:rPr lang="en-IN" sz="2400" b="1" dirty="0"/>
                        <a:t>TOTAL</a:t>
                      </a:r>
                    </a:p>
                  </a:txBody>
                  <a:tcPr/>
                </a:tc>
                <a:tc hMerge="1">
                  <a:txBody>
                    <a:bodyPr/>
                    <a:lstStyle/>
                    <a:p>
                      <a:endParaRPr lang="en-IN" dirty="0"/>
                    </a:p>
                  </a:txBody>
                  <a:tcPr/>
                </a:tc>
                <a:tc>
                  <a:txBody>
                    <a:bodyPr/>
                    <a:lstStyle/>
                    <a:p>
                      <a:endParaRPr lang="en-IN" sz="2400" b="1" dirty="0"/>
                    </a:p>
                  </a:txBody>
                  <a:tcPr/>
                </a:tc>
                <a:tc gridSpan="2">
                  <a:txBody>
                    <a:bodyPr/>
                    <a:lstStyle/>
                    <a:p>
                      <a:pPr algn="ctr"/>
                      <a:r>
                        <a:rPr lang="en-IN" sz="2400" b="1" dirty="0">
                          <a:solidFill>
                            <a:schemeClr val="accent6">
                              <a:lumMod val="50000"/>
                            </a:schemeClr>
                          </a:solidFill>
                        </a:rPr>
                        <a:t>₹1,68,200</a:t>
                      </a:r>
                    </a:p>
                  </a:txBody>
                  <a:tcPr/>
                </a:tc>
                <a:tc hMerge="1">
                  <a:txBody>
                    <a:bodyPr/>
                    <a:lstStyle/>
                    <a:p>
                      <a:endParaRPr lang="en-IN" dirty="0"/>
                    </a:p>
                  </a:txBody>
                  <a:tcPr/>
                </a:tc>
                <a:extLst>
                  <a:ext uri="{0D108BD9-81ED-4DB2-BD59-A6C34878D82A}">
                    <a16:rowId xmlns:a16="http://schemas.microsoft.com/office/drawing/2014/main" val="2234116066"/>
                  </a:ext>
                </a:extLst>
              </a:tr>
            </a:tbl>
          </a:graphicData>
        </a:graphic>
      </p:graphicFrame>
      <p:pic>
        <p:nvPicPr>
          <p:cNvPr id="8" name="Picture 7">
            <a:extLst>
              <a:ext uri="{FF2B5EF4-FFF2-40B4-BE49-F238E27FC236}">
                <a16:creationId xmlns:a16="http://schemas.microsoft.com/office/drawing/2014/main" id="{08874636-8348-4628-A15D-2121A27226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pic>
        <p:nvPicPr>
          <p:cNvPr id="10" name="Picture 2" descr="C:\Users\user\Desktop\College\Beeclust\logo.png">
            <a:extLst>
              <a:ext uri="{FF2B5EF4-FFF2-40B4-BE49-F238E27FC236}">
                <a16:creationId xmlns:a16="http://schemas.microsoft.com/office/drawing/2014/main" id="{7006E3E6-46E3-489F-A0AF-9460C94B3741}"/>
              </a:ext>
            </a:extLst>
          </p:cNvPr>
          <p:cNvPicPr>
            <a:picLocks noChangeAspect="1" noChangeArrowheads="1"/>
          </p:cNvPicPr>
          <p:nvPr/>
        </p:nvPicPr>
        <p:blipFill>
          <a:blip r:embed="rId3"/>
          <a:srcRect/>
          <a:stretch>
            <a:fillRect/>
          </a:stretch>
        </p:blipFill>
        <p:spPr bwMode="auto">
          <a:xfrm>
            <a:off x="38149" y="6146735"/>
            <a:ext cx="1423851" cy="812925"/>
          </a:xfrm>
          <a:prstGeom prst="rect">
            <a:avLst/>
          </a:prstGeom>
          <a:noFill/>
        </p:spPr>
      </p:pic>
      <p:sp>
        <p:nvSpPr>
          <p:cNvPr id="11" name="Slide Number Placeholder 7">
            <a:extLst>
              <a:ext uri="{FF2B5EF4-FFF2-40B4-BE49-F238E27FC236}">
                <a16:creationId xmlns:a16="http://schemas.microsoft.com/office/drawing/2014/main" id="{8905F686-557D-42D7-96BF-F7486CC96D21}"/>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21</a:t>
            </a:fld>
            <a:r>
              <a:rPr lang="en-IN" sz="2000" b="1" dirty="0"/>
              <a:t>)</a:t>
            </a:r>
          </a:p>
        </p:txBody>
      </p:sp>
    </p:spTree>
    <p:extLst>
      <p:ext uri="{BB962C8B-B14F-4D97-AF65-F5344CB8AC3E}">
        <p14:creationId xmlns:p14="http://schemas.microsoft.com/office/powerpoint/2010/main" val="190277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733D-E16D-440A-919A-3E30084ABD49}"/>
              </a:ext>
            </a:extLst>
          </p:cNvPr>
          <p:cNvSpPr>
            <a:spLocks noGrp="1"/>
          </p:cNvSpPr>
          <p:nvPr>
            <p:ph type="title"/>
          </p:nvPr>
        </p:nvSpPr>
        <p:spPr>
          <a:xfrm>
            <a:off x="0" y="18255"/>
            <a:ext cx="10515600" cy="1325563"/>
          </a:xfrm>
        </p:spPr>
        <p:txBody>
          <a:bodyPr/>
          <a:lstStyle/>
          <a:p>
            <a:r>
              <a:rPr lang="en-IN" dirty="0">
                <a:solidFill>
                  <a:schemeClr val="accent6">
                    <a:lumMod val="50000"/>
                  </a:schemeClr>
                </a:solidFill>
                <a:latin typeface="Bahnschrift SemiLight Condensed" panose="020B0502040204020203" pitchFamily="34" charset="0"/>
              </a:rPr>
              <a:t> Budget (contd.)</a:t>
            </a:r>
            <a:endParaRPr lang="en-US" dirty="0"/>
          </a:p>
        </p:txBody>
      </p:sp>
      <p:sp>
        <p:nvSpPr>
          <p:cNvPr id="3" name="Content Placeholder 2">
            <a:extLst>
              <a:ext uri="{FF2B5EF4-FFF2-40B4-BE49-F238E27FC236}">
                <a16:creationId xmlns:a16="http://schemas.microsoft.com/office/drawing/2014/main" id="{31A6CAAB-A5DF-41F5-8E63-4D4596DEFAD3}"/>
              </a:ext>
            </a:extLst>
          </p:cNvPr>
          <p:cNvSpPr>
            <a:spLocks noGrp="1"/>
          </p:cNvSpPr>
          <p:nvPr>
            <p:ph idx="1"/>
          </p:nvPr>
        </p:nvSpPr>
        <p:spPr>
          <a:xfrm>
            <a:off x="697522" y="1530203"/>
            <a:ext cx="10889231" cy="4351338"/>
          </a:xfrm>
        </p:spPr>
        <p:txBody>
          <a:bodyPr/>
          <a:lstStyle/>
          <a:p>
            <a:pPr>
              <a:buFontTx/>
              <a:buChar char="-"/>
            </a:pPr>
            <a:r>
              <a:rPr lang="en-US" dirty="0"/>
              <a:t>Price Estimate for 30 BudgeBOTs                                               = ₹1,84,000</a:t>
            </a:r>
          </a:p>
          <a:p>
            <a:pPr>
              <a:buFontTx/>
              <a:buChar char="-"/>
            </a:pPr>
            <a:r>
              <a:rPr lang="en-US" dirty="0"/>
              <a:t>Price Estimate for Consumables and Electronic Equipment  = ₹ 1,68,200</a:t>
            </a:r>
          </a:p>
          <a:p>
            <a:pPr marL="0" indent="0" algn="ctr">
              <a:buNone/>
            </a:pPr>
            <a:endParaRPr lang="en-US" dirty="0"/>
          </a:p>
          <a:p>
            <a:pPr marL="0" indent="0" algn="ctr">
              <a:buNone/>
            </a:pPr>
            <a:endParaRPr lang="en-US" sz="4800" dirty="0">
              <a:solidFill>
                <a:schemeClr val="accent1">
                  <a:lumMod val="50000"/>
                </a:schemeClr>
              </a:solidFill>
            </a:endParaRPr>
          </a:p>
          <a:p>
            <a:pPr marL="0" indent="0" algn="ctr">
              <a:buNone/>
            </a:pPr>
            <a:r>
              <a:rPr lang="en-US" sz="6000" dirty="0">
                <a:solidFill>
                  <a:schemeClr val="accent1">
                    <a:lumMod val="50000"/>
                  </a:schemeClr>
                </a:solidFill>
              </a:rPr>
              <a:t>TOTAL BUDGET = </a:t>
            </a:r>
            <a:r>
              <a:rPr lang="en-US" sz="6000" dirty="0">
                <a:solidFill>
                  <a:schemeClr val="accent6">
                    <a:lumMod val="50000"/>
                  </a:schemeClr>
                </a:solidFill>
              </a:rPr>
              <a:t>₹3,52,200</a:t>
            </a:r>
          </a:p>
        </p:txBody>
      </p:sp>
      <p:cxnSp>
        <p:nvCxnSpPr>
          <p:cNvPr id="4" name="Straight Connector 3">
            <a:extLst>
              <a:ext uri="{FF2B5EF4-FFF2-40B4-BE49-F238E27FC236}">
                <a16:creationId xmlns:a16="http://schemas.microsoft.com/office/drawing/2014/main" id="{0CC13DDD-7F2E-4A99-9864-0CEC47540B3F}"/>
              </a:ext>
            </a:extLst>
          </p:cNvPr>
          <p:cNvCxnSpPr>
            <a:cxnSpLocks/>
          </p:cNvCxnSpPr>
          <p:nvPr/>
        </p:nvCxnSpPr>
        <p:spPr>
          <a:xfrm>
            <a:off x="155917" y="1111348"/>
            <a:ext cx="11337388"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2" descr="C:\Users\user\Desktop\College\Beeclust\logo.png"/>
          <p:cNvPicPr>
            <a:picLocks noChangeAspect="1" noChangeArrowheads="1"/>
          </p:cNvPicPr>
          <p:nvPr/>
        </p:nvPicPr>
        <p:blipFill>
          <a:blip r:embed="rId2"/>
          <a:srcRect/>
          <a:stretch>
            <a:fillRect/>
          </a:stretch>
        </p:blipFill>
        <p:spPr bwMode="auto">
          <a:xfrm>
            <a:off x="156754" y="5855427"/>
            <a:ext cx="1423851" cy="812925"/>
          </a:xfrm>
          <a:prstGeom prst="rect">
            <a:avLst/>
          </a:prstGeom>
          <a:noFill/>
        </p:spPr>
      </p:pic>
      <p:pic>
        <p:nvPicPr>
          <p:cNvPr id="7" name="Picture 6">
            <a:extLst>
              <a:ext uri="{FF2B5EF4-FFF2-40B4-BE49-F238E27FC236}">
                <a16:creationId xmlns:a16="http://schemas.microsoft.com/office/drawing/2014/main" id="{61D2003D-F7BF-491A-B445-F724E621EB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sp>
        <p:nvSpPr>
          <p:cNvPr id="10" name="Slide Number Placeholder 7">
            <a:extLst>
              <a:ext uri="{FF2B5EF4-FFF2-40B4-BE49-F238E27FC236}">
                <a16:creationId xmlns:a16="http://schemas.microsoft.com/office/drawing/2014/main" id="{C8BFCA5A-7848-4EC3-9BDE-874037B35E88}"/>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22</a:t>
            </a:fld>
            <a:r>
              <a:rPr lang="en-IN" sz="2000" b="1" dirty="0"/>
              <a:t>)</a:t>
            </a:r>
          </a:p>
        </p:txBody>
      </p:sp>
    </p:spTree>
    <p:extLst>
      <p:ext uri="{BB962C8B-B14F-4D97-AF65-F5344CB8AC3E}">
        <p14:creationId xmlns:p14="http://schemas.microsoft.com/office/powerpoint/2010/main" val="3960653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417" y="1755910"/>
            <a:ext cx="10515600" cy="4351338"/>
          </a:xfrm>
        </p:spPr>
        <p:txBody>
          <a:bodyPr>
            <a:normAutofit fontScale="92500" lnSpcReduction="20000"/>
          </a:bodyPr>
          <a:lstStyle/>
          <a:p>
            <a:pPr>
              <a:buNone/>
            </a:pPr>
            <a:r>
              <a:rPr lang="en-IN" u="sng" dirty="0">
                <a:latin typeface="Bahnschrift Light Condensed" panose="020B0502040204020203" pitchFamily="34" charset="0"/>
              </a:rPr>
              <a:t>PATENTS</a:t>
            </a:r>
          </a:p>
          <a:p>
            <a:r>
              <a:rPr lang="en-US" dirty="0">
                <a:latin typeface="Bahnschrift Light Condensed" panose="020B0502040204020203" pitchFamily="34" charset="0"/>
              </a:rPr>
              <a:t>A patent on multi robot testbed for research</a:t>
            </a:r>
            <a:endParaRPr lang="en-IN" dirty="0">
              <a:latin typeface="Bahnschrift Light Condensed" panose="020B0502040204020203" pitchFamily="34" charset="0"/>
            </a:endParaRPr>
          </a:p>
          <a:p>
            <a:pPr>
              <a:buNone/>
            </a:pPr>
            <a:r>
              <a:rPr lang="en-IN" u="sng" dirty="0">
                <a:latin typeface="Bahnschrift Light Condensed" panose="020B0502040204020203" pitchFamily="34" charset="0"/>
              </a:rPr>
              <a:t>CONFERENCES</a:t>
            </a:r>
          </a:p>
          <a:p>
            <a:r>
              <a:rPr lang="en-IN" dirty="0">
                <a:latin typeface="Bahnschrift Light Condensed" panose="020B0502040204020203" pitchFamily="34" charset="0"/>
              </a:rPr>
              <a:t>IROS-International Conference on Intelligent Robots and Systems</a:t>
            </a:r>
          </a:p>
          <a:p>
            <a:r>
              <a:rPr lang="en-IN" dirty="0">
                <a:latin typeface="Bahnschrift Light Condensed" panose="020B0502040204020203" pitchFamily="34" charset="0"/>
              </a:rPr>
              <a:t>ICRA-International Conference on Robotics and Automation</a:t>
            </a:r>
          </a:p>
          <a:p>
            <a:r>
              <a:rPr lang="en-IN" dirty="0">
                <a:latin typeface="Bahnschrift Light Condensed" panose="020B0502040204020203" pitchFamily="34" charset="0"/>
              </a:rPr>
              <a:t>ROBIO-International Conference on Robotics and Biomimetics </a:t>
            </a:r>
          </a:p>
          <a:p>
            <a:pPr>
              <a:buNone/>
            </a:pPr>
            <a:r>
              <a:rPr lang="en-IN" u="sng" dirty="0">
                <a:latin typeface="Bahnschrift Light Condensed" panose="020B0502040204020203" pitchFamily="34" charset="0"/>
              </a:rPr>
              <a:t>JOURNALS</a:t>
            </a:r>
          </a:p>
          <a:p>
            <a:r>
              <a:rPr lang="en-IN" dirty="0">
                <a:latin typeface="Bahnschrift Light Condensed" panose="020B0502040204020203" pitchFamily="34" charset="0"/>
              </a:rPr>
              <a:t>International Journal of Robotics and Automation (by ACTA press)</a:t>
            </a:r>
          </a:p>
          <a:p>
            <a:r>
              <a:rPr lang="en-IN" dirty="0">
                <a:latin typeface="Bahnschrift Light Condensed" panose="020B0502040204020203" pitchFamily="34" charset="0"/>
              </a:rPr>
              <a:t>Industrial Robot : An International Journal</a:t>
            </a:r>
          </a:p>
          <a:p>
            <a:r>
              <a:rPr lang="en-IN" dirty="0">
                <a:latin typeface="Bahnschrift Light Condensed" panose="020B0502040204020203" pitchFamily="34" charset="0"/>
              </a:rPr>
              <a:t>IEEE Robotics &amp; Automation Magazine</a:t>
            </a:r>
          </a:p>
          <a:p>
            <a:endParaRPr lang="en-IN" dirty="0"/>
          </a:p>
        </p:txBody>
      </p:sp>
      <p:pic>
        <p:nvPicPr>
          <p:cNvPr id="6" name="Picture 5">
            <a:extLst>
              <a:ext uri="{FF2B5EF4-FFF2-40B4-BE49-F238E27FC236}">
                <a16:creationId xmlns:a16="http://schemas.microsoft.com/office/drawing/2014/main" id="{C7CB92E0-DB82-47B3-8D97-27610DC887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sp>
        <p:nvSpPr>
          <p:cNvPr id="10" name="Title 1">
            <a:extLst>
              <a:ext uri="{FF2B5EF4-FFF2-40B4-BE49-F238E27FC236}">
                <a16:creationId xmlns:a16="http://schemas.microsoft.com/office/drawing/2014/main" id="{6D357A0A-5825-4E7F-803F-7584DFC0C0AC}"/>
              </a:ext>
            </a:extLst>
          </p:cNvPr>
          <p:cNvSpPr txBox="1">
            <a:spLocks/>
          </p:cNvSpPr>
          <p:nvPr/>
        </p:nvSpPr>
        <p:spPr>
          <a:xfrm>
            <a:off x="277094" y="2215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6000" dirty="0">
                <a:solidFill>
                  <a:schemeClr val="accent6">
                    <a:lumMod val="50000"/>
                  </a:schemeClr>
                </a:solidFill>
                <a:latin typeface="Bahnschrift SemiLight Condensed" panose="020B0502040204020203" pitchFamily="34" charset="0"/>
              </a:rPr>
              <a:t>Outcomes</a:t>
            </a:r>
            <a:endParaRPr lang="en-US" sz="6000" dirty="0"/>
          </a:p>
        </p:txBody>
      </p:sp>
      <p:cxnSp>
        <p:nvCxnSpPr>
          <p:cNvPr id="12" name="Straight Connector 11">
            <a:extLst>
              <a:ext uri="{FF2B5EF4-FFF2-40B4-BE49-F238E27FC236}">
                <a16:creationId xmlns:a16="http://schemas.microsoft.com/office/drawing/2014/main" id="{A88061F6-C685-4AB9-8190-D8DA5DB469D3}"/>
              </a:ext>
            </a:extLst>
          </p:cNvPr>
          <p:cNvCxnSpPr>
            <a:cxnSpLocks/>
          </p:cNvCxnSpPr>
          <p:nvPr/>
        </p:nvCxnSpPr>
        <p:spPr>
          <a:xfrm>
            <a:off x="277094" y="1394085"/>
            <a:ext cx="11504089"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C:\Users\user\Desktop\College\Beeclust\logo.png">
            <a:extLst>
              <a:ext uri="{FF2B5EF4-FFF2-40B4-BE49-F238E27FC236}">
                <a16:creationId xmlns:a16="http://schemas.microsoft.com/office/drawing/2014/main" id="{9A30849D-C3A3-44F2-B040-20D6C053E476}"/>
              </a:ext>
            </a:extLst>
          </p:cNvPr>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sp>
        <p:nvSpPr>
          <p:cNvPr id="11" name="Slide Number Placeholder 7">
            <a:extLst>
              <a:ext uri="{FF2B5EF4-FFF2-40B4-BE49-F238E27FC236}">
                <a16:creationId xmlns:a16="http://schemas.microsoft.com/office/drawing/2014/main" id="{0721E75A-1C66-43CA-AD11-48F0443BC6FC}"/>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23</a:t>
            </a:fld>
            <a:r>
              <a:rPr lang="en-IN" sz="2000" b="1"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A8C897F-877A-4EC7-894B-E7C5132538FF}"/>
              </a:ext>
            </a:extLst>
          </p:cNvPr>
          <p:cNvSpPr txBox="1">
            <a:spLocks/>
          </p:cNvSpPr>
          <p:nvPr/>
        </p:nvSpPr>
        <p:spPr>
          <a:xfrm>
            <a:off x="277094" y="2215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6000" dirty="0">
                <a:solidFill>
                  <a:schemeClr val="accent6">
                    <a:lumMod val="50000"/>
                  </a:schemeClr>
                </a:solidFill>
                <a:latin typeface="Bahnschrift SemiLight Condensed" panose="020B0502040204020203" pitchFamily="34" charset="0"/>
              </a:rPr>
              <a:t>Projects Completed</a:t>
            </a:r>
            <a:endParaRPr lang="en-US" sz="6000" dirty="0"/>
          </a:p>
        </p:txBody>
      </p:sp>
      <p:pic>
        <p:nvPicPr>
          <p:cNvPr id="11" name="Picture 2" descr="C:\Users\user\Desktop\College\Beeclust\logo.png">
            <a:extLst>
              <a:ext uri="{FF2B5EF4-FFF2-40B4-BE49-F238E27FC236}">
                <a16:creationId xmlns:a16="http://schemas.microsoft.com/office/drawing/2014/main" id="{0B7709FB-B199-436E-A1B2-6923713019D3}"/>
              </a:ext>
            </a:extLst>
          </p:cNvPr>
          <p:cNvPicPr>
            <a:picLocks noChangeAspect="1" noChangeArrowheads="1"/>
          </p:cNvPicPr>
          <p:nvPr/>
        </p:nvPicPr>
        <p:blipFill>
          <a:blip r:embed="rId2"/>
          <a:srcRect/>
          <a:stretch>
            <a:fillRect/>
          </a:stretch>
        </p:blipFill>
        <p:spPr bwMode="auto">
          <a:xfrm>
            <a:off x="156754" y="5855427"/>
            <a:ext cx="1423851" cy="812925"/>
          </a:xfrm>
          <a:prstGeom prst="rect">
            <a:avLst/>
          </a:prstGeom>
          <a:noFill/>
        </p:spPr>
      </p:pic>
      <p:pic>
        <p:nvPicPr>
          <p:cNvPr id="1032" name="Picture 8" descr="W14u 0006 1213729 1556615526">
            <a:extLst>
              <a:ext uri="{FF2B5EF4-FFF2-40B4-BE49-F238E27FC236}">
                <a16:creationId xmlns:a16="http://schemas.microsoft.com/office/drawing/2014/main" id="{2E1DD9C6-30CE-49C2-996B-88E32C7AC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804" y="1211522"/>
            <a:ext cx="4305490" cy="53416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5F41D6D-6EBC-467F-9044-B1B4277781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8254" y="5595931"/>
            <a:ext cx="1502635" cy="1501504"/>
          </a:xfrm>
          <a:prstGeom prst="rect">
            <a:avLst/>
          </a:prstGeom>
        </p:spPr>
      </p:pic>
      <p:sp>
        <p:nvSpPr>
          <p:cNvPr id="3" name="Content Placeholder 2"/>
          <p:cNvSpPr>
            <a:spLocks noGrp="1"/>
          </p:cNvSpPr>
          <p:nvPr>
            <p:ph idx="1"/>
          </p:nvPr>
        </p:nvSpPr>
        <p:spPr>
          <a:xfrm>
            <a:off x="277094" y="1884229"/>
            <a:ext cx="10344596" cy="3634094"/>
          </a:xfrm>
        </p:spPr>
        <p:txBody>
          <a:bodyPr>
            <a:normAutofit fontScale="92500" lnSpcReduction="10000"/>
          </a:bodyPr>
          <a:lstStyle/>
          <a:p>
            <a:r>
              <a:rPr lang="en-IN" dirty="0">
                <a:latin typeface="Bahnschrift SemiLight Condensed" panose="020B0502040204020203" pitchFamily="34" charset="0"/>
              </a:rPr>
              <a:t>Sprinter : A multi-robot printing system</a:t>
            </a:r>
          </a:p>
          <a:p>
            <a:pPr marL="457200" lvl="1" indent="0">
              <a:buNone/>
            </a:pPr>
            <a:r>
              <a:rPr lang="en-IN" dirty="0">
                <a:latin typeface="Bahnschrift SemiLight Condensed" panose="020B0502040204020203" pitchFamily="34" charset="0"/>
              </a:rPr>
              <a:t>A multi robot system capable of printing over a surface as they move. </a:t>
            </a:r>
          </a:p>
          <a:p>
            <a:pPr marL="457200" lvl="1" indent="0">
              <a:buNone/>
            </a:pPr>
            <a:r>
              <a:rPr lang="en-IN" dirty="0">
                <a:latin typeface="Bahnschrift SemiLight Condensed" panose="020B0502040204020203" pitchFamily="34" charset="0"/>
              </a:rPr>
              <a:t>The entire task of printing is divided among all the sprinters.</a:t>
            </a:r>
          </a:p>
          <a:p>
            <a:pPr marL="457200" lvl="1" indent="0">
              <a:buNone/>
            </a:pPr>
            <a:r>
              <a:rPr lang="en-IN" dirty="0">
                <a:latin typeface="Bahnschrift SemiLight Condensed" panose="020B0502040204020203" pitchFamily="34" charset="0"/>
              </a:rPr>
              <a:t> They communicate and coordinate themselves to complete the</a:t>
            </a:r>
          </a:p>
          <a:p>
            <a:pPr marL="457200" lvl="1" indent="0">
              <a:buNone/>
            </a:pPr>
            <a:r>
              <a:rPr lang="en-IN" dirty="0">
                <a:latin typeface="Bahnschrift SemiLight Condensed" panose="020B0502040204020203" pitchFamily="34" charset="0"/>
              </a:rPr>
              <a:t> printing. </a:t>
            </a:r>
          </a:p>
          <a:p>
            <a:pPr marL="457200" lvl="1" indent="0">
              <a:buNone/>
            </a:pPr>
            <a:r>
              <a:rPr lang="en-IN" dirty="0">
                <a:latin typeface="Bahnschrift SemiLight Condensed" panose="020B0502040204020203" pitchFamily="34" charset="0"/>
              </a:rPr>
              <a:t> Printing can be done irrespective of the paper size.</a:t>
            </a:r>
          </a:p>
          <a:p>
            <a:pPr marL="457200" lvl="1" indent="0">
              <a:buNone/>
            </a:pPr>
            <a:endParaRPr lang="en-IN" dirty="0">
              <a:latin typeface="Bahnschrift SemiLight Condensed" panose="020B0502040204020203" pitchFamily="34" charset="0"/>
            </a:endParaRPr>
          </a:p>
          <a:p>
            <a:pPr marL="457200" lvl="1" indent="0">
              <a:buNone/>
            </a:pPr>
            <a:r>
              <a:rPr lang="en-IN" sz="4400" dirty="0">
                <a:latin typeface="Bahnschrift SemiLight Condensed" panose="020B0502040204020203" pitchFamily="34" charset="0"/>
              </a:rPr>
              <a:t>Amount Sanctioned       </a:t>
            </a:r>
            <a:r>
              <a:rPr lang="en-US" sz="4400" dirty="0">
                <a:solidFill>
                  <a:schemeClr val="accent6">
                    <a:lumMod val="50000"/>
                  </a:schemeClr>
                </a:solidFill>
              </a:rPr>
              <a:t>₹80,000</a:t>
            </a:r>
          </a:p>
          <a:p>
            <a:pPr marL="457200" lvl="1" indent="0">
              <a:buNone/>
            </a:pPr>
            <a:r>
              <a:rPr lang="en-US" sz="4400" dirty="0">
                <a:latin typeface="Bahnschrift SemiLight Condensed" panose="020B0502040204020203" pitchFamily="34" charset="0"/>
              </a:rPr>
              <a:t>Amount Spent                   </a:t>
            </a:r>
            <a:r>
              <a:rPr lang="en-US" sz="4400" dirty="0">
                <a:solidFill>
                  <a:schemeClr val="accent6">
                    <a:lumMod val="50000"/>
                  </a:schemeClr>
                </a:solidFill>
              </a:rPr>
              <a:t>₹1,60,000 </a:t>
            </a:r>
            <a:endParaRPr lang="en-IN" sz="4400" dirty="0">
              <a:latin typeface="Bahnschrift SemiLight Condensed" panose="020B0502040204020203" pitchFamily="34" charset="0"/>
            </a:endParaRPr>
          </a:p>
        </p:txBody>
      </p:sp>
      <p:cxnSp>
        <p:nvCxnSpPr>
          <p:cNvPr id="8" name="Straight Connector 7">
            <a:extLst>
              <a:ext uri="{FF2B5EF4-FFF2-40B4-BE49-F238E27FC236}">
                <a16:creationId xmlns:a16="http://schemas.microsoft.com/office/drawing/2014/main" id="{82F3860E-31E7-434C-B1A1-6E654A9515B9}"/>
              </a:ext>
            </a:extLst>
          </p:cNvPr>
          <p:cNvCxnSpPr>
            <a:cxnSpLocks/>
          </p:cNvCxnSpPr>
          <p:nvPr/>
        </p:nvCxnSpPr>
        <p:spPr>
          <a:xfrm flipV="1">
            <a:off x="277094" y="1245270"/>
            <a:ext cx="11637812" cy="67409"/>
          </a:xfrm>
          <a:prstGeom prst="line">
            <a:avLst/>
          </a:prstGeom>
        </p:spPr>
        <p:style>
          <a:lnRef idx="1">
            <a:schemeClr val="accent1"/>
          </a:lnRef>
          <a:fillRef idx="0">
            <a:schemeClr val="accent1"/>
          </a:fillRef>
          <a:effectRef idx="0">
            <a:schemeClr val="accent1"/>
          </a:effectRef>
          <a:fontRef idx="minor">
            <a:schemeClr val="tx1"/>
          </a:fontRef>
        </p:style>
      </p:cxnSp>
      <p:sp>
        <p:nvSpPr>
          <p:cNvPr id="15" name="Slide Number Placeholder 7">
            <a:extLst>
              <a:ext uri="{FF2B5EF4-FFF2-40B4-BE49-F238E27FC236}">
                <a16:creationId xmlns:a16="http://schemas.microsoft.com/office/drawing/2014/main" id="{D1609E13-047E-4EB3-A12D-9725D8FC6958}"/>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24</a:t>
            </a:fld>
            <a:r>
              <a:rPr lang="en-IN" sz="2000" b="1"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77398309"/>
              </p:ext>
            </p:extLst>
          </p:nvPr>
        </p:nvGraphicFramePr>
        <p:xfrm>
          <a:off x="196849" y="1183417"/>
          <a:ext cx="11798301" cy="5303520"/>
        </p:xfrm>
        <a:graphic>
          <a:graphicData uri="http://schemas.openxmlformats.org/drawingml/2006/table">
            <a:tbl>
              <a:tblPr firstRow="1" bandRow="1">
                <a:tableStyleId>{5C22544A-7EE6-4342-B048-85BDC9FD1C3A}</a:tableStyleId>
              </a:tblPr>
              <a:tblGrid>
                <a:gridCol w="3721100">
                  <a:extLst>
                    <a:ext uri="{9D8B030D-6E8A-4147-A177-3AD203B41FA5}">
                      <a16:colId xmlns:a16="http://schemas.microsoft.com/office/drawing/2014/main" val="20000"/>
                    </a:ext>
                  </a:extLst>
                </a:gridCol>
                <a:gridCol w="4144434">
                  <a:extLst>
                    <a:ext uri="{9D8B030D-6E8A-4147-A177-3AD203B41FA5}">
                      <a16:colId xmlns:a16="http://schemas.microsoft.com/office/drawing/2014/main" val="20001"/>
                    </a:ext>
                  </a:extLst>
                </a:gridCol>
                <a:gridCol w="3932767">
                  <a:extLst>
                    <a:ext uri="{9D8B030D-6E8A-4147-A177-3AD203B41FA5}">
                      <a16:colId xmlns:a16="http://schemas.microsoft.com/office/drawing/2014/main" val="20002"/>
                    </a:ext>
                  </a:extLst>
                </a:gridCol>
              </a:tblGrid>
              <a:tr h="5143500">
                <a:tc>
                  <a:txBody>
                    <a:bodyPr/>
                    <a:lstStyle/>
                    <a:p>
                      <a:pPr lvl="0" algn="ctr"/>
                      <a:r>
                        <a:rPr lang="en-US" sz="1800" b="1" u="sng" kern="1200" dirty="0">
                          <a:solidFill>
                            <a:schemeClr val="tx1"/>
                          </a:solidFill>
                          <a:latin typeface="Bahnschrift SemiLight Condensed" pitchFamily="34" charset="0"/>
                          <a:ea typeface="+mn-ea"/>
                          <a:cs typeface="+mn-cs"/>
                        </a:rPr>
                        <a:t>Achievements in 2017</a:t>
                      </a:r>
                      <a:endParaRPr lang="en-IN" sz="1800" b="1" kern="1200" dirty="0">
                        <a:solidFill>
                          <a:schemeClr val="tx1"/>
                        </a:solidFill>
                        <a:latin typeface="Bahnschrift SemiLight Condensed" pitchFamily="34" charset="0"/>
                        <a:ea typeface="+mn-ea"/>
                        <a:cs typeface="+mn-cs"/>
                      </a:endParaRPr>
                    </a:p>
                    <a:p>
                      <a:pPr lvl="0" algn="l">
                        <a:buFont typeface="Arial" pitchFamily="34" charset="0"/>
                        <a:buChar char="•"/>
                      </a:pPr>
                      <a:r>
                        <a:rPr lang="en-US" sz="1800" b="0" kern="1200" dirty="0">
                          <a:solidFill>
                            <a:schemeClr val="tx1"/>
                          </a:solidFill>
                          <a:latin typeface="Bahnschrift SemiLight Condensed" pitchFamily="34" charset="0"/>
                          <a:ea typeface="+mn-ea"/>
                          <a:cs typeface="+mn-cs"/>
                        </a:rPr>
                        <a:t>Siemens MakeITReal Hackathon 2017 Finalists</a:t>
                      </a:r>
                      <a:endParaRPr lang="en-IN" sz="1800" b="0" kern="1200" dirty="0">
                        <a:solidFill>
                          <a:schemeClr val="tx1"/>
                        </a:solidFill>
                        <a:latin typeface="Bahnschrift SemiLight Condensed" pitchFamily="34" charset="0"/>
                        <a:ea typeface="+mn-ea"/>
                        <a:cs typeface="+mn-cs"/>
                      </a:endParaRPr>
                    </a:p>
                    <a:p>
                      <a:pPr lvl="0" algn="l">
                        <a:buFont typeface="Arial" pitchFamily="34" charset="0"/>
                        <a:buChar char="•"/>
                      </a:pPr>
                      <a:r>
                        <a:rPr lang="en-US" sz="1800" b="0" kern="1200" dirty="0">
                          <a:solidFill>
                            <a:schemeClr val="tx1"/>
                          </a:solidFill>
                          <a:latin typeface="Bahnschrift SemiLight Condensed" pitchFamily="34" charset="0"/>
                          <a:ea typeface="+mn-ea"/>
                          <a:cs typeface="+mn-cs"/>
                        </a:rPr>
                        <a:t>WSSIMP Workshop Demo</a:t>
                      </a:r>
                      <a:endParaRPr lang="en-IN" sz="1800" b="0" kern="1200" dirty="0">
                        <a:solidFill>
                          <a:schemeClr val="tx1"/>
                        </a:solidFill>
                        <a:latin typeface="Bahnschrift SemiLight Condensed" pitchFamily="34" charset="0"/>
                        <a:ea typeface="+mn-ea"/>
                        <a:cs typeface="+mn-cs"/>
                      </a:endParaRPr>
                    </a:p>
                    <a:p>
                      <a:endParaRPr lang="en-IN" dirty="0"/>
                    </a:p>
                  </a:txBody>
                  <a:tcPr>
                    <a:solidFill>
                      <a:schemeClr val="accent1">
                        <a:lumMod val="20000"/>
                        <a:lumOff val="80000"/>
                      </a:schemeClr>
                    </a:solidFill>
                  </a:tcPr>
                </a:tc>
                <a:tc>
                  <a:txBody>
                    <a:bodyPr/>
                    <a:lstStyle/>
                    <a:p>
                      <a:pPr lvl="0" algn="ctr"/>
                      <a:r>
                        <a:rPr lang="en-US" sz="1800" b="1" u="sng" kern="1200" dirty="0">
                          <a:solidFill>
                            <a:schemeClr val="tx1"/>
                          </a:solidFill>
                          <a:latin typeface="Bahnschrift SemiLight Condensed" pitchFamily="34" charset="0"/>
                          <a:ea typeface="+mn-ea"/>
                          <a:cs typeface="+mn-cs"/>
                        </a:rPr>
                        <a:t>Achievements in 2018</a:t>
                      </a:r>
                      <a:endParaRPr lang="en-IN" sz="1800" b="1" kern="1200" dirty="0">
                        <a:solidFill>
                          <a:schemeClr val="tx1"/>
                        </a:solidFill>
                        <a:latin typeface="Bahnschrift SemiLight Condensed" pitchFamily="34" charset="0"/>
                        <a:ea typeface="+mn-ea"/>
                        <a:cs typeface="+mn-cs"/>
                      </a:endParaRPr>
                    </a:p>
                    <a:p>
                      <a:pPr lvl="0">
                        <a:buFont typeface="Arial" pitchFamily="34" charset="0"/>
                        <a:buChar char="•"/>
                      </a:pPr>
                      <a:r>
                        <a:rPr lang="en-US" sz="1800" b="0" kern="1200" dirty="0">
                          <a:solidFill>
                            <a:schemeClr val="tx1"/>
                          </a:solidFill>
                          <a:latin typeface="Bahnschrift SemiLight Condensed" pitchFamily="34" charset="0"/>
                          <a:ea typeface="+mn-ea"/>
                          <a:cs typeface="+mn-cs"/>
                        </a:rPr>
                        <a:t>International Autonomous Robotics Competition (IARC) Finalists, Techriti, IIT Kanpur</a:t>
                      </a:r>
                      <a:endParaRPr lang="en-IN" sz="1800" b="0" kern="1200" dirty="0">
                        <a:solidFill>
                          <a:schemeClr val="tx1"/>
                        </a:solidFill>
                        <a:latin typeface="Bahnschrift SemiLight Condensed" pitchFamily="34" charset="0"/>
                        <a:ea typeface="+mn-ea"/>
                        <a:cs typeface="+mn-cs"/>
                      </a:endParaRPr>
                    </a:p>
                    <a:p>
                      <a:pPr lvl="0">
                        <a:buFont typeface="Arial" pitchFamily="34" charset="0"/>
                        <a:buChar char="•"/>
                      </a:pPr>
                      <a:r>
                        <a:rPr lang="en-US" sz="1800" b="0" kern="1200" dirty="0">
                          <a:solidFill>
                            <a:schemeClr val="tx1"/>
                          </a:solidFill>
                          <a:latin typeface="Bahnschrift SemiLight Condensed" pitchFamily="34" charset="0"/>
                          <a:ea typeface="+mn-ea"/>
                          <a:cs typeface="+mn-cs"/>
                        </a:rPr>
                        <a:t>The Institution of Engineers India (IEI) PCB Design, Fabrication and Testing Workshop Organizers</a:t>
                      </a:r>
                      <a:endParaRPr lang="en-IN" sz="1800" b="0" kern="1200" dirty="0">
                        <a:solidFill>
                          <a:schemeClr val="tx1"/>
                        </a:solidFill>
                        <a:latin typeface="Bahnschrift SemiLight Condensed" pitchFamily="34" charset="0"/>
                        <a:ea typeface="+mn-ea"/>
                        <a:cs typeface="+mn-cs"/>
                      </a:endParaRPr>
                    </a:p>
                    <a:p>
                      <a:pPr lvl="0">
                        <a:buFont typeface="Arial" pitchFamily="34" charset="0"/>
                        <a:buChar char="•"/>
                      </a:pPr>
                      <a:r>
                        <a:rPr lang="en-US" sz="1800" b="0" kern="1200" dirty="0">
                          <a:solidFill>
                            <a:schemeClr val="tx1"/>
                          </a:solidFill>
                          <a:latin typeface="Bahnschrift SemiLight Condensed" pitchFamily="34" charset="0"/>
                          <a:ea typeface="+mn-ea"/>
                          <a:cs typeface="+mn-cs"/>
                        </a:rPr>
                        <a:t>IEI Machine Learning for Intelligent Speech (MLSIP) Workshop Demonstration</a:t>
                      </a:r>
                      <a:endParaRPr lang="en-IN" sz="1800" b="0" kern="1200" dirty="0">
                        <a:solidFill>
                          <a:schemeClr val="tx1"/>
                        </a:solidFill>
                        <a:latin typeface="Bahnschrift SemiLight Condensed" pitchFamily="34" charset="0"/>
                        <a:ea typeface="+mn-ea"/>
                        <a:cs typeface="+mn-cs"/>
                      </a:endParaRPr>
                    </a:p>
                    <a:p>
                      <a:pPr lvl="0">
                        <a:buFont typeface="Arial" pitchFamily="34" charset="0"/>
                        <a:buChar char="•"/>
                      </a:pPr>
                      <a:r>
                        <a:rPr lang="en-US" sz="1800" b="0" kern="1200" dirty="0">
                          <a:solidFill>
                            <a:schemeClr val="tx1"/>
                          </a:solidFill>
                          <a:latin typeface="Bahnschrift SemiLight Condensed" pitchFamily="34" charset="0"/>
                          <a:ea typeface="+mn-ea"/>
                          <a:cs typeface="+mn-cs"/>
                        </a:rPr>
                        <a:t>Siemens MakeITReal Hackathon 2018 Finalists</a:t>
                      </a:r>
                      <a:endParaRPr lang="en-IN" sz="1800" b="0" kern="1200" dirty="0">
                        <a:solidFill>
                          <a:schemeClr val="tx1"/>
                        </a:solidFill>
                        <a:latin typeface="Bahnschrift SemiLight Condensed" pitchFamily="34" charset="0"/>
                        <a:ea typeface="+mn-ea"/>
                        <a:cs typeface="+mn-cs"/>
                      </a:endParaRPr>
                    </a:p>
                    <a:p>
                      <a:pPr lvl="0">
                        <a:buFont typeface="Arial" pitchFamily="34" charset="0"/>
                        <a:buChar char="•"/>
                      </a:pPr>
                      <a:r>
                        <a:rPr lang="en-US" sz="1800" b="0" kern="1200" dirty="0">
                          <a:solidFill>
                            <a:schemeClr val="tx1"/>
                          </a:solidFill>
                          <a:latin typeface="Bahnschrift SemiLight Condensed" pitchFamily="34" charset="0"/>
                          <a:ea typeface="+mn-ea"/>
                          <a:cs typeface="+mn-cs"/>
                        </a:rPr>
                        <a:t>Tecknicus (An initiative taken to educate school students the basics of electronics)</a:t>
                      </a:r>
                      <a:endParaRPr lang="en-IN" sz="1800" b="0" kern="1200" dirty="0">
                        <a:solidFill>
                          <a:schemeClr val="tx1"/>
                        </a:solidFill>
                        <a:latin typeface="Bahnschrift SemiLight Condensed" pitchFamily="34" charset="0"/>
                        <a:ea typeface="+mn-ea"/>
                        <a:cs typeface="+mn-cs"/>
                      </a:endParaRPr>
                    </a:p>
                    <a:p>
                      <a:pPr lvl="0">
                        <a:buFont typeface="Arial" pitchFamily="34" charset="0"/>
                        <a:buChar char="•"/>
                      </a:pPr>
                      <a:r>
                        <a:rPr lang="en-US" sz="1800" b="0" kern="1200" dirty="0">
                          <a:solidFill>
                            <a:schemeClr val="tx1"/>
                          </a:solidFill>
                          <a:latin typeface="Bahnschrift SemiLight Condensed" pitchFamily="34" charset="0"/>
                          <a:ea typeface="+mn-ea"/>
                          <a:cs typeface="+mn-cs"/>
                        </a:rPr>
                        <a:t>The Institution of Engineering and Technology (IET’s) IOT India Congress Demo, IOT based mobile printer</a:t>
                      </a:r>
                      <a:endParaRPr lang="en-IN" sz="1800" b="0" kern="1200" dirty="0">
                        <a:solidFill>
                          <a:schemeClr val="tx1"/>
                        </a:solidFill>
                        <a:latin typeface="Bahnschrift SemiLight Condensed" pitchFamily="34" charset="0"/>
                        <a:ea typeface="+mn-ea"/>
                        <a:cs typeface="+mn-cs"/>
                      </a:endParaRPr>
                    </a:p>
                    <a:p>
                      <a:pPr lvl="0">
                        <a:buFont typeface="Arial" pitchFamily="34" charset="0"/>
                        <a:buChar char="•"/>
                      </a:pPr>
                      <a:r>
                        <a:rPr lang="en-US" sz="1800" b="0" kern="1200" dirty="0">
                          <a:solidFill>
                            <a:schemeClr val="tx1"/>
                          </a:solidFill>
                          <a:latin typeface="Bahnschrift SemiLight Condensed" pitchFamily="34" charset="0"/>
                          <a:ea typeface="+mn-ea"/>
                          <a:cs typeface="+mn-cs"/>
                        </a:rPr>
                        <a:t>Publication of the paper ‘Perturbation Analysis in Decentralized Estimators’ in the proceedings of IEEE International Conference on Robotics and Biometrics (ROBIO), Kuala Lumpur by Kedar Prasad Karpe, Dhanalakshmi Samiappan, Kumar Ramamoorthy and Lorenzo Sabattini.</a:t>
                      </a:r>
                      <a:endParaRPr lang="en-IN" sz="1800" b="0" kern="1200" dirty="0">
                        <a:solidFill>
                          <a:schemeClr val="tx1"/>
                        </a:solidFill>
                        <a:latin typeface="Bahnschrift SemiLight Condensed" pitchFamily="34" charset="0"/>
                        <a:ea typeface="+mn-ea"/>
                        <a:cs typeface="+mn-cs"/>
                      </a:endParaRPr>
                    </a:p>
                    <a:p>
                      <a:endParaRPr lang="en-IN" b="0" dirty="0">
                        <a:solidFill>
                          <a:schemeClr val="tx1"/>
                        </a:solidFill>
                      </a:endParaRPr>
                    </a:p>
                  </a:txBody>
                  <a:tcPr>
                    <a:solidFill>
                      <a:schemeClr val="accent1">
                        <a:lumMod val="40000"/>
                        <a:lumOff val="60000"/>
                      </a:schemeClr>
                    </a:solidFill>
                  </a:tcPr>
                </a:tc>
                <a:tc>
                  <a:txBody>
                    <a:bodyPr/>
                    <a:lstStyle/>
                    <a:p>
                      <a:pPr lvl="0" algn="ctr"/>
                      <a:r>
                        <a:rPr lang="en-US" sz="1800" b="1" u="sng" kern="1200" dirty="0">
                          <a:solidFill>
                            <a:schemeClr val="tx1"/>
                          </a:solidFill>
                          <a:latin typeface="Bahnschrift SemiLight Condensed" pitchFamily="34" charset="0"/>
                          <a:ea typeface="+mn-ea"/>
                          <a:cs typeface="+mn-cs"/>
                        </a:rPr>
                        <a:t>Achievements in 2019</a:t>
                      </a:r>
                      <a:endParaRPr lang="en-IN" sz="1800" b="1" kern="1200" dirty="0">
                        <a:solidFill>
                          <a:schemeClr val="tx1"/>
                        </a:solidFill>
                        <a:latin typeface="Bahnschrift SemiLight Condensed" pitchFamily="34" charset="0"/>
                        <a:ea typeface="+mn-ea"/>
                        <a:cs typeface="+mn-cs"/>
                      </a:endParaRPr>
                    </a:p>
                    <a:p>
                      <a:pPr lvl="0">
                        <a:buFont typeface="Arial" pitchFamily="34" charset="0"/>
                        <a:buChar char="•"/>
                      </a:pPr>
                      <a:r>
                        <a:rPr lang="en-US" sz="1800" b="0" kern="1200" dirty="0">
                          <a:solidFill>
                            <a:schemeClr val="tx1"/>
                          </a:solidFill>
                          <a:latin typeface="Bahnschrift SemiLight Condensed" pitchFamily="34" charset="0"/>
                          <a:ea typeface="+mn-ea"/>
                          <a:cs typeface="+mn-cs"/>
                        </a:rPr>
                        <a:t>First place in Line Follower competition at Daksh, Sastra, IIT Madras</a:t>
                      </a:r>
                      <a:endParaRPr lang="en-IN" sz="1800" b="0" kern="1200" dirty="0">
                        <a:solidFill>
                          <a:schemeClr val="tx1"/>
                        </a:solidFill>
                        <a:latin typeface="Bahnschrift SemiLight Condensed" pitchFamily="34" charset="0"/>
                        <a:ea typeface="+mn-ea"/>
                        <a:cs typeface="+mn-cs"/>
                      </a:endParaRPr>
                    </a:p>
                    <a:p>
                      <a:pPr lvl="0">
                        <a:buFont typeface="Arial" pitchFamily="34" charset="0"/>
                        <a:buChar char="•"/>
                      </a:pPr>
                      <a:r>
                        <a:rPr lang="en-US" sz="1800" b="0" kern="1200" dirty="0">
                          <a:solidFill>
                            <a:schemeClr val="tx1"/>
                          </a:solidFill>
                          <a:latin typeface="Bahnschrift SemiLight Condensed" pitchFamily="34" charset="0"/>
                          <a:ea typeface="+mn-ea"/>
                          <a:cs typeface="+mn-cs"/>
                        </a:rPr>
                        <a:t>Third place in Line Follower competition at Roboprix, VIT Chennai</a:t>
                      </a:r>
                      <a:endParaRPr lang="en-IN" sz="1800" b="0" kern="1200" dirty="0">
                        <a:solidFill>
                          <a:schemeClr val="tx1"/>
                        </a:solidFill>
                        <a:latin typeface="Bahnschrift SemiLight Condensed" pitchFamily="34" charset="0"/>
                        <a:ea typeface="+mn-ea"/>
                        <a:cs typeface="+mn-cs"/>
                      </a:endParaRPr>
                    </a:p>
                    <a:p>
                      <a:endParaRPr lang="en-IN" dirty="0"/>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pic>
        <p:nvPicPr>
          <p:cNvPr id="6" name="Picture 5">
            <a:extLst>
              <a:ext uri="{FF2B5EF4-FFF2-40B4-BE49-F238E27FC236}">
                <a16:creationId xmlns:a16="http://schemas.microsoft.com/office/drawing/2014/main" id="{816879CC-8516-4643-99B1-DE283F0DF0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sp>
        <p:nvSpPr>
          <p:cNvPr id="9" name="Title 1">
            <a:extLst>
              <a:ext uri="{FF2B5EF4-FFF2-40B4-BE49-F238E27FC236}">
                <a16:creationId xmlns:a16="http://schemas.microsoft.com/office/drawing/2014/main" id="{D0D3A0C1-8C16-433D-AFB6-2CF5424BC88D}"/>
              </a:ext>
            </a:extLst>
          </p:cNvPr>
          <p:cNvSpPr txBox="1">
            <a:spLocks/>
          </p:cNvSpPr>
          <p:nvPr/>
        </p:nvSpPr>
        <p:spPr>
          <a:xfrm>
            <a:off x="2159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6000" dirty="0">
                <a:solidFill>
                  <a:schemeClr val="accent6">
                    <a:lumMod val="50000"/>
                  </a:schemeClr>
                </a:solidFill>
                <a:latin typeface="Bahnschrift SemiLight Condensed" panose="020B0502040204020203" pitchFamily="34" charset="0"/>
              </a:rPr>
              <a:t>Achievements</a:t>
            </a:r>
            <a:endParaRPr lang="en-US" sz="6000" dirty="0"/>
          </a:p>
        </p:txBody>
      </p:sp>
      <p:cxnSp>
        <p:nvCxnSpPr>
          <p:cNvPr id="11" name="Straight Connector 10">
            <a:extLst>
              <a:ext uri="{FF2B5EF4-FFF2-40B4-BE49-F238E27FC236}">
                <a16:creationId xmlns:a16="http://schemas.microsoft.com/office/drawing/2014/main" id="{9EF2EFD2-21BB-4D8A-9D95-D3ED8F9AD575}"/>
              </a:ext>
            </a:extLst>
          </p:cNvPr>
          <p:cNvCxnSpPr>
            <a:cxnSpLocks/>
          </p:cNvCxnSpPr>
          <p:nvPr/>
        </p:nvCxnSpPr>
        <p:spPr>
          <a:xfrm>
            <a:off x="215900" y="1046922"/>
            <a:ext cx="11261588"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descr="C:\Users\user\Desktop\College\Beeclust\logo.png">
            <a:extLst>
              <a:ext uri="{FF2B5EF4-FFF2-40B4-BE49-F238E27FC236}">
                <a16:creationId xmlns:a16="http://schemas.microsoft.com/office/drawing/2014/main" id="{ADFB6A4F-5D31-4707-933F-66D81747CF7E}"/>
              </a:ext>
            </a:extLst>
          </p:cNvPr>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sp>
        <p:nvSpPr>
          <p:cNvPr id="12" name="Slide Number Placeholder 7">
            <a:extLst>
              <a:ext uri="{FF2B5EF4-FFF2-40B4-BE49-F238E27FC236}">
                <a16:creationId xmlns:a16="http://schemas.microsoft.com/office/drawing/2014/main" id="{7527336D-05FF-4C76-95E1-F4C5A968D088}"/>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25</a:t>
            </a:fld>
            <a:r>
              <a:rPr lang="en-IN" sz="2000" b="1"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4009"/>
            <a:ext cx="10515600" cy="1325563"/>
          </a:xfrm>
        </p:spPr>
        <p:txBody>
          <a:bodyPr>
            <a:noAutofit/>
          </a:bodyPr>
          <a:lstStyle/>
          <a:p>
            <a:pPr algn="ctr"/>
            <a:r>
              <a:rPr lang="en-IN" sz="19600" dirty="0">
                <a:solidFill>
                  <a:schemeClr val="accent6">
                    <a:lumMod val="50000"/>
                  </a:schemeClr>
                </a:solidFill>
                <a:latin typeface="Bahnschrift SemiLight Condensed" pitchFamily="34" charset="0"/>
              </a:rPr>
              <a:t>THANK YOU</a:t>
            </a:r>
          </a:p>
        </p:txBody>
      </p:sp>
      <p:pic>
        <p:nvPicPr>
          <p:cNvPr id="5" name="Picture 2" descr="C:\Users\user\Desktop\College\Beeclust\logo.png"/>
          <p:cNvPicPr>
            <a:picLocks noChangeAspect="1" noChangeArrowheads="1"/>
          </p:cNvPicPr>
          <p:nvPr/>
        </p:nvPicPr>
        <p:blipFill>
          <a:blip r:embed="rId2"/>
          <a:srcRect/>
          <a:stretch>
            <a:fillRect/>
          </a:stretch>
        </p:blipFill>
        <p:spPr bwMode="auto">
          <a:xfrm>
            <a:off x="156754" y="4545496"/>
            <a:ext cx="3718217" cy="2122857"/>
          </a:xfrm>
          <a:prstGeom prst="rect">
            <a:avLst/>
          </a:prstGeom>
          <a:noFill/>
        </p:spPr>
      </p:pic>
      <p:pic>
        <p:nvPicPr>
          <p:cNvPr id="9" name="Picture 8">
            <a:extLst>
              <a:ext uri="{FF2B5EF4-FFF2-40B4-BE49-F238E27FC236}">
                <a16:creationId xmlns:a16="http://schemas.microsoft.com/office/drawing/2014/main" id="{D98F1C7E-CD29-4D2C-BD55-ACB4957EC3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8183" y="4366060"/>
            <a:ext cx="2493817" cy="2491940"/>
          </a:xfrm>
          <a:prstGeom prst="rect">
            <a:avLst/>
          </a:prstGeom>
        </p:spPr>
      </p:pic>
      <p:sp>
        <p:nvSpPr>
          <p:cNvPr id="7" name="Slide Number Placeholder 7">
            <a:extLst>
              <a:ext uri="{FF2B5EF4-FFF2-40B4-BE49-F238E27FC236}">
                <a16:creationId xmlns:a16="http://schemas.microsoft.com/office/drawing/2014/main" id="{5CC63F92-0F28-4438-9CE7-0CAF5C8B1CD4}"/>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26</a:t>
            </a:fld>
            <a:r>
              <a:rPr lang="en-IN" sz="2000" b="1"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7C56-30EC-4D6B-809D-93F90D217B06}"/>
              </a:ext>
            </a:extLst>
          </p:cNvPr>
          <p:cNvSpPr>
            <a:spLocks noGrp="1"/>
          </p:cNvSpPr>
          <p:nvPr>
            <p:ph type="title"/>
          </p:nvPr>
        </p:nvSpPr>
        <p:spPr>
          <a:xfrm>
            <a:off x="171450" y="155575"/>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 Problem Statement</a:t>
            </a:r>
          </a:p>
        </p:txBody>
      </p:sp>
      <p:sp>
        <p:nvSpPr>
          <p:cNvPr id="3" name="Content Placeholder 2">
            <a:extLst>
              <a:ext uri="{FF2B5EF4-FFF2-40B4-BE49-F238E27FC236}">
                <a16:creationId xmlns:a16="http://schemas.microsoft.com/office/drawing/2014/main" id="{5B7728CC-237C-40D4-90A8-75E04F7FF155}"/>
              </a:ext>
            </a:extLst>
          </p:cNvPr>
          <p:cNvSpPr>
            <a:spLocks noGrp="1"/>
          </p:cNvSpPr>
          <p:nvPr>
            <p:ph idx="1"/>
          </p:nvPr>
        </p:nvSpPr>
        <p:spPr>
          <a:xfrm>
            <a:off x="304799" y="1613830"/>
            <a:ext cx="10515600" cy="4351338"/>
          </a:xfrm>
        </p:spPr>
        <p:txBody>
          <a:bodyPr>
            <a:normAutofit lnSpcReduction="10000"/>
          </a:bodyPr>
          <a:lstStyle/>
          <a:p>
            <a:r>
              <a:rPr lang="en-US" dirty="0">
                <a:latin typeface="Bahnschrift SemiLight Condensed" panose="020B0502040204020203" pitchFamily="34" charset="0"/>
              </a:rPr>
              <a:t>Automated Guided Vehicles (AGVs) – conventional means of payload relocation within a warehouse</a:t>
            </a:r>
          </a:p>
          <a:p>
            <a:r>
              <a:rPr lang="en-US" dirty="0">
                <a:latin typeface="Bahnschrift SemiLight Condensed" panose="020B0502040204020203" pitchFamily="34" charset="0"/>
              </a:rPr>
              <a:t>AGVs – highly static system</a:t>
            </a:r>
          </a:p>
          <a:p>
            <a:r>
              <a:rPr lang="en-US" dirty="0">
                <a:latin typeface="Bahnschrift SemiLight Condensed" panose="020B0502040204020203" pitchFamily="34" charset="0"/>
              </a:rPr>
              <a:t>Payload – different shapes and sizes</a:t>
            </a:r>
          </a:p>
          <a:p>
            <a:r>
              <a:rPr lang="en-US" dirty="0">
                <a:latin typeface="Bahnschrift SemiLight Condensed" panose="020B0502040204020203" pitchFamily="34" charset="0"/>
              </a:rPr>
              <a:t>Light payload movement with AGVs is inefficient</a:t>
            </a:r>
          </a:p>
          <a:p>
            <a:r>
              <a:rPr lang="en-US" dirty="0">
                <a:latin typeface="Bahnschrift SemiLight Condensed" panose="020B0502040204020203" pitchFamily="34" charset="0"/>
              </a:rPr>
              <a:t>AGVs – cannot carry payloads of larger size than it’s capacity</a:t>
            </a:r>
          </a:p>
          <a:p>
            <a:r>
              <a:rPr lang="en-US" dirty="0">
                <a:latin typeface="Bahnschrift SemiLight Condensed" panose="020B0502040204020203" pitchFamily="34" charset="0"/>
              </a:rPr>
              <a:t> Technology breakdown interrupts functioning of whole system</a:t>
            </a:r>
          </a:p>
          <a:p>
            <a:r>
              <a:rPr lang="en-US" dirty="0">
                <a:latin typeface="Bahnschrift SemiLight Condensed" panose="020B0502040204020203" pitchFamily="34" charset="0"/>
              </a:rPr>
              <a:t>Human interference causes undesired error</a:t>
            </a:r>
          </a:p>
          <a:p>
            <a:r>
              <a:rPr lang="en-US" dirty="0">
                <a:latin typeface="Bahnschrift SemiLight Condensed" panose="020B0502040204020203" pitchFamily="34" charset="0"/>
              </a:rPr>
              <a:t>Unnecessary cost involved with human labour</a:t>
            </a:r>
          </a:p>
        </p:txBody>
      </p:sp>
      <p:cxnSp>
        <p:nvCxnSpPr>
          <p:cNvPr id="5" name="Straight Connector 4">
            <a:extLst>
              <a:ext uri="{FF2B5EF4-FFF2-40B4-BE49-F238E27FC236}">
                <a16:creationId xmlns:a16="http://schemas.microsoft.com/office/drawing/2014/main" id="{64345D35-DAF2-42C0-9ABF-E7298140111E}"/>
              </a:ext>
            </a:extLst>
          </p:cNvPr>
          <p:cNvCxnSpPr>
            <a:cxnSpLocks/>
          </p:cNvCxnSpPr>
          <p:nvPr/>
        </p:nvCxnSpPr>
        <p:spPr>
          <a:xfrm>
            <a:off x="323850" y="1295400"/>
            <a:ext cx="11192289"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26FFC95-AE59-4215-8EBB-C3E45748B6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pic>
        <p:nvPicPr>
          <p:cNvPr id="6"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pic>
        <p:nvPicPr>
          <p:cNvPr id="2054" name="Picture 6" descr="C:\Users\user\Desktop\College\Beeclust\output-onlinepngtools.png"/>
          <p:cNvPicPr>
            <a:picLocks noChangeAspect="1" noChangeArrowheads="1"/>
          </p:cNvPicPr>
          <p:nvPr/>
        </p:nvPicPr>
        <p:blipFill>
          <a:blip r:embed="rId4"/>
          <a:srcRect/>
          <a:stretch>
            <a:fillRect/>
          </a:stretch>
        </p:blipFill>
        <p:spPr bwMode="auto">
          <a:xfrm>
            <a:off x="7342909" y="1800504"/>
            <a:ext cx="4346918" cy="4346918"/>
          </a:xfrm>
          <a:prstGeom prst="rect">
            <a:avLst/>
          </a:prstGeom>
          <a:noFill/>
        </p:spPr>
      </p:pic>
      <p:sp>
        <p:nvSpPr>
          <p:cNvPr id="14" name="Slide Number Placeholder 7">
            <a:extLst>
              <a:ext uri="{FF2B5EF4-FFF2-40B4-BE49-F238E27FC236}">
                <a16:creationId xmlns:a16="http://schemas.microsoft.com/office/drawing/2014/main" id="{1CF7A93B-6EE8-4215-B52A-71A444FFFB9C}"/>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3</a:t>
            </a:fld>
            <a:r>
              <a:rPr lang="en-IN" sz="2000" b="1" dirty="0"/>
              <a:t>)</a:t>
            </a:r>
          </a:p>
        </p:txBody>
      </p:sp>
    </p:spTree>
    <p:extLst>
      <p:ext uri="{BB962C8B-B14F-4D97-AF65-F5344CB8AC3E}">
        <p14:creationId xmlns:p14="http://schemas.microsoft.com/office/powerpoint/2010/main" val="318333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862" y="253840"/>
            <a:ext cx="9144000" cy="1054145"/>
          </a:xfrm>
        </p:spPr>
        <p:txBody>
          <a:bodyPr/>
          <a:lstStyle/>
          <a:p>
            <a:pPr algn="l"/>
            <a:r>
              <a:rPr lang="en-IN" dirty="0">
                <a:solidFill>
                  <a:schemeClr val="accent6">
                    <a:lumMod val="50000"/>
                  </a:schemeClr>
                </a:solidFill>
                <a:latin typeface="Bahnschrift SemiLight Condensed" panose="020B0502040204020203" pitchFamily="34" charset="0"/>
              </a:rPr>
              <a:t>Abstract</a:t>
            </a:r>
            <a:endParaRPr lang="en-IN" b="1" dirty="0">
              <a:ln w="13462">
                <a:solidFill>
                  <a:schemeClr val="bg1"/>
                </a:solidFill>
                <a:prstDash val="solid"/>
              </a:ln>
              <a:solidFill>
                <a:schemeClr val="accent6">
                  <a:lumMod val="50000"/>
                </a:schemeClr>
              </a:solidFill>
              <a:effectLst>
                <a:outerShdw dist="38100" dir="2700000" algn="bl" rotWithShape="0">
                  <a:schemeClr val="accent5"/>
                </a:outerShdw>
              </a:effectLst>
              <a:latin typeface="Bahnschrift SemiLight Condensed" panose="020B0502040204020203" pitchFamily="34" charset="0"/>
            </a:endParaRPr>
          </a:p>
        </p:txBody>
      </p:sp>
      <p:sp>
        <p:nvSpPr>
          <p:cNvPr id="3" name="Subtitle 2"/>
          <p:cNvSpPr>
            <a:spLocks noGrp="1"/>
          </p:cNvSpPr>
          <p:nvPr>
            <p:ph type="subTitle" idx="1"/>
          </p:nvPr>
        </p:nvSpPr>
        <p:spPr>
          <a:xfrm>
            <a:off x="341811" y="1678059"/>
            <a:ext cx="11508377" cy="5046211"/>
          </a:xfrm>
        </p:spPr>
        <p:txBody>
          <a:bodyPr>
            <a:noAutofit/>
          </a:bodyPr>
          <a:lstStyle/>
          <a:p>
            <a:pPr marL="342900" indent="-342900" algn="l">
              <a:buFont typeface="Arial" panose="020B0604020202020204" pitchFamily="34" charset="0"/>
              <a:buChar char="•"/>
            </a:pPr>
            <a:r>
              <a:rPr lang="en-US" sz="2800" dirty="0">
                <a:latin typeface="Bahnschrift SemiLight Condensed" panose="020B0502040204020203" pitchFamily="34" charset="0"/>
              </a:rPr>
              <a:t>Multi Robot System - A system consisting of multiple robots which can cooperate and communicate with each other to accomplish certain tasks</a:t>
            </a:r>
          </a:p>
          <a:p>
            <a:pPr marL="342900" indent="-342900" algn="l">
              <a:buFont typeface="Arial" panose="020B0604020202020204" pitchFamily="34" charset="0"/>
              <a:buChar char="•"/>
            </a:pPr>
            <a:r>
              <a:rPr lang="en-IN" sz="2800" dirty="0">
                <a:latin typeface="Bahnschrift SemiLight Condensed" panose="020B0502040204020203" pitchFamily="34" charset="0"/>
              </a:rPr>
              <a:t>LOGISWARM simplifies the process of transporting payload within a warehouse by cooperative transport using Multi-Robot Systems</a:t>
            </a:r>
          </a:p>
          <a:p>
            <a:pPr marL="342900" indent="-342900" algn="l">
              <a:buFont typeface="Arial" panose="020B0604020202020204" pitchFamily="34" charset="0"/>
              <a:buChar char="•"/>
            </a:pPr>
            <a:r>
              <a:rPr lang="en-IN" sz="2800" dirty="0">
                <a:latin typeface="Bahnschrift SemiLight Condensed" panose="020B0502040204020203" pitchFamily="34" charset="0"/>
              </a:rPr>
              <a:t>Our goal is to help manage problems in a warehouse such as </a:t>
            </a:r>
          </a:p>
          <a:p>
            <a:pPr marL="800100" lvl="1" indent="-342900" algn="l">
              <a:buFont typeface="Arial" panose="020B0604020202020204" pitchFamily="34" charset="0"/>
              <a:buChar char="•"/>
            </a:pPr>
            <a:r>
              <a:rPr lang="en-IN" sz="2800" dirty="0">
                <a:latin typeface="Bahnschrift SemiLight Condensed" panose="020B0502040204020203" pitchFamily="34" charset="0"/>
              </a:rPr>
              <a:t>Inventory</a:t>
            </a:r>
          </a:p>
          <a:p>
            <a:pPr marL="800100" lvl="1" indent="-342900" algn="l">
              <a:buFont typeface="Arial" panose="020B0604020202020204" pitchFamily="34" charset="0"/>
              <a:buChar char="•"/>
            </a:pPr>
            <a:r>
              <a:rPr lang="en-IN" sz="2800" dirty="0">
                <a:latin typeface="Bahnschrift SemiLight Condensed" panose="020B0502040204020203" pitchFamily="34" charset="0"/>
              </a:rPr>
              <a:t>Cost</a:t>
            </a:r>
          </a:p>
          <a:p>
            <a:pPr marL="800100" lvl="1" indent="-342900" algn="l">
              <a:buFont typeface="Arial" panose="020B0604020202020204" pitchFamily="34" charset="0"/>
              <a:buChar char="•"/>
            </a:pPr>
            <a:r>
              <a:rPr lang="en-IN" sz="2800" dirty="0">
                <a:latin typeface="Bahnschrift SemiLight Condensed" panose="020B0502040204020203" pitchFamily="34" charset="0"/>
              </a:rPr>
              <a:t>Time</a:t>
            </a:r>
          </a:p>
          <a:p>
            <a:pPr marL="800100" lvl="1" indent="-342900" algn="l">
              <a:buFont typeface="Arial" panose="020B0604020202020204" pitchFamily="34" charset="0"/>
              <a:buChar char="•"/>
            </a:pPr>
            <a:r>
              <a:rPr lang="en-IN" sz="2800" dirty="0">
                <a:latin typeface="Bahnschrift SemiLight Condensed" panose="020B0502040204020203" pitchFamily="34" charset="0"/>
              </a:rPr>
              <a:t>Prevention of technology breakdown</a:t>
            </a:r>
          </a:p>
          <a:p>
            <a:pPr lvl="1" algn="l"/>
            <a:endParaRPr lang="en-IN" sz="2400" dirty="0">
              <a:latin typeface="Bahnschrift SemiLight Condensed" panose="020B0502040204020203" pitchFamily="34" charset="0"/>
            </a:endParaRPr>
          </a:p>
          <a:p>
            <a:pPr algn="l"/>
            <a:r>
              <a:rPr lang="en-IN" dirty="0">
                <a:latin typeface="Bahnschrift SemiLight Condensed" panose="020B0502040204020203" pitchFamily="34" charset="0"/>
              </a:rPr>
              <a:t>      </a:t>
            </a:r>
          </a:p>
        </p:txBody>
      </p:sp>
      <p:cxnSp>
        <p:nvCxnSpPr>
          <p:cNvPr id="6" name="Straight Connector 5">
            <a:extLst>
              <a:ext uri="{FF2B5EF4-FFF2-40B4-BE49-F238E27FC236}">
                <a16:creationId xmlns:a16="http://schemas.microsoft.com/office/drawing/2014/main" id="{5C531CF4-A2E9-4C36-BAC7-B4EB534DC715}"/>
              </a:ext>
            </a:extLst>
          </p:cNvPr>
          <p:cNvCxnSpPr/>
          <p:nvPr/>
        </p:nvCxnSpPr>
        <p:spPr>
          <a:xfrm>
            <a:off x="187862" y="1307985"/>
            <a:ext cx="11437034"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8D19831-D5DC-4842-9F7A-A6504D09A6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2384" y="5359513"/>
            <a:ext cx="1499616" cy="1498487"/>
          </a:xfrm>
          <a:prstGeom prst="rect">
            <a:avLst/>
          </a:prstGeom>
        </p:spPr>
      </p:pic>
      <p:pic>
        <p:nvPicPr>
          <p:cNvPr id="10"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sp>
        <p:nvSpPr>
          <p:cNvPr id="13" name="Slide Number Placeholder 7">
            <a:extLst>
              <a:ext uri="{FF2B5EF4-FFF2-40B4-BE49-F238E27FC236}">
                <a16:creationId xmlns:a16="http://schemas.microsoft.com/office/drawing/2014/main" id="{E1990991-BC40-4A61-9220-F89EB01B719D}"/>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4</a:t>
            </a:fld>
            <a:r>
              <a:rPr lang="en-IN" sz="2000" b="1" dirty="0"/>
              <a:t>)</a:t>
            </a:r>
          </a:p>
        </p:txBody>
      </p:sp>
    </p:spTree>
    <p:extLst>
      <p:ext uri="{BB962C8B-B14F-4D97-AF65-F5344CB8AC3E}">
        <p14:creationId xmlns:p14="http://schemas.microsoft.com/office/powerpoint/2010/main" val="216016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B46A-AA11-418E-8D8D-879CA5960A0E}"/>
              </a:ext>
            </a:extLst>
          </p:cNvPr>
          <p:cNvSpPr>
            <a:spLocks noGrp="1"/>
          </p:cNvSpPr>
          <p:nvPr>
            <p:ph type="title"/>
          </p:nvPr>
        </p:nvSpPr>
        <p:spPr>
          <a:xfrm>
            <a:off x="171450" y="189703"/>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Objectives of LOGISWARM</a:t>
            </a:r>
          </a:p>
        </p:txBody>
      </p:sp>
      <p:sp>
        <p:nvSpPr>
          <p:cNvPr id="3" name="Content Placeholder 2">
            <a:extLst>
              <a:ext uri="{FF2B5EF4-FFF2-40B4-BE49-F238E27FC236}">
                <a16:creationId xmlns:a16="http://schemas.microsoft.com/office/drawing/2014/main" id="{F28B02E0-8A4B-4560-BF73-20E3C54374F3}"/>
              </a:ext>
            </a:extLst>
          </p:cNvPr>
          <p:cNvSpPr>
            <a:spLocks noGrp="1"/>
          </p:cNvSpPr>
          <p:nvPr>
            <p:ph idx="1"/>
          </p:nvPr>
        </p:nvSpPr>
        <p:spPr>
          <a:xfrm>
            <a:off x="171450" y="2043389"/>
            <a:ext cx="10515600" cy="4351338"/>
          </a:xfrm>
        </p:spPr>
        <p:txBody>
          <a:bodyPr>
            <a:normAutofit/>
          </a:bodyPr>
          <a:lstStyle/>
          <a:p>
            <a:r>
              <a:rPr lang="en-US" sz="3200" dirty="0">
                <a:latin typeface="Bahnschrift SemiLight Condensed" panose="020B0502040204020203" pitchFamily="34" charset="0"/>
              </a:rPr>
              <a:t>The follower robots will take the leader’s direction as the input and generate the summed output force that aligns in the same direction as the input and has larger magnitude than the input force</a:t>
            </a:r>
          </a:p>
          <a:p>
            <a:endParaRPr lang="en-US" sz="3200" dirty="0">
              <a:latin typeface="Bahnschrift SemiLight Condensed" panose="020B0502040204020203" pitchFamily="34" charset="0"/>
            </a:endParaRPr>
          </a:p>
          <a:p>
            <a:r>
              <a:rPr lang="en-US" sz="3200" dirty="0">
                <a:latin typeface="Bahnschrift SemiLight Condensed" panose="020B0502040204020203" pitchFamily="34" charset="0"/>
              </a:rPr>
              <a:t>The most efficient way of payload movement will be determined by analysis of various object pushing strategies</a:t>
            </a:r>
          </a:p>
          <a:p>
            <a:pPr marL="0" indent="0">
              <a:buNone/>
            </a:pPr>
            <a:endParaRPr lang="en-US" sz="3200" dirty="0">
              <a:latin typeface="Bahnschrift SemiLight Condensed" panose="020B0502040204020203" pitchFamily="34" charset="0"/>
            </a:endParaRPr>
          </a:p>
          <a:p>
            <a:endParaRPr lang="en-US" sz="3200" dirty="0">
              <a:latin typeface="Bahnschrift SemiLight Condensed" panose="020B0502040204020203" pitchFamily="34" charset="0"/>
            </a:endParaRPr>
          </a:p>
        </p:txBody>
      </p:sp>
      <p:cxnSp>
        <p:nvCxnSpPr>
          <p:cNvPr id="5" name="Straight Connector 4">
            <a:extLst>
              <a:ext uri="{FF2B5EF4-FFF2-40B4-BE49-F238E27FC236}">
                <a16:creationId xmlns:a16="http://schemas.microsoft.com/office/drawing/2014/main" id="{4AF5B2B0-AAA5-4176-A5E1-2E733D19C7E3}"/>
              </a:ext>
            </a:extLst>
          </p:cNvPr>
          <p:cNvCxnSpPr>
            <a:cxnSpLocks/>
          </p:cNvCxnSpPr>
          <p:nvPr/>
        </p:nvCxnSpPr>
        <p:spPr>
          <a:xfrm flipV="1">
            <a:off x="171450" y="1234276"/>
            <a:ext cx="11544300" cy="8493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E0E29C4-AAFA-4DEB-AF0C-01EEC4B07D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pic>
        <p:nvPicPr>
          <p:cNvPr id="6"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sp>
        <p:nvSpPr>
          <p:cNvPr id="12" name="Slide Number Placeholder 7">
            <a:extLst>
              <a:ext uri="{FF2B5EF4-FFF2-40B4-BE49-F238E27FC236}">
                <a16:creationId xmlns:a16="http://schemas.microsoft.com/office/drawing/2014/main" id="{AC16DE92-AFCA-419A-9151-03ABEE2AA408}"/>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5</a:t>
            </a:fld>
            <a:r>
              <a:rPr lang="en-IN" sz="2000" b="1" dirty="0"/>
              <a:t>)</a:t>
            </a:r>
          </a:p>
        </p:txBody>
      </p:sp>
    </p:spTree>
    <p:extLst>
      <p:ext uri="{BB962C8B-B14F-4D97-AF65-F5344CB8AC3E}">
        <p14:creationId xmlns:p14="http://schemas.microsoft.com/office/powerpoint/2010/main" val="187633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6639-9870-47BF-83BE-0227CB54D3AE}"/>
              </a:ext>
            </a:extLst>
          </p:cNvPr>
          <p:cNvSpPr>
            <a:spLocks noGrp="1"/>
          </p:cNvSpPr>
          <p:nvPr>
            <p:ph type="title"/>
          </p:nvPr>
        </p:nvSpPr>
        <p:spPr>
          <a:xfrm>
            <a:off x="134816" y="193748"/>
            <a:ext cx="10515600" cy="1325563"/>
          </a:xfrm>
        </p:spPr>
        <p:txBody>
          <a:bodyPr>
            <a:normAutofit/>
          </a:bodyPr>
          <a:lstStyle/>
          <a:p>
            <a:r>
              <a:rPr lang="en-US" sz="6000" dirty="0">
                <a:solidFill>
                  <a:schemeClr val="accent6">
                    <a:lumMod val="50000"/>
                  </a:schemeClr>
                </a:solidFill>
                <a:latin typeface="Bahnschrift SemiLight Condensed" panose="020B0502040204020203" pitchFamily="34" charset="0"/>
              </a:rPr>
              <a:t>Applications</a:t>
            </a:r>
            <a:endParaRPr lang="en-US" sz="6000" dirty="0">
              <a:latin typeface="Bahnschrift SemiLight Condensed" panose="020B0502040204020203" pitchFamily="34" charset="0"/>
            </a:endParaRPr>
          </a:p>
        </p:txBody>
      </p:sp>
      <p:sp>
        <p:nvSpPr>
          <p:cNvPr id="3" name="Content Placeholder 2">
            <a:extLst>
              <a:ext uri="{FF2B5EF4-FFF2-40B4-BE49-F238E27FC236}">
                <a16:creationId xmlns:a16="http://schemas.microsoft.com/office/drawing/2014/main" id="{AA32A4A6-C8FB-49F9-B76A-1119CC45CCC0}"/>
              </a:ext>
            </a:extLst>
          </p:cNvPr>
          <p:cNvSpPr>
            <a:spLocks noGrp="1"/>
          </p:cNvSpPr>
          <p:nvPr>
            <p:ph idx="1"/>
          </p:nvPr>
        </p:nvSpPr>
        <p:spPr>
          <a:xfrm>
            <a:off x="268458" y="1684947"/>
            <a:ext cx="10515600" cy="4351338"/>
          </a:xfrm>
        </p:spPr>
        <p:txBody>
          <a:bodyPr/>
          <a:lstStyle/>
          <a:p>
            <a:r>
              <a:rPr lang="en-US" sz="4000" dirty="0">
                <a:latin typeface="Bahnschrift SemiLight Condensed" panose="020B0502040204020203" pitchFamily="34" charset="0"/>
              </a:rPr>
              <a:t>Warehouse logistics</a:t>
            </a:r>
          </a:p>
          <a:p>
            <a:r>
              <a:rPr lang="en-US" sz="4000" dirty="0">
                <a:latin typeface="Bahnschrift SemiLight Condensed" panose="020B0502040204020203" pitchFamily="34" charset="0"/>
              </a:rPr>
              <a:t>Airports and Railway stations.</a:t>
            </a:r>
          </a:p>
          <a:p>
            <a:endParaRPr lang="en-US" dirty="0">
              <a:latin typeface="Bahnschrift SemiLight Condensed" panose="020B0502040204020203" pitchFamily="34" charset="0"/>
            </a:endParaRPr>
          </a:p>
          <a:p>
            <a:r>
              <a:rPr lang="en-US" sz="4000" dirty="0">
                <a:latin typeface="Bahnschrift SemiLight Condensed" panose="020B0502040204020203" pitchFamily="34" charset="0"/>
              </a:rPr>
              <a:t>Extended applications </a:t>
            </a:r>
          </a:p>
          <a:p>
            <a:pPr lvl="1"/>
            <a:r>
              <a:rPr lang="en-US" sz="3200" dirty="0">
                <a:latin typeface="Bahnschrift SemiLight Condensed" panose="020B0502040204020203" pitchFamily="34" charset="0"/>
              </a:rPr>
              <a:t>Underwater Search and Rescue</a:t>
            </a:r>
          </a:p>
          <a:p>
            <a:pPr lvl="1"/>
            <a:r>
              <a:rPr lang="en-US" sz="3200" dirty="0">
                <a:latin typeface="Bahnschrift SemiLight Condensed" panose="020B0502040204020203" pitchFamily="34" charset="0"/>
              </a:rPr>
              <a:t>Plastic Removal from River Banks</a:t>
            </a:r>
          </a:p>
          <a:p>
            <a:pPr lvl="1"/>
            <a:r>
              <a:rPr lang="en-US" sz="3200" dirty="0">
                <a:latin typeface="Bahnschrift SemiLight Condensed" panose="020B0502040204020203" pitchFamily="34" charset="0"/>
              </a:rPr>
              <a:t>Simultaneous localization and mapping (SLAM)</a:t>
            </a:r>
          </a:p>
          <a:p>
            <a:pPr lvl="1"/>
            <a:endParaRPr lang="en-US" dirty="0">
              <a:latin typeface="Bahnschrift SemiLight Condensed" panose="020B0502040204020203" pitchFamily="34" charset="0"/>
            </a:endParaRPr>
          </a:p>
        </p:txBody>
      </p:sp>
      <p:cxnSp>
        <p:nvCxnSpPr>
          <p:cNvPr id="5" name="Straight Connector 4">
            <a:extLst>
              <a:ext uri="{FF2B5EF4-FFF2-40B4-BE49-F238E27FC236}">
                <a16:creationId xmlns:a16="http://schemas.microsoft.com/office/drawing/2014/main" id="{7EE1188D-C013-444E-93B5-7526F1ECA9D7}"/>
              </a:ext>
            </a:extLst>
          </p:cNvPr>
          <p:cNvCxnSpPr>
            <a:cxnSpLocks/>
          </p:cNvCxnSpPr>
          <p:nvPr/>
        </p:nvCxnSpPr>
        <p:spPr>
          <a:xfrm>
            <a:off x="261424" y="1406770"/>
            <a:ext cx="10522634"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C:\Users\user\Desktop\College\Beeclust\logo.png"/>
          <p:cNvPicPr>
            <a:picLocks noChangeAspect="1" noChangeArrowheads="1"/>
          </p:cNvPicPr>
          <p:nvPr/>
        </p:nvPicPr>
        <p:blipFill>
          <a:blip r:embed="rId2"/>
          <a:srcRect/>
          <a:stretch>
            <a:fillRect/>
          </a:stretch>
        </p:blipFill>
        <p:spPr bwMode="auto">
          <a:xfrm>
            <a:off x="156754" y="5855427"/>
            <a:ext cx="1423851" cy="812925"/>
          </a:xfrm>
          <a:prstGeom prst="rect">
            <a:avLst/>
          </a:prstGeom>
          <a:noFill/>
        </p:spPr>
      </p:pic>
      <p:pic>
        <p:nvPicPr>
          <p:cNvPr id="7" name="Picture 6">
            <a:extLst>
              <a:ext uri="{FF2B5EF4-FFF2-40B4-BE49-F238E27FC236}">
                <a16:creationId xmlns:a16="http://schemas.microsoft.com/office/drawing/2014/main" id="{B26FFC95-AE59-4215-8EBB-C3E45748B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sp>
        <p:nvSpPr>
          <p:cNvPr id="11" name="Slide Number Placeholder 7">
            <a:extLst>
              <a:ext uri="{FF2B5EF4-FFF2-40B4-BE49-F238E27FC236}">
                <a16:creationId xmlns:a16="http://schemas.microsoft.com/office/drawing/2014/main" id="{A611D14B-1227-43FD-B312-CB3738E10A53}"/>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6</a:t>
            </a:fld>
            <a:r>
              <a:rPr lang="en-IN" sz="2000" b="1" dirty="0"/>
              <a:t>)</a:t>
            </a:r>
          </a:p>
        </p:txBody>
      </p:sp>
    </p:spTree>
    <p:extLst>
      <p:ext uri="{BB962C8B-B14F-4D97-AF65-F5344CB8AC3E}">
        <p14:creationId xmlns:p14="http://schemas.microsoft.com/office/powerpoint/2010/main" val="322270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370A9B-C0AC-4921-9C56-6897D4F389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9365" y="5356496"/>
            <a:ext cx="1502635" cy="1501504"/>
          </a:xfrm>
          <a:prstGeom prst="rect">
            <a:avLst/>
          </a:prstGeom>
        </p:spPr>
      </p:pic>
      <p:sp>
        <p:nvSpPr>
          <p:cNvPr id="2" name="Title 1"/>
          <p:cNvSpPr>
            <a:spLocks noGrp="1"/>
          </p:cNvSpPr>
          <p:nvPr>
            <p:ph type="title"/>
          </p:nvPr>
        </p:nvSpPr>
        <p:spPr>
          <a:xfrm>
            <a:off x="167771" y="170678"/>
            <a:ext cx="10515600" cy="1325563"/>
          </a:xfrm>
        </p:spPr>
        <p:txBody>
          <a:bodyPr>
            <a:normAutofit/>
          </a:bodyPr>
          <a:lstStyle/>
          <a:p>
            <a:r>
              <a:rPr lang="en-IN" sz="6000" dirty="0">
                <a:solidFill>
                  <a:schemeClr val="accent6">
                    <a:lumMod val="50000"/>
                  </a:schemeClr>
                </a:solidFill>
                <a:latin typeface="Bahnschrift SemiLight Condensed" panose="020B0502040204020203" pitchFamily="34" charset="0"/>
              </a:rPr>
              <a:t>State of the art</a:t>
            </a:r>
          </a:p>
        </p:txBody>
      </p:sp>
      <p:sp>
        <p:nvSpPr>
          <p:cNvPr id="3" name="Content Placeholder 2"/>
          <p:cNvSpPr>
            <a:spLocks noGrp="1"/>
          </p:cNvSpPr>
          <p:nvPr>
            <p:ph idx="1"/>
          </p:nvPr>
        </p:nvSpPr>
        <p:spPr>
          <a:xfrm>
            <a:off x="105843" y="1437565"/>
            <a:ext cx="11929403" cy="5342709"/>
          </a:xfrm>
        </p:spPr>
        <p:txBody>
          <a:bodyPr>
            <a:noAutofit/>
          </a:bodyPr>
          <a:lstStyle/>
          <a:p>
            <a:endParaRPr lang="en-US" sz="2400" dirty="0">
              <a:latin typeface="Bahnschrift SemiLight Condensed" panose="020B0502040204020203" pitchFamily="34" charset="0"/>
            </a:endParaRPr>
          </a:p>
          <a:p>
            <a:r>
              <a:rPr lang="en-US" dirty="0">
                <a:latin typeface="Bahnschrift SemiLight Condensed" panose="020B0502040204020203" pitchFamily="34" charset="0"/>
              </a:rPr>
              <a:t>The act of collective transport can be broken down into two phases. </a:t>
            </a:r>
          </a:p>
          <a:p>
            <a:pPr marL="0" indent="0">
              <a:buNone/>
            </a:pPr>
            <a:endParaRPr lang="en-US" sz="2400" dirty="0">
              <a:latin typeface="Bahnschrift SemiLight Condensed" panose="020B0502040204020203" pitchFamily="34" charset="0"/>
            </a:endParaRPr>
          </a:p>
          <a:p>
            <a:pPr lvl="1"/>
            <a:r>
              <a:rPr lang="en-US" dirty="0">
                <a:latin typeface="Bahnschrift SemiLight Condensed" panose="020B0502040204020203" pitchFamily="34" charset="0"/>
              </a:rPr>
              <a:t>The first phase involves BudgeBOTs being placed around the object to grip it.</a:t>
            </a:r>
          </a:p>
          <a:p>
            <a:pPr lvl="1"/>
            <a:r>
              <a:rPr lang="en-US" dirty="0">
                <a:latin typeface="Bahnschrift SemiLight Condensed" panose="020B0502040204020203" pitchFamily="34" charset="0"/>
              </a:rPr>
              <a:t>The second phase involves the agents applying forces to the object to transport it to the goal.</a:t>
            </a:r>
          </a:p>
          <a:p>
            <a:pPr lvl="1"/>
            <a:endParaRPr lang="en-US" sz="2000" dirty="0">
              <a:latin typeface="Bahnschrift SemiLight Condensed" panose="020B0502040204020203" pitchFamily="34" charset="0"/>
            </a:endParaRPr>
          </a:p>
          <a:p>
            <a:r>
              <a:rPr lang="en-US" dirty="0">
                <a:latin typeface="Bahnschrift SemiLight Condensed" panose="020B0502040204020203" pitchFamily="34" charset="0"/>
              </a:rPr>
              <a:t>Two or three implementations are introduced and analyzed, accounting for two different classes of object dynamics</a:t>
            </a:r>
            <a:r>
              <a:rPr lang="en-US" sz="2400" dirty="0">
                <a:latin typeface="Bahnschrift SemiLight Condensed" panose="020B0502040204020203" pitchFamily="34" charset="0"/>
              </a:rPr>
              <a:t>:</a:t>
            </a:r>
          </a:p>
          <a:p>
            <a:pPr lvl="1"/>
            <a:r>
              <a:rPr lang="en-US" dirty="0">
                <a:latin typeface="Bahnschrift SemiLight Condensed" panose="020B0502040204020203" pitchFamily="34" charset="0"/>
              </a:rPr>
              <a:t>small objects where kinetic friction dominates</a:t>
            </a:r>
          </a:p>
          <a:p>
            <a:pPr lvl="1"/>
            <a:r>
              <a:rPr lang="en-US" dirty="0">
                <a:latin typeface="Bahnschrift SemiLight Condensed" panose="020B0502040204020203" pitchFamily="34" charset="0"/>
              </a:rPr>
              <a:t> and large objects where inertia dominates.</a:t>
            </a:r>
          </a:p>
        </p:txBody>
      </p:sp>
      <p:cxnSp>
        <p:nvCxnSpPr>
          <p:cNvPr id="6" name="Straight Connector 5">
            <a:extLst>
              <a:ext uri="{FF2B5EF4-FFF2-40B4-BE49-F238E27FC236}">
                <a16:creationId xmlns:a16="http://schemas.microsoft.com/office/drawing/2014/main" id="{48BA16E9-CB08-443C-89EE-F90D44476910}"/>
              </a:ext>
            </a:extLst>
          </p:cNvPr>
          <p:cNvCxnSpPr>
            <a:cxnSpLocks/>
          </p:cNvCxnSpPr>
          <p:nvPr/>
        </p:nvCxnSpPr>
        <p:spPr>
          <a:xfrm flipV="1">
            <a:off x="167771" y="1238709"/>
            <a:ext cx="11272911" cy="7837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sp>
        <p:nvSpPr>
          <p:cNvPr id="9" name="Slide Number Placeholder 7">
            <a:extLst>
              <a:ext uri="{FF2B5EF4-FFF2-40B4-BE49-F238E27FC236}">
                <a16:creationId xmlns:a16="http://schemas.microsoft.com/office/drawing/2014/main" id="{84D0CAE7-4D87-4CFC-BA7F-FD338AAA5782}"/>
              </a:ext>
            </a:extLst>
          </p:cNvPr>
          <p:cNvSpPr txBox="1">
            <a:spLocks/>
          </p:cNvSpPr>
          <p:nvPr/>
        </p:nvSpPr>
        <p:spPr>
          <a:xfrm>
            <a:off x="9421088" y="133730"/>
            <a:ext cx="249381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t>(</a:t>
            </a:r>
            <a:fld id="{6729166F-83A7-4CBF-A8E0-3192C50764B6}" type="slidenum">
              <a:rPr lang="en-IN" sz="2000" smtClean="0"/>
              <a:pPr/>
              <a:t>7</a:t>
            </a:fld>
            <a:r>
              <a:rPr lang="en-IN" sz="2000" dirty="0"/>
              <a:t>)</a:t>
            </a:r>
          </a:p>
        </p:txBody>
      </p:sp>
      <p:sp>
        <p:nvSpPr>
          <p:cNvPr id="11" name="Slide Number Placeholder 7">
            <a:extLst>
              <a:ext uri="{FF2B5EF4-FFF2-40B4-BE49-F238E27FC236}">
                <a16:creationId xmlns:a16="http://schemas.microsoft.com/office/drawing/2014/main" id="{E10F3AE8-C076-45F0-81F0-1454A86B482C}"/>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7</a:t>
            </a:fld>
            <a:r>
              <a:rPr lang="en-IN" sz="2000" b="1" dirty="0"/>
              <a:t>)</a:t>
            </a:r>
          </a:p>
        </p:txBody>
      </p:sp>
    </p:spTree>
    <p:extLst>
      <p:ext uri="{BB962C8B-B14F-4D97-AF65-F5344CB8AC3E}">
        <p14:creationId xmlns:p14="http://schemas.microsoft.com/office/powerpoint/2010/main" val="175929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84" y="59902"/>
            <a:ext cx="10515600" cy="1325563"/>
          </a:xfrm>
        </p:spPr>
        <p:txBody>
          <a:bodyPr>
            <a:normAutofit/>
          </a:bodyPr>
          <a:lstStyle/>
          <a:p>
            <a:r>
              <a:rPr lang="en-IN" sz="6000" dirty="0">
                <a:solidFill>
                  <a:schemeClr val="accent6">
                    <a:lumMod val="50000"/>
                  </a:schemeClr>
                </a:solidFill>
                <a:latin typeface="Bahnschrift SemiLight Condensed" panose="020B0502040204020203" pitchFamily="34" charset="0"/>
              </a:rPr>
              <a:t>BudgeBOTS</a:t>
            </a:r>
            <a:endParaRPr lang="en-IN" sz="3200" b="1" dirty="0">
              <a:ln w="13462">
                <a:solidFill>
                  <a:schemeClr val="bg1"/>
                </a:solidFill>
                <a:prstDash val="solid"/>
              </a:ln>
              <a:solidFill>
                <a:schemeClr val="accent6">
                  <a:lumMod val="50000"/>
                </a:schemeClr>
              </a:solidFill>
              <a:effectLst>
                <a:outerShdw dist="38100" dir="2700000" algn="bl" rotWithShape="0">
                  <a:schemeClr val="accent5"/>
                </a:outerShdw>
              </a:effectLst>
              <a:latin typeface="Bahnschrift SemiLight Condensed" panose="020B0502040204020203" pitchFamily="34" charset="0"/>
            </a:endParaRPr>
          </a:p>
        </p:txBody>
      </p:sp>
      <p:sp>
        <p:nvSpPr>
          <p:cNvPr id="3" name="Content Placeholder 2"/>
          <p:cNvSpPr>
            <a:spLocks noGrp="1"/>
          </p:cNvSpPr>
          <p:nvPr>
            <p:ph idx="1"/>
          </p:nvPr>
        </p:nvSpPr>
        <p:spPr>
          <a:xfrm>
            <a:off x="312420" y="1797869"/>
            <a:ext cx="6985196" cy="3809909"/>
          </a:xfrm>
        </p:spPr>
        <p:txBody>
          <a:bodyPr>
            <a:normAutofit/>
          </a:bodyPr>
          <a:lstStyle/>
          <a:p>
            <a:r>
              <a:rPr lang="en-IN" dirty="0">
                <a:latin typeface="Bahnschrift SemiLight Condensed" panose="020B0502040204020203" pitchFamily="34" charset="0"/>
              </a:rPr>
              <a:t>ATMEGA based differential drive robots – Two wheels for locomotion and two castor wheels for support</a:t>
            </a:r>
          </a:p>
          <a:p>
            <a:r>
              <a:rPr lang="en-IN" dirty="0">
                <a:latin typeface="Bahnschrift SemiLight Condensed" panose="020B0502040204020203" pitchFamily="34" charset="0"/>
              </a:rPr>
              <a:t>3D printed body</a:t>
            </a:r>
          </a:p>
          <a:p>
            <a:r>
              <a:rPr lang="en-IN" dirty="0">
                <a:latin typeface="Bahnschrift SemiLight Condensed" panose="020B0502040204020203" pitchFamily="34" charset="0"/>
              </a:rPr>
              <a:t>Radio Frequency Communication</a:t>
            </a:r>
          </a:p>
          <a:p>
            <a:r>
              <a:rPr lang="en-IN" dirty="0">
                <a:latin typeface="Bahnschrift SemiLight Condensed" panose="020B0502040204020203" pitchFamily="34" charset="0"/>
              </a:rPr>
              <a:t>3.7 V Lithium rechargeable Polymer Battery</a:t>
            </a:r>
          </a:p>
          <a:p>
            <a:r>
              <a:rPr lang="en-US" dirty="0">
                <a:latin typeface="Bahnschrift SemiLight Condensed" panose="020B0502040204020203" pitchFamily="34" charset="0"/>
              </a:rPr>
              <a:t>Can collectively transport complex shaped and irregular payloads</a:t>
            </a:r>
          </a:p>
          <a:p>
            <a:r>
              <a:rPr lang="en-US" dirty="0" err="1">
                <a:latin typeface="Bahnschrift SemiLight Condensed" panose="020B0502040204020203" pitchFamily="34" charset="0"/>
              </a:rPr>
              <a:t>Approx</a:t>
            </a:r>
            <a:r>
              <a:rPr lang="en-US" dirty="0">
                <a:latin typeface="Bahnschrift SemiLight Condensed" panose="020B0502040204020203" pitchFamily="34" charset="0"/>
              </a:rPr>
              <a:t> run-time (on battery) is 40 mins</a:t>
            </a:r>
            <a:endParaRPr lang="en-IN" dirty="0">
              <a:latin typeface="Bahnschrift SemiLight Condensed" panose="020B0502040204020203" pitchFamily="34" charset="0"/>
            </a:endParaRPr>
          </a:p>
          <a:p>
            <a:pPr marL="0" indent="0">
              <a:buNone/>
            </a:pPr>
            <a:endParaRPr lang="en-IN" dirty="0">
              <a:latin typeface="Bahnschrift SemiLight Condensed" panose="020B0502040204020203" pitchFamily="34" charset="0"/>
            </a:endParaRPr>
          </a:p>
        </p:txBody>
      </p:sp>
      <p:cxnSp>
        <p:nvCxnSpPr>
          <p:cNvPr id="6" name="Straight Connector 5">
            <a:extLst>
              <a:ext uri="{FF2B5EF4-FFF2-40B4-BE49-F238E27FC236}">
                <a16:creationId xmlns:a16="http://schemas.microsoft.com/office/drawing/2014/main" id="{23402105-FB82-46E4-AEE0-62C2B5CB9F02}"/>
              </a:ext>
            </a:extLst>
          </p:cNvPr>
          <p:cNvCxnSpPr>
            <a:cxnSpLocks/>
          </p:cNvCxnSpPr>
          <p:nvPr/>
        </p:nvCxnSpPr>
        <p:spPr>
          <a:xfrm>
            <a:off x="312420" y="1137815"/>
            <a:ext cx="747903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2951B4D-695E-485E-8D80-F01AA7CA66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2384" y="5359513"/>
            <a:ext cx="1499616" cy="1498487"/>
          </a:xfrm>
          <a:prstGeom prst="rect">
            <a:avLst/>
          </a:prstGeom>
        </p:spPr>
      </p:pic>
      <p:pic>
        <p:nvPicPr>
          <p:cNvPr id="7" name="Picture 2" descr="C:\Users\user\Desktop\College\Beeclust\logo.png"/>
          <p:cNvPicPr>
            <a:picLocks noChangeAspect="1" noChangeArrowheads="1"/>
          </p:cNvPicPr>
          <p:nvPr/>
        </p:nvPicPr>
        <p:blipFill>
          <a:blip r:embed="rId3"/>
          <a:srcRect/>
          <a:stretch>
            <a:fillRect/>
          </a:stretch>
        </p:blipFill>
        <p:spPr bwMode="auto">
          <a:xfrm>
            <a:off x="156754" y="5855427"/>
            <a:ext cx="1423851" cy="812925"/>
          </a:xfrm>
          <a:prstGeom prst="rect">
            <a:avLst/>
          </a:prstGeom>
          <a:noFill/>
        </p:spPr>
      </p:pic>
      <p:pic>
        <p:nvPicPr>
          <p:cNvPr id="3080" name="Picture 8" descr="C:\Users\user\Desktop\College\Beeclust\exploded atlast.png"/>
          <p:cNvPicPr>
            <a:picLocks noChangeAspect="1" noChangeArrowheads="1"/>
          </p:cNvPicPr>
          <p:nvPr/>
        </p:nvPicPr>
        <p:blipFill>
          <a:blip r:embed="rId4"/>
          <a:srcRect/>
          <a:stretch>
            <a:fillRect/>
          </a:stretch>
        </p:blipFill>
        <p:spPr bwMode="auto">
          <a:xfrm>
            <a:off x="7405464" y="330201"/>
            <a:ext cx="5092994" cy="5740399"/>
          </a:xfrm>
          <a:prstGeom prst="rect">
            <a:avLst/>
          </a:prstGeom>
          <a:noFill/>
        </p:spPr>
      </p:pic>
      <p:sp>
        <p:nvSpPr>
          <p:cNvPr id="12" name="Slide Number Placeholder 7">
            <a:extLst>
              <a:ext uri="{FF2B5EF4-FFF2-40B4-BE49-F238E27FC236}">
                <a16:creationId xmlns:a16="http://schemas.microsoft.com/office/drawing/2014/main" id="{4BC9DC49-9243-48FA-8F52-694C04FA722E}"/>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8</a:t>
            </a:fld>
            <a:r>
              <a:rPr lang="en-IN" sz="2000" b="1" dirty="0"/>
              <a:t>)</a:t>
            </a:r>
          </a:p>
        </p:txBody>
      </p:sp>
    </p:spTree>
    <p:extLst>
      <p:ext uri="{BB962C8B-B14F-4D97-AF65-F5344CB8AC3E}">
        <p14:creationId xmlns:p14="http://schemas.microsoft.com/office/powerpoint/2010/main" val="30206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5D3613-1ECC-408B-BEA5-B57BFF7A48D8}"/>
              </a:ext>
            </a:extLst>
          </p:cNvPr>
          <p:cNvSpPr>
            <a:spLocks noGrp="1"/>
          </p:cNvSpPr>
          <p:nvPr>
            <p:ph type="title"/>
          </p:nvPr>
        </p:nvSpPr>
        <p:spPr>
          <a:xfrm>
            <a:off x="209101" y="365453"/>
            <a:ext cx="9125847" cy="755374"/>
          </a:xfrm>
        </p:spPr>
        <p:txBody>
          <a:bodyPr>
            <a:noAutofit/>
          </a:bodyPr>
          <a:lstStyle/>
          <a:p>
            <a:r>
              <a:rPr lang="en-US" sz="6000" dirty="0">
                <a:solidFill>
                  <a:schemeClr val="accent6">
                    <a:lumMod val="50000"/>
                  </a:schemeClr>
                </a:solidFill>
                <a:latin typeface="Bahnschrift SemiLight Condensed" panose="020B0502040204020203" pitchFamily="34" charset="0"/>
              </a:rPr>
              <a:t>Pushing strategies</a:t>
            </a:r>
          </a:p>
        </p:txBody>
      </p:sp>
      <p:sp>
        <p:nvSpPr>
          <p:cNvPr id="9" name="Text Placeholder 8">
            <a:extLst>
              <a:ext uri="{FF2B5EF4-FFF2-40B4-BE49-F238E27FC236}">
                <a16:creationId xmlns:a16="http://schemas.microsoft.com/office/drawing/2014/main" id="{B99F34E8-E628-4FB6-BD42-4F2BB3977ECF}"/>
              </a:ext>
            </a:extLst>
          </p:cNvPr>
          <p:cNvSpPr>
            <a:spLocks noGrp="1"/>
          </p:cNvSpPr>
          <p:nvPr>
            <p:ph type="body" sz="half" idx="2"/>
          </p:nvPr>
        </p:nvSpPr>
        <p:spPr>
          <a:xfrm>
            <a:off x="344557" y="1470991"/>
            <a:ext cx="4757529" cy="4638261"/>
          </a:xfrm>
        </p:spPr>
        <p:txBody>
          <a:bodyPr>
            <a:normAutofit/>
          </a:bodyPr>
          <a:lstStyle/>
          <a:p>
            <a:pPr marL="285750" indent="-285750">
              <a:buFont typeface="Arial" panose="020B0604020202020204" pitchFamily="34" charset="0"/>
              <a:buChar char="•"/>
            </a:pPr>
            <a:r>
              <a:rPr lang="en-US" sz="2600" dirty="0">
                <a:latin typeface="Bahnschrift SemiLight Condensed" panose="020B0502040204020203" pitchFamily="34" charset="0"/>
              </a:rPr>
              <a:t>Number of robots employed according to shape and size of payload</a:t>
            </a:r>
          </a:p>
          <a:p>
            <a:pPr marL="285750" indent="-285750">
              <a:buFont typeface="Arial" panose="020B0604020202020204" pitchFamily="34" charset="0"/>
              <a:buChar char="•"/>
            </a:pPr>
            <a:r>
              <a:rPr lang="en-US" sz="2600" dirty="0">
                <a:latin typeface="Bahnschrift SemiLight Condensed" panose="020B0502040204020203" pitchFamily="34" charset="0"/>
              </a:rPr>
              <a:t>Object closure strategy implemented</a:t>
            </a:r>
          </a:p>
          <a:p>
            <a:pPr marL="285750" indent="-285750">
              <a:buFont typeface="Arial" panose="020B0604020202020204" pitchFamily="34" charset="0"/>
              <a:buChar char="•"/>
            </a:pPr>
            <a:r>
              <a:rPr lang="en-US" sz="2600" dirty="0">
                <a:latin typeface="Bahnschrift SemiLight Condensed" panose="020B0502040204020203" pitchFamily="34" charset="0"/>
              </a:rPr>
              <a:t>Pushing strategy helps transport payload to the goal</a:t>
            </a:r>
          </a:p>
          <a:p>
            <a:r>
              <a:rPr lang="en-US" sz="3600" dirty="0">
                <a:latin typeface="Bahnschrift SemiLight Condensed" panose="020B0502040204020203" pitchFamily="34" charset="0"/>
              </a:rPr>
              <a:t>Limitations -</a:t>
            </a:r>
          </a:p>
          <a:p>
            <a:pPr marL="800100" lvl="1" indent="-342900">
              <a:buFont typeface="Arial" panose="020B0604020202020204" pitchFamily="34" charset="0"/>
              <a:buChar char="•"/>
            </a:pPr>
            <a:r>
              <a:rPr lang="en-US" sz="2600" dirty="0">
                <a:latin typeface="Bahnschrift SemiLight Condensed" panose="020B0502040204020203" pitchFamily="34" charset="0"/>
              </a:rPr>
              <a:t>Size of object should be lesser than the testbed</a:t>
            </a:r>
          </a:p>
          <a:p>
            <a:pPr marL="800100" lvl="1" indent="-342900">
              <a:buFont typeface="Arial" panose="020B0604020202020204" pitchFamily="34" charset="0"/>
              <a:buChar char="•"/>
            </a:pPr>
            <a:r>
              <a:rPr lang="en-US" sz="2600" dirty="0">
                <a:latin typeface="Bahnschrift SemiLight Condensed" panose="020B0502040204020203" pitchFamily="34" charset="0"/>
              </a:rPr>
              <a:t>Friction</a:t>
            </a:r>
            <a:endParaRPr lang="en-US" dirty="0"/>
          </a:p>
          <a:p>
            <a:pPr marL="285750" indent="-285750">
              <a:buFont typeface="Arial" panose="020B0604020202020204" pitchFamily="34" charset="0"/>
              <a:buChar char="•"/>
            </a:pPr>
            <a:endParaRPr lang="en-US" dirty="0"/>
          </a:p>
        </p:txBody>
      </p:sp>
      <p:pic>
        <p:nvPicPr>
          <p:cNvPr id="14" name="Picture Placeholder 13">
            <a:extLst>
              <a:ext uri="{FF2B5EF4-FFF2-40B4-BE49-F238E27FC236}">
                <a16:creationId xmlns:a16="http://schemas.microsoft.com/office/drawing/2014/main" id="{F9DE0993-E4DE-438B-905E-E335BD1D366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339" r="18339"/>
          <a:stretch>
            <a:fillRect/>
          </a:stretch>
        </p:blipFill>
        <p:spPr>
          <a:xfrm>
            <a:off x="5567501" y="1382211"/>
            <a:ext cx="6172200" cy="4873625"/>
          </a:xfrm>
        </p:spPr>
      </p:pic>
      <p:cxnSp>
        <p:nvCxnSpPr>
          <p:cNvPr id="3" name="Straight Connector 2">
            <a:extLst>
              <a:ext uri="{FF2B5EF4-FFF2-40B4-BE49-F238E27FC236}">
                <a16:creationId xmlns:a16="http://schemas.microsoft.com/office/drawing/2014/main" id="{220356DA-9AF3-4D09-9E0E-916E68597D46}"/>
              </a:ext>
            </a:extLst>
          </p:cNvPr>
          <p:cNvCxnSpPr>
            <a:cxnSpLocks/>
          </p:cNvCxnSpPr>
          <p:nvPr/>
        </p:nvCxnSpPr>
        <p:spPr>
          <a:xfrm flipV="1">
            <a:off x="209101" y="1079431"/>
            <a:ext cx="11158329" cy="7937"/>
          </a:xfrm>
          <a:prstGeom prst="line">
            <a:avLst/>
          </a:prstGeom>
        </p:spPr>
        <p:style>
          <a:lnRef idx="1">
            <a:schemeClr val="accent1"/>
          </a:lnRef>
          <a:fillRef idx="0">
            <a:schemeClr val="accent1"/>
          </a:fillRef>
          <a:effectRef idx="0">
            <a:schemeClr val="accent1"/>
          </a:effectRef>
          <a:fontRef idx="minor">
            <a:schemeClr val="tx1"/>
          </a:fontRef>
        </p:style>
      </p:cxnSp>
      <p:sp>
        <p:nvSpPr>
          <p:cNvPr id="11" name="Slide Number Placeholder 7">
            <a:extLst>
              <a:ext uri="{FF2B5EF4-FFF2-40B4-BE49-F238E27FC236}">
                <a16:creationId xmlns:a16="http://schemas.microsoft.com/office/drawing/2014/main" id="{007BC032-E140-49C0-884B-07FF5528739B}"/>
              </a:ext>
            </a:extLst>
          </p:cNvPr>
          <p:cNvSpPr>
            <a:spLocks noGrp="1"/>
          </p:cNvSpPr>
          <p:nvPr>
            <p:ph type="sldNum" sz="quarter" idx="12"/>
          </p:nvPr>
        </p:nvSpPr>
        <p:spPr>
          <a:xfrm>
            <a:off x="4849091" y="6370636"/>
            <a:ext cx="2493818" cy="365125"/>
          </a:xfrm>
        </p:spPr>
        <p:txBody>
          <a:bodyPr/>
          <a:lstStyle/>
          <a:p>
            <a:pPr algn="ctr"/>
            <a:r>
              <a:rPr lang="en-IN" sz="2000" b="1" dirty="0"/>
              <a:t>(</a:t>
            </a:r>
            <a:fld id="{6729166F-83A7-4CBF-A8E0-3192C50764B6}" type="slidenum">
              <a:rPr lang="en-IN" sz="2000" b="1" smtClean="0"/>
              <a:pPr algn="ctr"/>
              <a:t>9</a:t>
            </a:fld>
            <a:r>
              <a:rPr lang="en-IN" sz="2000" b="1" dirty="0"/>
              <a:t>)</a:t>
            </a:r>
          </a:p>
        </p:txBody>
      </p:sp>
    </p:spTree>
    <p:extLst>
      <p:ext uri="{BB962C8B-B14F-4D97-AF65-F5344CB8AC3E}">
        <p14:creationId xmlns:p14="http://schemas.microsoft.com/office/powerpoint/2010/main" val="626417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1600</TotalTime>
  <Words>1499</Words>
  <Application>Microsoft Office PowerPoint</Application>
  <PresentationFormat>Widescreen</PresentationFormat>
  <Paragraphs>356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Bahnschrift Condensed</vt:lpstr>
      <vt:lpstr>Bahnschrift Light</vt:lpstr>
      <vt:lpstr>Bahnschrift Light Condensed</vt:lpstr>
      <vt:lpstr>Bahnschrift SemiLight Condensed</vt:lpstr>
      <vt:lpstr>Calibri</vt:lpstr>
      <vt:lpstr>Calibri Light</vt:lpstr>
      <vt:lpstr>Wingdings</vt:lpstr>
      <vt:lpstr>Office Theme</vt:lpstr>
      <vt:lpstr> LOGISWARM</vt:lpstr>
      <vt:lpstr>Flow of Presentation</vt:lpstr>
      <vt:lpstr> Problem Statement</vt:lpstr>
      <vt:lpstr>Abstract</vt:lpstr>
      <vt:lpstr>Objectives of LOGISWARM</vt:lpstr>
      <vt:lpstr>Applications</vt:lpstr>
      <vt:lpstr>State of the art</vt:lpstr>
      <vt:lpstr>BudgeBOTS</vt:lpstr>
      <vt:lpstr>Pushing strategies</vt:lpstr>
      <vt:lpstr>LOGISWARM-Testbed</vt:lpstr>
      <vt:lpstr>Flowchart - Working</vt:lpstr>
      <vt:lpstr>Implementation</vt:lpstr>
      <vt:lpstr>WORK PACKAGE 1 </vt:lpstr>
      <vt:lpstr>WORK PACKAGE 2 </vt:lpstr>
      <vt:lpstr>WORK PACKAGE 3 </vt:lpstr>
      <vt:lpstr>WORK PACKAGE 4</vt:lpstr>
      <vt:lpstr>WORK PACKAGE 5</vt:lpstr>
      <vt:lpstr> Timeline  </vt:lpstr>
      <vt:lpstr>Impact</vt:lpstr>
      <vt:lpstr>Budget for a single BudgeBOT</vt:lpstr>
      <vt:lpstr> Budget (contd.)</vt:lpstr>
      <vt:lpstr> Budget (contd.)</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LOGISWARM</dc:title>
  <dc:creator>Shashank Shekhar</dc:creator>
  <cp:lastModifiedBy>shreshthg038@outlook.com</cp:lastModifiedBy>
  <cp:revision>114</cp:revision>
  <dcterms:created xsi:type="dcterms:W3CDTF">2019-04-11T12:29:23Z</dcterms:created>
  <dcterms:modified xsi:type="dcterms:W3CDTF">2019-05-02T11:02:29Z</dcterms:modified>
</cp:coreProperties>
</file>