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71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 snapToGrid="0">
      <p:cViewPr>
        <p:scale>
          <a:sx n="40" d="100"/>
          <a:sy n="40" d="100"/>
        </p:scale>
        <p:origin x="1902" y="7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BC6B3-2E07-41D9-83F8-5840DBA941EE}" type="datetimeFigureOut">
              <a:rPr lang="en-US" smtClean="0"/>
              <a:pPr/>
              <a:t>24-Jul-19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DD14D-2885-49C1-BD58-2E1442ABED7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8065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DD14D-2885-49C1-BD58-2E1442ABED78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4087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82E4-F0B4-4F3B-A8EE-0CCB8CEAD4FB}" type="datetime1">
              <a:rPr lang="en-IN" smtClean="0"/>
              <a:pPr/>
              <a:t>24-07-2019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166F-83A7-4CBF-A8E0-3192C50764B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296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E9B8-1C5E-45F2-A47A-55503A27C38E}" type="datetime1">
              <a:rPr lang="en-IN" smtClean="0"/>
              <a:pPr/>
              <a:t>24-07-2019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166F-83A7-4CBF-A8E0-3192C50764B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506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DA42-C804-444C-BC27-DD4FC827A59F}" type="datetime1">
              <a:rPr lang="en-IN" smtClean="0"/>
              <a:pPr/>
              <a:t>24-07-2019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166F-83A7-4CBF-A8E0-3192C50764B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483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C8A8-3AC9-485A-91F1-C2C16A4F459B}" type="datetime1">
              <a:rPr lang="en-IN" smtClean="0"/>
              <a:pPr/>
              <a:t>24-07-2019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166F-83A7-4CBF-A8E0-3192C50764B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183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7022-F7A5-446F-AF68-62B83AEB4ECF}" type="datetime1">
              <a:rPr lang="en-IN" smtClean="0"/>
              <a:pPr/>
              <a:t>24-07-2019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166F-83A7-4CBF-A8E0-3192C50764B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450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72B7-01E5-4827-BE6A-E96A63C64468}" type="datetime1">
              <a:rPr lang="en-IN" smtClean="0"/>
              <a:pPr/>
              <a:t>24-07-2019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166F-83A7-4CBF-A8E0-3192C50764B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104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5A92-BC9F-44EA-ADDA-EDB3F1E0E756}" type="datetime1">
              <a:rPr lang="en-IN" smtClean="0"/>
              <a:pPr/>
              <a:t>24-07-2019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166F-83A7-4CBF-A8E0-3192C50764B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32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78DA-E689-4406-AF4D-3F7C33BC3565}" type="datetime1">
              <a:rPr lang="en-IN" smtClean="0"/>
              <a:pPr/>
              <a:t>24-07-2019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166F-83A7-4CBF-A8E0-3192C50764B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327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D366-B4B6-4BDF-BF27-EA69D5DE70CE}" type="datetime1">
              <a:rPr lang="en-IN" smtClean="0"/>
              <a:pPr/>
              <a:t>24-07-2019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166F-83A7-4CBF-A8E0-3192C50764B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230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20C4-7CC2-4B3D-A5B1-04EC1A8031C4}" type="datetime1">
              <a:rPr lang="en-IN" smtClean="0"/>
              <a:pPr/>
              <a:t>24-07-2019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166F-83A7-4CBF-A8E0-3192C50764B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374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ED40-54F8-4779-AD2F-26D41C0A1B88}" type="datetime1">
              <a:rPr lang="en-IN" smtClean="0"/>
              <a:pPr/>
              <a:t>24-07-2019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166F-83A7-4CBF-A8E0-3192C50764B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075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3C0D7-FF72-4B1F-8EF9-62D56A70FCF2}" type="datetime1">
              <a:rPr lang="en-IN" smtClean="0"/>
              <a:pPr/>
              <a:t>24-07-2019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9166F-83A7-4CBF-A8E0-3192C50764B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274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4528" y="5855427"/>
            <a:ext cx="3142334" cy="812925"/>
          </a:xfrm>
        </p:spPr>
        <p:txBody>
          <a:bodyPr>
            <a:normAutofit/>
          </a:bodyPr>
          <a:lstStyle/>
          <a:p>
            <a:r>
              <a:rPr lang="en-IN" sz="4800" u="sng" dirty="0">
                <a:solidFill>
                  <a:schemeClr val="accent6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BudgeBOT</a:t>
            </a:r>
            <a:endParaRPr lang="en-IN" sz="4800" b="1" u="sng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hnschrift SemiLight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126" y="2526247"/>
            <a:ext cx="6621237" cy="3809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u="sng" dirty="0">
                <a:latin typeface="Bahnschrift SemiLight Condensed" panose="020B0502040204020203" pitchFamily="34" charset="0"/>
              </a:rPr>
              <a:t>OBJECTIVES:</a:t>
            </a:r>
          </a:p>
          <a:p>
            <a:pPr marL="0" indent="0">
              <a:buNone/>
            </a:pPr>
            <a:r>
              <a:rPr lang="en-IN" sz="2400" dirty="0">
                <a:latin typeface="Bahnschrift SemiLight Condensed" panose="020B0502040204020203" pitchFamily="34" charset="0"/>
              </a:rPr>
              <a:t>To develop a Multi-Robot System for :</a:t>
            </a:r>
          </a:p>
          <a:p>
            <a:r>
              <a:rPr lang="en-IN" sz="2400" dirty="0">
                <a:latin typeface="Bahnschrift SemiLight Condensed" panose="020B0502040204020203" pitchFamily="34" charset="0"/>
              </a:rPr>
              <a:t>Simplifying warehouse transportation problems</a:t>
            </a:r>
          </a:p>
          <a:p>
            <a:r>
              <a:rPr lang="en-IN" sz="2400" dirty="0">
                <a:latin typeface="Bahnschrift SemiLight Condensed" panose="020B0502040204020203" pitchFamily="34" charset="0"/>
              </a:rPr>
              <a:t>Prevention of problems arising due to human intrusion</a:t>
            </a:r>
          </a:p>
          <a:p>
            <a:r>
              <a:rPr lang="en-IN" sz="2400" dirty="0">
                <a:latin typeface="Bahnschrift SemiLight Condensed" panose="020B0502040204020203" pitchFamily="34" charset="0"/>
              </a:rPr>
              <a:t>Making the system more energy efficient</a:t>
            </a:r>
          </a:p>
          <a:p>
            <a:r>
              <a:rPr lang="en-IN" sz="2400" dirty="0">
                <a:latin typeface="Bahnschrift SemiLight Condensed" panose="020B0502040204020203" pitchFamily="34" charset="0"/>
              </a:rPr>
              <a:t>Reduction of cost and time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2951B4D-695E-485E-8D80-F01AA7CA66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384" y="5359513"/>
            <a:ext cx="1499616" cy="1498487"/>
          </a:xfrm>
          <a:prstGeom prst="rect">
            <a:avLst/>
          </a:prstGeom>
        </p:spPr>
      </p:pic>
      <p:pic>
        <p:nvPicPr>
          <p:cNvPr id="7" name="Picture 2" descr="C:\Users\user\Desktop\College\Beeclust\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6754" y="5855427"/>
            <a:ext cx="1423851" cy="812925"/>
          </a:xfrm>
          <a:prstGeom prst="rect">
            <a:avLst/>
          </a:prstGeom>
          <a:noFill/>
        </p:spPr>
      </p:pic>
      <p:pic>
        <p:nvPicPr>
          <p:cNvPr id="3080" name="Picture 8" descr="C:\Users\user\Desktop\College\Beeclust\exploded atlas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24528" y="368357"/>
            <a:ext cx="5092994" cy="5740399"/>
          </a:xfrm>
          <a:prstGeom prst="rect">
            <a:avLst/>
          </a:prstGeom>
          <a:noFill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A721A2F4-DB4D-40D9-9AD8-99AA39036B94}"/>
              </a:ext>
            </a:extLst>
          </p:cNvPr>
          <p:cNvSpPr txBox="1">
            <a:spLocks/>
          </p:cNvSpPr>
          <p:nvPr/>
        </p:nvSpPr>
        <p:spPr>
          <a:xfrm>
            <a:off x="-650810" y="460589"/>
            <a:ext cx="11599547" cy="4883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0" dirty="0">
                <a:solidFill>
                  <a:schemeClr val="tx2">
                    <a:lumMod val="50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	</a:t>
            </a:r>
            <a:r>
              <a:rPr lang="en-IN" sz="8000" u="sng" dirty="0">
                <a:solidFill>
                  <a:schemeClr val="tx2">
                    <a:lumMod val="50000"/>
                  </a:schemeClr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LOGISWARM</a:t>
            </a:r>
            <a:endParaRPr lang="en-IN" sz="8000" u="sng" dirty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D90F1BF2-10EF-4109-A60F-3793481CDB63}"/>
              </a:ext>
            </a:extLst>
          </p:cNvPr>
          <p:cNvSpPr txBox="1">
            <a:spLocks/>
          </p:cNvSpPr>
          <p:nvPr/>
        </p:nvSpPr>
        <p:spPr>
          <a:xfrm>
            <a:off x="328126" y="1420786"/>
            <a:ext cx="10287000" cy="1733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u="sng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Logistics Using Semi-Automated Multi-Robot Systems</a:t>
            </a:r>
          </a:p>
          <a:p>
            <a:pPr marL="0" indent="0">
              <a:buNone/>
            </a:pPr>
            <a:r>
              <a:rPr lang="en-IN" sz="2000" u="sng" dirty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by BEECLUST MULTI ROBOT SYSTEMS LAB, Dept. of ECE, Tech Park 1306/A</a:t>
            </a:r>
          </a:p>
        </p:txBody>
      </p:sp>
    </p:spTree>
    <p:extLst>
      <p:ext uri="{BB962C8B-B14F-4D97-AF65-F5344CB8AC3E}">
        <p14:creationId xmlns:p14="http://schemas.microsoft.com/office/powerpoint/2010/main" val="30206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6BFE78-25F0-4193-9DC4-97234511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4" y="-83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Flowchart</a:t>
            </a:r>
            <a:r>
              <a:rPr lang="en-US" sz="4000" dirty="0">
                <a:solidFill>
                  <a:schemeClr val="accent6">
                    <a:lumMod val="50000"/>
                  </a:schemeClr>
                </a:solidFill>
                <a:latin typeface="Bahnschrift Condensed" panose="020B0502040204020203" pitchFamily="34" charset="0"/>
              </a:rPr>
              <a:t> - </a:t>
            </a:r>
            <a:r>
              <a:rPr lang="en-US" sz="4000" dirty="0">
                <a:solidFill>
                  <a:schemeClr val="accent6">
                    <a:lumMod val="50000"/>
                  </a:schemeClr>
                </a:solidFill>
                <a:latin typeface="Bahnschrift SemiLight Condensed" panose="020B0502040204020203" pitchFamily="34" charset="0"/>
              </a:rPr>
              <a:t>Working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AC628A70-1C73-4BBD-9FC0-22773C75F9CF}"/>
              </a:ext>
            </a:extLst>
          </p:cNvPr>
          <p:cNvCxnSpPr>
            <a:cxnSpLocks/>
          </p:cNvCxnSpPr>
          <p:nvPr/>
        </p:nvCxnSpPr>
        <p:spPr>
          <a:xfrm>
            <a:off x="205154" y="629615"/>
            <a:ext cx="11611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FA505C3-7A61-4B4B-9C86-FA929BBB6F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365" y="5356496"/>
            <a:ext cx="1502635" cy="15015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59D877C-9039-40CD-8827-B3D6E7020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745591"/>
            <a:ext cx="6084915" cy="5208190"/>
          </a:xfrm>
          <a:prstGeom prst="rect">
            <a:avLst/>
          </a:prstGeom>
        </p:spPr>
      </p:pic>
      <p:pic>
        <p:nvPicPr>
          <p:cNvPr id="6" name="Picture 2" descr="C:\Users\user\Desktop\College\Beeclust\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6754" y="5855427"/>
            <a:ext cx="1423851" cy="812925"/>
          </a:xfrm>
          <a:prstGeom prst="rect">
            <a:avLst/>
          </a:prstGeom>
          <a:noFill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166F-83A7-4CBF-A8E0-3192C50764B6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575AEC5-9B78-43CC-A2BF-700D267078A2}"/>
              </a:ext>
            </a:extLst>
          </p:cNvPr>
          <p:cNvSpPr/>
          <p:nvPr/>
        </p:nvSpPr>
        <p:spPr>
          <a:xfrm>
            <a:off x="6500211" y="745591"/>
            <a:ext cx="4444454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600" u="sng" dirty="0">
              <a:solidFill>
                <a:srgbClr val="002060"/>
              </a:solidFill>
              <a:latin typeface="Bahnschrift SemiLight Condensed" panose="020B0502040204020203" pitchFamily="34" charset="0"/>
            </a:endParaRPr>
          </a:p>
          <a:p>
            <a:endParaRPr lang="en-IN" sz="3200" u="sng" dirty="0">
              <a:latin typeface="Bahnschrift Semi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u="sng" dirty="0">
                <a:latin typeface="Bahnschrift SemiLight Condensed" panose="020B0502040204020203" pitchFamily="34" charset="0"/>
              </a:rPr>
              <a:t>Deliverable 1 : </a:t>
            </a:r>
          </a:p>
          <a:p>
            <a:pPr lvl="1"/>
            <a:r>
              <a:rPr lang="en-IN" sz="2000" dirty="0">
                <a:latin typeface="Bahnschrift SemiLight Condensed" panose="020B0502040204020203" pitchFamily="34" charset="0"/>
              </a:rPr>
              <a:t>Development of tracking system for robots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u="sng" dirty="0">
                <a:latin typeface="Bahnschrift SemiLight Condensed" panose="020B0502040204020203" pitchFamily="34" charset="0"/>
              </a:rPr>
              <a:t>Deliverable 2: </a:t>
            </a:r>
          </a:p>
          <a:p>
            <a:pPr lvl="1"/>
            <a:r>
              <a:rPr lang="en-IN" sz="2000" dirty="0">
                <a:latin typeface="Bahnschrift SemiLight Condensed" panose="020B0502040204020203" pitchFamily="34" charset="0"/>
              </a:rPr>
              <a:t>Design and Development of </a:t>
            </a:r>
            <a:r>
              <a:rPr lang="en-IN" sz="2000" dirty="0" err="1">
                <a:latin typeface="Bahnschrift SemiLight Condensed" panose="020B0502040204020203" pitchFamily="34" charset="0"/>
              </a:rPr>
              <a:t>BudgeBOTs</a:t>
            </a:r>
            <a:endParaRPr lang="en-IN" sz="2000" dirty="0">
              <a:latin typeface="Bahnschrift Semi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u="sng" dirty="0">
                <a:latin typeface="Bahnschrift SemiLight Condensed" panose="020B0502040204020203" pitchFamily="34" charset="0"/>
              </a:rPr>
              <a:t>Deliverable 3</a:t>
            </a:r>
            <a:r>
              <a:rPr lang="en-IN" sz="2400" dirty="0">
                <a:latin typeface="Bahnschrift SemiLight Condensed" panose="020B0502040204020203" pitchFamily="34" charset="0"/>
              </a:rPr>
              <a:t>:</a:t>
            </a:r>
          </a:p>
          <a:p>
            <a:pPr lvl="1"/>
            <a:r>
              <a:rPr lang="en-IN" sz="2000" dirty="0">
                <a:latin typeface="Bahnschrift SemiLight Condensed" panose="020B0502040204020203" pitchFamily="34" charset="0"/>
              </a:rPr>
              <a:t>Coordinating the Multi-Robot System to work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u="sng" dirty="0">
                <a:latin typeface="Bahnschrift SemiLight Condensed" panose="020B0502040204020203" pitchFamily="34" charset="0"/>
              </a:rPr>
              <a:t>Deliverable 4:</a:t>
            </a:r>
          </a:p>
          <a:p>
            <a:pPr lvl="1"/>
            <a:r>
              <a:rPr lang="en-IN" sz="2000" dirty="0">
                <a:latin typeface="Bahnschrift SemiLight Condensed" panose="020B0502040204020203" pitchFamily="34" charset="0"/>
              </a:rPr>
              <a:t>Testing of the developed system in different scenarios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62B0D6E-66C3-40EE-857E-CFB1738EEE6E}"/>
              </a:ext>
            </a:extLst>
          </p:cNvPr>
          <p:cNvSpPr/>
          <p:nvPr/>
        </p:nvSpPr>
        <p:spPr>
          <a:xfrm>
            <a:off x="6697559" y="1064874"/>
            <a:ext cx="29277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u="sng" dirty="0">
                <a:solidFill>
                  <a:srgbClr val="002060"/>
                </a:solidFill>
                <a:latin typeface="Bahnschrift SemiLight Condensed" panose="020B0502040204020203" pitchFamily="34" charset="0"/>
              </a:rPr>
              <a:t>WORKFLOW:</a:t>
            </a:r>
          </a:p>
        </p:txBody>
      </p:sp>
    </p:spTree>
    <p:extLst>
      <p:ext uri="{BB962C8B-B14F-4D97-AF65-F5344CB8AC3E}">
        <p14:creationId xmlns:p14="http://schemas.microsoft.com/office/powerpoint/2010/main" val="278717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166F-83A7-4CBF-A8E0-3192C50764B6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44376" y="508955"/>
            <a:ext cx="351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Bahnschrift SemiLight Condensed"/>
              </a:rPr>
              <a:t>Project Guides: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Bahnschrift SemiLight Condense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7597" y="508955"/>
            <a:ext cx="82777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Bahnschrift SemiLight Condensed"/>
              </a:rPr>
              <a:t>Dr. R. Kumar, Principal Guide, Professor, Dept. of ECE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Bahnschrift SemiLight Condensed"/>
              </a:rPr>
              <a:t>Dr. S. </a:t>
            </a:r>
            <a:r>
              <a:rPr lang="en-US" sz="3200" dirty="0" err="1" smtClean="0">
                <a:latin typeface="Bahnschrift SemiLight Condensed"/>
              </a:rPr>
              <a:t>Dhanalakshmi</a:t>
            </a:r>
            <a:r>
              <a:rPr lang="en-US" sz="3200" dirty="0" smtClean="0">
                <a:latin typeface="Bahnschrift SemiLight Condensed"/>
              </a:rPr>
              <a:t>, Co-guide, Associate Professor, Dept. of ECE</a:t>
            </a:r>
            <a:endParaRPr lang="en-US" sz="3200" dirty="0">
              <a:latin typeface="Bahnschrift SemiLight Condense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0965" y="2826818"/>
            <a:ext cx="351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Bahnschrift SemiLight Condensed"/>
              </a:rPr>
              <a:t>Time Limit: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Bahnschrift SemiLight Condense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1662" y="2893865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Bahnschrift SemiLight Condensed"/>
              </a:rPr>
              <a:t>15 Months (until September 2020)  </a:t>
            </a:r>
            <a:endParaRPr lang="en-US" sz="3200" dirty="0">
              <a:latin typeface="Bahnschrift SemiLight Condense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8441" y="3689311"/>
            <a:ext cx="351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Bahnschrift SemiLight Condensed"/>
              </a:rPr>
              <a:t>Fund Approved: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Bahnschrift SemiLight Condense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1662" y="3720088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Bahnschrift SemiLight Condensed"/>
              </a:rPr>
              <a:t>Rs</a:t>
            </a:r>
            <a:r>
              <a:rPr lang="en-US" sz="3200" dirty="0" smtClean="0">
                <a:latin typeface="Bahnschrift SemiLight Condensed"/>
              </a:rPr>
              <a:t>. 1,60,000  </a:t>
            </a:r>
            <a:endParaRPr lang="en-US" sz="3200" dirty="0">
              <a:latin typeface="Bahnschrift SemiLight Condense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8441" y="4551802"/>
            <a:ext cx="351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Bahnschrift SemiLight Condensed"/>
              </a:rPr>
              <a:t>No. of Students: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Bahnschrift SemiLight Condense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81662" y="4656001"/>
            <a:ext cx="76721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Bahnschrift SemiLight Condensed"/>
              </a:rPr>
              <a:t>B.Tech</a:t>
            </a:r>
            <a:r>
              <a:rPr lang="en-US" sz="3200" dirty="0" smtClean="0">
                <a:latin typeface="Bahnschrift SemiLight Condensed"/>
              </a:rPr>
              <a:t> </a:t>
            </a:r>
            <a:r>
              <a:rPr lang="en-US" sz="3200" dirty="0" err="1" smtClean="0">
                <a:latin typeface="Bahnschrift SemiLight Condensed"/>
              </a:rPr>
              <a:t>IV</a:t>
            </a:r>
            <a:r>
              <a:rPr lang="en-US" sz="3200" baseline="30000" dirty="0" err="1" smtClean="0">
                <a:latin typeface="Bahnschrift SemiLight Condensed"/>
              </a:rPr>
              <a:t>th</a:t>
            </a:r>
            <a:r>
              <a:rPr lang="en-US" sz="3200" dirty="0" smtClean="0">
                <a:latin typeface="Bahnschrift SemiLight Condensed"/>
              </a:rPr>
              <a:t> Year –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Bahnschrift SemiLight Condensed"/>
              </a:rPr>
              <a:t>B. Tech </a:t>
            </a:r>
            <a:r>
              <a:rPr lang="en-US" sz="3200" dirty="0" err="1" smtClean="0">
                <a:latin typeface="Bahnschrift SemiLight Condensed"/>
              </a:rPr>
              <a:t>III</a:t>
            </a:r>
            <a:r>
              <a:rPr lang="en-US" sz="3200" baseline="30000" dirty="0" err="1" smtClean="0">
                <a:latin typeface="Bahnschrift SemiLight Condensed"/>
              </a:rPr>
              <a:t>rd</a:t>
            </a:r>
            <a:r>
              <a:rPr lang="en-US" sz="3200" dirty="0" smtClean="0">
                <a:latin typeface="Bahnschrift SemiLight Condensed"/>
              </a:rPr>
              <a:t> Year – 12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Bahnschrift SemiLight Condensed"/>
              </a:rPr>
              <a:t>B.Tech</a:t>
            </a:r>
            <a:r>
              <a:rPr lang="en-US" sz="3200" dirty="0" smtClean="0">
                <a:latin typeface="Bahnschrift SemiLight Condensed"/>
              </a:rPr>
              <a:t> </a:t>
            </a:r>
            <a:r>
              <a:rPr lang="en-US" sz="3200" dirty="0" err="1" smtClean="0">
                <a:latin typeface="Bahnschrift SemiLight Condensed"/>
              </a:rPr>
              <a:t>Ii</a:t>
            </a:r>
            <a:r>
              <a:rPr lang="en-US" sz="3200" baseline="30000" dirty="0" err="1" smtClean="0">
                <a:latin typeface="Bahnschrift SemiLight Condensed"/>
              </a:rPr>
              <a:t>nd</a:t>
            </a:r>
            <a:r>
              <a:rPr lang="en-US" sz="3200" baseline="30000" dirty="0">
                <a:latin typeface="Bahnschrift SemiLight Condensed"/>
              </a:rPr>
              <a:t> </a:t>
            </a:r>
            <a:r>
              <a:rPr lang="en-US" sz="3200" dirty="0" smtClean="0">
                <a:latin typeface="Bahnschrift SemiLight Condensed"/>
              </a:rPr>
              <a:t> Year </a:t>
            </a:r>
            <a:r>
              <a:rPr lang="en-US" sz="3200" dirty="0">
                <a:latin typeface="Bahnschrift SemiLight Condensed"/>
              </a:rPr>
              <a:t>–</a:t>
            </a:r>
            <a:r>
              <a:rPr lang="en-US" sz="3200" dirty="0" smtClean="0">
                <a:latin typeface="Bahnschrift SemiLight Condensed"/>
              </a:rPr>
              <a:t> 10</a:t>
            </a:r>
            <a:endParaRPr lang="en-US" sz="3200" baseline="30000" dirty="0">
              <a:latin typeface="Bahnschrift SemiLight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162395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2344</TotalTime>
  <Words>170</Words>
  <Application>Microsoft Office PowerPoint</Application>
  <PresentationFormat>Widescreen</PresentationFormat>
  <Paragraphs>36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Bahnschrift Condensed</vt:lpstr>
      <vt:lpstr>Bahnschrift Light SemiCondensed</vt:lpstr>
      <vt:lpstr>Bahnschrift SemiLight Condensed</vt:lpstr>
      <vt:lpstr>Calibri</vt:lpstr>
      <vt:lpstr>Calibri Light</vt:lpstr>
      <vt:lpstr>Times New Roman</vt:lpstr>
      <vt:lpstr>Office Theme</vt:lpstr>
      <vt:lpstr>BudgeBOT</vt:lpstr>
      <vt:lpstr>Flowchart - Working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LOGISWARM</dc:title>
  <dc:creator>Shashank Shekhar</dc:creator>
  <cp:lastModifiedBy>Pranav Srinivas</cp:lastModifiedBy>
  <cp:revision>164</cp:revision>
  <dcterms:created xsi:type="dcterms:W3CDTF">2019-04-11T12:29:23Z</dcterms:created>
  <dcterms:modified xsi:type="dcterms:W3CDTF">2019-07-24T08:50:55Z</dcterms:modified>
</cp:coreProperties>
</file>