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7" r:id="rId1"/>
  </p:sldMasterIdLst>
  <p:notesMasterIdLst>
    <p:notesMasterId r:id="rId16"/>
  </p:notesMasterIdLst>
  <p:sldIdLst>
    <p:sldId id="256" r:id="rId2"/>
    <p:sldId id="258" r:id="rId3"/>
    <p:sldId id="257" r:id="rId4"/>
    <p:sldId id="259" r:id="rId5"/>
    <p:sldId id="260" r:id="rId6"/>
    <p:sldId id="262" r:id="rId7"/>
    <p:sldId id="263" r:id="rId8"/>
    <p:sldId id="264" r:id="rId9"/>
    <p:sldId id="267" r:id="rId10"/>
    <p:sldId id="268" r:id="rId11"/>
    <p:sldId id="265" r:id="rId12"/>
    <p:sldId id="270" r:id="rId13"/>
    <p:sldId id="269" r:id="rId14"/>
    <p:sldId id="266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99FF"/>
    <a:srgbClr val="66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86" d="100"/>
          <a:sy n="86" d="100"/>
        </p:scale>
        <p:origin x="47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231166-91CE-4362-B9B6-A7CA4CB861C4}" type="datetimeFigureOut">
              <a:rPr lang="en-IN" smtClean="0"/>
              <a:t>04-10-2018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9A09CD-EA5E-4205-A58C-044D01324D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63035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10/4/2018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5205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043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80027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353205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6461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3555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0830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0449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609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0545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690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87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711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816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827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526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170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10/4/2018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5472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5.jpg"/><Relationship Id="rId5" Type="http://schemas.openxmlformats.org/officeDocument/2006/relationships/image" Target="../media/image24.jpg"/><Relationship Id="rId4" Type="http://schemas.openxmlformats.org/officeDocument/2006/relationships/image" Target="../media/image23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6.jpg"/><Relationship Id="rId7" Type="http://schemas.openxmlformats.org/officeDocument/2006/relationships/image" Target="../media/image29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6.png"/><Relationship Id="rId9" Type="http://schemas.openxmlformats.org/officeDocument/2006/relationships/hyperlink" Target="https://pcbway.com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559E1-5573-4E0E-B8FB-91722E4C9B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969155" cy="629503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SPRINTER</a:t>
            </a:r>
            <a:br>
              <a:rPr lang="en-IN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endParaRPr lang="en-IN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94E4D3-BB11-462E-B5F9-CEB49E65F4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1255523"/>
            <a:ext cx="8791575" cy="1224501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Discrete Locomotion Robot for Precision Swarm Printing</a:t>
            </a:r>
            <a:endParaRPr lang="en-IN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511436-B267-47F2-A138-7A48D41A60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2797" y="134026"/>
            <a:ext cx="1613842" cy="8613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30B9244-7F76-4668-B43F-72AFCC901D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972" y="134026"/>
            <a:ext cx="1397812" cy="98833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4360B48-AE4F-4412-819B-52112D177A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5149" y="2501552"/>
            <a:ext cx="3752850" cy="375285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091DE01-058F-40AF-9D2D-2D9F8126D2A7}"/>
              </a:ext>
            </a:extLst>
          </p:cNvPr>
          <p:cNvSpPr/>
          <p:nvPr/>
        </p:nvSpPr>
        <p:spPr>
          <a:xfrm>
            <a:off x="1651443" y="3562369"/>
            <a:ext cx="507823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IN" b="1" dirty="0">
                <a:solidFill>
                  <a:schemeClr val="bg2">
                    <a:lumMod val="50000"/>
                  </a:schemeClr>
                </a:solidFill>
                <a:latin typeface="Bahnschrift Light" panose="020B0502040204020203" pitchFamily="34" charset="0"/>
              </a:rPr>
              <a:t>We present a discrete locomotion printing 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  <a:latin typeface="Bahnschrift Light" panose="020B0502040204020203" pitchFamily="34" charset="0"/>
              </a:rPr>
              <a:t>robot, the 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" panose="020B0502040204020203" pitchFamily="34" charset="0"/>
              </a:rPr>
              <a:t>SPRINTER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  <a:latin typeface="Bahnschrift Light" panose="020B0502040204020203" pitchFamily="34" charset="0"/>
              </a:rPr>
              <a:t> , capable of collective printing </a:t>
            </a:r>
          </a:p>
          <a:p>
            <a:pPr algn="r"/>
            <a:r>
              <a:rPr lang="en-US" b="1" dirty="0">
                <a:solidFill>
                  <a:schemeClr val="bg2">
                    <a:lumMod val="50000"/>
                  </a:schemeClr>
                </a:solidFill>
                <a:latin typeface="Bahnschrift Light" panose="020B0502040204020203" pitchFamily="34" charset="0"/>
              </a:rPr>
              <a:t>and a centralized printing system, which </a:t>
            </a:r>
          </a:p>
          <a:p>
            <a:pPr algn="r"/>
            <a:r>
              <a:rPr lang="en-US" b="1" dirty="0">
                <a:solidFill>
                  <a:schemeClr val="bg2">
                    <a:lumMod val="50000"/>
                  </a:schemeClr>
                </a:solidFill>
                <a:latin typeface="Bahnschrift Light" panose="020B0502040204020203" pitchFamily="34" charset="0"/>
              </a:rPr>
              <a:t>closely resembles a parallelized</a:t>
            </a:r>
          </a:p>
          <a:p>
            <a:pPr algn="r"/>
            <a:r>
              <a:rPr lang="en-US" b="1" dirty="0">
                <a:solidFill>
                  <a:schemeClr val="bg2">
                    <a:lumMod val="50000"/>
                  </a:schemeClr>
                </a:solidFill>
                <a:latin typeface="Bahnschrift Light" panose="020B0502040204020203" pitchFamily="34" charset="0"/>
              </a:rPr>
              <a:t> inkjet printer.</a:t>
            </a:r>
            <a:endParaRPr lang="en-IN" b="1" dirty="0">
              <a:solidFill>
                <a:schemeClr val="bg2">
                  <a:lumMod val="50000"/>
                </a:schemeClr>
              </a:solidFill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01325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BEF30-708B-4D44-A769-6EE46FCAE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1443" y="-126020"/>
            <a:ext cx="8446856" cy="1478570"/>
          </a:xfrm>
        </p:spPr>
        <p:txBody>
          <a:bodyPr>
            <a:normAutofit/>
          </a:bodyPr>
          <a:lstStyle/>
          <a:p>
            <a:pPr algn="ctr"/>
            <a:r>
              <a:rPr lang="en-I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Trajectory Planning and Assignment</a:t>
            </a:r>
            <a:br>
              <a:rPr lang="en-I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 Multirobot Systems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10D11B9-5CD1-457B-815D-D8839D7D975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14286" y="173404"/>
            <a:ext cx="1362872" cy="963632"/>
          </a:xfrm>
        </p:spPr>
      </p:pic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F8BCC973-902D-4538-9E19-84601009FDA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rcRect b="11059"/>
          <a:stretch/>
        </p:blipFill>
        <p:spPr>
          <a:xfrm>
            <a:off x="2680069" y="5082465"/>
            <a:ext cx="6327559" cy="170699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EE855DA-BE36-492C-B4A6-F4F113E447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44696" y="173404"/>
            <a:ext cx="1615580" cy="85961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F725F2F-2D16-40F7-9261-ABD64F8000B2}"/>
              </a:ext>
            </a:extLst>
          </p:cNvPr>
          <p:cNvSpPr/>
          <p:nvPr/>
        </p:nvSpPr>
        <p:spPr>
          <a:xfrm>
            <a:off x="780837" y="1478570"/>
            <a:ext cx="9919426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IN" sz="2000" dirty="0">
                <a:solidFill>
                  <a:schemeClr val="bg1"/>
                </a:solidFill>
                <a:latin typeface="Bodoni MT Black" panose="02070A03080606020203" pitchFamily="18" charset="0"/>
              </a:rPr>
              <a:t>CENTRALIZED ALGORITHM:</a:t>
            </a:r>
          </a:p>
          <a:p>
            <a:r>
              <a:rPr lang="en-IN" sz="2000" dirty="0">
                <a:solidFill>
                  <a:schemeClr val="bg1"/>
                </a:solidFill>
                <a:latin typeface="CMBX12"/>
              </a:rPr>
              <a:t>C</a:t>
            </a:r>
            <a:r>
              <a:rPr lang="en-IN" dirty="0">
                <a:solidFill>
                  <a:schemeClr val="bg1"/>
                </a:solidFill>
              </a:rPr>
              <a:t>entralized optimization seeks to </a:t>
            </a:r>
            <a:r>
              <a:rPr lang="en-IN" u="sng" dirty="0"/>
              <a:t>collision-free trajectories</a:t>
            </a:r>
          </a:p>
          <a:p>
            <a:r>
              <a:rPr lang="en-US" dirty="0">
                <a:solidFill>
                  <a:schemeClr val="bg1"/>
                </a:solidFill>
              </a:rPr>
              <a:t> for all agents in the system such that each goal state is occupied</a:t>
            </a:r>
          </a:p>
          <a:p>
            <a:r>
              <a:rPr lang="en-US" dirty="0">
                <a:solidFill>
                  <a:schemeClr val="bg1"/>
                </a:solidFill>
              </a:rPr>
              <a:t> by </a:t>
            </a:r>
            <a:r>
              <a:rPr lang="en-IN" dirty="0">
                <a:solidFill>
                  <a:schemeClr val="bg1"/>
                </a:solidFill>
              </a:rPr>
              <a:t>an agent</a:t>
            </a:r>
            <a:endParaRPr lang="en-IN" sz="2000" u="sng" dirty="0">
              <a:solidFill>
                <a:schemeClr val="bg1"/>
              </a:solidFill>
              <a:latin typeface="CMBX12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IN" u="sng" dirty="0">
              <a:solidFill>
                <a:schemeClr val="bg1"/>
              </a:solidFill>
              <a:latin typeface="CMBX12"/>
            </a:endParaRPr>
          </a:p>
          <a:p>
            <a:r>
              <a:rPr lang="en-US" dirty="0">
                <a:solidFill>
                  <a:schemeClr val="bg1"/>
                </a:solidFill>
              </a:rPr>
              <a:t>1.) </a:t>
            </a:r>
            <a:r>
              <a:rPr lang="en-US" b="1" i="1" dirty="0">
                <a:solidFill>
                  <a:schemeClr val="bg1"/>
                </a:solidFill>
                <a:latin typeface="Goudy Old Style" panose="02020502050305020303" pitchFamily="18" charset="0"/>
              </a:rPr>
              <a:t>The Minimum Sum of Distances Trajectory :</a:t>
            </a:r>
          </a:p>
          <a:p>
            <a:r>
              <a:rPr lang="en-US" dirty="0">
                <a:solidFill>
                  <a:schemeClr val="bg1"/>
                </a:solidFill>
              </a:rPr>
              <a:t>    -minimizing the sum of distances traveled by </a:t>
            </a:r>
            <a:r>
              <a:rPr lang="en-IN" dirty="0">
                <a:solidFill>
                  <a:schemeClr val="bg1"/>
                </a:solidFill>
              </a:rPr>
              <a:t>all agents.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2.) </a:t>
            </a:r>
            <a:r>
              <a:rPr lang="en-IN" b="1" i="1" dirty="0">
                <a:solidFill>
                  <a:schemeClr val="bg1"/>
                </a:solidFill>
                <a:latin typeface="Goudy Old Style" panose="02020502050305020303" pitchFamily="18" charset="0"/>
              </a:rPr>
              <a:t>The Minimum Velocity Trajectory :</a:t>
            </a:r>
          </a:p>
          <a:p>
            <a:r>
              <a:rPr lang="en-IN" dirty="0">
                <a:solidFill>
                  <a:schemeClr val="bg1"/>
                </a:solidFill>
              </a:rPr>
              <a:t>-</a:t>
            </a:r>
            <a:r>
              <a:rPr lang="en-US" dirty="0">
                <a:solidFill>
                  <a:schemeClr val="bg1"/>
                </a:solidFill>
              </a:rPr>
              <a:t>minimize the sum of the integral of velocity squared traveled by all agents.</a:t>
            </a:r>
          </a:p>
          <a:p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2D5F25B-20DB-4329-BD2F-1F6A9E86C0A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538"/>
          <a:stretch/>
        </p:blipFill>
        <p:spPr>
          <a:xfrm>
            <a:off x="7964819" y="2798721"/>
            <a:ext cx="3997330" cy="96709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3758D66-17E6-4154-A487-5FAC204C565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64819" y="3989347"/>
            <a:ext cx="3997335" cy="967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1306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BEF30-708B-4D44-A769-6EE46FCAE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4420" y="34725"/>
            <a:ext cx="6832846" cy="1066800"/>
          </a:xfrm>
        </p:spPr>
        <p:txBody>
          <a:bodyPr>
            <a:normAutofit/>
          </a:bodyPr>
          <a:lstStyle/>
          <a:p>
            <a:pPr algn="ctr"/>
            <a:r>
              <a:rPr lang="en-IN" b="1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sz="4000" b="1" u="sng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10D11B9-5CD1-457B-815D-D8839D7D975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14286" y="173404"/>
            <a:ext cx="1362872" cy="963632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EE855DA-BE36-492C-B4A6-F4F113E447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44696" y="173404"/>
            <a:ext cx="1615580" cy="85961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22D55DC-945C-46F7-9D79-A10F71AECA0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758" r="3009" b="2958"/>
          <a:stretch/>
        </p:blipFill>
        <p:spPr>
          <a:xfrm>
            <a:off x="1249152" y="2842709"/>
            <a:ext cx="9877302" cy="390543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25D8CF5-2ECC-4A73-9FA4-D248442118C4}"/>
              </a:ext>
            </a:extLst>
          </p:cNvPr>
          <p:cNvSpPr txBox="1"/>
          <p:nvPr/>
        </p:nvSpPr>
        <p:spPr>
          <a:xfrm>
            <a:off x="1482134" y="2062574"/>
            <a:ext cx="92447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bg1"/>
                </a:solidFill>
              </a:rPr>
              <a:t>As we increase the number of robots, the time taken to print a given area decreases significantly.</a:t>
            </a:r>
          </a:p>
          <a:p>
            <a:r>
              <a:rPr lang="en-IN" sz="20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02574E-3962-4277-9323-28C440E687DC}"/>
              </a:ext>
            </a:extLst>
          </p:cNvPr>
          <p:cNvSpPr/>
          <p:nvPr/>
        </p:nvSpPr>
        <p:spPr>
          <a:xfrm>
            <a:off x="1482134" y="1139244"/>
            <a:ext cx="896256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The system uses the concept of cellularization of images based on a cost function. Each cell is then assigned to the robots using a centralized task allocation algorithm which also ensures collision avoidance.                                                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44057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BEF30-708B-4D44-A769-6EE46FCAE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4420" y="70236"/>
            <a:ext cx="6832846" cy="1066800"/>
          </a:xfrm>
        </p:spPr>
        <p:txBody>
          <a:bodyPr>
            <a:normAutofit/>
          </a:bodyPr>
          <a:lstStyle/>
          <a:p>
            <a:pPr algn="ctr"/>
            <a:r>
              <a:rPr lang="en-IN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prototype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10D11B9-5CD1-457B-815D-D8839D7D975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14286" y="173404"/>
            <a:ext cx="1362872" cy="963632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EE855DA-BE36-492C-B4A6-F4F113E447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44696" y="173404"/>
            <a:ext cx="1615580" cy="85961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93ED587-5BEE-4787-81D1-15A8F2B5BC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86" y="1552575"/>
            <a:ext cx="3752850" cy="37528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11232C6-9835-413E-A2B0-63D00D18A4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24864" y="1552575"/>
            <a:ext cx="3752850" cy="37528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F206E0F-D89C-4FDE-99A8-36445D0B45C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19575" y="1552575"/>
            <a:ext cx="3752850" cy="375285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8F81C0E-677C-472C-9397-7283211FDBE2}"/>
              </a:ext>
            </a:extLst>
          </p:cNvPr>
          <p:cNvSpPr/>
          <p:nvPr/>
        </p:nvSpPr>
        <p:spPr>
          <a:xfrm>
            <a:off x="214286" y="5548718"/>
            <a:ext cx="3752850" cy="646331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NimbusRomNo9L-Regu"/>
              </a:rPr>
              <a:t>(a) shows the actual SPRINTER robot used in the study of the testbed.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EA74509-9474-4B04-A413-B5C3A23B7323}"/>
              </a:ext>
            </a:extLst>
          </p:cNvPr>
          <p:cNvSpPr/>
          <p:nvPr/>
        </p:nvSpPr>
        <p:spPr>
          <a:xfrm>
            <a:off x="4219576" y="5548718"/>
            <a:ext cx="3752849" cy="369332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NimbusRomNo9L-Regu"/>
              </a:rPr>
              <a:t>(b) shows the three layers of robot.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A84BA66-24E9-4B25-B479-AEAB88AD3C71}"/>
              </a:ext>
            </a:extLst>
          </p:cNvPr>
          <p:cNvSpPr/>
          <p:nvPr/>
        </p:nvSpPr>
        <p:spPr>
          <a:xfrm>
            <a:off x="8228082" y="5548717"/>
            <a:ext cx="3832194" cy="646331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bg1"/>
                </a:solidFill>
                <a:latin typeface="NimbusRomNo9L-Regu"/>
              </a:rPr>
              <a:t>(c)</a:t>
            </a:r>
            <a:r>
              <a:rPr lang="en-US" dirty="0">
                <a:solidFill>
                  <a:schemeClr val="bg1"/>
                </a:solidFill>
                <a:latin typeface="NimbusRomNo9L-Regu"/>
              </a:rPr>
              <a:t>shows custom circuit board that controls electronics of the SPRINTER.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21727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BEF30-708B-4D44-A769-6EE46FCAE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1" y="0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IN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FUTURE GOALS AND </a:t>
            </a:r>
            <a:br>
              <a:rPr lang="en-IN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APPLICATIONS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10D11B9-5CD1-457B-815D-D8839D7D975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14286" y="173404"/>
            <a:ext cx="1362872" cy="963632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3A5248-DCFC-4042-8381-65950EFE3E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50406" y="1651974"/>
            <a:ext cx="10491188" cy="429606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As expected, the SPRINTER system outperforms traditional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printing systems, in terms of needed time.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The algorithm yields suboptimal </a:t>
            </a:r>
            <a:r>
              <a:rPr lang="en-IN" dirty="0">
                <a:solidFill>
                  <a:schemeClr val="bg1"/>
                </a:solidFill>
              </a:rPr>
              <a:t>assignments but safe trajectories.</a:t>
            </a:r>
            <a:endParaRPr lang="en-US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Future work will aim at realizing an extensive evaluation campaign, considering more complex images, possibly with colors, and </a:t>
            </a:r>
            <a:r>
              <a:rPr lang="en-IN" dirty="0">
                <a:solidFill>
                  <a:schemeClr val="bg1"/>
                </a:solidFill>
              </a:rPr>
              <a:t>larger groups of robots.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EE855DA-BE36-492C-B4A6-F4F113E447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44696" y="173404"/>
            <a:ext cx="1615580" cy="859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4480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BEF30-708B-4D44-A769-6EE46FCAE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1" y="0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IN" sz="4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THANK-YOU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10D11B9-5CD1-457B-815D-D8839D7D975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14286" y="173404"/>
            <a:ext cx="1362872" cy="963632"/>
          </a:xfr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60ECF443-22F8-4666-A1B1-DB1BD66F83B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72858" y="2284999"/>
            <a:ext cx="2656284" cy="3541712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EE855DA-BE36-492C-B4A6-F4F113E447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44696" y="173404"/>
            <a:ext cx="1615580" cy="85961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213B1DA-CF1C-4BA5-B1FD-A980726833AD}"/>
              </a:ext>
            </a:extLst>
          </p:cNvPr>
          <p:cNvSpPr txBox="1"/>
          <p:nvPr/>
        </p:nvSpPr>
        <p:spPr>
          <a:xfrm>
            <a:off x="1800995" y="6377450"/>
            <a:ext cx="6418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www.facebook.com/Beeclustlab/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C014C7-1646-4363-956D-DBBFA857BA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53320" y="6287641"/>
            <a:ext cx="447675" cy="4476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738FBA5-6B81-4527-AEA1-3DCE3E8D70C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9061" b="37735"/>
          <a:stretch/>
        </p:blipFill>
        <p:spPr>
          <a:xfrm>
            <a:off x="3105496" y="1478570"/>
            <a:ext cx="5840375" cy="402023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34D0BC3-E0F0-498A-B064-A95DA6D17E4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58047" y="4782143"/>
            <a:ext cx="2373297" cy="177997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5DE1BE0-09F1-487A-AAD0-14A9C36A995F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15133" b="10631"/>
          <a:stretch/>
        </p:blipFill>
        <p:spPr>
          <a:xfrm>
            <a:off x="9240136" y="2646267"/>
            <a:ext cx="2820140" cy="147857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D7D441BB-91C4-4384-9DFD-037588F4C7CA}"/>
              </a:ext>
            </a:extLst>
          </p:cNvPr>
          <p:cNvSpPr/>
          <p:nvPr/>
        </p:nvSpPr>
        <p:spPr>
          <a:xfrm>
            <a:off x="9473556" y="2284999"/>
            <a:ext cx="27172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Our manufacturing partner 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A1DC1FE-ECA4-44E3-BD36-0DAD0746B3F1}"/>
              </a:ext>
            </a:extLst>
          </p:cNvPr>
          <p:cNvSpPr/>
          <p:nvPr/>
        </p:nvSpPr>
        <p:spPr>
          <a:xfrm>
            <a:off x="10832165" y="4019004"/>
            <a:ext cx="12962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pcbway.com</a:t>
            </a:r>
            <a:endParaRPr lang="en-IN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140893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BEF30-708B-4D44-A769-6EE46FCAE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6374" y="173404"/>
            <a:ext cx="4407517" cy="1110389"/>
          </a:xfrm>
        </p:spPr>
        <p:txBody>
          <a:bodyPr>
            <a:normAutofit/>
          </a:bodyPr>
          <a:lstStyle/>
          <a:p>
            <a:r>
              <a:rPr lang="en-IN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sz="3200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10D11B9-5CD1-457B-815D-D8839D7D975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14286" y="173404"/>
            <a:ext cx="1362872" cy="963632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3A5248-DCFC-4042-8381-65950EFE3E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37825" y="2249486"/>
            <a:ext cx="6209081" cy="354171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CONS:</a:t>
            </a:r>
          </a:p>
          <a:p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Large size</a:t>
            </a:r>
          </a:p>
          <a:p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 consuming</a:t>
            </a:r>
          </a:p>
          <a:p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Power consuming</a:t>
            </a:r>
          </a:p>
          <a:p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 cost</a:t>
            </a: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Constant need to replace film and plates</a:t>
            </a: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Folding and cutting press material</a:t>
            </a:r>
            <a:endParaRPr lang="en-IN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EE855DA-BE36-492C-B4A6-F4F113E447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44696" y="173404"/>
            <a:ext cx="1615580" cy="85961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B108FA2-AE39-406B-969E-BA229F131C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4589" y="2211749"/>
            <a:ext cx="3617188" cy="361718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1E110EF-869D-4385-AF1B-C169085919BB}"/>
              </a:ext>
            </a:extLst>
          </p:cNvPr>
          <p:cNvSpPr txBox="1"/>
          <p:nvPr/>
        </p:nvSpPr>
        <p:spPr>
          <a:xfrm>
            <a:off x="996517" y="1544237"/>
            <a:ext cx="64337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OLD PRINTING MACHINE SYSTEM</a:t>
            </a:r>
          </a:p>
        </p:txBody>
      </p:sp>
    </p:spTree>
    <p:extLst>
      <p:ext uri="{BB962C8B-B14F-4D97-AF65-F5344CB8AC3E}">
        <p14:creationId xmlns:p14="http://schemas.microsoft.com/office/powerpoint/2010/main" val="296188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BEF30-708B-4D44-A769-6EE46FCAE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351834"/>
            <a:ext cx="9905998" cy="859611"/>
          </a:xfrm>
        </p:spPr>
        <p:txBody>
          <a:bodyPr>
            <a:normAutofit/>
          </a:bodyPr>
          <a:lstStyle/>
          <a:p>
            <a:pPr algn="ctr"/>
            <a:r>
              <a:rPr lang="en-IN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sz="3200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10D11B9-5CD1-457B-815D-D8839D7D975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14286" y="173404"/>
            <a:ext cx="1362872" cy="963632"/>
          </a:xfr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250B12B-34A8-4BFA-B471-589CEDEB85F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2293006"/>
            <a:ext cx="4875213" cy="345467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EE855DA-BE36-492C-B4A6-F4F113E447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44696" y="173404"/>
            <a:ext cx="1615580" cy="859611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480FEF0-B129-4C5C-BC50-18FB21B0895D}"/>
              </a:ext>
            </a:extLst>
          </p:cNvPr>
          <p:cNvSpPr/>
          <p:nvPr/>
        </p:nvSpPr>
        <p:spPr>
          <a:xfrm>
            <a:off x="1009836" y="1695377"/>
            <a:ext cx="95489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I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MULTI-ROBOT SYSTEMS (MRS)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AE4F29-DB5C-4392-B350-4C88C9A4C881}"/>
              </a:ext>
            </a:extLst>
          </p:cNvPr>
          <p:cNvSpPr txBox="1"/>
          <p:nvPr/>
        </p:nvSpPr>
        <p:spPr>
          <a:xfrm>
            <a:off x="5628443" y="2974019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58BFCD-431A-4C46-9752-B1579B347CC5}"/>
              </a:ext>
            </a:extLst>
          </p:cNvPr>
          <p:cNvSpPr txBox="1"/>
          <p:nvPr/>
        </p:nvSpPr>
        <p:spPr>
          <a:xfrm>
            <a:off x="1577158" y="2776939"/>
            <a:ext cx="451884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Cost effective as compared to building a single costly robot with all the capabilities.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bg1"/>
                </a:solidFill>
              </a:rPr>
              <a:t>Systems are usually decentralized.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Fault tolerant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Improve the reliability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Robustness of the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Providing flexibility to task execution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Potentially wide set of applications</a:t>
            </a:r>
            <a:endParaRPr lang="en-IN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8764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BEF30-708B-4D44-A769-6EE46FCAE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7158" y="105851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IN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SWARM TECHNOLOGY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10D11B9-5CD1-457B-815D-D8839D7D975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14286" y="173404"/>
            <a:ext cx="1362872" cy="963632"/>
          </a:xfrm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20490A1F-9329-4353-9ED8-0E4595D0592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rcRect l="8577" t="19939" r="255"/>
          <a:stretch/>
        </p:blipFill>
        <p:spPr>
          <a:xfrm>
            <a:off x="5637319" y="2086252"/>
            <a:ext cx="6403504" cy="350055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EE855DA-BE36-492C-B4A6-F4F113E447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44696" y="173404"/>
            <a:ext cx="1615580" cy="85961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88BE98D-5DDA-41EE-AE84-08011687AB8B}"/>
              </a:ext>
            </a:extLst>
          </p:cNvPr>
          <p:cNvSpPr txBox="1"/>
          <p:nvPr/>
        </p:nvSpPr>
        <p:spPr>
          <a:xfrm>
            <a:off x="347450" y="1988599"/>
            <a:ext cx="528986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</a:rPr>
              <a:t>Coordination of </a:t>
            </a:r>
            <a:r>
              <a:rPr lang="en-US" sz="2400" dirty="0">
                <a:solidFill>
                  <a:srgbClr val="66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multiple robots </a:t>
            </a:r>
            <a:r>
              <a:rPr lang="en-US" sz="2400" dirty="0">
                <a:solidFill>
                  <a:schemeClr val="bg1"/>
                </a:solidFill>
              </a:rPr>
              <a:t>as a system which consists of large numbers of mostly simple physical robots.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</a:rPr>
              <a:t> A desired </a:t>
            </a:r>
            <a:r>
              <a:rPr lang="en-US" sz="2400" dirty="0">
                <a:solidFill>
                  <a:srgbClr val="66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collective behavior </a:t>
            </a:r>
            <a:r>
              <a:rPr lang="en-US" sz="2400" dirty="0">
                <a:solidFill>
                  <a:schemeClr val="bg1"/>
                </a:solidFill>
              </a:rPr>
              <a:t>emerges from the interactions between the robots and interactions of robots with the environment.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</a:rPr>
              <a:t> This approach emerged on the field of </a:t>
            </a:r>
            <a:r>
              <a:rPr lang="en-US" sz="2400" dirty="0">
                <a:solidFill>
                  <a:srgbClr val="66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artificial swarm intelligence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en-IN" sz="2400" dirty="0">
              <a:solidFill>
                <a:srgbClr val="66FF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03235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BEF30-708B-4D44-A769-6EE46FCAE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7639" y="-54864"/>
            <a:ext cx="5916721" cy="963632"/>
          </a:xfrm>
        </p:spPr>
        <p:txBody>
          <a:bodyPr/>
          <a:lstStyle/>
          <a:p>
            <a:pPr algn="ctr"/>
            <a:r>
              <a:rPr lang="en-IN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10D11B9-5CD1-457B-815D-D8839D7D975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14286" y="173404"/>
            <a:ext cx="1362872" cy="963632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3A5248-DCFC-4042-8381-65950EFE3E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0121" y="1261872"/>
            <a:ext cx="5840176" cy="5520668"/>
          </a:xfrm>
        </p:spPr>
        <p:txBody>
          <a:bodyPr/>
          <a:lstStyle/>
          <a:p>
            <a:r>
              <a:rPr lang="en-IN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SPRINTER ROBOT :</a:t>
            </a:r>
          </a:p>
          <a:p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EE855DA-BE36-492C-B4A6-F4F113E447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44696" y="173404"/>
            <a:ext cx="1615580" cy="85961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3B258E5-1843-4487-8677-A39ACAE0B4FF}"/>
              </a:ext>
            </a:extLst>
          </p:cNvPr>
          <p:cNvSpPr/>
          <p:nvPr/>
        </p:nvSpPr>
        <p:spPr>
          <a:xfrm>
            <a:off x="1038688" y="1988599"/>
            <a:ext cx="5761608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</a:rPr>
              <a:t>Target to improvise the present graphic printing technology.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</a:rPr>
              <a:t>Introduce cooperative printing methods using multi-robot systems.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</a:rPr>
              <a:t>Overcome quadratic dependency of printing time on the size of print in modern day printing systems.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</a:rPr>
              <a:t>Targets at controlling this dependency by parallely printing a graphic with </a:t>
            </a:r>
            <a:r>
              <a:rPr lang="en-IN" sz="2000" dirty="0">
                <a:solidFill>
                  <a:schemeClr val="bg1"/>
                </a:solidFill>
              </a:rPr>
              <a:t>a group of robots.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45D36F3-D3B6-41A0-8BAF-499D9ADF93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83611" y="3873943"/>
            <a:ext cx="3756133" cy="2810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4927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BEF30-708B-4D44-A769-6EE46FCAE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7874" y="173404"/>
            <a:ext cx="5268651" cy="859611"/>
          </a:xfrm>
        </p:spPr>
        <p:txBody>
          <a:bodyPr/>
          <a:lstStyle/>
          <a:p>
            <a:r>
              <a:rPr lang="en-IN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ARCHITECTURE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10D11B9-5CD1-457B-815D-D8839D7D975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14286" y="173404"/>
            <a:ext cx="1362872" cy="963632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EE855DA-BE36-492C-B4A6-F4F113E447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44696" y="173404"/>
            <a:ext cx="1615580" cy="85961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0222017-CEBF-4B43-84D2-DC9C05EC2592}"/>
              </a:ext>
            </a:extLst>
          </p:cNvPr>
          <p:cNvSpPr/>
          <p:nvPr/>
        </p:nvSpPr>
        <p:spPr>
          <a:xfrm>
            <a:off x="2543028" y="6098759"/>
            <a:ext cx="4159613" cy="36933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IN" dirty="0">
                <a:latin typeface="NimbusRomNo9L-Regu"/>
              </a:rPr>
              <a:t>The process flow of the SPRINTER testbed.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376C65-DAC1-4A2F-BAC7-DB8EE73D2886}"/>
              </a:ext>
            </a:extLst>
          </p:cNvPr>
          <p:cNvSpPr txBox="1"/>
          <p:nvPr/>
        </p:nvSpPr>
        <p:spPr>
          <a:xfrm>
            <a:off x="9259410" y="1565339"/>
            <a:ext cx="2800866" cy="5016758"/>
          </a:xfrm>
          <a:prstGeom prst="rect">
            <a:avLst/>
          </a:prstGeom>
          <a:noFill/>
          <a:ln>
            <a:solidFill>
              <a:schemeClr val="bg2"/>
            </a:solidFill>
          </a:ln>
          <a:effectLst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000" b="1" dirty="0">
                <a:solidFill>
                  <a:schemeClr val="bg1"/>
                </a:solidFill>
              </a:rPr>
              <a:t>CELLULARIZATION:</a:t>
            </a:r>
            <a:endParaRPr lang="en-IN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The SPRINTER</a:t>
            </a:r>
          </a:p>
          <a:p>
            <a:r>
              <a:rPr lang="en-US" sz="2000" dirty="0"/>
              <a:t>     testbed performs             </a:t>
            </a:r>
          </a:p>
          <a:p>
            <a:r>
              <a:rPr lang="en-US" sz="2000" dirty="0"/>
              <a:t>     distributed printing</a:t>
            </a:r>
          </a:p>
          <a:p>
            <a:r>
              <a:rPr lang="en-US" sz="2000" dirty="0"/>
              <a:t>     based on principle</a:t>
            </a:r>
          </a:p>
          <a:p>
            <a:r>
              <a:rPr lang="en-IN" sz="2000" dirty="0"/>
              <a:t>     of segmenting an</a:t>
            </a:r>
          </a:p>
          <a:p>
            <a:r>
              <a:rPr lang="en-IN" sz="2000" dirty="0"/>
              <a:t>     image.</a:t>
            </a:r>
          </a:p>
          <a:p>
            <a:endParaRPr lang="en-I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 SPRINTER robot was equipped with only</a:t>
            </a:r>
            <a:r>
              <a:rPr lang="en-IN" sz="2000" dirty="0"/>
              <a:t> a black inkjet cartridge.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dirty="0"/>
          </a:p>
          <a:p>
            <a:endParaRPr lang="en-IN" sz="2000" dirty="0"/>
          </a:p>
          <a:p>
            <a:endParaRPr lang="en-IN" sz="20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BEC7F2C-64DF-40BE-9CF9-720B717498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4620" y="1361125"/>
            <a:ext cx="7961905" cy="44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168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BEF30-708B-4D44-A769-6EE46FCAE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8166" y="41908"/>
            <a:ext cx="9905998" cy="1478570"/>
          </a:xfrm>
        </p:spPr>
        <p:txBody>
          <a:bodyPr/>
          <a:lstStyle/>
          <a:p>
            <a:r>
              <a:rPr lang="en-I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Hardware Architecture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10D11B9-5CD1-457B-815D-D8839D7D975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14286" y="173404"/>
            <a:ext cx="1362872" cy="963632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3A5248-DCFC-4042-8381-65950EFE3E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00085" y="2200450"/>
            <a:ext cx="3381170" cy="3541714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1600" dirty="0">
                <a:solidFill>
                  <a:schemeClr val="bg1"/>
                </a:solidFill>
                <a:ea typeface="MS PMincho" panose="02020600040205080304" pitchFamily="18" charset="-128"/>
              </a:rPr>
              <a:t>It uses dual </a:t>
            </a:r>
            <a:r>
              <a:rPr lang="en-US" sz="1600" b="1" dirty="0">
                <a:solidFill>
                  <a:schemeClr val="bg1"/>
                </a:solidFill>
                <a:ea typeface="MS PMincho" panose="02020600040205080304" pitchFamily="18" charset="-128"/>
              </a:rPr>
              <a:t>microcontroller</a:t>
            </a:r>
            <a:r>
              <a:rPr lang="en-US" sz="1600" dirty="0">
                <a:solidFill>
                  <a:schemeClr val="bg1"/>
                </a:solidFill>
                <a:ea typeface="MS PMincho" panose="02020600040205080304" pitchFamily="18" charset="-128"/>
              </a:rPr>
              <a:t> architecture for handling communication </a:t>
            </a:r>
            <a:r>
              <a:rPr lang="en-IN" sz="1600" dirty="0">
                <a:solidFill>
                  <a:schemeClr val="bg1"/>
                </a:solidFill>
                <a:ea typeface="MS PMincho" panose="02020600040205080304" pitchFamily="18" charset="-128"/>
              </a:rPr>
              <a:t>and motor control separately.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schemeClr val="bg1"/>
                </a:solidFill>
              </a:rPr>
              <a:t> Inkjet Driver/Printer cartridge : to deploy the printing mechanism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600" dirty="0">
                <a:solidFill>
                  <a:schemeClr val="bg1"/>
                </a:solidFill>
              </a:rPr>
              <a:t>Power Requirements: </a:t>
            </a:r>
            <a:r>
              <a:rPr lang="en-US" sz="1600" dirty="0">
                <a:solidFill>
                  <a:schemeClr val="bg1"/>
                </a:solidFill>
              </a:rPr>
              <a:t>7.4v 2s Lithium Polymer battery</a:t>
            </a:r>
            <a:endParaRPr lang="en-IN" sz="160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EE855DA-BE36-492C-B4A6-F4F113E447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44696" y="173404"/>
            <a:ext cx="1615580" cy="859611"/>
          </a:xfrm>
          <a:prstGeom prst="rect">
            <a:avLst/>
          </a:prstGeom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190BB085-DF11-4333-A803-E2EEA78FEB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1006" y="1018707"/>
            <a:ext cx="7443225" cy="513888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08E90BB-B9B6-49AC-9707-3EED64F98156}"/>
              </a:ext>
            </a:extLst>
          </p:cNvPr>
          <p:cNvSpPr/>
          <p:nvPr/>
        </p:nvSpPr>
        <p:spPr>
          <a:xfrm>
            <a:off x="6329252" y="6377408"/>
            <a:ext cx="5074979" cy="36933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latin typeface="NimbusRomNo9L-Regu"/>
              </a:rPr>
              <a:t>The basic hardware architecture of SPRINTER Robot.</a:t>
            </a:r>
          </a:p>
        </p:txBody>
      </p:sp>
    </p:spTree>
    <p:extLst>
      <p:ext uri="{BB962C8B-B14F-4D97-AF65-F5344CB8AC3E}">
        <p14:creationId xmlns:p14="http://schemas.microsoft.com/office/powerpoint/2010/main" val="31194745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BEF30-708B-4D44-A769-6EE46FCAE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7981" y="62144"/>
            <a:ext cx="10073934" cy="859611"/>
          </a:xfrm>
        </p:spPr>
        <p:txBody>
          <a:bodyPr>
            <a:normAutofit/>
          </a:bodyPr>
          <a:lstStyle/>
          <a:p>
            <a:pPr algn="ctr"/>
            <a:r>
              <a:rPr lang="en-US" sz="2800" b="1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exploded view of the SPRINTER robot</a:t>
            </a:r>
            <a:endParaRPr lang="en-IN" sz="2800" b="1" u="sng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10D11B9-5CD1-457B-815D-D8839D7D975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14286" y="173404"/>
            <a:ext cx="1362872" cy="963632"/>
          </a:xfr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B54F587-6914-41CF-B14A-6CB3C131FCA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rcRect b="25311"/>
          <a:stretch/>
        </p:blipFill>
        <p:spPr>
          <a:xfrm>
            <a:off x="3664720" y="701336"/>
            <a:ext cx="4721852" cy="6094520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EE855DA-BE36-492C-B4A6-F4F113E447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44696" y="173404"/>
            <a:ext cx="1615580" cy="85961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4970BE2-06F7-47CC-81B9-130E2668F09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3671" r="4881" b="4394"/>
          <a:stretch/>
        </p:blipFill>
        <p:spPr>
          <a:xfrm>
            <a:off x="311941" y="2698812"/>
            <a:ext cx="2605719" cy="222829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6FED919-BB0D-49D7-9FCE-E9DEEC71685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37647" y="2778202"/>
            <a:ext cx="2822629" cy="2521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6778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BEF30-708B-4D44-A769-6EE46FCAE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6045" y="234075"/>
            <a:ext cx="6555913" cy="543698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Task Allocation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10D11B9-5CD1-457B-815D-D8839D7D975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14286" y="173404"/>
            <a:ext cx="1362872" cy="963632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3A5248-DCFC-4042-8381-65950EFE3E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7187" y="1442564"/>
            <a:ext cx="7103268" cy="2659866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1"/>
                </a:solidFill>
              </a:rPr>
              <a:t>Guaranteeing collision free trajectories for </a:t>
            </a:r>
            <a:r>
              <a:rPr lang="en-IN" dirty="0">
                <a:solidFill>
                  <a:schemeClr val="bg1"/>
                </a:solidFill>
              </a:rPr>
              <a:t>homogeneous robots.</a:t>
            </a:r>
          </a:p>
          <a:p>
            <a:r>
              <a:rPr lang="en-IN" dirty="0">
                <a:solidFill>
                  <a:schemeClr val="bg1"/>
                </a:solidFill>
              </a:rPr>
              <a:t>Problem: allocating </a:t>
            </a:r>
            <a:r>
              <a:rPr lang="en-US" dirty="0">
                <a:solidFill>
                  <a:schemeClr val="bg1"/>
                </a:solidFill>
              </a:rPr>
              <a:t>N robots to N goal locations in a 2-dimensional Euclidean-</a:t>
            </a:r>
            <a:r>
              <a:rPr lang="en-IN" dirty="0">
                <a:solidFill>
                  <a:schemeClr val="bg1"/>
                </a:solidFill>
              </a:rPr>
              <a:t>space.</a:t>
            </a:r>
          </a:p>
          <a:p>
            <a:r>
              <a:rPr lang="en-IN" dirty="0">
                <a:solidFill>
                  <a:schemeClr val="bg1"/>
                </a:solidFill>
              </a:rPr>
              <a:t>The </a:t>
            </a:r>
            <a:r>
              <a:rPr lang="en-US" dirty="0">
                <a:solidFill>
                  <a:schemeClr val="bg1"/>
                </a:solidFill>
              </a:rPr>
              <a:t>initial positions are random locations on the testbed, where the robots are placed at t = 0.</a:t>
            </a:r>
          </a:p>
          <a:p>
            <a:pPr marL="0" indent="0">
              <a:buNone/>
            </a:pP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EE855DA-BE36-492C-B4A6-F4F113E447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44696" y="173404"/>
            <a:ext cx="1615580" cy="85961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46A2DB3-699E-4F38-8106-DABD7A547E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43180" y="1137036"/>
            <a:ext cx="3857740" cy="195239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797E295-9BDF-4547-BFAD-8A38F648F05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3723" t="8139" r="13449" b="5452"/>
          <a:stretch/>
        </p:blipFill>
        <p:spPr>
          <a:xfrm>
            <a:off x="535612" y="4407959"/>
            <a:ext cx="3983122" cy="227663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4AA4F34-4528-4E5A-BCBE-35484097C0BE}"/>
                  </a:ext>
                </a:extLst>
              </p:cNvPr>
              <p:cNvSpPr/>
              <p:nvPr/>
            </p:nvSpPr>
            <p:spPr>
              <a:xfrm>
                <a:off x="4767308" y="4277259"/>
                <a:ext cx="6631620" cy="261456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bg1"/>
                    </a:solidFill>
                    <a:latin typeface="CMMI10"/>
                  </a:rPr>
                  <a:t>R &gt; </a:t>
                </a:r>
                <a:r>
                  <a:rPr lang="en-US" sz="2000" dirty="0">
                    <a:solidFill>
                      <a:schemeClr val="bg1"/>
                    </a:solidFill>
                    <a:latin typeface="CMR10"/>
                  </a:rPr>
                  <a:t>0 </a:t>
                </a:r>
                <a:r>
                  <a:rPr lang="en-US" sz="2000" dirty="0">
                    <a:solidFill>
                      <a:schemeClr val="bg1"/>
                    </a:solidFill>
                    <a:latin typeface="NimbusRomNo9L-Regu"/>
                  </a:rPr>
                  <a:t>is the radius of circle circumscribing the outline of the robot.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bg1"/>
                    </a:solidFill>
                    <a:latin typeface="NimbusRomNo9L-Regu"/>
                  </a:rPr>
                  <a:t>Distance between any two initial locations is </a:t>
                </a:r>
                <a:r>
                  <a:rPr lang="en-IN" sz="2000" dirty="0">
                    <a:solidFill>
                      <a:schemeClr val="bg1"/>
                    </a:solidFill>
                    <a:latin typeface="NimbusRomNo9L-Regu"/>
                  </a:rPr>
                  <a:t>at least </a:t>
                </a:r>
                <a:r>
                  <a:rPr lang="en-IN" sz="2000" dirty="0">
                    <a:solidFill>
                      <a:schemeClr val="bg1"/>
                    </a:solidFill>
                    <a:latin typeface="CMR10"/>
                  </a:rPr>
                  <a:t>2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IN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  <m:r>
                      <a:rPr lang="en-IN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solidFill>
                      <a:schemeClr val="bg1"/>
                    </a:solidFill>
                    <a:latin typeface="CMMI10"/>
                  </a:rPr>
                  <a:t>R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bg1"/>
                    </a:solidFill>
                    <a:latin typeface="CMMI10"/>
                  </a:rPr>
                  <a:t>D</a:t>
                </a:r>
                <a:r>
                  <a:rPr lang="en-US" sz="2000" dirty="0">
                    <a:solidFill>
                      <a:schemeClr val="bg1"/>
                    </a:solidFill>
                    <a:latin typeface="NimbusRomNo9L-Regu"/>
                  </a:rPr>
                  <a:t>istance between any two goal locations is also at least </a:t>
                </a:r>
                <a:r>
                  <a:rPr lang="en-US" sz="2000" dirty="0">
                    <a:solidFill>
                      <a:schemeClr val="bg1"/>
                    </a:solidFill>
                    <a:latin typeface="CMR10"/>
                  </a:rPr>
                  <a:t>2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IN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  <m:r>
                      <a:rPr lang="en-IN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2000" dirty="0">
                    <a:solidFill>
                      <a:schemeClr val="bg1"/>
                    </a:solidFill>
                    <a:latin typeface="CMMI10"/>
                  </a:rPr>
                  <a:t>R</a:t>
                </a:r>
                <a:r>
                  <a:rPr lang="en-IN" sz="2000" dirty="0">
                    <a:solidFill>
                      <a:schemeClr val="bg1"/>
                    </a:solidFill>
                    <a:latin typeface="NimbusRomNo9L-Regu"/>
                  </a:rPr>
                  <a:t>, </a:t>
                </a:r>
              </a:p>
              <a:p>
                <a:pPr marL="285750" indent="-285750">
                  <a:buFont typeface="Wingdings" panose="05000000000000000000" pitchFamily="2" charset="2"/>
                  <a:buChar char="ü"/>
                </a:pPr>
                <a:r>
                  <a:rPr lang="en-IN" sz="2000" dirty="0">
                    <a:solidFill>
                      <a:schemeClr val="bg1"/>
                    </a:solidFill>
                    <a:latin typeface="NimbusRomNo9L-Regu"/>
                  </a:rPr>
                  <a:t>The trajectories </a:t>
                </a:r>
                <a:r>
                  <a:rPr lang="en-US" sz="2000" dirty="0">
                    <a:solidFill>
                      <a:schemeClr val="bg1"/>
                    </a:solidFill>
                    <a:latin typeface="NimbusRomNo9L-Regu"/>
                  </a:rPr>
                  <a:t>generated  are collision free.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bg1"/>
                    </a:solidFill>
                  </a:rPr>
                  <a:t>Image segmentation provides the goal locations as the center</a:t>
                </a:r>
              </a:p>
              <a:p>
                <a:r>
                  <a:rPr lang="en-IN" sz="2000" dirty="0">
                    <a:solidFill>
                      <a:schemeClr val="bg1"/>
                    </a:solidFill>
                  </a:rPr>
                  <a:t>    of each cell.</a:t>
                </a:r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4AA4F34-4528-4E5A-BCBE-35484097C0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7308" y="4277259"/>
                <a:ext cx="6631620" cy="2614562"/>
              </a:xfrm>
              <a:prstGeom prst="rect">
                <a:avLst/>
              </a:prstGeom>
              <a:blipFill>
                <a:blip r:embed="rId6"/>
                <a:stretch>
                  <a:fillRect l="-827" t="-1399" r="-1287" b="-326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04286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365</TotalTime>
  <Words>658</Words>
  <Application>Microsoft Office PowerPoint</Application>
  <PresentationFormat>Widescreen</PresentationFormat>
  <Paragraphs>95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32" baseType="lpstr">
      <vt:lpstr>MS PMincho</vt:lpstr>
      <vt:lpstr>Arial</vt:lpstr>
      <vt:lpstr>Arial Black</vt:lpstr>
      <vt:lpstr>Arial Rounded MT Bold</vt:lpstr>
      <vt:lpstr>Bahnschrift Light</vt:lpstr>
      <vt:lpstr>Bodoni MT Black</vt:lpstr>
      <vt:lpstr>Calibri</vt:lpstr>
      <vt:lpstr>Cambria Math</vt:lpstr>
      <vt:lpstr>CMBX12</vt:lpstr>
      <vt:lpstr>CMMI10</vt:lpstr>
      <vt:lpstr>CMR10</vt:lpstr>
      <vt:lpstr>Goudy Old Style</vt:lpstr>
      <vt:lpstr>NimbusRomNo9L-Regu</vt:lpstr>
      <vt:lpstr>Times New Roman</vt:lpstr>
      <vt:lpstr>Trebuchet MS</vt:lpstr>
      <vt:lpstr>Tw Cen MT</vt:lpstr>
      <vt:lpstr>Wingdings</vt:lpstr>
      <vt:lpstr>Circuit</vt:lpstr>
      <vt:lpstr>SPRINTER </vt:lpstr>
      <vt:lpstr>INTRODUCTION</vt:lpstr>
      <vt:lpstr>INTRODUCTION</vt:lpstr>
      <vt:lpstr>SWARM TECHNOLOGY</vt:lpstr>
      <vt:lpstr>OBJECTIVE</vt:lpstr>
      <vt:lpstr>ARCHITECTURE</vt:lpstr>
      <vt:lpstr>Hardware Architecture</vt:lpstr>
      <vt:lpstr>The exploded view of the SPRINTER robot</vt:lpstr>
      <vt:lpstr>Task Allocation</vt:lpstr>
      <vt:lpstr>Trajectory Planning and Assignment in Multirobot Systems</vt:lpstr>
      <vt:lpstr>CONCLUSION</vt:lpstr>
      <vt:lpstr>prototype</vt:lpstr>
      <vt:lpstr>FUTURE GOALS AND  APPLICATIONS</vt:lpstr>
      <vt:lpstr>THANK-YOU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SPRINTER </dc:title>
  <dc:creator>vanshika singh</dc:creator>
  <cp:lastModifiedBy>vanshika singh</cp:lastModifiedBy>
  <cp:revision>64</cp:revision>
  <dcterms:created xsi:type="dcterms:W3CDTF">2018-10-04T15:52:54Z</dcterms:created>
  <dcterms:modified xsi:type="dcterms:W3CDTF">2018-10-04T22:02:01Z</dcterms:modified>
</cp:coreProperties>
</file>