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9" r:id="rId14"/>
    <p:sldId id="267"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18-Feb-18</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18-Feb-18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18-Feb-18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18-Feb-18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18-Feb-18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18-Feb-18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18-Feb-18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18-Feb-18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18-Feb-18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18-Feb-18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18-Feb-18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18-Feb-18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18-Feb-18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18-Feb-18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18-Feb-18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18-Feb-18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18-Feb-18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18-Feb-18</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5254" y="476517"/>
            <a:ext cx="11221642" cy="990515"/>
          </a:xfrm>
        </p:spPr>
        <p:txBody>
          <a:bodyPr/>
          <a:lstStyle/>
          <a:p>
            <a:pPr algn="ctr"/>
            <a:r>
              <a:rPr lang="en-US" dirty="0" smtClean="0"/>
              <a:t>Project Micromouse</a:t>
            </a:r>
            <a:endParaRPr lang="en-US"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952" y="2188759"/>
            <a:ext cx="4564260" cy="34264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34" y="2188759"/>
            <a:ext cx="5149002" cy="3426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58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6518" y="1803042"/>
            <a:ext cx="11217499" cy="1776604"/>
          </a:xfrm>
        </p:spPr>
        <p:txBody>
          <a:bodyPr/>
          <a:lstStyle/>
          <a:p>
            <a:pPr algn="ctr"/>
            <a:r>
              <a:rPr lang="en-US" dirty="0" smtClean="0"/>
              <a:t>International Autonomous Robotics Competition(IARC)</a:t>
            </a:r>
            <a:endParaRPr lang="en-US" dirty="0"/>
          </a:p>
        </p:txBody>
      </p:sp>
      <p:sp>
        <p:nvSpPr>
          <p:cNvPr id="4" name="TextBox 3"/>
          <p:cNvSpPr txBox="1"/>
          <p:nvPr/>
        </p:nvSpPr>
        <p:spPr>
          <a:xfrm>
            <a:off x="476517" y="4018208"/>
            <a:ext cx="11217499" cy="1754326"/>
          </a:xfrm>
          <a:prstGeom prst="rect">
            <a:avLst/>
          </a:prstGeom>
          <a:noFill/>
        </p:spPr>
        <p:txBody>
          <a:bodyPr wrap="square" rtlCol="0">
            <a:spAutoFit/>
          </a:bodyPr>
          <a:lstStyle/>
          <a:p>
            <a:pPr algn="ctr"/>
            <a:r>
              <a:rPr lang="en-US" sz="5400" dirty="0" smtClean="0">
                <a:solidFill>
                  <a:schemeClr val="bg1"/>
                </a:solidFill>
              </a:rPr>
              <a:t>Techkriti-2018</a:t>
            </a:r>
          </a:p>
          <a:p>
            <a:pPr algn="ctr"/>
            <a:r>
              <a:rPr lang="en-US" sz="5400" dirty="0" smtClean="0">
                <a:solidFill>
                  <a:schemeClr val="bg1"/>
                </a:solidFill>
              </a:rPr>
              <a:t>IIT KANPUR</a:t>
            </a:r>
            <a:endParaRPr lang="en-US" sz="5400" dirty="0">
              <a:solidFill>
                <a:schemeClr val="bg1"/>
              </a:solidFill>
            </a:endParaRPr>
          </a:p>
        </p:txBody>
      </p:sp>
    </p:spTree>
    <p:extLst>
      <p:ext uri="{BB962C8B-B14F-4D97-AF65-F5344CB8AC3E}">
        <p14:creationId xmlns:p14="http://schemas.microsoft.com/office/powerpoint/2010/main" val="842898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Event </a:t>
            </a:r>
            <a:endParaRPr lang="en-US" dirty="0"/>
          </a:p>
        </p:txBody>
      </p:sp>
      <p:sp>
        <p:nvSpPr>
          <p:cNvPr id="3" name="Content Placeholder 2"/>
          <p:cNvSpPr>
            <a:spLocks noGrp="1"/>
          </p:cNvSpPr>
          <p:nvPr>
            <p:ph idx="1"/>
          </p:nvPr>
        </p:nvSpPr>
        <p:spPr/>
        <p:txBody>
          <a:bodyPr/>
          <a:lstStyle/>
          <a:p>
            <a:r>
              <a:rPr lang="en-US" dirty="0" smtClean="0"/>
              <a:t>Autonomous robot to be designed</a:t>
            </a:r>
          </a:p>
          <a:p>
            <a:r>
              <a:rPr lang="en-US" dirty="0" smtClean="0"/>
              <a:t>The robot has to perform tasks such as Line-following, Wall-following, Color Sensing</a:t>
            </a:r>
          </a:p>
          <a:p>
            <a:r>
              <a:rPr lang="en-US" dirty="0" smtClean="0"/>
              <a:t>The fastest bot to complete the tasks accurately is the winner</a:t>
            </a:r>
          </a:p>
          <a:p>
            <a:r>
              <a:rPr lang="en-US" dirty="0" err="1" smtClean="0"/>
              <a:t>Beeclust</a:t>
            </a:r>
            <a:r>
              <a:rPr lang="en-US" dirty="0" smtClean="0"/>
              <a:t> Multi-Robot Systems Lab has qualified for the finals to be held on 16</a:t>
            </a:r>
            <a:r>
              <a:rPr lang="en-US" baseline="30000" dirty="0" smtClean="0"/>
              <a:t>th</a:t>
            </a:r>
            <a:r>
              <a:rPr lang="en-US" dirty="0" smtClean="0"/>
              <a:t> March 2018 at IIT-Kanpur</a:t>
            </a:r>
          </a:p>
          <a:p>
            <a:endParaRPr lang="en-US" dirty="0" smtClean="0"/>
          </a:p>
          <a:p>
            <a:endParaRPr lang="en-US" dirty="0"/>
          </a:p>
        </p:txBody>
      </p:sp>
    </p:spTree>
    <p:extLst>
      <p:ext uri="{BB962C8B-B14F-4D97-AF65-F5344CB8AC3E}">
        <p14:creationId xmlns:p14="http://schemas.microsoft.com/office/powerpoint/2010/main" val="3625858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502276" y="2292439"/>
            <a:ext cx="10998558" cy="4314423"/>
          </a:xfrm>
        </p:spPr>
        <p:txBody>
          <a:bodyPr>
            <a:normAutofit fontScale="92500" lnSpcReduction="20000"/>
          </a:bodyPr>
          <a:lstStyle/>
          <a:p>
            <a:r>
              <a:rPr lang="en-US" dirty="0"/>
              <a:t>You shall place your bot at point </a:t>
            </a:r>
            <a:r>
              <a:rPr lang="en-US" b="1" dirty="0"/>
              <a:t>A</a:t>
            </a:r>
            <a:r>
              <a:rPr lang="en-US" dirty="0"/>
              <a:t> in any direction, in order to perform line following.</a:t>
            </a:r>
          </a:p>
          <a:p>
            <a:r>
              <a:rPr lang="en-US" dirty="0"/>
              <a:t>After reaching the point </a:t>
            </a:r>
            <a:r>
              <a:rPr lang="en-US" b="1" dirty="0"/>
              <a:t>B</a:t>
            </a:r>
            <a:r>
              <a:rPr lang="en-US" dirty="0"/>
              <a:t> by line following it then has to travel to another point </a:t>
            </a:r>
            <a:r>
              <a:rPr lang="en-US" b="1" dirty="0"/>
              <a:t>C</a:t>
            </a:r>
            <a:r>
              <a:rPr lang="en-US" dirty="0"/>
              <a:t> by following a path, bounded by a continuous wall on one side and a line running parallel to the wall on the other side at a distance of </a:t>
            </a:r>
            <a:r>
              <a:rPr lang="en-US" i="1" dirty="0"/>
              <a:t>400mm</a:t>
            </a:r>
            <a:r>
              <a:rPr lang="en-US" dirty="0"/>
              <a:t>, by the principles of the wall following. In case the bot crosses the line, human intervention would be allowed and points would be cut for the same.</a:t>
            </a:r>
          </a:p>
          <a:p>
            <a:r>
              <a:rPr lang="en-US" dirty="0"/>
              <a:t>After reaching point </a:t>
            </a:r>
            <a:r>
              <a:rPr lang="en-US" b="1" dirty="0"/>
              <a:t>C</a:t>
            </a:r>
            <a:r>
              <a:rPr lang="en-US" dirty="0"/>
              <a:t>, the bot has to follow a continuous wall again, according to the same rules as mentioned above, but this time, the wall will be in the opposite direction as that of the previous one. It would then reach point </a:t>
            </a:r>
            <a:r>
              <a:rPr lang="en-US" b="1" dirty="0"/>
              <a:t>D</a:t>
            </a:r>
            <a:r>
              <a:rPr lang="en-US" dirty="0"/>
              <a:t>.</a:t>
            </a:r>
          </a:p>
          <a:p>
            <a:r>
              <a:rPr lang="en-US" dirty="0"/>
              <a:t>After reaching </a:t>
            </a:r>
            <a:r>
              <a:rPr lang="en-US" b="1" dirty="0"/>
              <a:t>D</a:t>
            </a:r>
            <a:r>
              <a:rPr lang="en-US" dirty="0"/>
              <a:t> it must again traverse on black lines.</a:t>
            </a:r>
          </a:p>
          <a:p>
            <a:r>
              <a:rPr lang="en-US" dirty="0"/>
              <a:t>At each intersection </a:t>
            </a:r>
            <a:r>
              <a:rPr lang="en-US" b="1" dirty="0"/>
              <a:t>I</a:t>
            </a:r>
            <a:r>
              <a:rPr lang="en-US" b="1" baseline="-25000" dirty="0"/>
              <a:t>A</a:t>
            </a:r>
            <a:r>
              <a:rPr lang="en-US" dirty="0"/>
              <a:t>, the bot has to detect the color of the block placed in front and has to turn as described below to reach point </a:t>
            </a:r>
            <a:r>
              <a:rPr lang="en-US" b="1" dirty="0"/>
              <a:t>I</a:t>
            </a:r>
            <a:r>
              <a:rPr lang="en-US" b="1" baseline="-25000" dirty="0"/>
              <a:t>B</a:t>
            </a:r>
            <a:r>
              <a:rPr lang="en-US" dirty="0"/>
              <a:t>:</a:t>
            </a:r>
          </a:p>
          <a:p>
            <a:pPr lvl="1"/>
            <a:r>
              <a:rPr lang="en-US" dirty="0"/>
              <a:t>Blue Block: The bot has to turn left at intersection </a:t>
            </a:r>
            <a:r>
              <a:rPr lang="en-US" b="1" dirty="0"/>
              <a:t>I</a:t>
            </a:r>
            <a:r>
              <a:rPr lang="en-US" b="1" baseline="-25000" dirty="0"/>
              <a:t>A</a:t>
            </a:r>
            <a:r>
              <a:rPr lang="en-US" dirty="0"/>
              <a:t>.</a:t>
            </a:r>
          </a:p>
          <a:p>
            <a:pPr lvl="1"/>
            <a:r>
              <a:rPr lang="en-US" dirty="0"/>
              <a:t>Red Block: The bot has to turn right at intersection </a:t>
            </a:r>
            <a:r>
              <a:rPr lang="en-US" b="1" dirty="0"/>
              <a:t>I</a:t>
            </a:r>
            <a:r>
              <a:rPr lang="en-US" b="1" baseline="-25000" dirty="0"/>
              <a:t>A</a:t>
            </a:r>
            <a:r>
              <a:rPr lang="en-US" dirty="0"/>
              <a:t>.</a:t>
            </a:r>
          </a:p>
          <a:p>
            <a:r>
              <a:rPr lang="en-US" dirty="0"/>
              <a:t>Following the above directions, the bot would reach the </a:t>
            </a:r>
            <a:r>
              <a:rPr lang="en-US" b="1" dirty="0"/>
              <a:t>Finish</a:t>
            </a:r>
            <a:r>
              <a:rPr lang="en-US" dirty="0"/>
              <a:t> area. There it has to show the number of boxes encountered on an LCD display, as well as has to blink a LED which will mark the end of the game.</a:t>
            </a:r>
          </a:p>
          <a:p>
            <a:endParaRPr lang="en-US" dirty="0"/>
          </a:p>
        </p:txBody>
      </p:sp>
    </p:spTree>
    <p:extLst>
      <p:ext uri="{BB962C8B-B14F-4D97-AF65-F5344CB8AC3E}">
        <p14:creationId xmlns:p14="http://schemas.microsoft.com/office/powerpoint/2010/main" val="3886874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Arena:</a:t>
            </a:r>
            <a:endParaRPr lang="en-US" dirty="0"/>
          </a:p>
        </p:txBody>
      </p:sp>
      <p:pic>
        <p:nvPicPr>
          <p:cNvPr id="1026" name="Picture 2" descr="https://techkriti.org/resource/images/IAR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9265" y="2343955"/>
            <a:ext cx="8459743" cy="417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10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Used:</a:t>
            </a:r>
            <a:endParaRPr lang="en-US" dirty="0"/>
          </a:p>
        </p:txBody>
      </p:sp>
      <p:sp>
        <p:nvSpPr>
          <p:cNvPr id="3" name="Content Placeholder 2"/>
          <p:cNvSpPr>
            <a:spLocks noGrp="1"/>
          </p:cNvSpPr>
          <p:nvPr>
            <p:ph idx="1"/>
          </p:nvPr>
        </p:nvSpPr>
        <p:spPr/>
        <p:txBody>
          <a:bodyPr/>
          <a:lstStyle/>
          <a:p>
            <a:r>
              <a:rPr lang="en-US" dirty="0" smtClean="0"/>
              <a:t>Arduino Mega-2560</a:t>
            </a:r>
          </a:p>
          <a:p>
            <a:r>
              <a:rPr lang="en-US" dirty="0" smtClean="0"/>
              <a:t>TCRT5000 IR-sensor array</a:t>
            </a:r>
          </a:p>
          <a:p>
            <a:r>
              <a:rPr lang="en-US" dirty="0" smtClean="0"/>
              <a:t>HC-SR04 Ultrasonic sensors</a:t>
            </a:r>
          </a:p>
          <a:p>
            <a:r>
              <a:rPr lang="en-US" dirty="0" smtClean="0"/>
              <a:t>TCS3200 Color sensors</a:t>
            </a:r>
          </a:p>
          <a:p>
            <a:r>
              <a:rPr lang="en-US" dirty="0" smtClean="0"/>
              <a:t>L293D motor driver</a:t>
            </a:r>
          </a:p>
          <a:p>
            <a:r>
              <a:rPr lang="en-US" dirty="0" smtClean="0"/>
              <a:t>6V BO motors</a:t>
            </a:r>
          </a:p>
          <a:p>
            <a:r>
              <a:rPr lang="en-US" dirty="0" smtClean="0"/>
              <a:t>Nokia 5110 LCD</a:t>
            </a:r>
            <a:endParaRPr lang="en-US" dirty="0"/>
          </a:p>
        </p:txBody>
      </p:sp>
    </p:spTree>
    <p:extLst>
      <p:ext uri="{BB962C8B-B14F-4D97-AF65-F5344CB8AC3E}">
        <p14:creationId xmlns:p14="http://schemas.microsoft.com/office/powerpoint/2010/main" val="3628196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and Control Systems Used:</a:t>
            </a:r>
            <a:endParaRPr lang="en-US" dirty="0"/>
          </a:p>
        </p:txBody>
      </p:sp>
      <p:sp>
        <p:nvSpPr>
          <p:cNvPr id="3" name="Content Placeholder 2"/>
          <p:cNvSpPr>
            <a:spLocks noGrp="1"/>
          </p:cNvSpPr>
          <p:nvPr>
            <p:ph idx="1"/>
          </p:nvPr>
        </p:nvSpPr>
        <p:spPr/>
        <p:txBody>
          <a:bodyPr/>
          <a:lstStyle/>
          <a:p>
            <a:r>
              <a:rPr lang="en-US" dirty="0" smtClean="0"/>
              <a:t>Line following:</a:t>
            </a:r>
          </a:p>
          <a:p>
            <a:pPr>
              <a:buFont typeface="+mj-lt"/>
              <a:buAutoNum type="arabicPeriod"/>
            </a:pPr>
            <a:r>
              <a:rPr lang="en-US" dirty="0" smtClean="0"/>
              <a:t>Left-hand rule or Right-hand rule</a:t>
            </a:r>
          </a:p>
          <a:p>
            <a:pPr>
              <a:buFont typeface="+mj-lt"/>
              <a:buAutoNum type="arabicPeriod"/>
            </a:pPr>
            <a:r>
              <a:rPr lang="en-US" dirty="0" smtClean="0"/>
              <a:t>PID controller</a:t>
            </a:r>
          </a:p>
          <a:p>
            <a:pPr>
              <a:buFont typeface="+mj-lt"/>
              <a:buAutoNum type="arabicPeriod"/>
            </a:pPr>
            <a:endParaRPr lang="en-US" dirty="0" smtClean="0"/>
          </a:p>
          <a:p>
            <a:r>
              <a:rPr lang="en-US" dirty="0" smtClean="0"/>
              <a:t>Wall following:</a:t>
            </a:r>
          </a:p>
          <a:p>
            <a:pPr>
              <a:buFont typeface="+mj-lt"/>
              <a:buAutoNum type="arabicPeriod"/>
            </a:pPr>
            <a:r>
              <a:rPr lang="en-US" dirty="0" smtClean="0"/>
              <a:t>PID controller</a:t>
            </a:r>
          </a:p>
          <a:p>
            <a:pPr>
              <a:buFont typeface="+mj-lt"/>
              <a:buAutoNum type="arabicPeriod"/>
            </a:pPr>
            <a:endParaRPr lang="en-US" dirty="0" smtClean="0"/>
          </a:p>
          <a:p>
            <a:pPr>
              <a:buFont typeface="+mj-lt"/>
              <a:buAutoNum type="arabicPeriod"/>
            </a:pPr>
            <a:endParaRPr lang="en-US" dirty="0"/>
          </a:p>
        </p:txBody>
      </p:sp>
    </p:spTree>
    <p:extLst>
      <p:ext uri="{BB962C8B-B14F-4D97-AF65-F5344CB8AC3E}">
        <p14:creationId xmlns:p14="http://schemas.microsoft.com/office/powerpoint/2010/main" val="2076019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0289" y="2465059"/>
            <a:ext cx="5511435" cy="2800767"/>
          </a:xfrm>
          <a:prstGeom prst="rect">
            <a:avLst/>
          </a:prstGeom>
          <a:noFill/>
        </p:spPr>
        <p:txBody>
          <a:bodyPr wrap="square" lIns="91440" tIns="45720" rIns="91440" bIns="45720">
            <a:spAutoFit/>
          </a:bodyPr>
          <a:lstStyle/>
          <a:p>
            <a:pPr algn="ctr"/>
            <a:r>
              <a:rPr lang="en-US" sz="88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79259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Micromouse is an autonomous robot</a:t>
            </a:r>
          </a:p>
          <a:p>
            <a:r>
              <a:rPr lang="en-US" dirty="0" smtClean="0"/>
              <a:t>It has the capability to navigate through any environment by itself given the destination</a:t>
            </a:r>
          </a:p>
          <a:p>
            <a:r>
              <a:rPr lang="en-US" dirty="0" smtClean="0"/>
              <a:t>The whole path taken by the mouse is mapped in its memory and the shortest path to the destination can be determined easily</a:t>
            </a:r>
          </a:p>
          <a:p>
            <a:r>
              <a:rPr lang="en-US" dirty="0" smtClean="0"/>
              <a:t>Uses minimal hardware and intelligent algorithms</a:t>
            </a:r>
          </a:p>
          <a:p>
            <a:r>
              <a:rPr lang="en-US" dirty="0" smtClean="0"/>
              <a:t>Wide range of applications such as </a:t>
            </a:r>
            <a:r>
              <a:rPr lang="en-US" dirty="0"/>
              <a:t>o</a:t>
            </a:r>
            <a:r>
              <a:rPr lang="en-US" dirty="0" smtClean="0"/>
              <a:t>bstacle </a:t>
            </a:r>
            <a:r>
              <a:rPr lang="en-US" dirty="0"/>
              <a:t>avoidance, planning, mapping, autonomous decision-making, spatial navigation, knowledge </a:t>
            </a:r>
            <a:r>
              <a:rPr lang="en-US" dirty="0" smtClean="0"/>
              <a:t>acquisition</a:t>
            </a:r>
            <a:endParaRPr lang="en-US" dirty="0"/>
          </a:p>
        </p:txBody>
      </p:sp>
    </p:spTree>
    <p:extLst>
      <p:ext uri="{BB962C8B-B14F-4D97-AF65-F5344CB8AC3E}">
        <p14:creationId xmlns:p14="http://schemas.microsoft.com/office/powerpoint/2010/main" val="447285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sp>
        <p:nvSpPr>
          <p:cNvPr id="3" name="Content Placeholder 2"/>
          <p:cNvSpPr>
            <a:spLocks noGrp="1"/>
          </p:cNvSpPr>
          <p:nvPr>
            <p:ph idx="1"/>
          </p:nvPr>
        </p:nvSpPr>
        <p:spPr/>
        <p:txBody>
          <a:bodyPr/>
          <a:lstStyle/>
          <a:p>
            <a:r>
              <a:rPr lang="en-US" dirty="0"/>
              <a:t>M</a:t>
            </a:r>
            <a:r>
              <a:rPr lang="en-US" dirty="0" smtClean="0"/>
              <a:t>icromouse competitions are organized globally since 1970’s</a:t>
            </a:r>
          </a:p>
          <a:p>
            <a:r>
              <a:rPr lang="en-US" dirty="0" smtClean="0"/>
              <a:t>Notable events are </a:t>
            </a:r>
            <a:r>
              <a:rPr lang="en-US" dirty="0" err="1" smtClean="0"/>
              <a:t>MicromouseUSA</a:t>
            </a:r>
            <a:r>
              <a:rPr lang="en-US" dirty="0" smtClean="0"/>
              <a:t>, Applied Power Electronics Competition(APEC), </a:t>
            </a:r>
            <a:r>
              <a:rPr lang="en-US" dirty="0" err="1" smtClean="0"/>
              <a:t>Technoxian</a:t>
            </a:r>
            <a:endParaRPr lang="en-US" dirty="0" smtClean="0"/>
          </a:p>
          <a:p>
            <a:r>
              <a:rPr lang="en-US" dirty="0" smtClean="0"/>
              <a:t>The event consists of a maze which is to be solved in the shortest possible time</a:t>
            </a:r>
          </a:p>
          <a:p>
            <a:r>
              <a:rPr lang="en-US" dirty="0" smtClean="0"/>
              <a:t>A trial run is made where the mouse navigates through the whole maze</a:t>
            </a:r>
          </a:p>
          <a:p>
            <a:r>
              <a:rPr lang="en-US" dirty="0" smtClean="0"/>
              <a:t>A speed run where it takes the shortest path to the destination</a:t>
            </a:r>
          </a:p>
          <a:p>
            <a:r>
              <a:rPr lang="en-US" dirty="0" smtClean="0"/>
              <a:t>Held in two variants: Half-size and Full-size</a:t>
            </a:r>
          </a:p>
          <a:p>
            <a:endParaRPr lang="en-US" dirty="0"/>
          </a:p>
        </p:txBody>
      </p:sp>
    </p:spTree>
    <p:extLst>
      <p:ext uri="{BB962C8B-B14F-4D97-AF65-F5344CB8AC3E}">
        <p14:creationId xmlns:p14="http://schemas.microsoft.com/office/powerpoint/2010/main" val="2928852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 Size vs Full Size Micromouse</a:t>
            </a:r>
            <a:endParaRPr lang="en-US" dirty="0"/>
          </a:p>
        </p:txBody>
      </p:sp>
      <p:sp>
        <p:nvSpPr>
          <p:cNvPr id="3" name="Text Placeholder 2"/>
          <p:cNvSpPr>
            <a:spLocks noGrp="1"/>
          </p:cNvSpPr>
          <p:nvPr>
            <p:ph type="body" idx="1"/>
          </p:nvPr>
        </p:nvSpPr>
        <p:spPr/>
        <p:txBody>
          <a:bodyPr/>
          <a:lstStyle/>
          <a:p>
            <a:r>
              <a:rPr lang="en-US" dirty="0" smtClean="0"/>
              <a:t>Half Size</a:t>
            </a:r>
            <a:endParaRPr lang="en-US" dirty="0"/>
          </a:p>
        </p:txBody>
      </p:sp>
      <p:sp>
        <p:nvSpPr>
          <p:cNvPr id="4" name="Content Placeholder 3"/>
          <p:cNvSpPr>
            <a:spLocks noGrp="1"/>
          </p:cNvSpPr>
          <p:nvPr>
            <p:ph sz="half" idx="2"/>
          </p:nvPr>
        </p:nvSpPr>
        <p:spPr/>
        <p:txBody>
          <a:bodyPr/>
          <a:lstStyle/>
          <a:p>
            <a:r>
              <a:rPr lang="en-US" dirty="0" smtClean="0"/>
              <a:t>Expected to be lesser than 8cm in length and breadth</a:t>
            </a:r>
          </a:p>
          <a:p>
            <a:r>
              <a:rPr lang="en-US" dirty="0" smtClean="0"/>
              <a:t>32x32 maze</a:t>
            </a:r>
          </a:p>
          <a:p>
            <a:r>
              <a:rPr lang="en-US" dirty="0" smtClean="0"/>
              <a:t>Walls of the maze are smaller</a:t>
            </a:r>
            <a:endParaRPr lang="en-US" dirty="0"/>
          </a:p>
        </p:txBody>
      </p:sp>
      <p:sp>
        <p:nvSpPr>
          <p:cNvPr id="5" name="Text Placeholder 4"/>
          <p:cNvSpPr>
            <a:spLocks noGrp="1"/>
          </p:cNvSpPr>
          <p:nvPr>
            <p:ph type="body" sz="quarter" idx="3"/>
          </p:nvPr>
        </p:nvSpPr>
        <p:spPr/>
        <p:txBody>
          <a:bodyPr/>
          <a:lstStyle/>
          <a:p>
            <a:r>
              <a:rPr lang="en-US" dirty="0" smtClean="0"/>
              <a:t>Full Size</a:t>
            </a:r>
            <a:endParaRPr lang="en-US" dirty="0"/>
          </a:p>
        </p:txBody>
      </p:sp>
      <p:sp>
        <p:nvSpPr>
          <p:cNvPr id="6" name="Content Placeholder 5"/>
          <p:cNvSpPr>
            <a:spLocks noGrp="1"/>
          </p:cNvSpPr>
          <p:nvPr>
            <p:ph sz="quarter" idx="4"/>
          </p:nvPr>
        </p:nvSpPr>
        <p:spPr/>
        <p:txBody>
          <a:bodyPr/>
          <a:lstStyle/>
          <a:p>
            <a:r>
              <a:rPr lang="en-US" dirty="0" smtClean="0"/>
              <a:t>Should be contained within a square of area 12.5x12.5 cm</a:t>
            </a:r>
          </a:p>
          <a:p>
            <a:r>
              <a:rPr lang="en-US" dirty="0" smtClean="0"/>
              <a:t>16x16 maze</a:t>
            </a:r>
          </a:p>
          <a:p>
            <a:r>
              <a:rPr lang="en-US" dirty="0" smtClean="0"/>
              <a:t>Walls are 50mm in length and height</a:t>
            </a:r>
            <a:endParaRPr lang="en-US" dirty="0"/>
          </a:p>
        </p:txBody>
      </p:sp>
    </p:spTree>
    <p:extLst>
      <p:ext uri="{BB962C8B-B14F-4D97-AF65-F5344CB8AC3E}">
        <p14:creationId xmlns:p14="http://schemas.microsoft.com/office/powerpoint/2010/main" val="182270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half and full size micro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half and full size micromous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half and full size micromous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Image result for half and full size microm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984" y="465138"/>
            <a:ext cx="7611415" cy="582923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725081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sp>
        <p:nvSpPr>
          <p:cNvPr id="3" name="Content Placeholder 2"/>
          <p:cNvSpPr>
            <a:spLocks noGrp="1"/>
          </p:cNvSpPr>
          <p:nvPr>
            <p:ph idx="1"/>
          </p:nvPr>
        </p:nvSpPr>
        <p:spPr/>
        <p:txBody>
          <a:bodyPr/>
          <a:lstStyle/>
          <a:p>
            <a:r>
              <a:rPr lang="en-US" dirty="0" smtClean="0"/>
              <a:t>Microcontroller</a:t>
            </a:r>
          </a:p>
          <a:p>
            <a:r>
              <a:rPr lang="en-US" dirty="0" smtClean="0"/>
              <a:t>IR sensors</a:t>
            </a:r>
          </a:p>
          <a:p>
            <a:r>
              <a:rPr lang="en-US" dirty="0" smtClean="0"/>
              <a:t>Gyroscope</a:t>
            </a:r>
          </a:p>
          <a:p>
            <a:r>
              <a:rPr lang="en-US" dirty="0" smtClean="0"/>
              <a:t>Motors</a:t>
            </a:r>
          </a:p>
          <a:p>
            <a:r>
              <a:rPr lang="en-US" dirty="0" smtClean="0"/>
              <a:t>Motor driver</a:t>
            </a:r>
          </a:p>
          <a:p>
            <a:r>
              <a:rPr lang="en-US" dirty="0" smtClean="0"/>
              <a:t>Encoder</a:t>
            </a:r>
          </a:p>
          <a:p>
            <a:r>
              <a:rPr lang="en-US" dirty="0" smtClean="0"/>
              <a:t>Necessary passives and components for user interface </a:t>
            </a:r>
          </a:p>
          <a:p>
            <a:endParaRPr lang="en-US" dirty="0"/>
          </a:p>
        </p:txBody>
      </p:sp>
    </p:spTree>
    <p:extLst>
      <p:ext uri="{BB962C8B-B14F-4D97-AF65-F5344CB8AC3E}">
        <p14:creationId xmlns:p14="http://schemas.microsoft.com/office/powerpoint/2010/main" val="585218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Fabrication of the bot:</a:t>
            </a:r>
            <a:endParaRPr lang="en-US" dirty="0"/>
          </a:p>
        </p:txBody>
      </p:sp>
      <p:sp>
        <p:nvSpPr>
          <p:cNvPr id="3" name="Content Placeholder 2"/>
          <p:cNvSpPr>
            <a:spLocks noGrp="1"/>
          </p:cNvSpPr>
          <p:nvPr>
            <p:ph idx="1"/>
          </p:nvPr>
        </p:nvSpPr>
        <p:spPr/>
        <p:txBody>
          <a:bodyPr/>
          <a:lstStyle/>
          <a:p>
            <a:r>
              <a:rPr lang="en-US" dirty="0" smtClean="0"/>
              <a:t>The components are directly mounted on the PCB and it serves both as an electrical and mechanical medium to support the micromouse</a:t>
            </a:r>
          </a:p>
          <a:p>
            <a:r>
              <a:rPr lang="en-US" dirty="0" smtClean="0"/>
              <a:t>The placement of components determines the operation of the robot</a:t>
            </a:r>
          </a:p>
          <a:p>
            <a:r>
              <a:rPr lang="en-US" dirty="0" smtClean="0"/>
              <a:t>Precise placement of IR-sensors along with the gyroscope and encoders is essential to perfect the locomotion</a:t>
            </a:r>
          </a:p>
          <a:p>
            <a:r>
              <a:rPr lang="en-US" dirty="0" smtClean="0"/>
              <a:t>Weight </a:t>
            </a:r>
            <a:r>
              <a:rPr lang="en-US" dirty="0"/>
              <a:t>d</a:t>
            </a:r>
            <a:r>
              <a:rPr lang="en-US" dirty="0" smtClean="0"/>
              <a:t>istribution plays an important role in dynamics of the bot</a:t>
            </a:r>
          </a:p>
          <a:p>
            <a:endParaRPr lang="en-US" dirty="0" smtClean="0"/>
          </a:p>
        </p:txBody>
      </p:sp>
    </p:spTree>
    <p:extLst>
      <p:ext uri="{BB962C8B-B14F-4D97-AF65-F5344CB8AC3E}">
        <p14:creationId xmlns:p14="http://schemas.microsoft.com/office/powerpoint/2010/main" val="3831858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Used:</a:t>
            </a:r>
            <a:endParaRPr lang="en-US" dirty="0"/>
          </a:p>
        </p:txBody>
      </p:sp>
      <p:sp>
        <p:nvSpPr>
          <p:cNvPr id="3" name="Content Placeholder 2"/>
          <p:cNvSpPr>
            <a:spLocks noGrp="1"/>
          </p:cNvSpPr>
          <p:nvPr>
            <p:ph idx="1"/>
          </p:nvPr>
        </p:nvSpPr>
        <p:spPr/>
        <p:txBody>
          <a:bodyPr/>
          <a:lstStyle/>
          <a:p>
            <a:r>
              <a:rPr lang="en-US" dirty="0" err="1" smtClean="0"/>
              <a:t>Floodfill</a:t>
            </a:r>
            <a:r>
              <a:rPr lang="en-US" dirty="0" smtClean="0"/>
              <a:t> algorithm</a:t>
            </a:r>
          </a:p>
          <a:p>
            <a:r>
              <a:rPr lang="en-US" dirty="0" err="1" smtClean="0"/>
              <a:t>Bruteforce</a:t>
            </a:r>
            <a:r>
              <a:rPr lang="en-US" dirty="0" smtClean="0"/>
              <a:t> method</a:t>
            </a:r>
          </a:p>
          <a:p>
            <a:endParaRPr lang="en-US" dirty="0"/>
          </a:p>
        </p:txBody>
      </p:sp>
    </p:spTree>
    <p:extLst>
      <p:ext uri="{BB962C8B-B14F-4D97-AF65-F5344CB8AC3E}">
        <p14:creationId xmlns:p14="http://schemas.microsoft.com/office/powerpoint/2010/main" val="2168353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10643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93</TotalTime>
  <Words>396</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Project Micromouse</vt:lpstr>
      <vt:lpstr>INTRODUCTION</vt:lpstr>
      <vt:lpstr>Competition:</vt:lpstr>
      <vt:lpstr>Half Size vs Full Size Micromouse</vt:lpstr>
      <vt:lpstr>PowerPoint Presentation</vt:lpstr>
      <vt:lpstr>Hardware</vt:lpstr>
      <vt:lpstr>Fabrication of the bot:</vt:lpstr>
      <vt:lpstr>Algorithms Used:</vt:lpstr>
      <vt:lpstr>Working:</vt:lpstr>
      <vt:lpstr>International Autonomous Robotics Competition(IARC)</vt:lpstr>
      <vt:lpstr>About the Event </vt:lpstr>
      <vt:lpstr>Problem Statement:</vt:lpstr>
      <vt:lpstr>The Arena:</vt:lpstr>
      <vt:lpstr>Hardware Used:</vt:lpstr>
      <vt:lpstr>Algorithms and Control Systems Used: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Micromouse</dc:title>
  <dc:creator>Pranav Srinivas</dc:creator>
  <cp:lastModifiedBy>Pranav Srinivas</cp:lastModifiedBy>
  <cp:revision>11</cp:revision>
  <dcterms:created xsi:type="dcterms:W3CDTF">2018-02-17T16:40:48Z</dcterms:created>
  <dcterms:modified xsi:type="dcterms:W3CDTF">2018-02-18T17:26:03Z</dcterms:modified>
</cp:coreProperties>
</file>