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9"/>
  </p:notesMasterIdLst>
  <p:sldIdLst>
    <p:sldId id="256" r:id="rId2"/>
    <p:sldId id="257" r:id="rId3"/>
    <p:sldId id="258" r:id="rId4"/>
    <p:sldId id="269" r:id="rId5"/>
    <p:sldId id="270" r:id="rId6"/>
    <p:sldId id="268" r:id="rId7"/>
    <p:sldId id="264" r:id="rId8"/>
    <p:sldId id="259" r:id="rId9"/>
    <p:sldId id="260" r:id="rId10"/>
    <p:sldId id="265" r:id="rId11"/>
    <p:sldId id="271" r:id="rId12"/>
    <p:sldId id="263" r:id="rId13"/>
    <p:sldId id="266" r:id="rId14"/>
    <p:sldId id="272" r:id="rId15"/>
    <p:sldId id="273" r:id="rId16"/>
    <p:sldId id="26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128255-25A8-4724-A495-4A2A94056429}" v="3" dt="2024-04-01T22:26:19.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57" autoAdjust="0"/>
  </p:normalViewPr>
  <p:slideViewPr>
    <p:cSldViewPr snapToGrid="0">
      <p:cViewPr>
        <p:scale>
          <a:sx n="53" d="100"/>
          <a:sy n="53" d="100"/>
        </p:scale>
        <p:origin x="11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EA255-717A-4E1F-96A5-55E821B98759}"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2805A-CF7C-422F-AE72-48FBEEBF3358}" type="slidenum">
              <a:rPr lang="en-US" smtClean="0"/>
              <a:t>‹#›</a:t>
            </a:fld>
            <a:endParaRPr lang="en-US"/>
          </a:p>
        </p:txBody>
      </p:sp>
    </p:spTree>
    <p:extLst>
      <p:ext uri="{BB962C8B-B14F-4D97-AF65-F5344CB8AC3E}">
        <p14:creationId xmlns:p14="http://schemas.microsoft.com/office/powerpoint/2010/main" val="3993409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yourself for a moment.</a:t>
            </a:r>
          </a:p>
          <a:p>
            <a:r>
              <a:rPr lang="en-US" dirty="0"/>
              <a:t>Talk about the app that’s been in development… Users would be able to access this either as a mobile app or website accessible from a smart phone or pc.</a:t>
            </a:r>
          </a:p>
          <a:p>
            <a:r>
              <a:rPr lang="en-US" dirty="0"/>
              <a:t>Talk about reading and learning about requirements gathering and design stages… read textbooks, reached out to others, etc.</a:t>
            </a:r>
          </a:p>
          <a:p>
            <a:r>
              <a:rPr lang="en-US" dirty="0"/>
              <a:t>-Mention the software development process stages and outline where you are in the process/ what you’ve done.</a:t>
            </a:r>
          </a:p>
          <a:p>
            <a:r>
              <a:rPr lang="en-US" dirty="0"/>
              <a:t>Transition to next slide... This is a great idea from Henry, but the requirements for this application needed to be gathered.</a:t>
            </a:r>
          </a:p>
        </p:txBody>
      </p:sp>
      <p:sp>
        <p:nvSpPr>
          <p:cNvPr id="4" name="Slide Number Placeholder 3"/>
          <p:cNvSpPr>
            <a:spLocks noGrp="1"/>
          </p:cNvSpPr>
          <p:nvPr>
            <p:ph type="sldNum" sz="quarter" idx="5"/>
          </p:nvPr>
        </p:nvSpPr>
        <p:spPr/>
        <p:txBody>
          <a:bodyPr/>
          <a:lstStyle/>
          <a:p>
            <a:fld id="{C8C2805A-CF7C-422F-AE72-48FBEEBF3358}" type="slidenum">
              <a:rPr lang="en-US" smtClean="0"/>
              <a:t>2</a:t>
            </a:fld>
            <a:endParaRPr lang="en-US"/>
          </a:p>
        </p:txBody>
      </p:sp>
    </p:spTree>
    <p:extLst>
      <p:ext uri="{BB962C8B-B14F-4D97-AF65-F5344CB8AC3E}">
        <p14:creationId xmlns:p14="http://schemas.microsoft.com/office/powerpoint/2010/main" val="170681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bootstrap, explain what it is and what I’m using it for. Talk about different website screens I create. Show off the different screens per resolution.</a:t>
            </a:r>
          </a:p>
        </p:txBody>
      </p:sp>
      <p:sp>
        <p:nvSpPr>
          <p:cNvPr id="4" name="Slide Number Placeholder 3"/>
          <p:cNvSpPr>
            <a:spLocks noGrp="1"/>
          </p:cNvSpPr>
          <p:nvPr>
            <p:ph type="sldNum" sz="quarter" idx="5"/>
          </p:nvPr>
        </p:nvSpPr>
        <p:spPr/>
        <p:txBody>
          <a:bodyPr/>
          <a:lstStyle/>
          <a:p>
            <a:fld id="{C8C2805A-CF7C-422F-AE72-48FBEEBF3358}" type="slidenum">
              <a:rPr lang="en-US" smtClean="0"/>
              <a:t>12</a:t>
            </a:fld>
            <a:endParaRPr lang="en-US"/>
          </a:p>
        </p:txBody>
      </p:sp>
    </p:spTree>
    <p:extLst>
      <p:ext uri="{BB962C8B-B14F-4D97-AF65-F5344CB8AC3E}">
        <p14:creationId xmlns:p14="http://schemas.microsoft.com/office/powerpoint/2010/main" val="2405198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future of the project</a:t>
            </a:r>
          </a:p>
        </p:txBody>
      </p:sp>
      <p:sp>
        <p:nvSpPr>
          <p:cNvPr id="4" name="Slide Number Placeholder 3"/>
          <p:cNvSpPr>
            <a:spLocks noGrp="1"/>
          </p:cNvSpPr>
          <p:nvPr>
            <p:ph type="sldNum" sz="quarter" idx="5"/>
          </p:nvPr>
        </p:nvSpPr>
        <p:spPr/>
        <p:txBody>
          <a:bodyPr/>
          <a:lstStyle/>
          <a:p>
            <a:fld id="{C8C2805A-CF7C-422F-AE72-48FBEEBF3358}" type="slidenum">
              <a:rPr lang="en-US" smtClean="0"/>
              <a:t>16</a:t>
            </a:fld>
            <a:endParaRPr lang="en-US"/>
          </a:p>
        </p:txBody>
      </p:sp>
    </p:spTree>
    <p:extLst>
      <p:ext uri="{BB962C8B-B14F-4D97-AF65-F5344CB8AC3E}">
        <p14:creationId xmlns:p14="http://schemas.microsoft.com/office/powerpoint/2010/main" val="3158624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prepared for questions about what I plan on doing for other stages of the project or what I think I will do to continue the project.</a:t>
            </a:r>
          </a:p>
          <a:p>
            <a:r>
              <a:rPr lang="en-US" dirty="0"/>
              <a:t>Answer to this question - </a:t>
            </a:r>
          </a:p>
        </p:txBody>
      </p:sp>
      <p:sp>
        <p:nvSpPr>
          <p:cNvPr id="4" name="Slide Number Placeholder 3"/>
          <p:cNvSpPr>
            <a:spLocks noGrp="1"/>
          </p:cNvSpPr>
          <p:nvPr>
            <p:ph type="sldNum" sz="quarter" idx="5"/>
          </p:nvPr>
        </p:nvSpPr>
        <p:spPr/>
        <p:txBody>
          <a:bodyPr/>
          <a:lstStyle/>
          <a:p>
            <a:fld id="{C8C2805A-CF7C-422F-AE72-48FBEEBF3358}" type="slidenum">
              <a:rPr lang="en-US" smtClean="0"/>
              <a:t>17</a:t>
            </a:fld>
            <a:endParaRPr lang="en-US"/>
          </a:p>
        </p:txBody>
      </p:sp>
    </p:spTree>
    <p:extLst>
      <p:ext uri="{BB962C8B-B14F-4D97-AF65-F5344CB8AC3E}">
        <p14:creationId xmlns:p14="http://schemas.microsoft.com/office/powerpoint/2010/main" val="3620797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textbook and the framework for requirements engineering…</a:t>
            </a:r>
          </a:p>
          <a:p>
            <a:r>
              <a:rPr lang="en-US" dirty="0"/>
              <a:t>Elicitation – Some tasks that would happen here would be defining the product vision and project scope, identifying user classes and characteristics, working with user representatives to identify user requirements, and getting information and input from users.</a:t>
            </a:r>
          </a:p>
          <a:p>
            <a:endParaRPr lang="en-US" dirty="0"/>
          </a:p>
          <a:p>
            <a:r>
              <a:rPr lang="en-US" dirty="0"/>
              <a:t>Analysis – This involves refining the requirements to ensure all stakeholders (in your project)understand them and scrutinizing requirements for errors, omissions, and other deficiencies. The goal is to develop requirements of sufficient quality and precision that managers can construct realistic project estimates and technical staff can proceed with design construction, and testing.</a:t>
            </a:r>
          </a:p>
          <a:p>
            <a:endParaRPr lang="en-US" dirty="0"/>
          </a:p>
          <a:p>
            <a:r>
              <a:rPr lang="en-US" dirty="0"/>
              <a:t>Specification – This involves documenting requirements to different types in a consistent, accessible, and reviewable way that is readily understandable by the intended audience. A lot of tasks here involve specifying requirements (making them unique) and outlining business rules.</a:t>
            </a:r>
          </a:p>
          <a:p>
            <a:endParaRPr lang="en-US" dirty="0"/>
          </a:p>
          <a:p>
            <a:r>
              <a:rPr lang="en-US" dirty="0"/>
              <a:t>Validation – This stage ensures the requirements are correct, demonstrate the desired quality characteristics, and will satisfy customer needs. Problems must be corrected if requirements are to serve as a reliable foundation for design and testing.</a:t>
            </a:r>
          </a:p>
        </p:txBody>
      </p:sp>
      <p:sp>
        <p:nvSpPr>
          <p:cNvPr id="4" name="Slide Number Placeholder 3"/>
          <p:cNvSpPr>
            <a:spLocks noGrp="1"/>
          </p:cNvSpPr>
          <p:nvPr>
            <p:ph type="sldNum" sz="quarter" idx="5"/>
          </p:nvPr>
        </p:nvSpPr>
        <p:spPr/>
        <p:txBody>
          <a:bodyPr/>
          <a:lstStyle/>
          <a:p>
            <a:fld id="{C8C2805A-CF7C-422F-AE72-48FBEEBF3358}" type="slidenum">
              <a:rPr lang="en-US" smtClean="0"/>
              <a:t>3</a:t>
            </a:fld>
            <a:endParaRPr lang="en-US"/>
          </a:p>
        </p:txBody>
      </p:sp>
    </p:spTree>
    <p:extLst>
      <p:ext uri="{BB962C8B-B14F-4D97-AF65-F5344CB8AC3E}">
        <p14:creationId xmlns:p14="http://schemas.microsoft.com/office/powerpoint/2010/main" val="3451506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user interface and user experience in the textbook</a:t>
            </a:r>
          </a:p>
        </p:txBody>
      </p:sp>
      <p:sp>
        <p:nvSpPr>
          <p:cNvPr id="4" name="Slide Number Placeholder 3"/>
          <p:cNvSpPr>
            <a:spLocks noGrp="1"/>
          </p:cNvSpPr>
          <p:nvPr>
            <p:ph type="sldNum" sz="quarter" idx="5"/>
          </p:nvPr>
        </p:nvSpPr>
        <p:spPr/>
        <p:txBody>
          <a:bodyPr/>
          <a:lstStyle/>
          <a:p>
            <a:fld id="{C8C2805A-CF7C-422F-AE72-48FBEEBF3358}" type="slidenum">
              <a:rPr lang="en-US" smtClean="0"/>
              <a:t>4</a:t>
            </a:fld>
            <a:endParaRPr lang="en-US"/>
          </a:p>
        </p:txBody>
      </p:sp>
    </p:spTree>
    <p:extLst>
      <p:ext uri="{BB962C8B-B14F-4D97-AF65-F5344CB8AC3E}">
        <p14:creationId xmlns:p14="http://schemas.microsoft.com/office/powerpoint/2010/main" val="223551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solves a problem – This involves setting goals for the project and giving them something to accomplish. Finding the most important factors for the stakeholders. Write your thoughts down and externalize thoughts and ideas.</a:t>
            </a:r>
          </a:p>
          <a:p>
            <a:endParaRPr lang="en-US" dirty="0"/>
          </a:p>
          <a:p>
            <a:r>
              <a:rPr lang="en-US" dirty="0"/>
              <a:t>It’s easy for users – It’s essential to make something that is easy for your intended audience of users to use. With each step taken, it’s good to ask yourself “how does this affect the user”. Creating user stories and use cases are an essential part of this step. Useability should be about common sense and research on the target audience.</a:t>
            </a:r>
          </a:p>
          <a:p>
            <a:endParaRPr lang="en-US" dirty="0"/>
          </a:p>
          <a:p>
            <a:r>
              <a:rPr lang="en-US" dirty="0"/>
              <a:t>It’s supported by everyone – Support is about getting agreement to move forward, and this usually happens with stakeholders and your team. This goes with asking and agreeing that this way is better than any alternative way it can be done.</a:t>
            </a:r>
          </a:p>
        </p:txBody>
      </p:sp>
      <p:sp>
        <p:nvSpPr>
          <p:cNvPr id="4" name="Slide Number Placeholder 3"/>
          <p:cNvSpPr>
            <a:spLocks noGrp="1"/>
          </p:cNvSpPr>
          <p:nvPr>
            <p:ph type="sldNum" sz="quarter" idx="5"/>
          </p:nvPr>
        </p:nvSpPr>
        <p:spPr/>
        <p:txBody>
          <a:bodyPr/>
          <a:lstStyle/>
          <a:p>
            <a:fld id="{C8C2805A-CF7C-422F-AE72-48FBEEBF3358}" type="slidenum">
              <a:rPr lang="en-US" smtClean="0"/>
              <a:t>5</a:t>
            </a:fld>
            <a:endParaRPr lang="en-US"/>
          </a:p>
        </p:txBody>
      </p:sp>
    </p:spTree>
    <p:extLst>
      <p:ext uri="{BB962C8B-B14F-4D97-AF65-F5344CB8AC3E}">
        <p14:creationId xmlns:p14="http://schemas.microsoft.com/office/powerpoint/2010/main" val="61485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Ursula is the mental health nursing instructor here at Xavier University.</a:t>
            </a:r>
          </a:p>
          <a:p>
            <a:endParaRPr lang="en-US" dirty="0"/>
          </a:p>
          <a:p>
            <a:r>
              <a:rPr lang="en-US" dirty="0"/>
              <a:t>Patient advocates – These are the people in the hospital who act as the middleman between patients and doctors. If patients have any pressing questions that they forgot or didn’t feel comfortable asking their doctor, they can go to their patient advocate.</a:t>
            </a:r>
          </a:p>
          <a:p>
            <a:endParaRPr lang="en-US" dirty="0"/>
          </a:p>
          <a:p>
            <a:r>
              <a:rPr lang="en-US" dirty="0"/>
              <a:t>Case managers – These are people in the hospital who help patients transition back to the home life after a hospital stay. It is essential for patients to connect with their case managers, so they know and understand what they need to do in the transition. Ursula said that this would help decrease readmission rates for hospitals, which can get high.</a:t>
            </a:r>
          </a:p>
          <a:p>
            <a:endParaRPr lang="en-US" dirty="0"/>
          </a:p>
          <a:p>
            <a:r>
              <a:rPr lang="en-US" dirty="0"/>
              <a:t>Simple jargon could include pictures as well. </a:t>
            </a:r>
          </a:p>
        </p:txBody>
      </p:sp>
      <p:sp>
        <p:nvSpPr>
          <p:cNvPr id="4" name="Slide Number Placeholder 3"/>
          <p:cNvSpPr>
            <a:spLocks noGrp="1"/>
          </p:cNvSpPr>
          <p:nvPr>
            <p:ph type="sldNum" sz="quarter" idx="5"/>
          </p:nvPr>
        </p:nvSpPr>
        <p:spPr/>
        <p:txBody>
          <a:bodyPr/>
          <a:lstStyle/>
          <a:p>
            <a:fld id="{C8C2805A-CF7C-422F-AE72-48FBEEBF3358}" type="slidenum">
              <a:rPr lang="en-US" smtClean="0"/>
              <a:t>6</a:t>
            </a:fld>
            <a:endParaRPr lang="en-US"/>
          </a:p>
        </p:txBody>
      </p:sp>
    </p:spTree>
    <p:extLst>
      <p:ext uri="{BB962C8B-B14F-4D97-AF65-F5344CB8AC3E}">
        <p14:creationId xmlns:p14="http://schemas.microsoft.com/office/powerpoint/2010/main" val="859256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reading about requirements gathering and UI/UX, along with the meeting with Ursula… 4 general groups were created:</a:t>
            </a:r>
          </a:p>
          <a:p>
            <a:endParaRPr lang="en-US" dirty="0"/>
          </a:p>
          <a:p>
            <a:r>
              <a:rPr lang="en-US" dirty="0"/>
              <a:t>Connections and Support – Connecting with case managers, patient advocates, and other hospital patients. Includes access to various support groups. These support groups would allow users to get into contact with other people who are going through similar situations (illness/ injury and age). Some sort of moderation or verification would have to implemented for this to be possible of course. Another potential feature would be to have a button that connects patients with their case managers as soon as they leave the hospital.</a:t>
            </a:r>
          </a:p>
          <a:p>
            <a:endParaRPr lang="en-US" dirty="0"/>
          </a:p>
          <a:p>
            <a:r>
              <a:rPr lang="en-US" dirty="0"/>
              <a:t>Relaxation Exercises –  Includes breathing exercises, sleeping exercises, meditation practices, and a soft music player.</a:t>
            </a:r>
          </a:p>
          <a:p>
            <a:endParaRPr lang="en-US" dirty="0"/>
          </a:p>
          <a:p>
            <a:r>
              <a:rPr lang="en-US" dirty="0"/>
              <a:t>Mindfulness Activities – Includes mindfulness exercises, creative expression activities (art, writing, music creation), coloring exercises, and possibly virtual reality experiences.</a:t>
            </a:r>
          </a:p>
          <a:p>
            <a:endParaRPr lang="en-US" dirty="0"/>
          </a:p>
          <a:p>
            <a:r>
              <a:rPr lang="en-US" dirty="0"/>
              <a:t>Holistic Care – Holistic care is an approach that considers the entire persons health. This includes, physical, mental, emotional, and spiritual care/health. In spiritual, religious texts and prayers could be found here for patients that would need it.</a:t>
            </a:r>
          </a:p>
          <a:p>
            <a:endParaRPr lang="en-US" dirty="0"/>
          </a:p>
          <a:p>
            <a:r>
              <a:rPr lang="en-US" dirty="0"/>
              <a:t>Note taking and journaling would be other features the user could engage with. Note taking could help prepare for a doctors visit and help remember what they said. Journaling can be beneficial for patients as well. </a:t>
            </a:r>
          </a:p>
        </p:txBody>
      </p:sp>
      <p:sp>
        <p:nvSpPr>
          <p:cNvPr id="4" name="Slide Number Placeholder 3"/>
          <p:cNvSpPr>
            <a:spLocks noGrp="1"/>
          </p:cNvSpPr>
          <p:nvPr>
            <p:ph type="sldNum" sz="quarter" idx="5"/>
          </p:nvPr>
        </p:nvSpPr>
        <p:spPr/>
        <p:txBody>
          <a:bodyPr/>
          <a:lstStyle/>
          <a:p>
            <a:fld id="{C8C2805A-CF7C-422F-AE72-48FBEEBF3358}" type="slidenum">
              <a:rPr lang="en-US" smtClean="0"/>
              <a:t>7</a:t>
            </a:fld>
            <a:endParaRPr lang="en-US"/>
          </a:p>
        </p:txBody>
      </p:sp>
    </p:spTree>
    <p:extLst>
      <p:ext uri="{BB962C8B-B14F-4D97-AF65-F5344CB8AC3E}">
        <p14:creationId xmlns:p14="http://schemas.microsoft.com/office/powerpoint/2010/main" val="1900526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Writing ideas out and grouping them in appropriate places helped keep track of ideas for the application and keep the goal for it strong.</a:t>
            </a:r>
          </a:p>
          <a:p>
            <a:r>
              <a:rPr lang="en-US" dirty="0"/>
              <a:t>Sketching out ideas also helped in imagining what the design would look like. </a:t>
            </a:r>
          </a:p>
        </p:txBody>
      </p:sp>
      <p:sp>
        <p:nvSpPr>
          <p:cNvPr id="4" name="Slide Number Placeholder 3"/>
          <p:cNvSpPr>
            <a:spLocks noGrp="1"/>
          </p:cNvSpPr>
          <p:nvPr>
            <p:ph type="sldNum" sz="quarter" idx="5"/>
          </p:nvPr>
        </p:nvSpPr>
        <p:spPr/>
        <p:txBody>
          <a:bodyPr/>
          <a:lstStyle/>
          <a:p>
            <a:fld id="{C8C2805A-CF7C-422F-AE72-48FBEEBF3358}" type="slidenum">
              <a:rPr lang="en-US" smtClean="0"/>
              <a:t>8</a:t>
            </a:fld>
            <a:endParaRPr lang="en-US"/>
          </a:p>
        </p:txBody>
      </p:sp>
    </p:spTree>
    <p:extLst>
      <p:ext uri="{BB962C8B-B14F-4D97-AF65-F5344CB8AC3E}">
        <p14:creationId xmlns:p14="http://schemas.microsoft.com/office/powerpoint/2010/main" val="137278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Wireframing – This is a process where designers draw overviews of interactive products to establish the structure and flow of possible design solutions.</a:t>
            </a:r>
          </a:p>
          <a:p>
            <a:endParaRPr lang="en-US" dirty="0"/>
          </a:p>
          <a:p>
            <a:r>
              <a:rPr lang="en-US" dirty="0"/>
              <a:t>Talk about how Figma could be broadcasted to your phone to help see the real picture.</a:t>
            </a:r>
          </a:p>
        </p:txBody>
      </p:sp>
      <p:sp>
        <p:nvSpPr>
          <p:cNvPr id="4" name="Slide Number Placeholder 3"/>
          <p:cNvSpPr>
            <a:spLocks noGrp="1"/>
          </p:cNvSpPr>
          <p:nvPr>
            <p:ph type="sldNum" sz="quarter" idx="5"/>
          </p:nvPr>
        </p:nvSpPr>
        <p:spPr/>
        <p:txBody>
          <a:bodyPr/>
          <a:lstStyle/>
          <a:p>
            <a:fld id="{C8C2805A-CF7C-422F-AE72-48FBEEBF3358}" type="slidenum">
              <a:rPr lang="en-US" smtClean="0"/>
              <a:t>9</a:t>
            </a:fld>
            <a:endParaRPr lang="en-US"/>
          </a:p>
        </p:txBody>
      </p:sp>
    </p:spTree>
    <p:extLst>
      <p:ext uri="{BB962C8B-B14F-4D97-AF65-F5344CB8AC3E}">
        <p14:creationId xmlns:p14="http://schemas.microsoft.com/office/powerpoint/2010/main" val="3315754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can’t get the real grasp of the images since their only screenshots, not actually on a phone.</a:t>
            </a:r>
          </a:p>
        </p:txBody>
      </p:sp>
      <p:sp>
        <p:nvSpPr>
          <p:cNvPr id="4" name="Slide Number Placeholder 3"/>
          <p:cNvSpPr>
            <a:spLocks noGrp="1"/>
          </p:cNvSpPr>
          <p:nvPr>
            <p:ph type="sldNum" sz="quarter" idx="5"/>
          </p:nvPr>
        </p:nvSpPr>
        <p:spPr/>
        <p:txBody>
          <a:bodyPr/>
          <a:lstStyle/>
          <a:p>
            <a:fld id="{C8C2805A-CF7C-422F-AE72-48FBEEBF3358}" type="slidenum">
              <a:rPr lang="en-US" smtClean="0"/>
              <a:t>10</a:t>
            </a:fld>
            <a:endParaRPr lang="en-US"/>
          </a:p>
        </p:txBody>
      </p:sp>
    </p:spTree>
    <p:extLst>
      <p:ext uri="{BB962C8B-B14F-4D97-AF65-F5344CB8AC3E}">
        <p14:creationId xmlns:p14="http://schemas.microsoft.com/office/powerpoint/2010/main" val="72695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041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9491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31535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0837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6864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5366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1220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3845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7023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6166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5412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677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5685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4/17/2024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3984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5314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137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4/17/2024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7352592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F37A5-00D0-031C-9CBC-4BC1E8E1AF95}"/>
              </a:ext>
            </a:extLst>
          </p:cNvPr>
          <p:cNvSpPr>
            <a:spLocks noGrp="1"/>
          </p:cNvSpPr>
          <p:nvPr>
            <p:ph type="ctrTitle"/>
          </p:nvPr>
        </p:nvSpPr>
        <p:spPr>
          <a:xfrm>
            <a:off x="1338943" y="2404534"/>
            <a:ext cx="7935060" cy="1646302"/>
          </a:xfrm>
        </p:spPr>
        <p:txBody>
          <a:bodyPr>
            <a:normAutofit fontScale="90000"/>
          </a:bodyPr>
          <a:lstStyle/>
          <a:p>
            <a:r>
              <a:rPr lang="en-US" sz="4800" dirty="0"/>
              <a:t>Improving Hospital Patients’ Well-Being Through Technology</a:t>
            </a:r>
          </a:p>
        </p:txBody>
      </p:sp>
      <p:sp>
        <p:nvSpPr>
          <p:cNvPr id="3" name="Subtitle 2">
            <a:extLst>
              <a:ext uri="{FF2B5EF4-FFF2-40B4-BE49-F238E27FC236}">
                <a16:creationId xmlns:a16="http://schemas.microsoft.com/office/drawing/2014/main" id="{B7827F30-063B-9034-D388-8C63A7E6C81D}"/>
              </a:ext>
            </a:extLst>
          </p:cNvPr>
          <p:cNvSpPr>
            <a:spLocks noGrp="1"/>
          </p:cNvSpPr>
          <p:nvPr>
            <p:ph type="subTitle" idx="1"/>
          </p:nvPr>
        </p:nvSpPr>
        <p:spPr/>
        <p:txBody>
          <a:bodyPr/>
          <a:lstStyle/>
          <a:p>
            <a:r>
              <a:rPr lang="en-US" dirty="0"/>
              <a:t>By: Josh Perrine</a:t>
            </a:r>
          </a:p>
        </p:txBody>
      </p:sp>
    </p:spTree>
    <p:extLst>
      <p:ext uri="{BB962C8B-B14F-4D97-AF65-F5344CB8AC3E}">
        <p14:creationId xmlns:p14="http://schemas.microsoft.com/office/powerpoint/2010/main" val="2649345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7DAC-045A-F83B-1268-ACCE885C3B11}"/>
              </a:ext>
            </a:extLst>
          </p:cNvPr>
          <p:cNvSpPr>
            <a:spLocks noGrp="1"/>
          </p:cNvSpPr>
          <p:nvPr>
            <p:ph type="title"/>
          </p:nvPr>
        </p:nvSpPr>
        <p:spPr/>
        <p:txBody>
          <a:bodyPr/>
          <a:lstStyle/>
          <a:p>
            <a:r>
              <a:rPr lang="en-US" dirty="0"/>
              <a:t>Wireframing and Figma</a:t>
            </a:r>
          </a:p>
        </p:txBody>
      </p:sp>
      <p:pic>
        <p:nvPicPr>
          <p:cNvPr id="5" name="Picture 4" descr="A screenshot of a login screen&#10;&#10;Description automatically generated">
            <a:extLst>
              <a:ext uri="{FF2B5EF4-FFF2-40B4-BE49-F238E27FC236}">
                <a16:creationId xmlns:a16="http://schemas.microsoft.com/office/drawing/2014/main" id="{BE9F37F3-7B76-0F83-D134-C82B4364D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45" y="1930400"/>
            <a:ext cx="2154653" cy="4657016"/>
          </a:xfrm>
          <a:prstGeom prst="rect">
            <a:avLst/>
          </a:prstGeom>
        </p:spPr>
      </p:pic>
      <p:pic>
        <p:nvPicPr>
          <p:cNvPr id="9" name="Content Placeholder 8" descr="A screenshot of a phone&#10;&#10;Description automatically generated">
            <a:extLst>
              <a:ext uri="{FF2B5EF4-FFF2-40B4-BE49-F238E27FC236}">
                <a16:creationId xmlns:a16="http://schemas.microsoft.com/office/drawing/2014/main" id="{A69AB68D-350E-7754-E11D-300E5E1F676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52343" y="1930400"/>
            <a:ext cx="2171752" cy="4657016"/>
          </a:xfrm>
        </p:spPr>
      </p:pic>
      <p:pic>
        <p:nvPicPr>
          <p:cNvPr id="11" name="Picture 10" descr="A screenshot of a cell phone&#10;&#10;Description automatically generated">
            <a:extLst>
              <a:ext uri="{FF2B5EF4-FFF2-40B4-BE49-F238E27FC236}">
                <a16:creationId xmlns:a16="http://schemas.microsoft.com/office/drawing/2014/main" id="{14BFF14C-156A-4328-01C9-44B3D4E07F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5188" y="1930400"/>
            <a:ext cx="2154654" cy="4664596"/>
          </a:xfrm>
          <a:prstGeom prst="rect">
            <a:avLst/>
          </a:prstGeom>
        </p:spPr>
      </p:pic>
      <p:pic>
        <p:nvPicPr>
          <p:cNvPr id="13" name="Picture 12" descr="A screenshot of a phone&#10;&#10;Description automatically generated">
            <a:extLst>
              <a:ext uri="{FF2B5EF4-FFF2-40B4-BE49-F238E27FC236}">
                <a16:creationId xmlns:a16="http://schemas.microsoft.com/office/drawing/2014/main" id="{FA19200C-37BF-49A8-B620-63F84CAD91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65045" y="1930401"/>
            <a:ext cx="2093677" cy="4657016"/>
          </a:xfrm>
          <a:prstGeom prst="rect">
            <a:avLst/>
          </a:prstGeom>
        </p:spPr>
      </p:pic>
      <p:sp>
        <p:nvSpPr>
          <p:cNvPr id="14" name="TextBox 13">
            <a:extLst>
              <a:ext uri="{FF2B5EF4-FFF2-40B4-BE49-F238E27FC236}">
                <a16:creationId xmlns:a16="http://schemas.microsoft.com/office/drawing/2014/main" id="{98992287-910B-A2CC-DE10-714B9E823026}"/>
              </a:ext>
            </a:extLst>
          </p:cNvPr>
          <p:cNvSpPr txBox="1"/>
          <p:nvPr/>
        </p:nvSpPr>
        <p:spPr>
          <a:xfrm>
            <a:off x="763345" y="1462623"/>
            <a:ext cx="2154653" cy="369332"/>
          </a:xfrm>
          <a:prstGeom prst="rect">
            <a:avLst/>
          </a:prstGeom>
          <a:noFill/>
        </p:spPr>
        <p:txBody>
          <a:bodyPr wrap="square" rtlCol="0">
            <a:spAutoFit/>
          </a:bodyPr>
          <a:lstStyle/>
          <a:p>
            <a:pPr algn="ctr"/>
            <a:r>
              <a:rPr lang="en-US" dirty="0"/>
              <a:t>Login Screen</a:t>
            </a:r>
          </a:p>
        </p:txBody>
      </p:sp>
      <p:sp>
        <p:nvSpPr>
          <p:cNvPr id="15" name="TextBox 14">
            <a:extLst>
              <a:ext uri="{FF2B5EF4-FFF2-40B4-BE49-F238E27FC236}">
                <a16:creationId xmlns:a16="http://schemas.microsoft.com/office/drawing/2014/main" id="{21013E8F-8F39-3779-F0C2-9233F8406532}"/>
              </a:ext>
            </a:extLst>
          </p:cNvPr>
          <p:cNvSpPr txBox="1"/>
          <p:nvPr/>
        </p:nvSpPr>
        <p:spPr>
          <a:xfrm>
            <a:off x="3657278" y="1462623"/>
            <a:ext cx="2171752" cy="369332"/>
          </a:xfrm>
          <a:prstGeom prst="rect">
            <a:avLst/>
          </a:prstGeom>
          <a:noFill/>
        </p:spPr>
        <p:txBody>
          <a:bodyPr wrap="square" rtlCol="0">
            <a:spAutoFit/>
          </a:bodyPr>
          <a:lstStyle/>
          <a:p>
            <a:pPr algn="ctr"/>
            <a:r>
              <a:rPr lang="en-US" dirty="0"/>
              <a:t>Home Screen 1</a:t>
            </a:r>
          </a:p>
        </p:txBody>
      </p:sp>
      <p:sp>
        <p:nvSpPr>
          <p:cNvPr id="16" name="TextBox 15">
            <a:extLst>
              <a:ext uri="{FF2B5EF4-FFF2-40B4-BE49-F238E27FC236}">
                <a16:creationId xmlns:a16="http://schemas.microsoft.com/office/drawing/2014/main" id="{2C09E268-57D7-D64C-5E2B-CA049C0A0DC7}"/>
              </a:ext>
            </a:extLst>
          </p:cNvPr>
          <p:cNvSpPr txBox="1"/>
          <p:nvPr/>
        </p:nvSpPr>
        <p:spPr>
          <a:xfrm>
            <a:off x="6358407" y="1462623"/>
            <a:ext cx="2154653" cy="369332"/>
          </a:xfrm>
          <a:prstGeom prst="rect">
            <a:avLst/>
          </a:prstGeom>
          <a:noFill/>
        </p:spPr>
        <p:txBody>
          <a:bodyPr wrap="square" rtlCol="0">
            <a:spAutoFit/>
          </a:bodyPr>
          <a:lstStyle/>
          <a:p>
            <a:pPr algn="ctr"/>
            <a:r>
              <a:rPr lang="en-US" dirty="0"/>
              <a:t>Home Screen 2</a:t>
            </a:r>
          </a:p>
        </p:txBody>
      </p:sp>
      <p:sp>
        <p:nvSpPr>
          <p:cNvPr id="17" name="TextBox 16">
            <a:extLst>
              <a:ext uri="{FF2B5EF4-FFF2-40B4-BE49-F238E27FC236}">
                <a16:creationId xmlns:a16="http://schemas.microsoft.com/office/drawing/2014/main" id="{DE7E25B1-1E69-43DD-6100-6CE2A2C67DE2}"/>
              </a:ext>
            </a:extLst>
          </p:cNvPr>
          <p:cNvSpPr txBox="1"/>
          <p:nvPr/>
        </p:nvSpPr>
        <p:spPr>
          <a:xfrm>
            <a:off x="9165045" y="1462623"/>
            <a:ext cx="2093677" cy="369332"/>
          </a:xfrm>
          <a:prstGeom prst="rect">
            <a:avLst/>
          </a:prstGeom>
          <a:noFill/>
        </p:spPr>
        <p:txBody>
          <a:bodyPr wrap="square" rtlCol="0">
            <a:spAutoFit/>
          </a:bodyPr>
          <a:lstStyle/>
          <a:p>
            <a:pPr algn="ctr"/>
            <a:r>
              <a:rPr lang="en-US" dirty="0"/>
              <a:t>Aspect Screen</a:t>
            </a:r>
          </a:p>
        </p:txBody>
      </p:sp>
    </p:spTree>
    <p:extLst>
      <p:ext uri="{BB962C8B-B14F-4D97-AF65-F5344CB8AC3E}">
        <p14:creationId xmlns:p14="http://schemas.microsoft.com/office/powerpoint/2010/main" val="490051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EE7E-4BAC-BDF6-E16C-7D8D83E0D6E9}"/>
              </a:ext>
            </a:extLst>
          </p:cNvPr>
          <p:cNvSpPr>
            <a:spLocks noGrp="1"/>
          </p:cNvSpPr>
          <p:nvPr>
            <p:ph type="title"/>
          </p:nvPr>
        </p:nvSpPr>
        <p:spPr/>
        <p:txBody>
          <a:bodyPr/>
          <a:lstStyle/>
          <a:p>
            <a:r>
              <a:rPr lang="en-US" dirty="0"/>
              <a:t>Wireframing and Figma</a:t>
            </a:r>
          </a:p>
        </p:txBody>
      </p:sp>
      <p:pic>
        <p:nvPicPr>
          <p:cNvPr id="5" name="Content Placeholder 4" descr="A screenshot of a computer&#10;&#10;Description automatically generated">
            <a:extLst>
              <a:ext uri="{FF2B5EF4-FFF2-40B4-BE49-F238E27FC236}">
                <a16:creationId xmlns:a16="http://schemas.microsoft.com/office/drawing/2014/main" id="{FF49F7FF-7FFA-9696-9C9A-83E01659AF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062" y="1521332"/>
            <a:ext cx="9909876" cy="5129941"/>
          </a:xfrm>
        </p:spPr>
      </p:pic>
    </p:spTree>
    <p:extLst>
      <p:ext uri="{BB962C8B-B14F-4D97-AF65-F5344CB8AC3E}">
        <p14:creationId xmlns:p14="http://schemas.microsoft.com/office/powerpoint/2010/main" val="1263191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328A3-D91F-A46D-F359-1699ACAD5A27}"/>
              </a:ext>
            </a:extLst>
          </p:cNvPr>
          <p:cNvSpPr>
            <a:spLocks noGrp="1"/>
          </p:cNvSpPr>
          <p:nvPr>
            <p:ph type="title"/>
          </p:nvPr>
        </p:nvSpPr>
        <p:spPr/>
        <p:txBody>
          <a:bodyPr/>
          <a:lstStyle/>
          <a:p>
            <a:r>
              <a:rPr lang="en-US" dirty="0"/>
              <a:t>Creating the Website</a:t>
            </a:r>
          </a:p>
        </p:txBody>
      </p:sp>
      <p:sp>
        <p:nvSpPr>
          <p:cNvPr id="3" name="Content Placeholder 2">
            <a:extLst>
              <a:ext uri="{FF2B5EF4-FFF2-40B4-BE49-F238E27FC236}">
                <a16:creationId xmlns:a16="http://schemas.microsoft.com/office/drawing/2014/main" id="{AB32893B-0796-D49A-F1DE-8ACCD7D3CC6E}"/>
              </a:ext>
            </a:extLst>
          </p:cNvPr>
          <p:cNvSpPr>
            <a:spLocks noGrp="1"/>
          </p:cNvSpPr>
          <p:nvPr>
            <p:ph idx="1"/>
          </p:nvPr>
        </p:nvSpPr>
        <p:spPr/>
        <p:txBody>
          <a:bodyPr/>
          <a:lstStyle/>
          <a:p>
            <a:r>
              <a:rPr lang="en-US" dirty="0"/>
              <a:t>Used bootstrap in creating the website skeleton.</a:t>
            </a:r>
          </a:p>
          <a:p>
            <a:pPr lvl="1"/>
            <a:r>
              <a:rPr lang="en-US" dirty="0"/>
              <a:t>Navbar</a:t>
            </a:r>
          </a:p>
          <a:p>
            <a:pPr lvl="1"/>
            <a:r>
              <a:rPr lang="en-US" dirty="0"/>
              <a:t>Grid system and containers</a:t>
            </a:r>
          </a:p>
          <a:p>
            <a:r>
              <a:rPr lang="en-US" dirty="0"/>
              <a:t>With bootstrap, the layout changes in correlation to the user's resolution.</a:t>
            </a:r>
          </a:p>
          <a:p>
            <a:pPr lvl="1"/>
            <a:r>
              <a:rPr lang="en-US" dirty="0"/>
              <a:t>A phone layout appears more condensed than a pc layout.</a:t>
            </a:r>
          </a:p>
        </p:txBody>
      </p:sp>
      <p:pic>
        <p:nvPicPr>
          <p:cNvPr id="5" name="Picture 4" descr="A purple and white sign with a black background&#10;&#10;Description automatically generated">
            <a:extLst>
              <a:ext uri="{FF2B5EF4-FFF2-40B4-BE49-F238E27FC236}">
                <a16:creationId xmlns:a16="http://schemas.microsoft.com/office/drawing/2014/main" id="{635EB188-2C0F-F17C-4FAD-5143F7D8E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3387" y="0"/>
            <a:ext cx="2568613" cy="2568613"/>
          </a:xfrm>
          <a:prstGeom prst="rect">
            <a:avLst/>
          </a:prstGeom>
        </p:spPr>
      </p:pic>
    </p:spTree>
    <p:extLst>
      <p:ext uri="{BB962C8B-B14F-4D97-AF65-F5344CB8AC3E}">
        <p14:creationId xmlns:p14="http://schemas.microsoft.com/office/powerpoint/2010/main" val="2924456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3C9E-35AC-FC6F-B012-3A14B4C83F79}"/>
              </a:ext>
            </a:extLst>
          </p:cNvPr>
          <p:cNvSpPr>
            <a:spLocks noGrp="1"/>
          </p:cNvSpPr>
          <p:nvPr>
            <p:ph type="title"/>
          </p:nvPr>
        </p:nvSpPr>
        <p:spPr/>
        <p:txBody>
          <a:bodyPr/>
          <a:lstStyle/>
          <a:p>
            <a:r>
              <a:rPr lang="en-US" dirty="0"/>
              <a:t>The Website </a:t>
            </a:r>
          </a:p>
        </p:txBody>
      </p:sp>
      <p:pic>
        <p:nvPicPr>
          <p:cNvPr id="5" name="Content Placeholder 4" descr="A screenshot of a computer&#10;&#10;Description automatically generated">
            <a:extLst>
              <a:ext uri="{FF2B5EF4-FFF2-40B4-BE49-F238E27FC236}">
                <a16:creationId xmlns:a16="http://schemas.microsoft.com/office/drawing/2014/main" id="{3F724B4E-EC56-3BAD-6BB3-BFCEA87A67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8134" y="1287749"/>
            <a:ext cx="8900884" cy="4282501"/>
          </a:xfrm>
        </p:spPr>
      </p:pic>
    </p:spTree>
    <p:extLst>
      <p:ext uri="{BB962C8B-B14F-4D97-AF65-F5344CB8AC3E}">
        <p14:creationId xmlns:p14="http://schemas.microsoft.com/office/powerpoint/2010/main" val="3961571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BB93-C7AF-2AC7-9750-91930C56CDA5}"/>
              </a:ext>
            </a:extLst>
          </p:cNvPr>
          <p:cNvSpPr>
            <a:spLocks noGrp="1"/>
          </p:cNvSpPr>
          <p:nvPr>
            <p:ph type="title"/>
          </p:nvPr>
        </p:nvSpPr>
        <p:spPr/>
        <p:txBody>
          <a:bodyPr/>
          <a:lstStyle/>
          <a:p>
            <a:r>
              <a:rPr lang="en-US" dirty="0"/>
              <a:t>The Website</a:t>
            </a:r>
          </a:p>
        </p:txBody>
      </p:sp>
      <p:pic>
        <p:nvPicPr>
          <p:cNvPr id="5" name="Content Placeholder 4" descr="A screenshot of a computer&#10;&#10;Description automatically generated">
            <a:extLst>
              <a:ext uri="{FF2B5EF4-FFF2-40B4-BE49-F238E27FC236}">
                <a16:creationId xmlns:a16="http://schemas.microsoft.com/office/drawing/2014/main" id="{0D5D62F0-AC75-96DD-8C35-A0EDAB7B74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780" y="1271224"/>
            <a:ext cx="8778959" cy="4315552"/>
          </a:xfrm>
        </p:spPr>
      </p:pic>
    </p:spTree>
    <p:extLst>
      <p:ext uri="{BB962C8B-B14F-4D97-AF65-F5344CB8AC3E}">
        <p14:creationId xmlns:p14="http://schemas.microsoft.com/office/powerpoint/2010/main" val="1132394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CB0A-EA55-8B6F-04EF-C92EC4069AE3}"/>
              </a:ext>
            </a:extLst>
          </p:cNvPr>
          <p:cNvSpPr>
            <a:spLocks noGrp="1"/>
          </p:cNvSpPr>
          <p:nvPr>
            <p:ph type="title"/>
          </p:nvPr>
        </p:nvSpPr>
        <p:spPr/>
        <p:txBody>
          <a:bodyPr/>
          <a:lstStyle/>
          <a:p>
            <a:r>
              <a:rPr lang="en-US" dirty="0"/>
              <a:t>The Website</a:t>
            </a:r>
          </a:p>
        </p:txBody>
      </p:sp>
      <p:pic>
        <p:nvPicPr>
          <p:cNvPr id="5" name="Content Placeholder 4" descr="A screenshot of a computer&#10;&#10;Description automatically generated">
            <a:extLst>
              <a:ext uri="{FF2B5EF4-FFF2-40B4-BE49-F238E27FC236}">
                <a16:creationId xmlns:a16="http://schemas.microsoft.com/office/drawing/2014/main" id="{E8750813-2388-D9B8-2CD8-E85405F5A0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723" y="1270000"/>
            <a:ext cx="4910724" cy="5055949"/>
          </a:xfrm>
        </p:spPr>
      </p:pic>
      <p:pic>
        <p:nvPicPr>
          <p:cNvPr id="7" name="Picture 6" descr="A screenshot of a computer&#10;&#10;Description automatically generated">
            <a:extLst>
              <a:ext uri="{FF2B5EF4-FFF2-40B4-BE49-F238E27FC236}">
                <a16:creationId xmlns:a16="http://schemas.microsoft.com/office/drawing/2014/main" id="{16C1DA9C-6FE4-FFCF-AB3B-6D7FDE08F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555" y="800688"/>
            <a:ext cx="5418666" cy="5525261"/>
          </a:xfrm>
          <a:prstGeom prst="rect">
            <a:avLst/>
          </a:prstGeom>
        </p:spPr>
      </p:pic>
    </p:spTree>
    <p:extLst>
      <p:ext uri="{BB962C8B-B14F-4D97-AF65-F5344CB8AC3E}">
        <p14:creationId xmlns:p14="http://schemas.microsoft.com/office/powerpoint/2010/main" val="81073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A189-F88B-AB09-F398-07A274AD7A80}"/>
              </a:ext>
            </a:extLst>
          </p:cNvPr>
          <p:cNvSpPr>
            <a:spLocks noGrp="1"/>
          </p:cNvSpPr>
          <p:nvPr>
            <p:ph type="title"/>
          </p:nvPr>
        </p:nvSpPr>
        <p:spPr/>
        <p:txBody>
          <a:bodyPr/>
          <a:lstStyle/>
          <a:p>
            <a:r>
              <a:rPr lang="en-US" dirty="0"/>
              <a:t>Project Conclusion</a:t>
            </a:r>
          </a:p>
        </p:txBody>
      </p:sp>
      <p:sp>
        <p:nvSpPr>
          <p:cNvPr id="3" name="Content Placeholder 2">
            <a:extLst>
              <a:ext uri="{FF2B5EF4-FFF2-40B4-BE49-F238E27FC236}">
                <a16:creationId xmlns:a16="http://schemas.microsoft.com/office/drawing/2014/main" id="{D5A7F8AD-8C67-EBED-21CC-43EFE39D9325}"/>
              </a:ext>
            </a:extLst>
          </p:cNvPr>
          <p:cNvSpPr>
            <a:spLocks noGrp="1"/>
          </p:cNvSpPr>
          <p:nvPr>
            <p:ph idx="1"/>
          </p:nvPr>
        </p:nvSpPr>
        <p:spPr/>
        <p:txBody>
          <a:bodyPr>
            <a:normAutofit/>
          </a:bodyPr>
          <a:lstStyle/>
          <a:p>
            <a:r>
              <a:rPr lang="en-US" dirty="0"/>
              <a:t>After graduation, I plan on continuing the development of the application.</a:t>
            </a:r>
          </a:p>
          <a:p>
            <a:r>
              <a:rPr lang="en-US" dirty="0"/>
              <a:t>In a perfect world, I would hope that this app would help hospitals and hospital patients around the globe.</a:t>
            </a:r>
          </a:p>
          <a:p>
            <a:r>
              <a:rPr lang="en-US" dirty="0"/>
              <a:t>I have learned/ gained:</a:t>
            </a:r>
          </a:p>
          <a:p>
            <a:pPr lvl="1"/>
            <a:r>
              <a:rPr lang="en-US" dirty="0"/>
              <a:t>An understanding in the requirements gathering stage of the software development process.</a:t>
            </a:r>
          </a:p>
          <a:p>
            <a:pPr lvl="1"/>
            <a:r>
              <a:rPr lang="en-US" dirty="0"/>
              <a:t>UI/UX modeling and how it impacts the creation of an application.</a:t>
            </a:r>
          </a:p>
          <a:p>
            <a:pPr lvl="1"/>
            <a:r>
              <a:rPr lang="en-US" dirty="0"/>
              <a:t>An idea of what goes into the first two stages of the software development process.</a:t>
            </a:r>
          </a:p>
          <a:p>
            <a:pPr lvl="1"/>
            <a:r>
              <a:rPr lang="en-US" dirty="0"/>
              <a:t>Figma and Bootstrap.</a:t>
            </a:r>
          </a:p>
          <a:p>
            <a:pPr lvl="1"/>
            <a:r>
              <a:rPr lang="en-US" dirty="0"/>
              <a:t>An understanding that web design could be a potential career path.</a:t>
            </a:r>
          </a:p>
        </p:txBody>
      </p:sp>
    </p:spTree>
    <p:extLst>
      <p:ext uri="{BB962C8B-B14F-4D97-AF65-F5344CB8AC3E}">
        <p14:creationId xmlns:p14="http://schemas.microsoft.com/office/powerpoint/2010/main" val="34791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194A-64CB-D90A-4E1E-D7BCA0714609}"/>
              </a:ext>
            </a:extLst>
          </p:cNvPr>
          <p:cNvSpPr>
            <a:spLocks noGrp="1"/>
          </p:cNvSpPr>
          <p:nvPr>
            <p:ph type="title"/>
          </p:nvPr>
        </p:nvSpPr>
        <p:spPr>
          <a:xfrm>
            <a:off x="3507994" y="3036035"/>
            <a:ext cx="5176011" cy="785930"/>
          </a:xfrm>
        </p:spPr>
        <p:txBody>
          <a:bodyPr/>
          <a:lstStyle/>
          <a:p>
            <a:pPr algn="ctr"/>
            <a:r>
              <a:rPr lang="en-US" dirty="0"/>
              <a:t>Questions?</a:t>
            </a:r>
          </a:p>
        </p:txBody>
      </p:sp>
      <p:sp>
        <p:nvSpPr>
          <p:cNvPr id="3" name="Text Placeholder 2">
            <a:extLst>
              <a:ext uri="{FF2B5EF4-FFF2-40B4-BE49-F238E27FC236}">
                <a16:creationId xmlns:a16="http://schemas.microsoft.com/office/drawing/2014/main" id="{9D723399-9533-F2CA-2854-A5DAA3AACAB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668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0F38-AAAC-6B9A-604A-2C9BF2B0E571}"/>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A58660E4-EFBC-88B7-3F46-711498E5C718}"/>
              </a:ext>
            </a:extLst>
          </p:cNvPr>
          <p:cNvSpPr>
            <a:spLocks noGrp="1"/>
          </p:cNvSpPr>
          <p:nvPr>
            <p:ph idx="1"/>
          </p:nvPr>
        </p:nvSpPr>
        <p:spPr/>
        <p:txBody>
          <a:bodyPr>
            <a:normAutofit/>
          </a:bodyPr>
          <a:lstStyle/>
          <a:p>
            <a:r>
              <a:rPr lang="en-US" dirty="0"/>
              <a:t>I’m in the beginning of developing an application to help hospital patients’ overall well-being.</a:t>
            </a:r>
          </a:p>
          <a:p>
            <a:r>
              <a:rPr lang="en-US" dirty="0"/>
              <a:t>Focusing on the requirements gathering and design stages in the software development cycle.</a:t>
            </a:r>
          </a:p>
          <a:p>
            <a:r>
              <a:rPr lang="en-US" dirty="0"/>
              <a:t>Application has various aspects including:</a:t>
            </a:r>
          </a:p>
          <a:p>
            <a:pPr lvl="1"/>
            <a:r>
              <a:rPr lang="en-US" dirty="0"/>
              <a:t>Access to connections and support groups</a:t>
            </a:r>
          </a:p>
          <a:p>
            <a:pPr lvl="1"/>
            <a:r>
              <a:rPr lang="en-US" dirty="0"/>
              <a:t>Relaxation Exercises</a:t>
            </a:r>
          </a:p>
          <a:p>
            <a:pPr lvl="1"/>
            <a:r>
              <a:rPr lang="en-US" dirty="0"/>
              <a:t>Mindful Activities</a:t>
            </a:r>
          </a:p>
          <a:p>
            <a:pPr lvl="1"/>
            <a:r>
              <a:rPr lang="en-US" dirty="0"/>
              <a:t>Holistic Care</a:t>
            </a:r>
          </a:p>
          <a:p>
            <a:r>
              <a:rPr lang="en-US" dirty="0"/>
              <a:t>This idea was introduced to me by my roommate, Henry.</a:t>
            </a:r>
          </a:p>
        </p:txBody>
      </p:sp>
      <p:pic>
        <p:nvPicPr>
          <p:cNvPr id="5" name="Picture 4" descr="A diagram of software components&#10;&#10;Description automatically generated">
            <a:extLst>
              <a:ext uri="{FF2B5EF4-FFF2-40B4-BE49-F238E27FC236}">
                <a16:creationId xmlns:a16="http://schemas.microsoft.com/office/drawing/2014/main" id="{0B369A26-0B68-83C1-23C3-6FFC61782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1263" y="216268"/>
            <a:ext cx="4557486" cy="3418115"/>
          </a:xfrm>
          <a:prstGeom prst="rect">
            <a:avLst/>
          </a:prstGeom>
        </p:spPr>
      </p:pic>
    </p:spTree>
    <p:extLst>
      <p:ext uri="{BB962C8B-B14F-4D97-AF65-F5344CB8AC3E}">
        <p14:creationId xmlns:p14="http://schemas.microsoft.com/office/powerpoint/2010/main" val="303959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F474-E351-2073-029E-571F16889F8D}"/>
              </a:ext>
            </a:extLst>
          </p:cNvPr>
          <p:cNvSpPr>
            <a:spLocks noGrp="1"/>
          </p:cNvSpPr>
          <p:nvPr>
            <p:ph type="title"/>
          </p:nvPr>
        </p:nvSpPr>
        <p:spPr/>
        <p:txBody>
          <a:bodyPr/>
          <a:lstStyle/>
          <a:p>
            <a:r>
              <a:rPr lang="en-US" dirty="0"/>
              <a:t>Requirements Gathering</a:t>
            </a:r>
          </a:p>
        </p:txBody>
      </p:sp>
      <p:sp>
        <p:nvSpPr>
          <p:cNvPr id="3" name="Content Placeholder 2">
            <a:extLst>
              <a:ext uri="{FF2B5EF4-FFF2-40B4-BE49-F238E27FC236}">
                <a16:creationId xmlns:a16="http://schemas.microsoft.com/office/drawing/2014/main" id="{5FA10083-D97E-CE2F-EB38-816CA179ACE9}"/>
              </a:ext>
            </a:extLst>
          </p:cNvPr>
          <p:cNvSpPr>
            <a:spLocks noGrp="1"/>
          </p:cNvSpPr>
          <p:nvPr>
            <p:ph idx="1"/>
          </p:nvPr>
        </p:nvSpPr>
        <p:spPr/>
        <p:txBody>
          <a:bodyPr/>
          <a:lstStyle/>
          <a:p>
            <a:r>
              <a:rPr lang="en-US" dirty="0"/>
              <a:t>To start the application, I had to go through the requirements gathering process.</a:t>
            </a:r>
          </a:p>
          <a:p>
            <a:r>
              <a:rPr lang="en-US" dirty="0"/>
              <a:t>Read about requirements gathering.</a:t>
            </a:r>
          </a:p>
          <a:p>
            <a:pPr lvl="1"/>
            <a:r>
              <a:rPr lang="en-US" dirty="0"/>
              <a:t>Software Requirements, 3</a:t>
            </a:r>
            <a:r>
              <a:rPr lang="en-US" baseline="30000" dirty="0"/>
              <a:t>rd</a:t>
            </a:r>
            <a:r>
              <a:rPr lang="en-US" dirty="0"/>
              <a:t> Edition</a:t>
            </a:r>
          </a:p>
          <a:p>
            <a:r>
              <a:rPr lang="en-US" dirty="0"/>
              <a:t>Outlined the basics of requirements gathering, what should be expected, how to do it</a:t>
            </a:r>
          </a:p>
          <a:p>
            <a:r>
              <a:rPr lang="en-US" dirty="0"/>
              <a:t>This is the framework for requirements engineering: </a:t>
            </a:r>
          </a:p>
        </p:txBody>
      </p:sp>
      <p:pic>
        <p:nvPicPr>
          <p:cNvPr id="5" name="Picture 4" descr="A diagram of a process&#10;&#10;Description automatically generated">
            <a:extLst>
              <a:ext uri="{FF2B5EF4-FFF2-40B4-BE49-F238E27FC236}">
                <a16:creationId xmlns:a16="http://schemas.microsoft.com/office/drawing/2014/main" id="{CDB3CC83-C5DF-69E1-1756-F5E6177DD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998" y="4784381"/>
            <a:ext cx="5541288" cy="1715569"/>
          </a:xfrm>
          <a:prstGeom prst="rect">
            <a:avLst/>
          </a:prstGeom>
        </p:spPr>
      </p:pic>
      <p:pic>
        <p:nvPicPr>
          <p:cNvPr id="7" name="Picture 6" descr="A book cover with a colorful design&#10;&#10;Description automatically generated">
            <a:extLst>
              <a:ext uri="{FF2B5EF4-FFF2-40B4-BE49-F238E27FC236}">
                <a16:creationId xmlns:a16="http://schemas.microsoft.com/office/drawing/2014/main" id="{3DE122BA-F4C7-1EB0-8D72-A27759B182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9296" y="232440"/>
            <a:ext cx="2213111" cy="2720079"/>
          </a:xfrm>
          <a:prstGeom prst="rect">
            <a:avLst/>
          </a:prstGeom>
        </p:spPr>
      </p:pic>
    </p:spTree>
    <p:extLst>
      <p:ext uri="{BB962C8B-B14F-4D97-AF65-F5344CB8AC3E}">
        <p14:creationId xmlns:p14="http://schemas.microsoft.com/office/powerpoint/2010/main" val="98437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7451-8FDB-D4F3-3370-CC870399FA47}"/>
              </a:ext>
            </a:extLst>
          </p:cNvPr>
          <p:cNvSpPr>
            <a:spLocks noGrp="1"/>
          </p:cNvSpPr>
          <p:nvPr>
            <p:ph type="title"/>
          </p:nvPr>
        </p:nvSpPr>
        <p:spPr/>
        <p:txBody>
          <a:bodyPr/>
          <a:lstStyle/>
          <a:p>
            <a:r>
              <a:rPr lang="en-US" dirty="0"/>
              <a:t>Requirements Gathering (UI/UX)</a:t>
            </a:r>
          </a:p>
        </p:txBody>
      </p:sp>
      <p:sp>
        <p:nvSpPr>
          <p:cNvPr id="3" name="Content Placeholder 2">
            <a:extLst>
              <a:ext uri="{FF2B5EF4-FFF2-40B4-BE49-F238E27FC236}">
                <a16:creationId xmlns:a16="http://schemas.microsoft.com/office/drawing/2014/main" id="{2ECB5F52-03D1-B3E3-11F9-EDA266EE5B21}"/>
              </a:ext>
            </a:extLst>
          </p:cNvPr>
          <p:cNvSpPr>
            <a:spLocks noGrp="1"/>
          </p:cNvSpPr>
          <p:nvPr>
            <p:ph idx="1"/>
          </p:nvPr>
        </p:nvSpPr>
        <p:spPr/>
        <p:txBody>
          <a:bodyPr>
            <a:normAutofit/>
          </a:bodyPr>
          <a:lstStyle/>
          <a:p>
            <a:r>
              <a:rPr lang="en-US" dirty="0"/>
              <a:t>User Interface and User Experience are essential parts of the requirements gathering process.</a:t>
            </a:r>
          </a:p>
          <a:p>
            <a:r>
              <a:rPr lang="en-US" dirty="0"/>
              <a:t>Read textbooks about UI/UX.</a:t>
            </a:r>
          </a:p>
          <a:p>
            <a:pPr lvl="1"/>
            <a:r>
              <a:rPr lang="en-US" dirty="0"/>
              <a:t>Articulating Design Decisions, 2</a:t>
            </a:r>
            <a:r>
              <a:rPr lang="en-US" baseline="30000" dirty="0"/>
              <a:t>nd</a:t>
            </a:r>
            <a:r>
              <a:rPr lang="en-US" dirty="0"/>
              <a:t> Edition</a:t>
            </a:r>
          </a:p>
          <a:p>
            <a:r>
              <a:rPr lang="en-US" dirty="0"/>
              <a:t>Outlined the use of user stories and use cases, appropriate ways to find user interface/ experience.</a:t>
            </a:r>
          </a:p>
          <a:p>
            <a:r>
              <a:rPr lang="en-US" dirty="0"/>
              <a:t>Focused on three essential things and app needs to be successful.</a:t>
            </a:r>
          </a:p>
        </p:txBody>
      </p:sp>
      <p:pic>
        <p:nvPicPr>
          <p:cNvPr id="5" name="Picture 4" descr="A green parrot on a branch&#10;&#10;Description automatically generated">
            <a:extLst>
              <a:ext uri="{FF2B5EF4-FFF2-40B4-BE49-F238E27FC236}">
                <a16:creationId xmlns:a16="http://schemas.microsoft.com/office/drawing/2014/main" id="{49741BE8-6868-906A-AA9B-A98C3138A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8911" y="263860"/>
            <a:ext cx="2024424" cy="3023318"/>
          </a:xfrm>
          <a:prstGeom prst="rect">
            <a:avLst/>
          </a:prstGeom>
        </p:spPr>
      </p:pic>
    </p:spTree>
    <p:extLst>
      <p:ext uri="{BB962C8B-B14F-4D97-AF65-F5344CB8AC3E}">
        <p14:creationId xmlns:p14="http://schemas.microsoft.com/office/powerpoint/2010/main" val="309303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2CBCD-AE5A-C0A9-CD40-E8AE77AED871}"/>
              </a:ext>
            </a:extLst>
          </p:cNvPr>
          <p:cNvSpPr>
            <a:spLocks noGrp="1"/>
          </p:cNvSpPr>
          <p:nvPr>
            <p:ph type="title"/>
          </p:nvPr>
        </p:nvSpPr>
        <p:spPr/>
        <p:txBody>
          <a:bodyPr/>
          <a:lstStyle/>
          <a:p>
            <a:r>
              <a:rPr lang="en-US" dirty="0"/>
              <a:t>Requirements Gathering (UI/UX)</a:t>
            </a:r>
          </a:p>
        </p:txBody>
      </p:sp>
      <p:sp>
        <p:nvSpPr>
          <p:cNvPr id="3" name="Content Placeholder 2">
            <a:extLst>
              <a:ext uri="{FF2B5EF4-FFF2-40B4-BE49-F238E27FC236}">
                <a16:creationId xmlns:a16="http://schemas.microsoft.com/office/drawing/2014/main" id="{8AC4B1E8-8AC4-A8ED-A256-77CA75CD3ED5}"/>
              </a:ext>
            </a:extLst>
          </p:cNvPr>
          <p:cNvSpPr>
            <a:spLocks noGrp="1"/>
          </p:cNvSpPr>
          <p:nvPr>
            <p:ph idx="1"/>
          </p:nvPr>
        </p:nvSpPr>
        <p:spPr/>
        <p:txBody>
          <a:bodyPr/>
          <a:lstStyle/>
          <a:p>
            <a:pPr marL="0" indent="0">
              <a:buNone/>
            </a:pPr>
            <a:r>
              <a:rPr lang="en-US" dirty="0"/>
              <a:t>Three things every design needs to be successful:</a:t>
            </a:r>
          </a:p>
          <a:p>
            <a:r>
              <a:rPr lang="en-US" dirty="0"/>
              <a:t>It solves a problem</a:t>
            </a:r>
          </a:p>
          <a:p>
            <a:pPr lvl="1"/>
            <a:r>
              <a:rPr lang="en-US" dirty="0"/>
              <a:t>Creating goals, externalizing thoughts and ideas.</a:t>
            </a:r>
          </a:p>
          <a:p>
            <a:r>
              <a:rPr lang="en-US" dirty="0"/>
              <a:t>It’s easy for users</a:t>
            </a:r>
          </a:p>
          <a:p>
            <a:pPr lvl="1"/>
            <a:r>
              <a:rPr lang="en-US" dirty="0"/>
              <a:t>User stories and use cases.</a:t>
            </a:r>
          </a:p>
          <a:p>
            <a:r>
              <a:rPr lang="en-US" dirty="0"/>
              <a:t>It’s supported by everyone</a:t>
            </a:r>
          </a:p>
          <a:p>
            <a:pPr lvl="1"/>
            <a:r>
              <a:rPr lang="en-US" dirty="0"/>
              <a:t>Support means you can move forward, agreement is necessary.</a:t>
            </a:r>
          </a:p>
        </p:txBody>
      </p:sp>
    </p:spTree>
    <p:extLst>
      <p:ext uri="{BB962C8B-B14F-4D97-AF65-F5344CB8AC3E}">
        <p14:creationId xmlns:p14="http://schemas.microsoft.com/office/powerpoint/2010/main" val="114783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2EB2-2457-4CDA-8CAF-B93F2E018792}"/>
              </a:ext>
            </a:extLst>
          </p:cNvPr>
          <p:cNvSpPr>
            <a:spLocks noGrp="1"/>
          </p:cNvSpPr>
          <p:nvPr>
            <p:ph type="title"/>
          </p:nvPr>
        </p:nvSpPr>
        <p:spPr/>
        <p:txBody>
          <a:bodyPr/>
          <a:lstStyle/>
          <a:p>
            <a:r>
              <a:rPr lang="en-US" dirty="0"/>
              <a:t>Requirements Gathering (Ursula Tierney)</a:t>
            </a:r>
          </a:p>
        </p:txBody>
      </p:sp>
      <p:sp>
        <p:nvSpPr>
          <p:cNvPr id="3" name="Content Placeholder 2">
            <a:extLst>
              <a:ext uri="{FF2B5EF4-FFF2-40B4-BE49-F238E27FC236}">
                <a16:creationId xmlns:a16="http://schemas.microsoft.com/office/drawing/2014/main" id="{0F59C2DA-98B6-5D6C-68B2-05EC4DA8BA23}"/>
              </a:ext>
            </a:extLst>
          </p:cNvPr>
          <p:cNvSpPr>
            <a:spLocks noGrp="1"/>
          </p:cNvSpPr>
          <p:nvPr>
            <p:ph idx="1"/>
          </p:nvPr>
        </p:nvSpPr>
        <p:spPr/>
        <p:txBody>
          <a:bodyPr>
            <a:normAutofit/>
          </a:bodyPr>
          <a:lstStyle/>
          <a:p>
            <a:r>
              <a:rPr lang="en-US" dirty="0"/>
              <a:t>Had to learn more about mental health with hospital patients.</a:t>
            </a:r>
          </a:p>
          <a:p>
            <a:r>
              <a:rPr lang="en-US" dirty="0"/>
              <a:t>Got into contact with Ursula Tierney and held a meeting with her.</a:t>
            </a:r>
          </a:p>
          <a:p>
            <a:r>
              <a:rPr lang="en-US" dirty="0"/>
              <a:t>Insight on the application was gained from the meeting:</a:t>
            </a:r>
          </a:p>
          <a:p>
            <a:pPr lvl="1"/>
            <a:r>
              <a:rPr lang="en-US" dirty="0"/>
              <a:t>Nurses don’t have much time to connect with their patients on a mental health level.</a:t>
            </a:r>
          </a:p>
          <a:p>
            <a:pPr lvl="1"/>
            <a:r>
              <a:rPr lang="en-US" dirty="0"/>
              <a:t>Helped produce a list of aspects the app could have.</a:t>
            </a:r>
          </a:p>
          <a:p>
            <a:pPr lvl="1"/>
            <a:r>
              <a:rPr lang="en-US" dirty="0"/>
              <a:t>Suggested the app could make use of an anxiety AI.</a:t>
            </a:r>
          </a:p>
          <a:p>
            <a:pPr lvl="1"/>
            <a:r>
              <a:rPr lang="en-US" dirty="0"/>
              <a:t>Patient advocates and case managers.</a:t>
            </a:r>
          </a:p>
          <a:p>
            <a:pPr lvl="1"/>
            <a:r>
              <a:rPr lang="en-US" dirty="0"/>
              <a:t>Simple descriptions and 5</a:t>
            </a:r>
            <a:r>
              <a:rPr lang="en-US" baseline="30000" dirty="0"/>
              <a:t>th</a:t>
            </a:r>
            <a:r>
              <a:rPr lang="en-US" dirty="0"/>
              <a:t>/6</a:t>
            </a:r>
            <a:r>
              <a:rPr lang="en-US" baseline="30000" dirty="0"/>
              <a:t>th</a:t>
            </a:r>
            <a:r>
              <a:rPr lang="en-US" dirty="0"/>
              <a:t> grade jargon.</a:t>
            </a:r>
          </a:p>
        </p:txBody>
      </p:sp>
    </p:spTree>
    <p:extLst>
      <p:ext uri="{BB962C8B-B14F-4D97-AF65-F5344CB8AC3E}">
        <p14:creationId xmlns:p14="http://schemas.microsoft.com/office/powerpoint/2010/main" val="3703109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84E2B-D446-FFEF-9A60-C85DA0306F61}"/>
              </a:ext>
            </a:extLst>
          </p:cNvPr>
          <p:cNvSpPr>
            <a:spLocks noGrp="1"/>
          </p:cNvSpPr>
          <p:nvPr>
            <p:ph type="title"/>
          </p:nvPr>
        </p:nvSpPr>
        <p:spPr/>
        <p:txBody>
          <a:bodyPr/>
          <a:lstStyle/>
          <a:p>
            <a:r>
              <a:rPr lang="en-US" dirty="0"/>
              <a:t>Aspects</a:t>
            </a:r>
          </a:p>
        </p:txBody>
      </p:sp>
      <p:sp>
        <p:nvSpPr>
          <p:cNvPr id="3" name="Content Placeholder 2">
            <a:extLst>
              <a:ext uri="{FF2B5EF4-FFF2-40B4-BE49-F238E27FC236}">
                <a16:creationId xmlns:a16="http://schemas.microsoft.com/office/drawing/2014/main" id="{F4F5AE8D-983E-9870-270C-42101A70A27E}"/>
              </a:ext>
            </a:extLst>
          </p:cNvPr>
          <p:cNvSpPr>
            <a:spLocks noGrp="1"/>
          </p:cNvSpPr>
          <p:nvPr>
            <p:ph idx="1"/>
          </p:nvPr>
        </p:nvSpPr>
        <p:spPr/>
        <p:txBody>
          <a:bodyPr>
            <a:normAutofit/>
          </a:bodyPr>
          <a:lstStyle/>
          <a:p>
            <a:pPr marL="0" indent="0">
              <a:buNone/>
            </a:pPr>
            <a:r>
              <a:rPr lang="en-US" dirty="0"/>
              <a:t>Created 4 general groups for aspects to fall under:</a:t>
            </a:r>
          </a:p>
          <a:p>
            <a:r>
              <a:rPr lang="en-US" dirty="0"/>
              <a:t>Group 1: Connections and Support</a:t>
            </a:r>
          </a:p>
          <a:p>
            <a:pPr lvl="1"/>
            <a:r>
              <a:rPr lang="en-US" dirty="0"/>
              <a:t>Connect with case managers, patient advocates, access to various support groups.</a:t>
            </a:r>
          </a:p>
          <a:p>
            <a:r>
              <a:rPr lang="en-US" dirty="0"/>
              <a:t>Group 2: Relaxation Exercises</a:t>
            </a:r>
          </a:p>
          <a:p>
            <a:pPr lvl="1"/>
            <a:r>
              <a:rPr lang="en-US" dirty="0"/>
              <a:t>Breathing exercises, sleeping exercises, meditation practices, soft music player.</a:t>
            </a:r>
          </a:p>
          <a:p>
            <a:r>
              <a:rPr lang="en-US" dirty="0"/>
              <a:t>Group 3: Mindfulness Activities</a:t>
            </a:r>
          </a:p>
          <a:p>
            <a:pPr lvl="1"/>
            <a:r>
              <a:rPr lang="en-US" dirty="0"/>
              <a:t>Creative expression activities, mindfulness exercises, VR experiences.</a:t>
            </a:r>
          </a:p>
          <a:p>
            <a:r>
              <a:rPr lang="en-US" dirty="0"/>
              <a:t>Group 4: Holistic Care</a:t>
            </a:r>
          </a:p>
          <a:p>
            <a:pPr lvl="1"/>
            <a:r>
              <a:rPr lang="en-US" dirty="0"/>
              <a:t>Physical, mental, emotional, and spiritual care.</a:t>
            </a:r>
          </a:p>
          <a:p>
            <a:r>
              <a:rPr lang="en-US" dirty="0"/>
              <a:t>Access to journaling and notetaking as well.</a:t>
            </a:r>
          </a:p>
        </p:txBody>
      </p:sp>
    </p:spTree>
    <p:extLst>
      <p:ext uri="{BB962C8B-B14F-4D97-AF65-F5344CB8AC3E}">
        <p14:creationId xmlns:p14="http://schemas.microsoft.com/office/powerpoint/2010/main" val="134980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D97A-DCE9-4A12-DE1E-036D73DC6884}"/>
              </a:ext>
            </a:extLst>
          </p:cNvPr>
          <p:cNvSpPr>
            <a:spLocks noGrp="1"/>
          </p:cNvSpPr>
          <p:nvPr>
            <p:ph type="title"/>
          </p:nvPr>
        </p:nvSpPr>
        <p:spPr/>
        <p:txBody>
          <a:bodyPr/>
          <a:lstStyle/>
          <a:p>
            <a:r>
              <a:rPr lang="en-US" dirty="0"/>
              <a:t>Externalizing Ideas</a:t>
            </a:r>
          </a:p>
        </p:txBody>
      </p:sp>
      <p:sp>
        <p:nvSpPr>
          <p:cNvPr id="3" name="Content Placeholder 2">
            <a:extLst>
              <a:ext uri="{FF2B5EF4-FFF2-40B4-BE49-F238E27FC236}">
                <a16:creationId xmlns:a16="http://schemas.microsoft.com/office/drawing/2014/main" id="{2C049306-B2B8-7EBB-FFAC-3F8D91F59007}"/>
              </a:ext>
            </a:extLst>
          </p:cNvPr>
          <p:cNvSpPr>
            <a:spLocks noGrp="1"/>
          </p:cNvSpPr>
          <p:nvPr>
            <p:ph idx="1"/>
          </p:nvPr>
        </p:nvSpPr>
        <p:spPr/>
        <p:txBody>
          <a:bodyPr/>
          <a:lstStyle/>
          <a:p>
            <a:r>
              <a:rPr lang="en-US" dirty="0"/>
              <a:t>Wrote ideas out and grouped them in appropriate places.</a:t>
            </a:r>
          </a:p>
          <a:p>
            <a:r>
              <a:rPr lang="en-US" dirty="0"/>
              <a:t>Sketched out rough ideas of what screens of the app could look like before going into design.</a:t>
            </a:r>
          </a:p>
        </p:txBody>
      </p:sp>
      <p:pic>
        <p:nvPicPr>
          <p:cNvPr id="5" name="Picture 4" descr="A piece of paper with writing on it&#10;&#10;Description automatically generated">
            <a:extLst>
              <a:ext uri="{FF2B5EF4-FFF2-40B4-BE49-F238E27FC236}">
                <a16:creationId xmlns:a16="http://schemas.microsoft.com/office/drawing/2014/main" id="{DA0EB2F3-EC6C-49A1-FE78-60CDD2A3A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71" y="4300371"/>
            <a:ext cx="5887342" cy="2021506"/>
          </a:xfrm>
          <a:prstGeom prst="rect">
            <a:avLst/>
          </a:prstGeom>
        </p:spPr>
      </p:pic>
      <p:pic>
        <p:nvPicPr>
          <p:cNvPr id="7" name="Picture 6" descr="A sketch of a cell phone&#10;&#10;Description automatically generated">
            <a:extLst>
              <a:ext uri="{FF2B5EF4-FFF2-40B4-BE49-F238E27FC236}">
                <a16:creationId xmlns:a16="http://schemas.microsoft.com/office/drawing/2014/main" id="{F2E028C1-36BB-5036-83FB-C110B5A2C3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7459" y="3335024"/>
            <a:ext cx="4748270" cy="2556336"/>
          </a:xfrm>
          <a:prstGeom prst="rect">
            <a:avLst/>
          </a:prstGeom>
        </p:spPr>
      </p:pic>
    </p:spTree>
    <p:extLst>
      <p:ext uri="{BB962C8B-B14F-4D97-AF65-F5344CB8AC3E}">
        <p14:creationId xmlns:p14="http://schemas.microsoft.com/office/powerpoint/2010/main" val="3235710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FF52-1789-BF51-1947-0F57F9E64038}"/>
              </a:ext>
            </a:extLst>
          </p:cNvPr>
          <p:cNvSpPr>
            <a:spLocks noGrp="1"/>
          </p:cNvSpPr>
          <p:nvPr>
            <p:ph type="title"/>
          </p:nvPr>
        </p:nvSpPr>
        <p:spPr/>
        <p:txBody>
          <a:bodyPr/>
          <a:lstStyle/>
          <a:p>
            <a:r>
              <a:rPr lang="en-US" dirty="0"/>
              <a:t>Wireframing and Figma</a:t>
            </a:r>
          </a:p>
        </p:txBody>
      </p:sp>
      <p:sp>
        <p:nvSpPr>
          <p:cNvPr id="3" name="Content Placeholder 2">
            <a:extLst>
              <a:ext uri="{FF2B5EF4-FFF2-40B4-BE49-F238E27FC236}">
                <a16:creationId xmlns:a16="http://schemas.microsoft.com/office/drawing/2014/main" id="{126CA0ED-5F14-8950-A747-E6705453F0E3}"/>
              </a:ext>
            </a:extLst>
          </p:cNvPr>
          <p:cNvSpPr>
            <a:spLocks noGrp="1"/>
          </p:cNvSpPr>
          <p:nvPr>
            <p:ph idx="1"/>
          </p:nvPr>
        </p:nvSpPr>
        <p:spPr/>
        <p:txBody>
          <a:bodyPr/>
          <a:lstStyle/>
          <a:p>
            <a:r>
              <a:rPr lang="en-US" dirty="0"/>
              <a:t>Wireframing is an essential process in the design stage.</a:t>
            </a:r>
          </a:p>
          <a:p>
            <a:r>
              <a:rPr lang="en-US" dirty="0"/>
              <a:t>Used Figma to do wireframing.</a:t>
            </a:r>
          </a:p>
          <a:p>
            <a:r>
              <a:rPr lang="en-US" dirty="0"/>
              <a:t>Figma is a web-based design tool that allows users to create and test designs.</a:t>
            </a:r>
          </a:p>
          <a:p>
            <a:pPr lvl="1"/>
            <a:r>
              <a:rPr lang="en-US" dirty="0"/>
              <a:t>Websites and mobile apps.</a:t>
            </a:r>
          </a:p>
          <a:p>
            <a:pPr lvl="1"/>
            <a:r>
              <a:rPr lang="en-US" dirty="0"/>
              <a:t>Great for wireframing.</a:t>
            </a:r>
          </a:p>
          <a:p>
            <a:r>
              <a:rPr lang="en-US" dirty="0"/>
              <a:t>Offered for the design on many different devices.</a:t>
            </a:r>
          </a:p>
        </p:txBody>
      </p:sp>
      <p:pic>
        <p:nvPicPr>
          <p:cNvPr id="5" name="Picture 4" descr="A logo in a circle&#10;&#10;Description automatically generated">
            <a:extLst>
              <a:ext uri="{FF2B5EF4-FFF2-40B4-BE49-F238E27FC236}">
                <a16:creationId xmlns:a16="http://schemas.microsoft.com/office/drawing/2014/main" id="{9A6EFF1E-D264-22A4-5520-105AB7E4E6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02" y="142464"/>
            <a:ext cx="1896939" cy="1896939"/>
          </a:xfrm>
          <a:prstGeom prst="rect">
            <a:avLst/>
          </a:prstGeom>
        </p:spPr>
      </p:pic>
    </p:spTree>
    <p:extLst>
      <p:ext uri="{BB962C8B-B14F-4D97-AF65-F5344CB8AC3E}">
        <p14:creationId xmlns:p14="http://schemas.microsoft.com/office/powerpoint/2010/main" val="28981900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2405</TotalTime>
  <Words>1692</Words>
  <Application>Microsoft Office PowerPoint</Application>
  <PresentationFormat>Widescreen</PresentationFormat>
  <Paragraphs>145</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Trebuchet MS</vt:lpstr>
      <vt:lpstr>Wingdings 3</vt:lpstr>
      <vt:lpstr>Facet</vt:lpstr>
      <vt:lpstr>Improving Hospital Patients’ Well-Being Through Technology</vt:lpstr>
      <vt:lpstr>Project Introduction</vt:lpstr>
      <vt:lpstr>Requirements Gathering</vt:lpstr>
      <vt:lpstr>Requirements Gathering (UI/UX)</vt:lpstr>
      <vt:lpstr>Requirements Gathering (UI/UX)</vt:lpstr>
      <vt:lpstr>Requirements Gathering (Ursula Tierney)</vt:lpstr>
      <vt:lpstr>Aspects</vt:lpstr>
      <vt:lpstr>Externalizing Ideas</vt:lpstr>
      <vt:lpstr>Wireframing and Figma</vt:lpstr>
      <vt:lpstr>Wireframing and Figma</vt:lpstr>
      <vt:lpstr>Wireframing and Figma</vt:lpstr>
      <vt:lpstr>Creating the Website</vt:lpstr>
      <vt:lpstr>The Website </vt:lpstr>
      <vt:lpstr>The Website</vt:lpstr>
      <vt:lpstr>The Website</vt:lpstr>
      <vt:lpstr>Project 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Hospital Patients’ Well-Being Through Technology</dc:title>
  <dc:creator>Perrine, Josh</dc:creator>
  <cp:lastModifiedBy>Perrine, Josh</cp:lastModifiedBy>
  <cp:revision>5</cp:revision>
  <dcterms:created xsi:type="dcterms:W3CDTF">2024-04-01T22:23:35Z</dcterms:created>
  <dcterms:modified xsi:type="dcterms:W3CDTF">2024-04-17T13:40:56Z</dcterms:modified>
</cp:coreProperties>
</file>