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58" r:id="rId4"/>
    <p:sldId id="260" r:id="rId5"/>
    <p:sldId id="261" r:id="rId6"/>
    <p:sldId id="263" r:id="rId7"/>
    <p:sldId id="267" r:id="rId8"/>
    <p:sldId id="262" r:id="rId9"/>
    <p:sldId id="268" r:id="rId10"/>
    <p:sldId id="269" r:id="rId11"/>
    <p:sldId id="270" r:id="rId12"/>
    <p:sldId id="271" r:id="rId13"/>
    <p:sldId id="273" r:id="rId14"/>
    <p:sldId id="274" r:id="rId15"/>
    <p:sldId id="276" r:id="rId16"/>
    <p:sldId id="275" r:id="rId17"/>
    <p:sldId id="278" r:id="rId18"/>
    <p:sldId id="277" r:id="rId19"/>
    <p:sldId id="272" r:id="rId20"/>
  </p:sldIdLst>
  <p:sldSz cx="12192000" cy="6858000"/>
  <p:notesSz cx="6858000" cy="9144000"/>
  <p:custShowLst>
    <p:custShow name="自訂顯示1" id="0">
      <p:sldLst>
        <p:sld r:id="rId2"/>
        <p:sld r:id="rId3"/>
        <p:sld r:id="rId4"/>
        <p:sld r:id="rId5"/>
        <p:sld r:id="rId6"/>
        <p:sld r:id="rId7"/>
        <p:sld r:id="rId6"/>
        <p:sld r:id="rId9"/>
      </p:sldLst>
    </p:custShow>
  </p:custShow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68C1E3"/>
    <a:srgbClr val="736D5D"/>
    <a:srgbClr val="FF4165"/>
    <a:srgbClr val="D64D74"/>
    <a:srgbClr val="A4B030"/>
    <a:srgbClr val="A9D337"/>
    <a:srgbClr val="B1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24"/>
    <p:restoredTop sz="94580"/>
  </p:normalViewPr>
  <p:slideViewPr>
    <p:cSldViewPr snapToGrid="0" snapToObjects="1">
      <p:cViewPr varScale="1">
        <p:scale>
          <a:sx n="79" d="100"/>
          <a:sy n="79" d="100"/>
        </p:scale>
        <p:origin x="24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BA912-0159-7C47-8720-91F39609B8A5}" type="datetimeFigureOut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41EC7-8E8F-1846-9972-FA69F37754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143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15DE-05D9-0548-9AB4-662638E5F6CB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10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AEAB-3FB6-7E4C-9B8B-4A9991826538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690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DFF1-74A0-3144-82CD-54714893D5CC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990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FFFF00"/>
              </a:buClr>
              <a:buFont typeface="Wingdings" charset="2"/>
              <a:buChar char="u"/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rgbClr val="00B0F0"/>
                </a:solidFill>
                <a:latin typeface="+mn-lt"/>
              </a:defRPr>
            </a:lvl2pPr>
            <a:lvl3pPr marL="1143000" indent="-228600">
              <a:buFont typeface="Wingdings" charset="2"/>
              <a:buChar char="n"/>
              <a:defRPr>
                <a:solidFill>
                  <a:srgbClr val="D64D74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kumimoji="1" lang="zh-TW" altLang="en-US" dirty="0" smtClean="0"/>
              <a:t> 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A94-AEC8-A743-9D19-D6CC00CDB3CA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8956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92FC-9233-CA4C-9C8F-265BD06E5E96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997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89A4-9EE3-9041-93D9-59CD75B2960B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9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17B6-04D9-D04F-8429-DE7F919ED565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46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4422-74CA-8743-91E5-AD413FEEA789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90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2536-C2A2-594C-81E9-447C1EF718D6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554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0C46-1807-F04A-BE09-E74052C6A2D3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978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2BD2-A425-434C-B6BB-5BFE9DE4A257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28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 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B067D-C5AD-0845-B95B-90C90A02100F}" type="datetime1">
              <a:rPr kumimoji="1" lang="zh-TW" altLang="en-US" smtClean="0"/>
              <a:t>2018/2/18</a:t>
            </a:fld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DCF6-0687-7148-AFC1-936E33DCCBDD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135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FF00"/>
        </a:buClr>
        <a:buFont typeface="Wingdings" charset="2"/>
        <a:buChar char="u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B0F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n"/>
        <a:defRPr sz="2000" kern="1200">
          <a:solidFill>
            <a:srgbClr val="D64D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i="1" dirty="0" smtClean="0"/>
              <a:t>FRAIG</a:t>
            </a:r>
            <a:r>
              <a:rPr kumimoji="1" lang="en-US" altLang="zh-TW" b="1" dirty="0" smtClean="0"/>
              <a:t/>
            </a:r>
            <a:br>
              <a:rPr kumimoji="1" lang="en-US" altLang="zh-TW" b="1" dirty="0" smtClean="0"/>
            </a:br>
            <a:r>
              <a:rPr kumimoji="1" lang="en-US" altLang="zh-TW" sz="4000" b="1" i="1" dirty="0" smtClean="0"/>
              <a:t>Functionally-Reduced And-Inverter Gate</a:t>
            </a:r>
            <a:endParaRPr kumimoji="1" lang="zh-TW" altLang="en-US" sz="4000" b="1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89973"/>
            <a:ext cx="9144000" cy="1655762"/>
          </a:xfrm>
        </p:spPr>
        <p:txBody>
          <a:bodyPr/>
          <a:lstStyle/>
          <a:p>
            <a:r>
              <a:rPr kumimoji="1" lang="en-US" altLang="zh-TW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B05901015</a:t>
            </a:r>
            <a:r>
              <a:rPr kumimoji="1" lang="zh-TW" altLang="en-US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陳培威</a:t>
            </a:r>
            <a:endParaRPr kumimoji="1" lang="zh-TW" altLang="en-US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06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#</a:t>
            </a:r>
            <a:r>
              <a:rPr kumimoji="1" lang="en-US" altLang="zh-TW" dirty="0" err="1" smtClean="0"/>
              <a:t>FailTime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Stop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simulating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#</a:t>
            </a:r>
            <a:r>
              <a:rPr kumimoji="1" lang="en-US" altLang="zh-TW" dirty="0" err="1" smtClean="0"/>
              <a:t>failTime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reaches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threshold.</a:t>
            </a:r>
            <a:endParaRPr kumimoji="1"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652448"/>
              </p:ext>
            </p:extLst>
          </p:nvPr>
        </p:nvGraphicFramePr>
        <p:xfrm>
          <a:off x="838200" y="2603500"/>
          <a:ext cx="580571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#</a:t>
                      </a:r>
                      <a:r>
                        <a:rPr lang="en-US" altLang="zh-TW" dirty="0" err="1" smtClean="0"/>
                        <a:t>failTime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sim13.aag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sim12.aag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C7552.aag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6.82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0.22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0.02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cirFraig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53.14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5.11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0.13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patterns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55168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4544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1749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8.95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0.32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0.02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cirFraig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52.37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5.07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patterns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73536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7168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2048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9.60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0.33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0.02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cirFraig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53.60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5.07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0.14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patterns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82368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7488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3328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046184" y="3260571"/>
            <a:ext cx="39971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rgbClr val="00B0F0"/>
                </a:solidFill>
              </a:rPr>
              <a:t>S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imulation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taking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too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long</a:t>
            </a:r>
          </a:p>
          <a:p>
            <a:r>
              <a:rPr kumimoji="1" lang="en-US" altLang="zh-TW" sz="2800" dirty="0">
                <a:solidFill>
                  <a:srgbClr val="00B0F0"/>
                </a:solidFill>
              </a:rPr>
              <a:t>f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or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large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circuits?</a:t>
            </a:r>
            <a:endParaRPr kumimoji="1"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10</a:t>
            </a:fld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26" y="4214678"/>
            <a:ext cx="822794" cy="8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Checking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#</a:t>
            </a:r>
            <a:r>
              <a:rPr kumimoji="1" lang="en-US" altLang="zh-TW" dirty="0" err="1" smtClean="0"/>
              <a:t>fecgrp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while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 </a:t>
            </a:r>
            <a:r>
              <a:rPr kumimoji="1" lang="en-US" altLang="zh-TW" dirty="0" smtClean="0"/>
              <a:t>Check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change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#</a:t>
            </a:r>
            <a:r>
              <a:rPr kumimoji="1" lang="en-US" altLang="zh-TW" dirty="0" err="1" smtClean="0"/>
              <a:t>fecgrp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simulation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between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intervals</a:t>
            </a:r>
            <a:endParaRPr kumimoji="1"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75579"/>
              </p:ext>
            </p:extLst>
          </p:nvPr>
        </p:nvGraphicFramePr>
        <p:xfrm>
          <a:off x="2612570" y="2541206"/>
          <a:ext cx="69668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CHANGE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0.001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0.001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2.8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7.5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1.27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7.</a:t>
                      </a:r>
                      <a:r>
                        <a:rPr lang="en-US" altLang="zh-TW" baseline="0" dirty="0" smtClean="0"/>
                        <a:t>5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7.77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cirFraig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53.95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55.72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54.58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51.75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52.66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56.81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57.08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55.9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59.3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60.5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patterns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19200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64000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64000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11</a:t>
            </a:fld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70259" y="5209994"/>
            <a:ext cx="5713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00B0F0"/>
                </a:solidFill>
              </a:rPr>
              <a:t>For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small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circuits,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limits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are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also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made</a:t>
            </a:r>
            <a:endParaRPr kumimoji="1" lang="en-US" altLang="zh-TW" sz="2800" dirty="0">
              <a:solidFill>
                <a:srgbClr val="00B0F0"/>
              </a:solidFill>
            </a:endParaRPr>
          </a:p>
          <a:p>
            <a:r>
              <a:rPr kumimoji="1" lang="en-US" altLang="zh-TW" sz="2800" dirty="0" smtClean="0">
                <a:solidFill>
                  <a:srgbClr val="00B0F0"/>
                </a:solidFill>
              </a:rPr>
              <a:t>to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avoid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unnecessary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simulations.</a:t>
            </a:r>
            <a:endParaRPr kumimoji="1"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215805" y="5236418"/>
            <a:ext cx="2619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00B0F0"/>
                </a:solidFill>
              </a:rPr>
              <a:t>i.e.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pattern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&lt;</a:t>
            </a:r>
            <a:r>
              <a:rPr kumimoji="1" lang="zh-TW" altLang="en-US" sz="28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00B0F0"/>
                </a:solidFill>
              </a:rPr>
              <a:t>2</a:t>
            </a:r>
            <a:r>
              <a:rPr kumimoji="1" lang="en-US" altLang="zh-TW" sz="2800" baseline="30000" dirty="0" smtClean="0">
                <a:solidFill>
                  <a:srgbClr val="00B0F0"/>
                </a:solidFill>
              </a:rPr>
              <a:t>#PI</a:t>
            </a:r>
            <a:endParaRPr kumimoji="1" lang="zh-TW" altLang="en-US" sz="2800" dirty="0">
              <a:solidFill>
                <a:srgbClr val="00B0F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314" y="2160859"/>
            <a:ext cx="822794" cy="146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change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interval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Check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difference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within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interval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12</a:t>
            </a:fld>
            <a:endParaRPr kumimoji="1"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28780"/>
              </p:ext>
            </p:extLst>
          </p:nvPr>
        </p:nvGraphicFramePr>
        <p:xfrm>
          <a:off x="2031999" y="2620984"/>
          <a:ext cx="67733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CHANGE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1.82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7.38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cirFraig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55.76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54.01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57.48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61.45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patterns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10432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58688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73536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73536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箭頭接點 7"/>
          <p:cNvCxnSpPr/>
          <p:nvPr/>
        </p:nvCxnSpPr>
        <p:spPr>
          <a:xfrm flipV="1">
            <a:off x="6819254" y="5001634"/>
            <a:ext cx="0" cy="53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 flipV="1">
            <a:off x="8196020" y="5001634"/>
            <a:ext cx="0" cy="53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307811" y="5537214"/>
            <a:ext cx="2646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B0F0"/>
                </a:solidFill>
              </a:rPr>
              <a:t>l</a:t>
            </a:r>
            <a:r>
              <a:rPr kumimoji="1" lang="en-US" altLang="zh-TW" sz="2400" dirty="0" smtClean="0">
                <a:solidFill>
                  <a:srgbClr val="00B0F0"/>
                </a:solidFill>
              </a:rPr>
              <a:t>imited</a:t>
            </a:r>
            <a:r>
              <a:rPr kumimoji="1" lang="zh-TW" altLang="en-US" sz="24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00B0F0"/>
                </a:solidFill>
              </a:rPr>
              <a:t>by</a:t>
            </a:r>
            <a:r>
              <a:rPr kumimoji="1" lang="zh-TW" altLang="en-US" sz="24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00B0F0"/>
                </a:solidFill>
              </a:rPr>
              <a:t>#</a:t>
            </a:r>
            <a:r>
              <a:rPr kumimoji="1" lang="en-US" altLang="zh-TW" sz="2400" dirty="0" err="1" smtClean="0">
                <a:solidFill>
                  <a:srgbClr val="00B0F0"/>
                </a:solidFill>
              </a:rPr>
              <a:t>failTime</a:t>
            </a:r>
            <a:endParaRPr kumimoji="1" lang="zh-TW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5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Fraig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Algorithm</a:t>
            </a:r>
          </a:p>
          <a:p>
            <a:r>
              <a:rPr kumimoji="1" lang="zh-TW" altLang="en-US" dirty="0"/>
              <a:t> </a:t>
            </a:r>
            <a:r>
              <a:rPr kumimoji="1" lang="en-US" altLang="zh-TW" dirty="0" smtClean="0"/>
              <a:t>Some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experiments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performances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13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7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Fraig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(Algorithm)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inputs,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longer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takes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prove</a:t>
            </a:r>
          </a:p>
          <a:p>
            <a:pPr lvl="1"/>
            <a:r>
              <a:rPr kumimoji="1" lang="en-US" altLang="zh-TW" sz="2800" dirty="0" smtClean="0"/>
              <a:t>Minimize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BOTH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err="1" smtClean="0"/>
              <a:t>fanin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cones!!</a:t>
            </a:r>
          </a:p>
          <a:p>
            <a:pPr lvl="1"/>
            <a:r>
              <a:rPr kumimoji="1" lang="en-US" altLang="zh-TW" sz="2800" dirty="0" smtClean="0"/>
              <a:t>Start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with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gates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that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are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closer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to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PIs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of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circuit</a:t>
            </a:r>
          </a:p>
          <a:p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proven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identical,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merge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closer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PIs</a:t>
            </a:r>
          </a:p>
          <a:p>
            <a:pPr lvl="1"/>
            <a:r>
              <a:rPr kumimoji="1" lang="en-US" altLang="zh-TW" sz="2800" dirty="0" smtClean="0">
                <a:sym typeface="Wingdings"/>
              </a:rPr>
              <a:t>Minimize</a:t>
            </a:r>
            <a:r>
              <a:rPr kumimoji="1" lang="zh-TW" altLang="en-US" sz="2800" dirty="0" smtClean="0">
                <a:sym typeface="Wingdings"/>
              </a:rPr>
              <a:t> </a:t>
            </a:r>
            <a:r>
              <a:rPr kumimoji="1" lang="en-US" altLang="zh-TW" sz="2800" dirty="0" smtClean="0">
                <a:sym typeface="Wingdings"/>
              </a:rPr>
              <a:t>the</a:t>
            </a:r>
            <a:r>
              <a:rPr kumimoji="1" lang="zh-TW" altLang="en-US" sz="2800" dirty="0" smtClean="0">
                <a:sym typeface="Wingdings"/>
              </a:rPr>
              <a:t> </a:t>
            </a:r>
            <a:r>
              <a:rPr kumimoji="1" lang="en-US" altLang="zh-TW" sz="2800" dirty="0" smtClean="0">
                <a:sym typeface="Wingdings"/>
              </a:rPr>
              <a:t>gate</a:t>
            </a:r>
            <a:r>
              <a:rPr kumimoji="1" lang="zh-TW" altLang="en-US" sz="2800" dirty="0" smtClean="0">
                <a:sym typeface="Wingdings"/>
              </a:rPr>
              <a:t> </a:t>
            </a:r>
            <a:r>
              <a:rPr kumimoji="1" lang="en-US" altLang="zh-TW" sz="2800" dirty="0" smtClean="0">
                <a:sym typeface="Wingdings"/>
              </a:rPr>
              <a:t>number</a:t>
            </a:r>
          </a:p>
          <a:p>
            <a:pPr lvl="1"/>
            <a:r>
              <a:rPr kumimoji="1" lang="en-US" altLang="zh-TW" sz="2800" dirty="0" smtClean="0"/>
              <a:t>Otherwise,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may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form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a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loop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>
                <a:sym typeface="Wingdings"/>
              </a:rPr>
              <a:t>:(</a:t>
            </a:r>
          </a:p>
          <a:p>
            <a:r>
              <a:rPr kumimoji="1" lang="zh-TW" altLang="en-US" dirty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If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proven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to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be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not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identical,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re-simulate</a:t>
            </a:r>
          </a:p>
          <a:p>
            <a:pPr lvl="1"/>
            <a:r>
              <a:rPr kumimoji="1" lang="en-US" altLang="zh-TW" sz="2800" dirty="0" smtClean="0"/>
              <a:t>Break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into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more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groups</a:t>
            </a:r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14</a:t>
            </a:fld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152806" y="2185261"/>
            <a:ext cx="1658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C000"/>
                </a:solidFill>
              </a:rPr>
              <a:t>_</a:t>
            </a:r>
            <a:r>
              <a:rPr kumimoji="1" lang="en-US" altLang="zh-TW" sz="2800" b="1" dirty="0" err="1" smtClean="0">
                <a:solidFill>
                  <a:srgbClr val="FFC000"/>
                </a:solidFill>
              </a:rPr>
              <a:t>DFSList</a:t>
            </a:r>
            <a:r>
              <a:rPr kumimoji="1" lang="en-US" altLang="zh-TW" sz="2800" b="1" dirty="0" smtClean="0">
                <a:solidFill>
                  <a:srgbClr val="FFC000"/>
                </a:solidFill>
              </a:rPr>
              <a:t>!!</a:t>
            </a:r>
            <a:endParaRPr kumimoji="1" lang="zh-TW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4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Fraig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(Algorithm)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15</a:t>
            </a:fld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78785" y="5844907"/>
            <a:ext cx="563574" cy="511443"/>
          </a:xfrm>
          <a:prstGeom prst="rect">
            <a:avLst/>
          </a:prstGeom>
          <a:solidFill>
            <a:schemeClr val="bg1"/>
          </a:solidFill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38575" y="5844906"/>
            <a:ext cx="563574" cy="511443"/>
          </a:xfrm>
          <a:prstGeom prst="rect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13864" y="5844906"/>
            <a:ext cx="563574" cy="511443"/>
          </a:xfrm>
          <a:prstGeom prst="rect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326743" y="5865237"/>
            <a:ext cx="120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</a:rPr>
              <a:t>・・・</a:t>
            </a:r>
          </a:p>
        </p:txBody>
      </p:sp>
      <p:sp>
        <p:nvSpPr>
          <p:cNvPr id="19" name="剪去同側角落矩形 18"/>
          <p:cNvSpPr/>
          <p:nvPr/>
        </p:nvSpPr>
        <p:spPr>
          <a:xfrm>
            <a:off x="7528160" y="4457341"/>
            <a:ext cx="755426" cy="661514"/>
          </a:xfrm>
          <a:prstGeom prst="snip2SameRect">
            <a:avLst>
              <a:gd name="adj1" fmla="val 36773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zh-TW" altLang="en-US" dirty="0"/>
          </a:p>
        </p:txBody>
      </p:sp>
      <p:sp>
        <p:nvSpPr>
          <p:cNvPr id="20" name="剪去同側角落矩形 19"/>
          <p:cNvSpPr/>
          <p:nvPr/>
        </p:nvSpPr>
        <p:spPr>
          <a:xfrm>
            <a:off x="8711334" y="4443489"/>
            <a:ext cx="755426" cy="661514"/>
          </a:xfrm>
          <a:prstGeom prst="snip2SameRect">
            <a:avLst>
              <a:gd name="adj1" fmla="val 36773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zh-TW" altLang="en-US" dirty="0"/>
          </a:p>
        </p:txBody>
      </p:sp>
      <p:sp>
        <p:nvSpPr>
          <p:cNvPr id="21" name="剪去同側角落矩形 20"/>
          <p:cNvSpPr/>
          <p:nvPr/>
        </p:nvSpPr>
        <p:spPr>
          <a:xfrm>
            <a:off x="8129443" y="3362827"/>
            <a:ext cx="755426" cy="661514"/>
          </a:xfrm>
          <a:prstGeom prst="snip2SameRect">
            <a:avLst>
              <a:gd name="adj1" fmla="val 36773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剪去同側角落矩形 26"/>
          <p:cNvSpPr/>
          <p:nvPr/>
        </p:nvSpPr>
        <p:spPr>
          <a:xfrm>
            <a:off x="9097775" y="2137262"/>
            <a:ext cx="755426" cy="661514"/>
          </a:xfrm>
          <a:prstGeom prst="snip2SameRect">
            <a:avLst>
              <a:gd name="adj1" fmla="val 36773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zh-TW" altLang="en-US" dirty="0"/>
          </a:p>
        </p:txBody>
      </p:sp>
      <p:cxnSp>
        <p:nvCxnSpPr>
          <p:cNvPr id="38" name="直線接點 37"/>
          <p:cNvCxnSpPr>
            <a:stCxn id="21" idx="3"/>
          </p:cNvCxnSpPr>
          <p:nvPr/>
        </p:nvCxnSpPr>
        <p:spPr>
          <a:xfrm flipH="1" flipV="1">
            <a:off x="8505913" y="3035521"/>
            <a:ext cx="1243" cy="3273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7" idx="3"/>
          </p:cNvCxnSpPr>
          <p:nvPr/>
        </p:nvCxnSpPr>
        <p:spPr>
          <a:xfrm flipV="1">
            <a:off x="9475488" y="1839201"/>
            <a:ext cx="0" cy="2980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9265736" y="2802060"/>
            <a:ext cx="0" cy="2736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9695038" y="2802060"/>
            <a:ext cx="0" cy="2736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7699639" y="5118855"/>
            <a:ext cx="0" cy="2941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118043" y="5121629"/>
            <a:ext cx="0" cy="2941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8892214" y="5105722"/>
            <a:ext cx="0" cy="2941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9298454" y="5105001"/>
            <a:ext cx="0" cy="2941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 rot="19099228">
            <a:off x="7154337" y="5436990"/>
            <a:ext cx="6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solidFill>
                  <a:schemeClr val="bg1"/>
                </a:solidFill>
              </a:rPr>
              <a:t>・・・</a:t>
            </a:r>
          </a:p>
        </p:txBody>
      </p:sp>
      <p:sp>
        <p:nvSpPr>
          <p:cNvPr id="65" name="文字方塊 64"/>
          <p:cNvSpPr txBox="1"/>
          <p:nvPr/>
        </p:nvSpPr>
        <p:spPr>
          <a:xfrm rot="19099228">
            <a:off x="8363335" y="5415219"/>
            <a:ext cx="6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solidFill>
                  <a:schemeClr val="bg1"/>
                </a:solidFill>
              </a:rPr>
              <a:t>・・・</a:t>
            </a:r>
          </a:p>
        </p:txBody>
      </p:sp>
      <p:sp>
        <p:nvSpPr>
          <p:cNvPr id="66" name="文字方塊 65"/>
          <p:cNvSpPr txBox="1"/>
          <p:nvPr/>
        </p:nvSpPr>
        <p:spPr>
          <a:xfrm rot="2215836">
            <a:off x="7994682" y="5460764"/>
            <a:ext cx="6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solidFill>
                  <a:schemeClr val="bg1"/>
                </a:solidFill>
              </a:rPr>
              <a:t>・・・</a:t>
            </a:r>
          </a:p>
        </p:txBody>
      </p:sp>
      <p:sp>
        <p:nvSpPr>
          <p:cNvPr id="67" name="文字方塊 66"/>
          <p:cNvSpPr txBox="1"/>
          <p:nvPr/>
        </p:nvSpPr>
        <p:spPr>
          <a:xfrm rot="2161193">
            <a:off x="9183039" y="5435009"/>
            <a:ext cx="6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solidFill>
                  <a:schemeClr val="bg1"/>
                </a:solidFill>
              </a:rPr>
              <a:t>・・・</a:t>
            </a:r>
          </a:p>
        </p:txBody>
      </p:sp>
      <p:sp>
        <p:nvSpPr>
          <p:cNvPr id="68" name="剪去同側角落矩形 67"/>
          <p:cNvSpPr/>
          <p:nvPr/>
        </p:nvSpPr>
        <p:spPr>
          <a:xfrm>
            <a:off x="10224383" y="1058098"/>
            <a:ext cx="755426" cy="661514"/>
          </a:xfrm>
          <a:prstGeom prst="snip2SameRect">
            <a:avLst>
              <a:gd name="adj1" fmla="val 36773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zh-TW" altLang="en-US" dirty="0"/>
          </a:p>
        </p:txBody>
      </p:sp>
      <p:cxnSp>
        <p:nvCxnSpPr>
          <p:cNvPr id="69" name="直線接點 68"/>
          <p:cNvCxnSpPr/>
          <p:nvPr/>
        </p:nvCxnSpPr>
        <p:spPr>
          <a:xfrm flipV="1">
            <a:off x="10602096" y="760037"/>
            <a:ext cx="0" cy="2980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10392344" y="1722896"/>
            <a:ext cx="0" cy="2736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10821646" y="1722896"/>
            <a:ext cx="0" cy="2736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838200" y="1912083"/>
            <a:ext cx="32987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>
                <a:solidFill>
                  <a:schemeClr val="bg1"/>
                </a:solidFill>
              </a:rPr>
              <a:t>Same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800" dirty="0" err="1" smtClean="0">
                <a:solidFill>
                  <a:schemeClr val="bg1"/>
                </a:solidFill>
              </a:rPr>
              <a:t>fecgrp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: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1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3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4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5</a:t>
            </a:r>
          </a:p>
          <a:p>
            <a:r>
              <a:rPr kumimoji="1" lang="en-US" altLang="zh-TW" sz="2800" dirty="0" smtClean="0">
                <a:solidFill>
                  <a:schemeClr val="bg1"/>
                </a:solidFill>
              </a:rPr>
              <a:t>Base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of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group:</a:t>
            </a:r>
            <a:r>
              <a:rPr kumimoji="1" lang="zh-TW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800" dirty="0" smtClean="0">
                <a:solidFill>
                  <a:schemeClr val="bg1"/>
                </a:solidFill>
              </a:rPr>
              <a:t>1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842979" y="3050650"/>
            <a:ext cx="55138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5B9BD5"/>
                </a:solidFill>
              </a:rPr>
              <a:t>To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ensure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minimum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err="1" smtClean="0">
                <a:solidFill>
                  <a:srgbClr val="5B9BD5"/>
                </a:solidFill>
              </a:rPr>
              <a:t>fanin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cones,</a:t>
            </a:r>
            <a:endParaRPr kumimoji="1" lang="en-US" altLang="zh-TW" sz="2800" dirty="0">
              <a:solidFill>
                <a:srgbClr val="5B9BD5"/>
              </a:solidFill>
            </a:endParaRPr>
          </a:p>
          <a:p>
            <a:r>
              <a:rPr kumimoji="1" lang="en-US" altLang="zh-TW" sz="2800" dirty="0" smtClean="0">
                <a:solidFill>
                  <a:srgbClr val="5B9BD5"/>
                </a:solidFill>
              </a:rPr>
              <a:t>skip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the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base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and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merge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others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to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it.</a:t>
            </a:r>
            <a:endParaRPr kumimoji="1" lang="zh-TW" altLang="en-US" sz="2800" dirty="0">
              <a:solidFill>
                <a:srgbClr val="5B9BD5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 rot="19099228">
            <a:off x="8496531" y="2675194"/>
            <a:ext cx="6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solidFill>
                  <a:schemeClr val="bg1"/>
                </a:solidFill>
              </a:rPr>
              <a:t>・・・</a:t>
            </a:r>
          </a:p>
        </p:txBody>
      </p:sp>
      <p:sp>
        <p:nvSpPr>
          <p:cNvPr id="76" name="文字方塊 75"/>
          <p:cNvSpPr txBox="1"/>
          <p:nvPr/>
        </p:nvSpPr>
        <p:spPr>
          <a:xfrm rot="19099228">
            <a:off x="9591950" y="1704870"/>
            <a:ext cx="6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 smtClean="0">
                <a:solidFill>
                  <a:schemeClr val="bg1"/>
                </a:solidFill>
              </a:rPr>
              <a:t>・・・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9859348" y="4557265"/>
            <a:ext cx="120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</a:rPr>
              <a:t>・・・</a:t>
            </a:r>
          </a:p>
        </p:txBody>
      </p:sp>
      <p:cxnSp>
        <p:nvCxnSpPr>
          <p:cNvPr id="80" name="直線箭頭接點 79"/>
          <p:cNvCxnSpPr/>
          <p:nvPr/>
        </p:nvCxnSpPr>
        <p:spPr>
          <a:xfrm>
            <a:off x="7019793" y="4895892"/>
            <a:ext cx="42424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043786" y="4666982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>
                <a:solidFill>
                  <a:schemeClr val="bg1"/>
                </a:solidFill>
              </a:rPr>
              <a:t>is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base</a:t>
            </a:r>
            <a:r>
              <a:rPr kumimoji="1" lang="zh-TW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=&gt;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>
                <a:solidFill>
                  <a:schemeClr val="bg1"/>
                </a:solidFill>
              </a:rPr>
              <a:t>s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kip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83" name="直線箭頭接點 82"/>
          <p:cNvCxnSpPr/>
          <p:nvPr/>
        </p:nvCxnSpPr>
        <p:spPr>
          <a:xfrm flipH="1">
            <a:off x="9454736" y="4100051"/>
            <a:ext cx="292990" cy="34355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9720082" y="380419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Nothing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happens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cxnSp>
        <p:nvCxnSpPr>
          <p:cNvPr id="86" name="直線箭頭接點 85"/>
          <p:cNvCxnSpPr/>
          <p:nvPr/>
        </p:nvCxnSpPr>
        <p:spPr>
          <a:xfrm>
            <a:off x="7861090" y="3079765"/>
            <a:ext cx="313922" cy="29684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6105837" y="2669461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>
                <a:solidFill>
                  <a:schemeClr val="bg1"/>
                </a:solidFill>
              </a:rPr>
              <a:t>Merge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with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>
                <a:solidFill>
                  <a:schemeClr val="bg1"/>
                </a:solidFill>
              </a:rPr>
              <a:t>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89" name="直線箭頭接點 88"/>
          <p:cNvCxnSpPr/>
          <p:nvPr/>
        </p:nvCxnSpPr>
        <p:spPr>
          <a:xfrm>
            <a:off x="8854141" y="1904814"/>
            <a:ext cx="313922" cy="29684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7098888" y="1494510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>
                <a:solidFill>
                  <a:schemeClr val="bg1"/>
                </a:solidFill>
              </a:rPr>
              <a:t>Merge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with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>
                <a:solidFill>
                  <a:schemeClr val="bg1"/>
                </a:solidFill>
              </a:rPr>
              <a:t>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95" name="直線接點 94"/>
          <p:cNvCxnSpPr>
            <a:stCxn id="19" idx="3"/>
          </p:cNvCxnSpPr>
          <p:nvPr/>
        </p:nvCxnSpPr>
        <p:spPr>
          <a:xfrm flipV="1">
            <a:off x="7905873" y="4271830"/>
            <a:ext cx="0" cy="1855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8277799" y="4024341"/>
            <a:ext cx="0" cy="247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flipH="1">
            <a:off x="7905874" y="4271830"/>
            <a:ext cx="3777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 flipV="1">
            <a:off x="9089047" y="4266043"/>
            <a:ext cx="0" cy="1855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8717816" y="4024341"/>
            <a:ext cx="0" cy="247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 flipH="1">
            <a:off x="8712030" y="4271830"/>
            <a:ext cx="3777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841978" y="4187933"/>
            <a:ext cx="5115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>
                <a:solidFill>
                  <a:schemeClr val="bg1"/>
                </a:solidFill>
              </a:rPr>
              <a:t>※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Update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bases</a:t>
            </a:r>
            <a:r>
              <a:rPr kumimoji="1" lang="zh-TW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after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merging</a:t>
            </a:r>
          </a:p>
          <a:p>
            <a:r>
              <a:rPr kumimoji="1" lang="en-US" altLang="zh-TW" sz="2400" dirty="0" smtClean="0">
                <a:solidFill>
                  <a:schemeClr val="bg1"/>
                </a:solidFill>
              </a:rPr>
              <a:t>(for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some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bases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may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not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be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in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_</a:t>
            </a:r>
            <a:r>
              <a:rPr kumimoji="1" lang="en-US" altLang="zh-TW" sz="2400" dirty="0" err="1" smtClean="0">
                <a:solidFill>
                  <a:schemeClr val="bg1"/>
                </a:solidFill>
              </a:rPr>
              <a:t>DFSList</a:t>
            </a:r>
            <a:r>
              <a:rPr kumimoji="1" lang="en-US" altLang="zh-TW" dirty="0" smtClean="0">
                <a:solidFill>
                  <a:schemeClr val="bg1"/>
                </a:solidFill>
              </a:rPr>
              <a:t>)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838200" y="3049366"/>
            <a:ext cx="54794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5B9BD5"/>
                </a:solidFill>
              </a:rPr>
              <a:t>Randomly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choosing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two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gates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may</a:t>
            </a:r>
            <a:r>
              <a:rPr kumimoji="1" lang="zh-TW" altLang="en-US" sz="2800" dirty="0">
                <a:solidFill>
                  <a:srgbClr val="5B9BD5"/>
                </a:solidFill>
              </a:rPr>
              <a:t> </a:t>
            </a:r>
            <a:endParaRPr kumimoji="1" lang="en-US" altLang="zh-TW" sz="2800" dirty="0" smtClean="0">
              <a:solidFill>
                <a:srgbClr val="5B9BD5"/>
              </a:solidFill>
            </a:endParaRPr>
          </a:p>
          <a:p>
            <a:r>
              <a:rPr kumimoji="1" lang="en-US" altLang="zh-TW" sz="2800" dirty="0" smtClean="0">
                <a:solidFill>
                  <a:srgbClr val="5B9BD5"/>
                </a:solidFill>
              </a:rPr>
              <a:t>involve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err="1" smtClean="0">
                <a:solidFill>
                  <a:srgbClr val="5B9BD5"/>
                </a:solidFill>
              </a:rPr>
              <a:t>unminimized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err="1" smtClean="0">
                <a:solidFill>
                  <a:srgbClr val="5B9BD5"/>
                </a:solidFill>
              </a:rPr>
              <a:t>fanin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cones.</a:t>
            </a:r>
          </a:p>
          <a:p>
            <a:r>
              <a:rPr kumimoji="1" lang="en-US" altLang="zh-TW" sz="2800" dirty="0" smtClean="0">
                <a:solidFill>
                  <a:srgbClr val="5B9BD5"/>
                </a:solidFill>
              </a:rPr>
              <a:t>e.g.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Choosing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gate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1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&amp;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5,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endParaRPr kumimoji="1" lang="en-US" altLang="zh-TW" sz="2800" dirty="0" smtClean="0">
              <a:solidFill>
                <a:srgbClr val="5B9BD5"/>
              </a:solidFill>
            </a:endParaRPr>
          </a:p>
          <a:p>
            <a:r>
              <a:rPr kumimoji="1" lang="zh-TW" altLang="en-US" sz="2800" dirty="0">
                <a:solidFill>
                  <a:srgbClr val="5B9BD5"/>
                </a:solidFill>
              </a:rPr>
              <a:t> 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      </a:t>
            </a:r>
            <a:r>
              <a:rPr kumimoji="1" lang="en-US" altLang="zh-TW" sz="2800" dirty="0" err="1" smtClean="0">
                <a:solidFill>
                  <a:srgbClr val="5B9BD5"/>
                </a:solidFill>
              </a:rPr>
              <a:t>fanin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cone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of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5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is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not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minimized</a:t>
            </a:r>
            <a:endParaRPr kumimoji="1" lang="zh-TW" altLang="en-US" sz="280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5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68" grpId="0" animBg="1"/>
      <p:bldP spid="72" grpId="0"/>
      <p:bldP spid="74" grpId="0"/>
      <p:bldP spid="75" grpId="0"/>
      <p:bldP spid="76" grpId="0"/>
      <p:bldP spid="82" grpId="1"/>
      <p:bldP spid="82" grpId="2"/>
      <p:bldP spid="85" grpId="0"/>
      <p:bldP spid="85" grpId="1"/>
      <p:bldP spid="88" grpId="0"/>
      <p:bldP spid="88" grpId="1"/>
      <p:bldP spid="90" grpId="0"/>
      <p:bldP spid="90" grpId="1"/>
      <p:bldP spid="111" grpId="0"/>
      <p:bldP spid="112" grpId="0"/>
      <p:bldP spid="1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Fraig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(Algorithm)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i="1" dirty="0" smtClean="0">
                <a:solidFill>
                  <a:srgbClr val="68C1E3"/>
                </a:solidFill>
              </a:rPr>
              <a:t>void</a:t>
            </a:r>
            <a:r>
              <a:rPr kumimoji="1" lang="zh-TW" altLang="en-US" dirty="0" smtClean="0">
                <a:solidFill>
                  <a:srgbClr val="68C1E3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A4B030"/>
                </a:solidFill>
              </a:rPr>
              <a:t>cirMgr</a:t>
            </a:r>
            <a:r>
              <a:rPr kumimoji="1" lang="en-US" altLang="zh-TW" dirty="0" smtClean="0">
                <a:solidFill>
                  <a:srgbClr val="A4B030"/>
                </a:solidFill>
              </a:rPr>
              <a:t>::</a:t>
            </a:r>
            <a:r>
              <a:rPr kumimoji="1" lang="en-US" altLang="zh-TW" dirty="0" err="1" smtClean="0">
                <a:solidFill>
                  <a:srgbClr val="A4B030"/>
                </a:solidFill>
              </a:rPr>
              <a:t>fraig</a:t>
            </a:r>
            <a:r>
              <a:rPr kumimoji="1" lang="en-US" altLang="zh-TW" dirty="0" smtClean="0"/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 </a:t>
            </a:r>
            <a:r>
              <a:rPr kumimoji="1" lang="zh-TW" altLang="en-US" dirty="0" smtClean="0"/>
              <a:t>       </a:t>
            </a:r>
            <a:r>
              <a:rPr kumimoji="1" lang="en-US" altLang="zh-TW" dirty="0" smtClean="0">
                <a:solidFill>
                  <a:srgbClr val="D64D74"/>
                </a:solidFill>
              </a:rPr>
              <a:t>for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/>
              <a:t>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_</a:t>
            </a:r>
            <a:r>
              <a:rPr kumimoji="1" lang="en-US" altLang="zh-TW" dirty="0" err="1" smtClean="0"/>
              <a:t>DFSList</a:t>
            </a:r>
            <a:endParaRPr kumimoji="1"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                </a:t>
            </a:r>
            <a:r>
              <a:rPr kumimoji="1" lang="en-US" altLang="zh-TW" dirty="0">
                <a:solidFill>
                  <a:srgbClr val="D64D74"/>
                </a:solidFill>
              </a:rPr>
              <a:t>if</a:t>
            </a:r>
            <a:r>
              <a:rPr kumimoji="1" lang="zh-TW" altLang="en-US" dirty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/>
              <a:t>(!_</a:t>
            </a:r>
            <a:r>
              <a:rPr kumimoji="1" lang="en-US" altLang="zh-TW" dirty="0" err="1" smtClean="0"/>
              <a:t>fecFriends</a:t>
            </a:r>
            <a:r>
              <a:rPr kumimoji="1" lang="en-US" altLang="zh-TW" dirty="0" smtClean="0"/>
              <a:t>[g]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||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g-&gt;</a:t>
            </a:r>
            <a:r>
              <a:rPr kumimoji="1" lang="en-US" altLang="zh-TW" dirty="0" err="1" smtClean="0">
                <a:solidFill>
                  <a:srgbClr val="68C1E3"/>
                </a:solidFill>
              </a:rPr>
              <a:t>isBase</a:t>
            </a:r>
            <a:r>
              <a:rPr kumimoji="1" lang="en-US" altLang="zh-TW" dirty="0" smtClean="0"/>
              <a:t>())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continue</a:t>
            </a:r>
            <a:endParaRPr kumimoji="1"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                </a:t>
            </a:r>
            <a:r>
              <a:rPr kumimoji="1" lang="en-US" altLang="zh-TW" dirty="0" smtClean="0"/>
              <a:t>base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g-&gt;</a:t>
            </a:r>
            <a:r>
              <a:rPr kumimoji="1" lang="en-US" altLang="zh-TW" dirty="0" smtClean="0">
                <a:solidFill>
                  <a:srgbClr val="68C1E3"/>
                </a:solidFill>
              </a:rPr>
              <a:t>base</a:t>
            </a:r>
            <a:r>
              <a:rPr kumimoji="1" lang="en-US" altLang="zh-TW" dirty="0" smtClean="0"/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 </a:t>
            </a:r>
            <a:r>
              <a:rPr kumimoji="1" lang="zh-TW" altLang="en-US" dirty="0" smtClean="0"/>
              <a:t>               </a:t>
            </a:r>
            <a:r>
              <a:rPr kumimoji="1" lang="en-US" altLang="zh-TW" dirty="0" err="1">
                <a:solidFill>
                  <a:srgbClr val="68C1E3"/>
                </a:solidFill>
              </a:rPr>
              <a:t>i</a:t>
            </a:r>
            <a:r>
              <a:rPr kumimoji="1" lang="en-US" altLang="zh-TW" dirty="0" err="1" smtClean="0">
                <a:solidFill>
                  <a:srgbClr val="68C1E3"/>
                </a:solidFill>
              </a:rPr>
              <a:t>nitSat</a:t>
            </a:r>
            <a:r>
              <a:rPr kumimoji="1" lang="en-US" altLang="zh-TW" dirty="0" smtClean="0"/>
              <a:t>(solver,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base,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g)  </a:t>
            </a:r>
            <a:r>
              <a:rPr kumimoji="1" lang="en-US" altLang="zh-TW" dirty="0" smtClean="0">
                <a:solidFill>
                  <a:srgbClr val="736D5D"/>
                </a:solidFill>
              </a:rPr>
              <a:t>// how often?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 </a:t>
            </a:r>
            <a:r>
              <a:rPr kumimoji="1" lang="zh-TW" altLang="en-US" dirty="0" smtClean="0"/>
              <a:t>              </a:t>
            </a:r>
            <a:r>
              <a:rPr kumimoji="1" lang="zh-TW" altLang="en-US" dirty="0"/>
              <a:t> </a:t>
            </a:r>
            <a:r>
              <a:rPr kumimoji="1" lang="en-US" altLang="zh-TW" dirty="0">
                <a:solidFill>
                  <a:srgbClr val="D64D74"/>
                </a:solidFill>
              </a:rPr>
              <a:t>if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(!</a:t>
            </a:r>
            <a:r>
              <a:rPr kumimoji="1" lang="en-US" altLang="zh-TW" dirty="0" err="1" smtClean="0"/>
              <a:t>solver.</a:t>
            </a:r>
            <a:r>
              <a:rPr kumimoji="1" lang="en-US" altLang="zh-TW" dirty="0" err="1" smtClean="0">
                <a:solidFill>
                  <a:srgbClr val="68C1E3"/>
                </a:solidFill>
              </a:rPr>
              <a:t>solve</a:t>
            </a:r>
            <a:r>
              <a:rPr kumimoji="1" lang="en-US" altLang="zh-TW" dirty="0" smtClean="0"/>
              <a:t>())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                </a:t>
            </a:r>
            <a:r>
              <a:rPr kumimoji="1" lang="zh-TW" altLang="en-US" dirty="0"/>
              <a:t> </a:t>
            </a:r>
            <a:r>
              <a:rPr kumimoji="1" lang="zh-TW" altLang="en-US" dirty="0" smtClean="0"/>
              <a:t>       </a:t>
            </a:r>
            <a:r>
              <a:rPr kumimoji="1" lang="en-US" altLang="zh-TW" dirty="0" smtClean="0">
                <a:solidFill>
                  <a:srgbClr val="68C1E3"/>
                </a:solidFill>
              </a:rPr>
              <a:t>merge</a:t>
            </a:r>
            <a:r>
              <a:rPr kumimoji="1" lang="en-US" altLang="zh-TW" dirty="0" smtClean="0"/>
              <a:t>(g,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>
                <a:solidFill>
                  <a:srgbClr val="736D5D"/>
                </a:solidFill>
              </a:rPr>
              <a:t> </a:t>
            </a:r>
            <a:r>
              <a:rPr kumimoji="1" lang="zh-TW" altLang="en-US" dirty="0" smtClean="0">
                <a:solidFill>
                  <a:srgbClr val="736D5D"/>
                </a:solidFill>
              </a:rPr>
              <a:t>                       </a:t>
            </a:r>
            <a:r>
              <a:rPr kumimoji="1" lang="en-US" altLang="zh-TW" dirty="0" smtClean="0">
                <a:solidFill>
                  <a:srgbClr val="736D5D"/>
                </a:solidFill>
              </a:rPr>
              <a:t>//</a:t>
            </a:r>
            <a:r>
              <a:rPr kumimoji="1" lang="zh-TW" altLang="en-US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dirty="0" smtClean="0">
                <a:solidFill>
                  <a:srgbClr val="736D5D"/>
                </a:solidFill>
              </a:rPr>
              <a:t>where</a:t>
            </a:r>
            <a:r>
              <a:rPr kumimoji="1" lang="zh-TW" altLang="en-US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dirty="0" smtClean="0">
                <a:solidFill>
                  <a:srgbClr val="736D5D"/>
                </a:solidFill>
              </a:rPr>
              <a:t>to</a:t>
            </a:r>
            <a:r>
              <a:rPr kumimoji="1" lang="zh-TW" altLang="en-US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dirty="0" smtClean="0">
                <a:solidFill>
                  <a:srgbClr val="736D5D"/>
                </a:solidFill>
              </a:rPr>
              <a:t>continue</a:t>
            </a:r>
            <a:r>
              <a:rPr kumimoji="1" lang="zh-TW" altLang="en-US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736D5D"/>
                </a:solidFill>
              </a:rPr>
              <a:t>fraiging</a:t>
            </a:r>
            <a:r>
              <a:rPr kumimoji="1" lang="en-US" altLang="zh-TW" dirty="0" smtClean="0">
                <a:solidFill>
                  <a:srgbClr val="736D5D"/>
                </a:solidFill>
              </a:rPr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 </a:t>
            </a:r>
            <a:r>
              <a:rPr kumimoji="1" lang="zh-TW" altLang="en-US" dirty="0" smtClean="0"/>
              <a:t>               </a:t>
            </a:r>
            <a:r>
              <a:rPr kumimoji="1" lang="en-US" altLang="zh-TW" dirty="0" smtClean="0">
                <a:solidFill>
                  <a:srgbClr val="D64D74"/>
                </a:solidFill>
              </a:rPr>
              <a:t>else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>
                <a:solidFill>
                  <a:srgbClr val="68C1E3"/>
                </a:solidFill>
              </a:rPr>
              <a:t>reSim</a:t>
            </a:r>
            <a:r>
              <a:rPr kumimoji="1" lang="en-US" altLang="zh-TW" dirty="0" smtClean="0"/>
              <a:t>(solver)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>
                <a:solidFill>
                  <a:srgbClr val="68C1E3"/>
                </a:solidFill>
              </a:rPr>
              <a:t> </a:t>
            </a:r>
            <a:r>
              <a:rPr kumimoji="1" lang="zh-TW" altLang="en-US" dirty="0" smtClean="0">
                <a:solidFill>
                  <a:srgbClr val="68C1E3"/>
                </a:solidFill>
              </a:rPr>
              <a:t>      </a:t>
            </a:r>
            <a:r>
              <a:rPr kumimoji="1" lang="zh-TW" altLang="en-US" dirty="0">
                <a:solidFill>
                  <a:srgbClr val="68C1E3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68C1E3"/>
                </a:solidFill>
              </a:rPr>
              <a:t>endFraig</a:t>
            </a:r>
            <a:r>
              <a:rPr kumimoji="1" lang="en-US" altLang="zh-TW" dirty="0" smtClean="0"/>
              <a:t>()</a:t>
            </a:r>
            <a:endParaRPr kumimoji="1" lang="en-US" altLang="zh-TW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}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16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12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Fraig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(Experiments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performances)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 Where to begin after merging two gates?</a:t>
            </a:r>
          </a:p>
          <a:p>
            <a:pPr lvl="1"/>
            <a:r>
              <a:rPr kumimoji="1" lang="en-US" altLang="zh-TW" sz="2800" dirty="0" smtClean="0"/>
              <a:t>Since the </a:t>
            </a:r>
            <a:r>
              <a:rPr kumimoji="1" lang="en-US" altLang="zh-TW" sz="2800" dirty="0" err="1" smtClean="0"/>
              <a:t>fanin</a:t>
            </a:r>
            <a:r>
              <a:rPr kumimoji="1" lang="en-US" altLang="zh-TW" sz="2800" dirty="0" smtClean="0"/>
              <a:t> cones are minimized, we don’t need to go through the gates before the base</a:t>
            </a:r>
          </a:p>
          <a:p>
            <a:pPr lvl="1"/>
            <a:r>
              <a:rPr kumimoji="1" lang="en-US" altLang="zh-TW" sz="2800" dirty="0" smtClean="0"/>
              <a:t>Start from the base!!</a:t>
            </a:r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17</a:t>
            </a:fld>
            <a:endParaRPr kumimoji="1"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98431"/>
              </p:ext>
            </p:extLst>
          </p:nvPr>
        </p:nvGraphicFramePr>
        <p:xfrm>
          <a:off x="2032000" y="401247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sim13.aag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sim12.aag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Starting from</a:t>
                      </a:r>
                      <a:r>
                        <a:rPr lang="is-I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the base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the beginning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the base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the beginning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1.27</a:t>
                      </a:r>
                      <a:r>
                        <a:rPr lang="en-US" altLang="zh-TW" baseline="0" dirty="0" smtClean="0"/>
                        <a:t>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1.25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0.27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0.28 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cirFraig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54.58</a:t>
                      </a:r>
                      <a:r>
                        <a:rPr lang="en-US" altLang="zh-TW" baseline="0" dirty="0" smtClean="0"/>
                        <a:t>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56.11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4.89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4.79 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55.90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57.42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5.17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5.08 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632477" y="3046545"/>
            <a:ext cx="365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FFC000"/>
                </a:solidFill>
              </a:rPr>
              <a:t> Only matters a bit though</a:t>
            </a:r>
            <a:r>
              <a:rPr kumimoji="1" lang="is-IS" altLang="zh-TW" sz="2400" dirty="0" smtClean="0">
                <a:solidFill>
                  <a:srgbClr val="FFC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2095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Fraig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(Experiments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performances)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initialize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solver?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18</a:t>
            </a:fld>
            <a:endParaRPr kumimoji="1"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2169"/>
              </p:ext>
            </p:extLst>
          </p:nvPr>
        </p:nvGraphicFramePr>
        <p:xfrm>
          <a:off x="2032000" y="309838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PER PROOFS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1.27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1.26</a:t>
                      </a:r>
                      <a:r>
                        <a:rPr lang="en-US" altLang="zh-TW" baseline="0" dirty="0" smtClean="0"/>
                        <a:t>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1.27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1.29 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cirFraig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54.58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67.67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68.30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87.11 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55.90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68.45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69.20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88.44 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memory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23.9 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48.1 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60.2 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82.3 M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195228" y="5357195"/>
            <a:ext cx="271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Assign new </a:t>
            </a:r>
            <a:r>
              <a:rPr kumimoji="1" lang="en-US" altLang="zh-TW" dirty="0" err="1" smtClean="0">
                <a:solidFill>
                  <a:schemeClr val="bg1"/>
                </a:solidFill>
              </a:rPr>
              <a:t>vars</a:t>
            </a:r>
            <a:r>
              <a:rPr kumimoji="1" lang="en-US" altLang="zh-TW" dirty="0" smtClean="0">
                <a:solidFill>
                  <a:schemeClr val="bg1"/>
                </a:solidFill>
              </a:rPr>
              <a:t> every time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89964" y="5357195"/>
            <a:ext cx="326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Assign </a:t>
            </a:r>
            <a:r>
              <a:rPr kumimoji="1" lang="en-US" altLang="zh-TW" dirty="0" err="1" smtClean="0">
                <a:solidFill>
                  <a:schemeClr val="bg1"/>
                </a:solidFill>
              </a:rPr>
              <a:t>vars</a:t>
            </a:r>
            <a:r>
              <a:rPr kumimoji="1" lang="en-US" altLang="zh-TW" dirty="0" smtClean="0">
                <a:solidFill>
                  <a:schemeClr val="bg1"/>
                </a:solidFill>
              </a:rPr>
              <a:t> once and add via DFS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線箭頭接點 9"/>
          <p:cNvCxnSpPr>
            <a:stCxn id="6" idx="0"/>
          </p:cNvCxnSpPr>
          <p:nvPr/>
        </p:nvCxnSpPr>
        <p:spPr>
          <a:xfrm flipH="1" flipV="1">
            <a:off x="4554510" y="5066501"/>
            <a:ext cx="1" cy="29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/>
          <p:nvPr/>
        </p:nvCxnSpPr>
        <p:spPr>
          <a:xfrm flipH="1" flipV="1">
            <a:off x="7898736" y="5071058"/>
            <a:ext cx="1" cy="29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/>
          <p:nvPr/>
        </p:nvCxnSpPr>
        <p:spPr>
          <a:xfrm flipV="1">
            <a:off x="8827819" y="5087523"/>
            <a:ext cx="274620" cy="26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 flipV="1">
            <a:off x="6687476" y="5112494"/>
            <a:ext cx="218791" cy="25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810138" y="2395779"/>
            <a:ext cx="2344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C000"/>
                </a:solidFill>
              </a:rPr>
              <a:t>Matters a lot!!</a:t>
            </a:r>
            <a:endParaRPr kumimoji="1" lang="zh-TW" altLang="en-US" sz="2800" b="1" dirty="0">
              <a:solidFill>
                <a:srgbClr val="FFC000"/>
              </a:solidFill>
            </a:endParaRPr>
          </a:p>
        </p:txBody>
      </p:sp>
      <p:sp>
        <p:nvSpPr>
          <p:cNvPr id="19" name="框架 18"/>
          <p:cNvSpPr/>
          <p:nvPr/>
        </p:nvSpPr>
        <p:spPr>
          <a:xfrm>
            <a:off x="3657600" y="3098386"/>
            <a:ext cx="1607127" cy="1854200"/>
          </a:xfrm>
          <a:prstGeom prst="frame">
            <a:avLst>
              <a:gd name="adj1" fmla="val 1293"/>
            </a:avLst>
          </a:prstGeom>
          <a:solidFill>
            <a:srgbClr val="FF0000"/>
          </a:solidFill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92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7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Conclusion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Starting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from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beginning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won’t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matter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small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circuits</a:t>
            </a:r>
          </a:p>
          <a:p>
            <a:pPr lvl="1"/>
            <a:r>
              <a:rPr kumimoji="1" lang="en-US" altLang="zh-TW" sz="2800" dirty="0" smtClean="0">
                <a:solidFill>
                  <a:srgbClr val="5B9BD5"/>
                </a:solidFill>
              </a:rPr>
              <a:t>I</a:t>
            </a:r>
            <a:r>
              <a:rPr kumimoji="1" lang="is-IS" altLang="zh-TW" sz="2800" dirty="0" smtClean="0">
                <a:solidFill>
                  <a:srgbClr val="5B9BD5"/>
                </a:solidFill>
              </a:rPr>
              <a:t>terating through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does</a:t>
            </a:r>
            <a:r>
              <a:rPr kumimoji="1" lang="is-IS" altLang="zh-TW" sz="2800" dirty="0" smtClean="0">
                <a:solidFill>
                  <a:srgbClr val="5B9BD5"/>
                </a:solidFill>
              </a:rPr>
              <a:t>n’t take too much time</a:t>
            </a:r>
          </a:p>
          <a:p>
            <a:r>
              <a:rPr kumimoji="1" lang="zh-TW" altLang="en-US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dirty="0" smtClean="0"/>
              <a:t>Initializing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solver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every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efficient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memory</a:t>
            </a:r>
          </a:p>
          <a:p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Balance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between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simulate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fraig</a:t>
            </a:r>
            <a:endParaRPr kumimoji="1" lang="en-US" altLang="zh-TW" dirty="0" smtClean="0"/>
          </a:p>
          <a:p>
            <a:pPr lvl="1"/>
            <a:r>
              <a:rPr kumimoji="1" lang="en-US" altLang="zh-TW" sz="2800" dirty="0" smtClean="0">
                <a:solidFill>
                  <a:srgbClr val="5B9BD5"/>
                </a:solidFill>
              </a:rPr>
              <a:t>Simulating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more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patterns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will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normally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lead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to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less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err="1" smtClean="0">
                <a:solidFill>
                  <a:srgbClr val="5B9BD5"/>
                </a:solidFill>
              </a:rPr>
              <a:t>fraiging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time</a:t>
            </a:r>
          </a:p>
          <a:p>
            <a:pPr lvl="1"/>
            <a:r>
              <a:rPr kumimoji="1" lang="en-US" altLang="zh-TW" sz="2800" dirty="0" smtClean="0">
                <a:solidFill>
                  <a:srgbClr val="5B9BD5"/>
                </a:solidFill>
              </a:rPr>
              <a:t>However,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simulations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will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also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be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made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in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err="1" smtClean="0">
                <a:solidFill>
                  <a:srgbClr val="5B9BD5"/>
                </a:solidFill>
              </a:rPr>
              <a:t>fraig</a:t>
            </a:r>
            <a:endParaRPr kumimoji="1" lang="en-US" altLang="zh-TW" sz="2800" dirty="0" smtClean="0">
              <a:solidFill>
                <a:srgbClr val="5B9BD5"/>
              </a:solidFill>
            </a:endParaRPr>
          </a:p>
          <a:p>
            <a:pPr lvl="1"/>
            <a:r>
              <a:rPr kumimoji="1" lang="en-US" altLang="zh-TW" sz="2800" dirty="0" smtClean="0">
                <a:solidFill>
                  <a:srgbClr val="5B9BD5"/>
                </a:solidFill>
              </a:rPr>
              <a:t>This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will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sometimes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cause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the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total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time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to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be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even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longer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 compared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to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those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less</a:t>
            </a:r>
            <a:r>
              <a:rPr kumimoji="1" lang="zh-TW" altLang="en-US" sz="2800" dirty="0" smtClean="0">
                <a:solidFill>
                  <a:srgbClr val="5B9BD5"/>
                </a:solidFill>
              </a:rPr>
              <a:t> </a:t>
            </a:r>
            <a:r>
              <a:rPr kumimoji="1" lang="en-US" altLang="zh-TW" sz="2800" dirty="0" smtClean="0">
                <a:solidFill>
                  <a:srgbClr val="5B9BD5"/>
                </a:solidFill>
              </a:rPr>
              <a:t>simulated</a:t>
            </a:r>
          </a:p>
          <a:p>
            <a:pPr lvl="1"/>
            <a:endParaRPr kumimoji="1" lang="zh-TW" altLang="en-US" sz="2800" dirty="0">
              <a:solidFill>
                <a:srgbClr val="5B9BD5"/>
              </a:solidFill>
            </a:endParaRPr>
          </a:p>
          <a:p>
            <a:pPr lvl="1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19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25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Table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Contents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dirty="0"/>
              <a:t> </a:t>
            </a:r>
            <a:r>
              <a:rPr kumimoji="1" lang="en-US" altLang="zh-TW" dirty="0" smtClean="0"/>
              <a:t>My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structure</a:t>
            </a:r>
          </a:p>
          <a:p>
            <a:r>
              <a:rPr kumimoji="1" lang="zh-TW" altLang="en-US" dirty="0"/>
              <a:t> </a:t>
            </a:r>
            <a:r>
              <a:rPr kumimoji="1" lang="en-US" altLang="zh-TW" dirty="0" smtClean="0"/>
              <a:t>Simulation</a:t>
            </a:r>
          </a:p>
          <a:p>
            <a:pPr lvl="1"/>
            <a:r>
              <a:rPr kumimoji="1" lang="en-US" altLang="zh-TW" dirty="0" smtClean="0"/>
              <a:t>class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FecGrp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Algorithm</a:t>
            </a:r>
          </a:p>
          <a:p>
            <a:pPr lvl="1"/>
            <a:r>
              <a:rPr kumimoji="1" lang="en-US" altLang="zh-TW" dirty="0" smtClean="0"/>
              <a:t>When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stop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random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sim?</a:t>
            </a:r>
          </a:p>
          <a:p>
            <a:pPr lvl="2"/>
            <a:r>
              <a:rPr kumimoji="1" lang="en-US" altLang="zh-TW" dirty="0" smtClean="0"/>
              <a:t>#</a:t>
            </a:r>
            <a:r>
              <a:rPr kumimoji="1" lang="en-US" altLang="zh-TW" dirty="0" err="1" smtClean="0"/>
              <a:t>failtime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Checking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#</a:t>
            </a:r>
            <a:r>
              <a:rPr kumimoji="1" lang="en-US" altLang="zh-TW" dirty="0" err="1" smtClean="0"/>
              <a:t>fecgroup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while</a:t>
            </a:r>
          </a:p>
          <a:p>
            <a:pPr lvl="2"/>
            <a:r>
              <a:rPr kumimoji="1" lang="en-US" altLang="zh-TW" dirty="0" smtClean="0"/>
              <a:t>Rate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change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interval</a:t>
            </a:r>
          </a:p>
          <a:p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Fraig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Algorithm</a:t>
            </a:r>
          </a:p>
          <a:p>
            <a:pPr lvl="1"/>
            <a:r>
              <a:rPr kumimoji="1" lang="en-US" altLang="zh-TW" dirty="0" smtClean="0"/>
              <a:t>Some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experiments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performances</a:t>
            </a:r>
          </a:p>
          <a:p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pPr lvl="2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2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FF00"/>
                </a:solidFill>
              </a:rPr>
              <a:t>My</a:t>
            </a:r>
            <a:r>
              <a:rPr kumimoji="1" lang="zh-TW" altLang="en-US" dirty="0" smtClean="0">
                <a:solidFill>
                  <a:srgbClr val="FFFF00"/>
                </a:solidFill>
              </a:rPr>
              <a:t> </a:t>
            </a:r>
            <a:r>
              <a:rPr kumimoji="1" lang="en-US" altLang="zh-TW" dirty="0" smtClean="0">
                <a:solidFill>
                  <a:srgbClr val="FFFF00"/>
                </a:solidFill>
              </a:rPr>
              <a:t>Data</a:t>
            </a:r>
            <a:r>
              <a:rPr kumimoji="1" lang="zh-TW" altLang="en-US" dirty="0" smtClean="0">
                <a:solidFill>
                  <a:srgbClr val="FFFF00"/>
                </a:solidFill>
              </a:rPr>
              <a:t> </a:t>
            </a:r>
            <a:r>
              <a:rPr kumimoji="1" lang="en-US" altLang="zh-TW" dirty="0" smtClean="0">
                <a:solidFill>
                  <a:srgbClr val="FFFF00"/>
                </a:solidFill>
              </a:rPr>
              <a:t>Structure</a:t>
            </a:r>
            <a:r>
              <a:rPr kumimoji="1" lang="zh-TW" altLang="en-US" dirty="0" smtClean="0">
                <a:solidFill>
                  <a:srgbClr val="FFFF00"/>
                </a:solidFill>
              </a:rPr>
              <a:t> </a:t>
            </a:r>
            <a:r>
              <a:rPr kumimoji="1" lang="en-US" altLang="zh-TW" dirty="0" smtClean="0">
                <a:solidFill>
                  <a:srgbClr val="FFFF00"/>
                </a:solidFill>
              </a:rPr>
              <a:t>(class</a:t>
            </a:r>
            <a:r>
              <a:rPr kumimoji="1" lang="zh-TW" altLang="en-US" dirty="0" smtClean="0">
                <a:solidFill>
                  <a:srgbClr val="FFFF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FF00"/>
                </a:solidFill>
              </a:rPr>
              <a:t>CirGate</a:t>
            </a:r>
            <a:r>
              <a:rPr kumimoji="1" lang="en-US" altLang="zh-TW" dirty="0" smtClean="0">
                <a:solidFill>
                  <a:srgbClr val="FFFF00"/>
                </a:solidFill>
              </a:rPr>
              <a:t>)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 smtClean="0"/>
              <a:t>//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base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class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i="1" dirty="0" smtClean="0">
                <a:solidFill>
                  <a:srgbClr val="68C1E3"/>
                </a:solidFill>
                <a:ea typeface="Microsoft JhengHei" charset="-120"/>
                <a:cs typeface="Microsoft JhengHei" charset="-120"/>
              </a:rPr>
              <a:t>class</a:t>
            </a:r>
            <a:r>
              <a:rPr kumimoji="1" lang="zh-TW" altLang="en-US" sz="2400" i="1" dirty="0" smtClean="0">
                <a:solidFill>
                  <a:srgbClr val="68C1E3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err="1" smtClean="0">
                <a:solidFill>
                  <a:srgbClr val="A4B030"/>
                </a:solidFill>
                <a:ea typeface="Microsoft JhengHei" charset="-120"/>
                <a:cs typeface="Microsoft JhengHei" charset="-120"/>
              </a:rPr>
              <a:t>CirGate</a:t>
            </a:r>
            <a:r>
              <a:rPr kumimoji="1" lang="zh-TW" altLang="en-US" sz="2400" dirty="0" smtClean="0">
                <a:solidFill>
                  <a:srgbClr val="A4B030"/>
                </a:solidFill>
                <a:ea typeface="Microsoft JhengHei" charset="-120"/>
                <a:cs typeface="Microsoft JhengHei" charset="-120"/>
              </a:rPr>
              <a:t> </a:t>
            </a:r>
            <a:endParaRPr kumimoji="1" lang="en-US" altLang="zh-TW" sz="2400" dirty="0" smtClean="0">
              <a:solidFill>
                <a:srgbClr val="A4B030"/>
              </a:solidFill>
              <a:ea typeface="Microsoft JhengHei" charset="-120"/>
              <a:cs typeface="Microsoft JhengHei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 smtClean="0">
                <a:solidFill>
                  <a:srgbClr val="D64D74"/>
                </a:solidFill>
                <a:ea typeface="Microsoft JhengHei" charset="-120"/>
                <a:cs typeface="Microsoft JhengHei" charset="-120"/>
              </a:rPr>
              <a:t>private: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        </a:t>
            </a:r>
            <a:r>
              <a:rPr kumimoji="1" lang="is-IS" altLang="zh-TW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…</a:t>
            </a:r>
            <a:r>
              <a:rPr kumimoji="1" lang="zh-TW" altLang="en-US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(</a:t>
            </a:r>
            <a:r>
              <a:rPr kumimoji="1" lang="en-US" altLang="zh-TW" sz="2400" dirty="0" err="1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gateID</a:t>
            </a:r>
            <a:r>
              <a:rPr kumimoji="1" lang="en-US" altLang="zh-TW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,</a:t>
            </a:r>
            <a:r>
              <a:rPr kumimoji="1" lang="zh-TW" altLang="en-US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err="1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lineNum</a:t>
            </a:r>
            <a:r>
              <a:rPr kumimoji="1" lang="en-US" altLang="zh-TW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,</a:t>
            </a:r>
            <a:r>
              <a:rPr kumimoji="1" lang="zh-TW" altLang="en-US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err="1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SimValue</a:t>
            </a:r>
            <a:r>
              <a:rPr kumimoji="1" lang="is-IS" altLang="zh-TW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…</a:t>
            </a:r>
            <a:r>
              <a:rPr kumimoji="1" lang="en-US" altLang="zh-TW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i="1" dirty="0" smtClean="0">
                <a:solidFill>
                  <a:srgbClr val="68C1E3"/>
                </a:solidFill>
                <a:ea typeface="Microsoft JhengHei" charset="-120"/>
                <a:cs typeface="Microsoft JhengHei" charset="-120"/>
              </a:rPr>
              <a:t>        </a:t>
            </a:r>
            <a:r>
              <a:rPr kumimoji="1" lang="en-US" altLang="zh-TW" sz="2400" i="1" dirty="0" err="1" smtClean="0">
                <a:solidFill>
                  <a:srgbClr val="68C1E3"/>
                </a:solidFill>
                <a:ea typeface="Microsoft JhengHei" charset="-120"/>
                <a:cs typeface="Microsoft JhengHei" charset="-120"/>
              </a:rPr>
              <a:t>size_t</a:t>
            </a:r>
            <a:r>
              <a:rPr kumimoji="1" lang="en-US" altLang="zh-TW" sz="2400" dirty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	</a:t>
            </a:r>
            <a:r>
              <a:rPr kumimoji="1" lang="en-US" altLang="zh-TW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	_</a:t>
            </a:r>
            <a:r>
              <a:rPr kumimoji="1" lang="en-US" altLang="zh-TW" sz="2400" dirty="0" err="1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pos</a:t>
            </a:r>
            <a:r>
              <a:rPr kumimoji="1" lang="en-US" altLang="zh-TW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;		</a:t>
            </a:r>
            <a:r>
              <a:rPr kumimoji="1" lang="en-US" altLang="zh-TW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//</a:t>
            </a:r>
            <a:r>
              <a:rPr kumimoji="1" lang="zh-TW" altLang="en-US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position</a:t>
            </a:r>
            <a:r>
              <a:rPr kumimoji="1" lang="zh-TW" altLang="en-US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in</a:t>
            </a:r>
            <a:r>
              <a:rPr kumimoji="1" lang="zh-TW" altLang="en-US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_</a:t>
            </a:r>
            <a:r>
              <a:rPr kumimoji="1" lang="en-US" altLang="zh-TW" sz="2400" dirty="0" err="1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DFSList</a:t>
            </a:r>
            <a:r>
              <a:rPr kumimoji="1" lang="zh-TW" altLang="en-US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(will</a:t>
            </a:r>
            <a:r>
              <a:rPr kumimoji="1" lang="zh-TW" altLang="en-US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be</a:t>
            </a:r>
            <a:r>
              <a:rPr kumimoji="1" lang="zh-TW" altLang="en-US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used</a:t>
            </a:r>
            <a:r>
              <a:rPr kumimoji="1" lang="zh-TW" altLang="en-US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in</a:t>
            </a:r>
            <a:r>
              <a:rPr kumimoji="1" lang="zh-TW" altLang="en-US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err="1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fraig</a:t>
            </a:r>
            <a:r>
              <a:rPr kumimoji="1" lang="en-US" altLang="zh-TW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        </a:t>
            </a:r>
            <a:r>
              <a:rPr kumimoji="1" lang="en-US" altLang="zh-TW" sz="2400" dirty="0" err="1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IdList</a:t>
            </a:r>
            <a:r>
              <a:rPr kumimoji="1" lang="zh-TW" altLang="en-US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		_</a:t>
            </a:r>
            <a:r>
              <a:rPr kumimoji="1" lang="en-US" altLang="zh-TW" sz="2400" dirty="0" err="1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faninList</a:t>
            </a:r>
            <a:r>
              <a:rPr kumimoji="1" lang="en-US" altLang="zh-TW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;	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//</a:t>
            </a:r>
            <a:r>
              <a:rPr kumimoji="1" lang="zh-TW" altLang="en-US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stored</a:t>
            </a:r>
            <a:r>
              <a:rPr kumimoji="1" lang="zh-TW" altLang="en-US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in</a:t>
            </a:r>
            <a:r>
              <a:rPr kumimoji="1" lang="zh-TW" altLang="en-US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literal</a:t>
            </a:r>
            <a:r>
              <a:rPr kumimoji="1" lang="zh-TW" altLang="en-US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ID</a:t>
            </a:r>
            <a:r>
              <a:rPr kumimoji="1" lang="zh-TW" altLang="en-US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e.g.</a:t>
            </a:r>
            <a:r>
              <a:rPr kumimoji="1" lang="zh-TW" altLang="en-US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4</a:t>
            </a:r>
            <a:r>
              <a:rPr kumimoji="1" lang="zh-TW" altLang="en-US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=&gt;</a:t>
            </a:r>
            <a:r>
              <a:rPr kumimoji="1" lang="zh-TW" altLang="en-US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2,</a:t>
            </a:r>
            <a:r>
              <a:rPr kumimoji="1" lang="zh-TW" altLang="en-US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5</a:t>
            </a:r>
            <a:r>
              <a:rPr kumimoji="1" lang="zh-TW" altLang="en-US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=&gt;</a:t>
            </a:r>
            <a:r>
              <a:rPr kumimoji="1" lang="zh-TW" altLang="en-US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!</a:t>
            </a:r>
            <a:r>
              <a:rPr kumimoji="1" lang="en-US" altLang="zh-TW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2</a:t>
            </a:r>
            <a:endParaRPr kumimoji="1" lang="en-US" altLang="zh-TW" sz="2400" dirty="0" smtClean="0">
              <a:solidFill>
                <a:schemeClr val="bg1"/>
              </a:solidFill>
              <a:ea typeface="Microsoft JhengHei" charset="-120"/>
              <a:cs typeface="Microsoft JhengHei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dirty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zh-TW" altLang="en-US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       </a:t>
            </a:r>
            <a:r>
              <a:rPr kumimoji="1" lang="en-US" altLang="zh-TW" sz="2400" dirty="0" err="1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IdList</a:t>
            </a:r>
            <a:r>
              <a:rPr kumimoji="1" lang="en-US" altLang="zh-TW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		_</a:t>
            </a:r>
            <a:r>
              <a:rPr kumimoji="1" lang="en-US" altLang="zh-TW" sz="2400" dirty="0" err="1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fanoutList</a:t>
            </a:r>
            <a:r>
              <a:rPr kumimoji="1" lang="en-US" altLang="zh-TW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;	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//</a:t>
            </a:r>
            <a:r>
              <a:rPr kumimoji="1" lang="zh-TW" altLang="en-US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same</a:t>
            </a:r>
            <a:r>
              <a:rPr kumimoji="1" lang="zh-TW" altLang="en-US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as</a:t>
            </a:r>
            <a:r>
              <a:rPr kumimoji="1" lang="zh-TW" altLang="en-US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above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TW" altLang="en-US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        </a:t>
            </a:r>
            <a:r>
              <a:rPr kumimoji="1" lang="en-US" altLang="zh-TW" sz="2400" dirty="0" smtClean="0">
                <a:solidFill>
                  <a:srgbClr val="D64D74"/>
                </a:solidFill>
                <a:ea typeface="Microsoft JhengHei" charset="-120"/>
                <a:cs typeface="Microsoft JhengHei" charset="-120"/>
              </a:rPr>
              <a:t>static</a:t>
            </a:r>
            <a:r>
              <a:rPr kumimoji="1" lang="zh-TW" altLang="en-US" sz="2400" dirty="0" smtClean="0">
                <a:solidFill>
                  <a:srgbClr val="D64D74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err="1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CirMgr</a:t>
            </a:r>
            <a:r>
              <a:rPr kumimoji="1" lang="zh-TW" altLang="en-US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*</a:t>
            </a:r>
            <a:r>
              <a:rPr kumimoji="1" lang="en-US" altLang="zh-TW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	_</a:t>
            </a:r>
            <a:r>
              <a:rPr kumimoji="1" lang="en-US" altLang="zh-TW" sz="2400" dirty="0" err="1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mgr</a:t>
            </a:r>
            <a:r>
              <a:rPr kumimoji="1" lang="en-US" altLang="zh-TW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;		</a:t>
            </a:r>
            <a:r>
              <a:rPr kumimoji="1" lang="en-US" altLang="zh-TW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//</a:t>
            </a:r>
            <a:r>
              <a:rPr kumimoji="1" lang="zh-TW" altLang="en-US" sz="2400" dirty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access</a:t>
            </a:r>
            <a:r>
              <a:rPr kumimoji="1" lang="zh-TW" altLang="en-US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private</a:t>
            </a:r>
            <a:r>
              <a:rPr kumimoji="1" lang="zh-TW" altLang="en-US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members</a:t>
            </a:r>
            <a:r>
              <a:rPr kumimoji="1" lang="zh-TW" altLang="en-US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in</a:t>
            </a:r>
            <a:r>
              <a:rPr kumimoji="1" lang="zh-TW" altLang="en-US" sz="2400" dirty="0" smtClean="0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err="1">
                <a:solidFill>
                  <a:srgbClr val="736D5D"/>
                </a:solidFill>
                <a:ea typeface="Microsoft JhengHei" charset="-120"/>
                <a:cs typeface="Microsoft JhengHei" charset="-120"/>
              </a:rPr>
              <a:t>cirMgr</a:t>
            </a:r>
            <a:endParaRPr kumimoji="1" lang="en-US" altLang="zh-TW" sz="2400" dirty="0">
              <a:solidFill>
                <a:srgbClr val="736D5D"/>
              </a:solidFill>
              <a:ea typeface="Microsoft JhengHei" charset="-120"/>
              <a:cs typeface="Microsoft JhengHei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}</a:t>
            </a:r>
            <a:endParaRPr kumimoji="1" lang="zh-TW" altLang="en-US" sz="2400" dirty="0">
              <a:solidFill>
                <a:schemeClr val="bg1"/>
              </a:solidFill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3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0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FF00"/>
                </a:solidFill>
              </a:rPr>
              <a:t>My</a:t>
            </a:r>
            <a:r>
              <a:rPr kumimoji="1" lang="zh-TW" altLang="en-US" dirty="0" smtClean="0">
                <a:solidFill>
                  <a:srgbClr val="FFFF00"/>
                </a:solidFill>
              </a:rPr>
              <a:t> </a:t>
            </a:r>
            <a:r>
              <a:rPr kumimoji="1" lang="en-US" altLang="zh-TW" dirty="0" smtClean="0">
                <a:solidFill>
                  <a:srgbClr val="FFFF00"/>
                </a:solidFill>
              </a:rPr>
              <a:t>Data</a:t>
            </a:r>
            <a:r>
              <a:rPr kumimoji="1" lang="zh-TW" altLang="en-US" dirty="0" smtClean="0">
                <a:solidFill>
                  <a:srgbClr val="FFFF00"/>
                </a:solidFill>
              </a:rPr>
              <a:t> </a:t>
            </a:r>
            <a:r>
              <a:rPr kumimoji="1" lang="en-US" altLang="zh-TW" dirty="0" smtClean="0">
                <a:solidFill>
                  <a:srgbClr val="FFFF00"/>
                </a:solidFill>
              </a:rPr>
              <a:t>Structure</a:t>
            </a:r>
            <a:r>
              <a:rPr kumimoji="1" lang="zh-TW" altLang="en-US" dirty="0" smtClean="0">
                <a:solidFill>
                  <a:srgbClr val="FFFF00"/>
                </a:solidFill>
              </a:rPr>
              <a:t> </a:t>
            </a:r>
            <a:r>
              <a:rPr kumimoji="1" lang="en-US" altLang="zh-TW" dirty="0" smtClean="0">
                <a:solidFill>
                  <a:srgbClr val="FFFF00"/>
                </a:solidFill>
              </a:rPr>
              <a:t>(class</a:t>
            </a:r>
            <a:r>
              <a:rPr kumimoji="1" lang="zh-TW" altLang="en-US" dirty="0" smtClean="0">
                <a:solidFill>
                  <a:srgbClr val="FFFF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FF00"/>
                </a:solidFill>
              </a:rPr>
              <a:t>CirMgr</a:t>
            </a:r>
            <a:r>
              <a:rPr kumimoji="1" lang="en-US" altLang="zh-TW" dirty="0" smtClean="0">
                <a:solidFill>
                  <a:srgbClr val="FFFF00"/>
                </a:solidFill>
              </a:rPr>
              <a:t>)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i="1" dirty="0">
                <a:solidFill>
                  <a:srgbClr val="68C1E3"/>
                </a:solidFill>
              </a:rPr>
              <a:t>c</a:t>
            </a:r>
            <a:r>
              <a:rPr kumimoji="1" lang="en-US" altLang="zh-TW" sz="2400" i="1" dirty="0" smtClean="0">
                <a:solidFill>
                  <a:srgbClr val="68C1E3"/>
                </a:solidFill>
              </a:rPr>
              <a:t>lass</a:t>
            </a:r>
            <a:r>
              <a:rPr kumimoji="1" lang="zh-TW" altLang="en-US" sz="2400" dirty="0" smtClean="0">
                <a:solidFill>
                  <a:srgbClr val="68C1E3"/>
                </a:solidFill>
              </a:rPr>
              <a:t> </a:t>
            </a:r>
            <a:r>
              <a:rPr kumimoji="1" lang="en-US" altLang="zh-TW" sz="2400" dirty="0" err="1" smtClean="0">
                <a:solidFill>
                  <a:srgbClr val="A4B030"/>
                </a:solidFill>
              </a:rPr>
              <a:t>CirMgr</a:t>
            </a:r>
            <a:endParaRPr kumimoji="1" lang="en-US" altLang="zh-TW" sz="2400" dirty="0" smtClean="0">
              <a:solidFill>
                <a:srgbClr val="A4B03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 smtClean="0">
                <a:solidFill>
                  <a:schemeClr val="bg1"/>
                </a:solidFill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>
                <a:solidFill>
                  <a:srgbClr val="D64D74"/>
                </a:solidFill>
              </a:rPr>
              <a:t>p</a:t>
            </a:r>
            <a:r>
              <a:rPr kumimoji="1" lang="en-US" altLang="zh-TW" sz="2400" dirty="0" smtClean="0">
                <a:solidFill>
                  <a:srgbClr val="D64D74"/>
                </a:solidFill>
              </a:rPr>
              <a:t>rivate: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TW" altLang="en-US" sz="2400" dirty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 </a:t>
            </a:r>
            <a:r>
              <a:rPr kumimoji="1" lang="zh-TW" altLang="en-US" sz="2400" dirty="0" smtClean="0">
                <a:solidFill>
                  <a:schemeClr val="bg1"/>
                </a:solidFill>
                <a:ea typeface="Microsoft JhengHei" charset="-120"/>
                <a:cs typeface="Microsoft JhengHei" charset="-120"/>
              </a:rPr>
              <a:t>       </a:t>
            </a:r>
            <a:r>
              <a:rPr kumimoji="1" lang="is-IS" altLang="zh-TW" sz="2400" dirty="0" smtClean="0">
                <a:solidFill>
                  <a:schemeClr val="bg1"/>
                </a:solidFill>
              </a:rPr>
              <a:t>…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(_</a:t>
            </a:r>
            <a:r>
              <a:rPr kumimoji="1" lang="en-US" altLang="zh-TW" sz="2400" dirty="0" err="1" smtClean="0">
                <a:solidFill>
                  <a:schemeClr val="bg1"/>
                </a:solidFill>
              </a:rPr>
              <a:t>gateList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,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_</a:t>
            </a:r>
            <a:r>
              <a:rPr kumimoji="1" lang="en-US" altLang="zh-TW" sz="2400" dirty="0" err="1" smtClean="0">
                <a:solidFill>
                  <a:schemeClr val="bg1"/>
                </a:solidFill>
              </a:rPr>
              <a:t>PIList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,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_</a:t>
            </a:r>
            <a:r>
              <a:rPr kumimoji="1" lang="en-US" altLang="zh-TW" sz="2400" dirty="0" err="1" smtClean="0">
                <a:solidFill>
                  <a:schemeClr val="bg1"/>
                </a:solidFill>
              </a:rPr>
              <a:t>POList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,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_</a:t>
            </a:r>
            <a:r>
              <a:rPr kumimoji="1" lang="en-US" altLang="zh-TW" sz="2400" dirty="0" err="1" smtClean="0">
                <a:solidFill>
                  <a:schemeClr val="bg1"/>
                </a:solidFill>
              </a:rPr>
              <a:t>DFSList</a:t>
            </a:r>
            <a:r>
              <a:rPr kumimoji="1" lang="is-IS" altLang="zh-TW" sz="2400" dirty="0" smtClean="0">
                <a:solidFill>
                  <a:schemeClr val="bg1"/>
                </a:solidFill>
              </a:rPr>
              <a:t>…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dirty="0" smtClean="0">
                <a:solidFill>
                  <a:schemeClr val="bg1"/>
                </a:solidFill>
              </a:rPr>
              <a:t>        </a:t>
            </a:r>
            <a:r>
              <a:rPr kumimoji="1" lang="en-US" altLang="zh-TW" sz="2400" i="1" dirty="0" smtClean="0">
                <a:solidFill>
                  <a:srgbClr val="68C1E3"/>
                </a:solidFill>
              </a:rPr>
              <a:t>bool</a:t>
            </a:r>
            <a:r>
              <a:rPr kumimoji="1" lang="en-US" altLang="zh-TW" sz="2400" dirty="0">
                <a:solidFill>
                  <a:schemeClr val="bg1"/>
                </a:solidFill>
              </a:rPr>
              <a:t>	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		_</a:t>
            </a:r>
            <a:r>
              <a:rPr kumimoji="1" lang="en-US" altLang="zh-TW" sz="2400" dirty="0" err="1" smtClean="0">
                <a:solidFill>
                  <a:schemeClr val="bg1"/>
                </a:solidFill>
              </a:rPr>
              <a:t>isSimulated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dirty="0" smtClean="0">
                <a:solidFill>
                  <a:schemeClr val="bg1"/>
                </a:solidFill>
              </a:rPr>
              <a:t>        </a:t>
            </a:r>
            <a:r>
              <a:rPr kumimoji="1" lang="en-US" altLang="zh-TW" sz="2400" i="1" dirty="0" smtClean="0">
                <a:solidFill>
                  <a:srgbClr val="68C1E3"/>
                </a:solidFill>
              </a:rPr>
              <a:t>bool</a:t>
            </a:r>
            <a:r>
              <a:rPr kumimoji="1" lang="en-US" altLang="zh-TW" sz="2400" dirty="0">
                <a:solidFill>
                  <a:schemeClr val="bg1"/>
                </a:solidFill>
              </a:rPr>
              <a:t>	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		_</a:t>
            </a:r>
            <a:r>
              <a:rPr kumimoji="1" lang="en-US" altLang="zh-TW" sz="2400" dirty="0" err="1" smtClean="0">
                <a:solidFill>
                  <a:schemeClr val="bg1"/>
                </a:solidFill>
              </a:rPr>
              <a:t>isFraiged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dirty="0" smtClean="0">
                <a:solidFill>
                  <a:schemeClr val="bg1"/>
                </a:solidFill>
              </a:rPr>
              <a:t>       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vector&lt;</a:t>
            </a:r>
            <a:r>
              <a:rPr kumimoji="1" lang="en-US" altLang="zh-TW" sz="2400" dirty="0" err="1" smtClean="0">
                <a:solidFill>
                  <a:schemeClr val="bg1"/>
                </a:solidFill>
              </a:rPr>
              <a:t>FecGrp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*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&gt;		_</a:t>
            </a:r>
            <a:r>
              <a:rPr kumimoji="1" lang="en-US" altLang="zh-TW" sz="2400" dirty="0" err="1" smtClean="0">
                <a:solidFill>
                  <a:schemeClr val="bg1"/>
                </a:solidFill>
              </a:rPr>
              <a:t>fecGrp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dirty="0">
                <a:solidFill>
                  <a:schemeClr val="bg1"/>
                </a:solidFill>
              </a:rPr>
              <a:t> 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     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hash&lt;</a:t>
            </a:r>
            <a:r>
              <a:rPr kumimoji="1" lang="en-US" altLang="zh-TW" sz="2400" dirty="0" err="1" smtClean="0">
                <a:solidFill>
                  <a:schemeClr val="bg1"/>
                </a:solidFill>
              </a:rPr>
              <a:t>gateID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,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err="1" smtClean="0">
                <a:solidFill>
                  <a:schemeClr val="bg1"/>
                </a:solidFill>
              </a:rPr>
              <a:t>FecGrp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*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&gt;</a:t>
            </a:r>
            <a:r>
              <a:rPr kumimoji="1" lang="en-US" altLang="zh-TW" sz="2400" dirty="0">
                <a:solidFill>
                  <a:schemeClr val="bg1"/>
                </a:solidFill>
              </a:rPr>
              <a:t>	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_</a:t>
            </a:r>
            <a:r>
              <a:rPr kumimoji="1" lang="en-US" altLang="zh-TW" sz="2400" dirty="0" err="1" smtClean="0">
                <a:solidFill>
                  <a:schemeClr val="bg1"/>
                </a:solidFill>
              </a:rPr>
              <a:t>fecFriends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;	</a:t>
            </a:r>
            <a:r>
              <a:rPr kumimoji="1" lang="en-US" altLang="zh-TW" sz="2400" dirty="0" smtClean="0">
                <a:solidFill>
                  <a:srgbClr val="736D5D"/>
                </a:solidFill>
              </a:rPr>
              <a:t>//</a:t>
            </a:r>
            <a:r>
              <a:rPr kumimoji="1" lang="zh-TW" altLang="en-US" sz="2400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</a:rPr>
              <a:t>looking</a:t>
            </a:r>
            <a:r>
              <a:rPr kumimoji="1" lang="zh-TW" altLang="en-US" sz="2400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</a:rPr>
              <a:t>up</a:t>
            </a:r>
            <a:r>
              <a:rPr kumimoji="1" lang="zh-TW" altLang="en-US" sz="2400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dirty="0" err="1" smtClean="0">
                <a:solidFill>
                  <a:srgbClr val="736D5D"/>
                </a:solidFill>
              </a:rPr>
              <a:t>fecgrps</a:t>
            </a:r>
            <a:r>
              <a:rPr kumimoji="1" lang="zh-TW" altLang="en-US" sz="2400" dirty="0">
                <a:solidFill>
                  <a:srgbClr val="736D5D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</a:rPr>
              <a:t>takes</a:t>
            </a:r>
            <a:r>
              <a:rPr kumimoji="1" lang="zh-TW" altLang="en-US" sz="2400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</a:rPr>
              <a:t>O(1)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 smtClean="0">
                <a:solidFill>
                  <a:schemeClr val="bg1"/>
                </a:solidFill>
              </a:rPr>
              <a:t>}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4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FF00"/>
                </a:solidFill>
              </a:rPr>
              <a:t>Simulation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class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bg1"/>
                </a:solidFill>
              </a:rPr>
              <a:t>FecGrp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endParaRPr kumimoji="1" lang="en-US" altLang="zh-TW" dirty="0" smtClean="0">
              <a:solidFill>
                <a:schemeClr val="bg1"/>
              </a:solidFill>
            </a:endParaRPr>
          </a:p>
          <a:p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Algorithm</a:t>
            </a:r>
          </a:p>
          <a:p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When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to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stop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when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random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sim?</a:t>
            </a:r>
            <a:endParaRPr kumimoji="1" lang="en-US" altLang="zh-TW" dirty="0">
              <a:solidFill>
                <a:schemeClr val="bg1"/>
              </a:solidFill>
            </a:endParaRPr>
          </a:p>
          <a:p>
            <a:pPr lvl="1"/>
            <a:r>
              <a:rPr kumimoji="1" lang="en-US" altLang="zh-TW" dirty="0" smtClean="0">
                <a:solidFill>
                  <a:srgbClr val="D64D74"/>
                </a:solidFill>
              </a:rPr>
              <a:t>#</a:t>
            </a:r>
            <a:r>
              <a:rPr kumimoji="1" lang="en-US" altLang="zh-TW" dirty="0" err="1" smtClean="0">
                <a:solidFill>
                  <a:srgbClr val="D64D74"/>
                </a:solidFill>
              </a:rPr>
              <a:t>failtime</a:t>
            </a:r>
            <a:endParaRPr kumimoji="1" lang="en-US" altLang="zh-TW" dirty="0" smtClean="0">
              <a:solidFill>
                <a:srgbClr val="D64D74"/>
              </a:solidFill>
            </a:endParaRPr>
          </a:p>
          <a:p>
            <a:pPr lvl="1"/>
            <a:r>
              <a:rPr kumimoji="1" lang="en-US" altLang="zh-TW" dirty="0" smtClean="0">
                <a:solidFill>
                  <a:srgbClr val="D64D74"/>
                </a:solidFill>
              </a:rPr>
              <a:t>Checking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#</a:t>
            </a:r>
            <a:r>
              <a:rPr kumimoji="1" lang="en-US" altLang="zh-TW" dirty="0" err="1" smtClean="0">
                <a:solidFill>
                  <a:srgbClr val="D64D74"/>
                </a:solidFill>
              </a:rPr>
              <a:t>fecgroup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once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in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a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while</a:t>
            </a:r>
          </a:p>
          <a:p>
            <a:pPr lvl="1"/>
            <a:r>
              <a:rPr kumimoji="1" lang="en-US" altLang="zh-TW" dirty="0" smtClean="0">
                <a:solidFill>
                  <a:srgbClr val="D64D74"/>
                </a:solidFill>
              </a:rPr>
              <a:t>Rate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of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change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per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interval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5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53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FF00"/>
                </a:solidFill>
              </a:rPr>
              <a:t>Simulation</a:t>
            </a:r>
            <a:r>
              <a:rPr kumimoji="1" lang="zh-TW" altLang="en-US" dirty="0" smtClean="0">
                <a:solidFill>
                  <a:srgbClr val="FFFF00"/>
                </a:solidFill>
              </a:rPr>
              <a:t> </a:t>
            </a:r>
            <a:r>
              <a:rPr kumimoji="1" lang="en-US" altLang="zh-TW" dirty="0" smtClean="0">
                <a:solidFill>
                  <a:srgbClr val="FFFF00"/>
                </a:solidFill>
              </a:rPr>
              <a:t>(class</a:t>
            </a:r>
            <a:r>
              <a:rPr kumimoji="1" lang="zh-TW" altLang="en-US" dirty="0" smtClean="0">
                <a:solidFill>
                  <a:srgbClr val="FFFF00"/>
                </a:solidFill>
              </a:rPr>
              <a:t> </a:t>
            </a:r>
            <a:r>
              <a:rPr kumimoji="1" lang="en-US" altLang="zh-TW" dirty="0" err="1" smtClean="0">
                <a:solidFill>
                  <a:srgbClr val="FFFF00"/>
                </a:solidFill>
              </a:rPr>
              <a:t>FecGrp</a:t>
            </a:r>
            <a:r>
              <a:rPr kumimoji="1" lang="en-US" altLang="zh-TW" dirty="0" smtClean="0">
                <a:solidFill>
                  <a:srgbClr val="FFFF00"/>
                </a:solidFill>
              </a:rPr>
              <a:t>)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i="1" dirty="0">
                <a:solidFill>
                  <a:srgbClr val="68C1E3"/>
                </a:solidFill>
              </a:rPr>
              <a:t>class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err="1" smtClean="0">
                <a:solidFill>
                  <a:srgbClr val="A4B030"/>
                </a:solidFill>
              </a:rPr>
              <a:t>FecGrp</a:t>
            </a:r>
            <a:endParaRPr kumimoji="1" lang="en-US" altLang="zh-TW" sz="2400" dirty="0" smtClean="0">
              <a:solidFill>
                <a:srgbClr val="A4B03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 smtClean="0">
                <a:solidFill>
                  <a:schemeClr val="bg1"/>
                </a:solidFill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>
                <a:solidFill>
                  <a:srgbClr val="D64D74"/>
                </a:solidFill>
              </a:rPr>
              <a:t>p</a:t>
            </a:r>
            <a:r>
              <a:rPr kumimoji="1" lang="en-US" altLang="zh-TW" sz="2400" dirty="0" smtClean="0">
                <a:solidFill>
                  <a:srgbClr val="D64D74"/>
                </a:solidFill>
              </a:rPr>
              <a:t>rivate: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dirty="0" smtClean="0">
                <a:solidFill>
                  <a:schemeClr val="bg1"/>
                </a:solidFill>
              </a:rPr>
              <a:t>        </a:t>
            </a:r>
            <a:r>
              <a:rPr kumimoji="1" lang="en-US" altLang="zh-TW" sz="2400" dirty="0" err="1" smtClean="0">
                <a:solidFill>
                  <a:schemeClr val="bg1"/>
                </a:solidFill>
              </a:rPr>
              <a:t>IdList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		_data;		</a:t>
            </a:r>
            <a:r>
              <a:rPr kumimoji="1" lang="en-US" altLang="zh-TW" sz="2400" dirty="0" smtClean="0">
                <a:solidFill>
                  <a:srgbClr val="736D5D"/>
                </a:solidFill>
              </a:rPr>
              <a:t>//</a:t>
            </a:r>
            <a:r>
              <a:rPr kumimoji="1" lang="zh-TW" altLang="en-US" sz="2400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</a:rPr>
              <a:t>stored</a:t>
            </a:r>
            <a:r>
              <a:rPr kumimoji="1" lang="zh-TW" altLang="en-US" sz="2400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</a:rPr>
              <a:t>in</a:t>
            </a:r>
            <a:r>
              <a:rPr kumimoji="1" lang="zh-TW" altLang="en-US" sz="2400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</a:rPr>
              <a:t>literal</a:t>
            </a:r>
            <a:r>
              <a:rPr kumimoji="1" lang="zh-TW" altLang="en-US" sz="2400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</a:rPr>
              <a:t>ID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dirty="0" smtClean="0">
                <a:solidFill>
                  <a:schemeClr val="bg1"/>
                </a:solidFill>
              </a:rPr>
              <a:t>        </a:t>
            </a:r>
            <a:r>
              <a:rPr kumimoji="1" lang="en-US" altLang="zh-TW" sz="2400" i="1" dirty="0" smtClean="0">
                <a:solidFill>
                  <a:srgbClr val="68C1E3"/>
                </a:solidFill>
              </a:rPr>
              <a:t>unsigned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		_base;		</a:t>
            </a:r>
            <a:r>
              <a:rPr kumimoji="1" lang="en-US" altLang="zh-TW" sz="2400" dirty="0" smtClean="0">
                <a:solidFill>
                  <a:srgbClr val="736D5D"/>
                </a:solidFill>
              </a:rPr>
              <a:t>//</a:t>
            </a:r>
            <a:r>
              <a:rPr kumimoji="1" lang="zh-TW" altLang="en-US" sz="2400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</a:rPr>
              <a:t>the</a:t>
            </a:r>
            <a:r>
              <a:rPr kumimoji="1" lang="zh-TW" altLang="en-US" sz="2400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</a:rPr>
              <a:t>gate</a:t>
            </a:r>
            <a:r>
              <a:rPr kumimoji="1" lang="zh-TW" altLang="en-US" sz="2400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</a:rPr>
              <a:t>with</a:t>
            </a:r>
            <a:r>
              <a:rPr kumimoji="1" lang="zh-TW" altLang="en-US" sz="2400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</a:rPr>
              <a:t>smallest</a:t>
            </a:r>
            <a:r>
              <a:rPr kumimoji="1" lang="zh-TW" altLang="en-US" sz="2400" dirty="0" smtClean="0">
                <a:solidFill>
                  <a:srgbClr val="736D5D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736D5D"/>
                </a:solidFill>
              </a:rPr>
              <a:t>_</a:t>
            </a:r>
            <a:r>
              <a:rPr kumimoji="1" lang="en-US" altLang="zh-TW" sz="2400" dirty="0" err="1" smtClean="0">
                <a:solidFill>
                  <a:srgbClr val="736D5D"/>
                </a:solidFill>
              </a:rPr>
              <a:t>pos</a:t>
            </a:r>
            <a:endParaRPr kumimoji="1" lang="en-US" altLang="zh-TW" sz="2400" dirty="0" smtClean="0">
              <a:solidFill>
                <a:srgbClr val="736D5D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dirty="0">
                <a:solidFill>
                  <a:schemeClr val="bg1"/>
                </a:solidFill>
              </a:rPr>
              <a:t> 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      </a:t>
            </a:r>
            <a:r>
              <a:rPr kumimoji="1" lang="en-US" altLang="zh-TW" sz="2400" dirty="0" smtClean="0">
                <a:solidFill>
                  <a:srgbClr val="D64D74"/>
                </a:solidFill>
              </a:rPr>
              <a:t>static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2400" dirty="0" err="1" smtClean="0">
                <a:solidFill>
                  <a:schemeClr val="bg1"/>
                </a:solidFill>
              </a:rPr>
              <a:t>CirMgr</a:t>
            </a:r>
            <a:r>
              <a:rPr kumimoji="1" lang="zh-TW" altLang="en-US" sz="2400" dirty="0" smtClean="0">
                <a:solidFill>
                  <a:schemeClr val="bg1"/>
                </a:solidFill>
              </a:rPr>
              <a:t>*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	_</a:t>
            </a:r>
            <a:r>
              <a:rPr kumimoji="1" lang="en-US" altLang="zh-TW" sz="2400" dirty="0" err="1" smtClean="0">
                <a:solidFill>
                  <a:schemeClr val="bg1"/>
                </a:solidFill>
              </a:rPr>
              <a:t>mgr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;</a:t>
            </a:r>
            <a:endParaRPr kumimoji="1" lang="en-US" altLang="zh-TW" sz="2400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 smtClean="0">
                <a:solidFill>
                  <a:schemeClr val="bg1"/>
                </a:solidFill>
              </a:rPr>
              <a:t>}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6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8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FF00"/>
                </a:solidFill>
              </a:rPr>
              <a:t>Simulation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class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bg1"/>
                </a:solidFill>
              </a:rPr>
              <a:t>FecGrp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endParaRPr kumimoji="1" lang="en-US" altLang="zh-TW" dirty="0" smtClean="0">
              <a:solidFill>
                <a:schemeClr val="bg1"/>
              </a:solidFill>
            </a:endParaRPr>
          </a:p>
          <a:p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Algorithm</a:t>
            </a:r>
          </a:p>
          <a:p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When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to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stop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when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random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sim?</a:t>
            </a:r>
            <a:endParaRPr kumimoji="1" lang="en-US" altLang="zh-TW" dirty="0">
              <a:solidFill>
                <a:schemeClr val="bg1"/>
              </a:solidFill>
            </a:endParaRPr>
          </a:p>
          <a:p>
            <a:pPr lvl="1"/>
            <a:r>
              <a:rPr kumimoji="1" lang="en-US" altLang="zh-TW" dirty="0" smtClean="0">
                <a:solidFill>
                  <a:srgbClr val="D64D74"/>
                </a:solidFill>
              </a:rPr>
              <a:t>#</a:t>
            </a:r>
            <a:r>
              <a:rPr kumimoji="1" lang="en-US" altLang="zh-TW" dirty="0" err="1" smtClean="0">
                <a:solidFill>
                  <a:srgbClr val="D64D74"/>
                </a:solidFill>
              </a:rPr>
              <a:t>failtime</a:t>
            </a:r>
            <a:endParaRPr kumimoji="1" lang="en-US" altLang="zh-TW" dirty="0" smtClean="0">
              <a:solidFill>
                <a:srgbClr val="D64D74"/>
              </a:solidFill>
            </a:endParaRPr>
          </a:p>
          <a:p>
            <a:pPr lvl="1"/>
            <a:r>
              <a:rPr kumimoji="1" lang="en-US" altLang="zh-TW" dirty="0" smtClean="0">
                <a:solidFill>
                  <a:srgbClr val="D64D74"/>
                </a:solidFill>
              </a:rPr>
              <a:t>Checking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#</a:t>
            </a:r>
            <a:r>
              <a:rPr kumimoji="1" lang="en-US" altLang="zh-TW" dirty="0" err="1" smtClean="0">
                <a:solidFill>
                  <a:srgbClr val="D64D74"/>
                </a:solidFill>
              </a:rPr>
              <a:t>fecgroup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once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in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a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while</a:t>
            </a:r>
          </a:p>
          <a:p>
            <a:pPr lvl="1"/>
            <a:r>
              <a:rPr kumimoji="1" lang="en-US" altLang="zh-TW" dirty="0" smtClean="0">
                <a:solidFill>
                  <a:srgbClr val="D64D74"/>
                </a:solidFill>
              </a:rPr>
              <a:t>Rate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of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change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per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interval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7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9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FF00"/>
                </a:solidFill>
              </a:rPr>
              <a:t>Simulation</a:t>
            </a:r>
            <a:r>
              <a:rPr kumimoji="1" lang="zh-TW" altLang="en-US" dirty="0" smtClean="0">
                <a:solidFill>
                  <a:srgbClr val="FFFF00"/>
                </a:solidFill>
              </a:rPr>
              <a:t> </a:t>
            </a:r>
            <a:r>
              <a:rPr kumimoji="1" lang="en-US" altLang="zh-TW" dirty="0" smtClean="0">
                <a:solidFill>
                  <a:srgbClr val="FFFF00"/>
                </a:solidFill>
              </a:rPr>
              <a:t>(Algorithm)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Simulate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the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circuit</a:t>
            </a:r>
          </a:p>
          <a:p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For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the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first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time,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make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all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gates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non-inverted.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Divide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into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groups.</a:t>
            </a:r>
          </a:p>
          <a:p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For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the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rest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of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the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time,</a:t>
            </a:r>
          </a:p>
          <a:p>
            <a:pPr lvl="1"/>
            <a:r>
              <a:rPr kumimoji="1" lang="en-US" altLang="zh-TW" dirty="0" smtClean="0"/>
              <a:t>let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literal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gate</a:t>
            </a:r>
          </a:p>
          <a:p>
            <a:pPr lvl="1"/>
            <a:r>
              <a:rPr kumimoji="1" lang="en-US" altLang="zh-TW" dirty="0" smtClean="0"/>
              <a:t>If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odd,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search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inverted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SimValue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gate</a:t>
            </a:r>
          </a:p>
          <a:p>
            <a:pPr lvl="1"/>
            <a:r>
              <a:rPr kumimoji="1" lang="en-US" altLang="zh-TW" dirty="0" smtClean="0"/>
              <a:t>If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even,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search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non-inverted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SimValue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gate</a:t>
            </a:r>
          </a:p>
          <a:p>
            <a:pPr lvl="1"/>
            <a:r>
              <a:rPr kumimoji="1" lang="en-US" altLang="zh-TW" dirty="0" smtClean="0"/>
              <a:t>If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found,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add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group.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Otherwise,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create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new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one.</a:t>
            </a:r>
          </a:p>
          <a:p>
            <a:pPr lvl="1"/>
            <a:r>
              <a:rPr kumimoji="1" lang="en-US" altLang="zh-TW" dirty="0" smtClean="0"/>
              <a:t>Collect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groups</a:t>
            </a:r>
          </a:p>
          <a:p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Update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_</a:t>
            </a:r>
            <a:r>
              <a:rPr kumimoji="1" lang="en-US" altLang="zh-TW" dirty="0" err="1" smtClean="0">
                <a:solidFill>
                  <a:schemeClr val="bg1"/>
                </a:solidFill>
              </a:rPr>
              <a:t>fecFriends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(the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hash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thingy)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8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FF00"/>
                </a:solidFill>
              </a:rPr>
              <a:t>Simulation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class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bg1"/>
                </a:solidFill>
              </a:rPr>
              <a:t>FecGrp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endParaRPr kumimoji="1" lang="en-US" altLang="zh-TW" dirty="0" smtClean="0">
              <a:solidFill>
                <a:schemeClr val="bg1"/>
              </a:solidFill>
            </a:endParaRPr>
          </a:p>
          <a:p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Algorithm</a:t>
            </a:r>
          </a:p>
          <a:p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When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to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stop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when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random</a:t>
            </a:r>
            <a:r>
              <a:rPr kumimoji="1" lang="zh-TW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sim?</a:t>
            </a:r>
            <a:endParaRPr kumimoji="1" lang="en-US" altLang="zh-TW" dirty="0">
              <a:solidFill>
                <a:schemeClr val="bg1"/>
              </a:solidFill>
            </a:endParaRPr>
          </a:p>
          <a:p>
            <a:pPr lvl="1"/>
            <a:r>
              <a:rPr kumimoji="1" lang="en-US" altLang="zh-TW" dirty="0" smtClean="0">
                <a:solidFill>
                  <a:srgbClr val="D64D74"/>
                </a:solidFill>
              </a:rPr>
              <a:t>#</a:t>
            </a:r>
            <a:r>
              <a:rPr kumimoji="1" lang="en-US" altLang="zh-TW" dirty="0" err="1" smtClean="0">
                <a:solidFill>
                  <a:srgbClr val="D64D74"/>
                </a:solidFill>
              </a:rPr>
              <a:t>failtime</a:t>
            </a:r>
            <a:endParaRPr kumimoji="1" lang="en-US" altLang="zh-TW" dirty="0" smtClean="0">
              <a:solidFill>
                <a:srgbClr val="D64D74"/>
              </a:solidFill>
            </a:endParaRPr>
          </a:p>
          <a:p>
            <a:pPr lvl="1"/>
            <a:r>
              <a:rPr kumimoji="1" lang="en-US" altLang="zh-TW" dirty="0" smtClean="0">
                <a:solidFill>
                  <a:srgbClr val="D64D74"/>
                </a:solidFill>
              </a:rPr>
              <a:t>Checking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#</a:t>
            </a:r>
            <a:r>
              <a:rPr kumimoji="1" lang="en-US" altLang="zh-TW" dirty="0" err="1" smtClean="0">
                <a:solidFill>
                  <a:srgbClr val="D64D74"/>
                </a:solidFill>
              </a:rPr>
              <a:t>fecgroup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once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in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a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while</a:t>
            </a:r>
          </a:p>
          <a:p>
            <a:pPr lvl="1"/>
            <a:r>
              <a:rPr kumimoji="1" lang="en-US" altLang="zh-TW" dirty="0" smtClean="0">
                <a:solidFill>
                  <a:srgbClr val="D64D74"/>
                </a:solidFill>
              </a:rPr>
              <a:t>Rate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of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change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per</a:t>
            </a:r>
            <a:r>
              <a:rPr kumimoji="1" lang="zh-TW" altLang="en-US" dirty="0" smtClean="0">
                <a:solidFill>
                  <a:srgbClr val="D64D74"/>
                </a:solidFill>
              </a:rPr>
              <a:t> </a:t>
            </a:r>
            <a:r>
              <a:rPr kumimoji="1" lang="en-US" altLang="zh-TW" dirty="0" smtClean="0">
                <a:solidFill>
                  <a:srgbClr val="D64D74"/>
                </a:solidFill>
              </a:rPr>
              <a:t>interval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CF6-0687-7148-AFC1-936E33DCCBDD}" type="slidenum">
              <a:rPr kumimoji="1" lang="zh-TW" altLang="en-US" smtClean="0"/>
              <a:t>9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20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10981</TotalTime>
  <Words>1032</Words>
  <Application>Microsoft Macintosh PowerPoint</Application>
  <PresentationFormat>寬螢幕</PresentationFormat>
  <Paragraphs>336</Paragraphs>
  <Slides>19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  <vt:variant>
        <vt:lpstr>自訂放映</vt:lpstr>
      </vt:variant>
      <vt:variant>
        <vt:i4>1</vt:i4>
      </vt:variant>
    </vt:vector>
  </HeadingPairs>
  <TitlesOfParts>
    <vt:vector size="27" baseType="lpstr">
      <vt:lpstr>Calibri</vt:lpstr>
      <vt:lpstr>Calibri Light</vt:lpstr>
      <vt:lpstr>Microsoft JhengHei</vt:lpstr>
      <vt:lpstr>Wingdings</vt:lpstr>
      <vt:lpstr>新細明體</vt:lpstr>
      <vt:lpstr>Arial</vt:lpstr>
      <vt:lpstr>Office 佈景主題</vt:lpstr>
      <vt:lpstr>FRAIG Functionally-Reduced And-Inverter Gate</vt:lpstr>
      <vt:lpstr>Table of Contents</vt:lpstr>
      <vt:lpstr>My Data Structure (class CirGate)</vt:lpstr>
      <vt:lpstr>My Data Structure (class CirMgr)</vt:lpstr>
      <vt:lpstr>Simulation</vt:lpstr>
      <vt:lpstr>Simulation (class FecGrp)</vt:lpstr>
      <vt:lpstr>Simulation</vt:lpstr>
      <vt:lpstr>Simulation (Algorithm)</vt:lpstr>
      <vt:lpstr>Simulation</vt:lpstr>
      <vt:lpstr>#FailTime</vt:lpstr>
      <vt:lpstr>Checking #fecgrp once in a while</vt:lpstr>
      <vt:lpstr>Rate of change per interval</vt:lpstr>
      <vt:lpstr>Fraig</vt:lpstr>
      <vt:lpstr>Fraig (Algorithm)</vt:lpstr>
      <vt:lpstr>Fraig (Algorithm)</vt:lpstr>
      <vt:lpstr>Fraig (Algorithm)</vt:lpstr>
      <vt:lpstr>Fraig (Experiments &amp; performances)</vt:lpstr>
      <vt:lpstr>Fraig (Experiments &amp; performances)</vt:lpstr>
      <vt:lpstr>Conclusion</vt:lpstr>
      <vt:lpstr>自訂顯示1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Fraig</dc:title>
  <dc:creator>Microsoft Office 使用者</dc:creator>
  <cp:lastModifiedBy>Microsoft Office 使用者</cp:lastModifiedBy>
  <cp:revision>81</cp:revision>
  <cp:lastPrinted>2018-02-11T09:43:33Z</cp:lastPrinted>
  <dcterms:created xsi:type="dcterms:W3CDTF">2018-02-10T15:48:04Z</dcterms:created>
  <dcterms:modified xsi:type="dcterms:W3CDTF">2018-02-19T13:28:19Z</dcterms:modified>
</cp:coreProperties>
</file>