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0" r:id="rId3"/>
    <p:sldId id="273" r:id="rId4"/>
    <p:sldId id="274" r:id="rId5"/>
    <p:sldId id="263" r:id="rId6"/>
    <p:sldId id="276" r:id="rId7"/>
    <p:sldId id="275" r:id="rId8"/>
    <p:sldId id="277" r:id="rId9"/>
    <p:sldId id="278" r:id="rId10"/>
    <p:sldId id="272" r:id="rId11"/>
    <p:sldId id="280" r:id="rId12"/>
  </p:sldIdLst>
  <p:sldSz cx="12192000" cy="6858000"/>
  <p:notesSz cx="6858000" cy="9144000"/>
  <p:custShowLst>
    <p:custShow name="自訂顯示1" id="0">
      <p:sldLst>
        <p:sld r:id="rId2"/>
        <p:sld r:id="rId6"/>
      </p:sldLst>
    </p:custShow>
  </p:custShow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6D5D"/>
    <a:srgbClr val="5B9BD5"/>
    <a:srgbClr val="68C1E3"/>
    <a:srgbClr val="FF4165"/>
    <a:srgbClr val="D64D74"/>
    <a:srgbClr val="A4B030"/>
    <a:srgbClr val="A9D337"/>
    <a:srgbClr val="B1D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56"/>
    <p:restoredTop sz="94580"/>
  </p:normalViewPr>
  <p:slideViewPr>
    <p:cSldViewPr snapToGrid="0" snapToObjects="1">
      <p:cViewPr>
        <p:scale>
          <a:sx n="92" d="100"/>
          <a:sy n="92" d="100"/>
        </p:scale>
        <p:origin x="152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BA912-0159-7C47-8720-91F39609B8A5}" type="datetimeFigureOut">
              <a:rPr kumimoji="1" lang="zh-TW" altLang="en-US" smtClean="0"/>
              <a:t>2018/2/18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41EC7-8E8F-1846-9972-FA69F37754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4143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檢查區間內</a:t>
            </a:r>
            <a:r>
              <a:rPr kumimoji="1" lang="en-US" altLang="zh-TW" dirty="0" err="1" smtClean="0"/>
              <a:t>fecgrp</a:t>
            </a:r>
            <a:r>
              <a:rPr kumimoji="1" lang="zh-TW" altLang="en-US" dirty="0" smtClean="0"/>
              <a:t>改變的幅度</a:t>
            </a:r>
            <a:endParaRPr kumimoji="1" lang="en-US" altLang="zh-TW" dirty="0" smtClean="0"/>
          </a:p>
          <a:p>
            <a:r>
              <a:rPr kumimoji="1" lang="zh-TW" altLang="en-US" dirty="0" smtClean="0"/>
              <a:t>可以較快的讓</a:t>
            </a:r>
            <a:r>
              <a:rPr kumimoji="1" lang="en-US" altLang="zh-TW" dirty="0" smtClean="0"/>
              <a:t>random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sim</a:t>
            </a:r>
            <a:r>
              <a:rPr kumimoji="1" lang="zh-TW" altLang="en-US" dirty="0" smtClean="0"/>
              <a:t> 停止</a:t>
            </a:r>
            <a:endParaRPr kumimoji="1" lang="en-US" altLang="zh-TW" dirty="0" smtClean="0"/>
          </a:p>
          <a:p>
            <a:r>
              <a:rPr kumimoji="1" lang="zh-TW" altLang="en-US" dirty="0" smtClean="0"/>
              <a:t>發現</a:t>
            </a:r>
            <a:r>
              <a:rPr kumimoji="1" lang="en-US" altLang="zh-TW" dirty="0" smtClean="0"/>
              <a:t>patterns</a:t>
            </a:r>
            <a:r>
              <a:rPr kumimoji="1" lang="zh-TW" altLang="en-US" dirty="0" smtClean="0"/>
              <a:t>數較少但總體時間較</a:t>
            </a:r>
            <a:r>
              <a:rPr kumimoji="1" lang="en-US" altLang="zh-TW" dirty="0" smtClean="0"/>
              <a:t>patterns</a:t>
            </a:r>
            <a:r>
              <a:rPr kumimoji="1" lang="zh-TW" altLang="en-US" dirty="0" smtClean="0"/>
              <a:t>多的快 報告最後討論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41EC7-8E8F-1846-9972-FA69F37754F0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0069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err="1" smtClean="0"/>
              <a:t>Fraig</a:t>
            </a:r>
            <a:r>
              <a:rPr kumimoji="1" lang="zh-TW" altLang="en-US" dirty="0" smtClean="0"/>
              <a:t>的時間看</a:t>
            </a:r>
            <a:r>
              <a:rPr kumimoji="1" lang="en-US" altLang="zh-TW" dirty="0" smtClean="0"/>
              <a:t>solver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prove</a:t>
            </a:r>
            <a:r>
              <a:rPr kumimoji="1" lang="zh-TW" altLang="en-US" dirty="0" smtClean="0"/>
              <a:t>的時間</a:t>
            </a:r>
            <a:endParaRPr kumimoji="1" lang="en-US" altLang="zh-TW" dirty="0" smtClean="0"/>
          </a:p>
          <a:p>
            <a:r>
              <a:rPr kumimoji="1" lang="en-US" altLang="zh-TW" dirty="0" smtClean="0"/>
              <a:t>Proof</a:t>
            </a:r>
            <a:r>
              <a:rPr kumimoji="1" lang="zh-TW" altLang="en-US" dirty="0" smtClean="0"/>
              <a:t> </a:t>
            </a:r>
            <a:r>
              <a:rPr kumimoji="1" lang="zh-TW" altLang="en-US" baseline="0" dirty="0" smtClean="0"/>
              <a:t>的時間看</a:t>
            </a:r>
            <a:r>
              <a:rPr kumimoji="1" lang="en-US" altLang="zh-TW" baseline="0" dirty="0" smtClean="0"/>
              <a:t>gate</a:t>
            </a:r>
            <a:r>
              <a:rPr kumimoji="1" lang="zh-TW" altLang="en-US" baseline="0" dirty="0" smtClean="0"/>
              <a:t>和</a:t>
            </a:r>
            <a:r>
              <a:rPr kumimoji="1" lang="en-US" altLang="zh-TW" baseline="0" dirty="0" smtClean="0"/>
              <a:t>input</a:t>
            </a:r>
            <a:r>
              <a:rPr kumimoji="1" lang="zh-TW" altLang="en-US" baseline="0" dirty="0" smtClean="0"/>
              <a:t>的數量</a:t>
            </a:r>
            <a:endParaRPr kumimoji="1" lang="en-US" altLang="zh-TW" baseline="0" dirty="0" smtClean="0"/>
          </a:p>
          <a:p>
            <a:r>
              <a:rPr kumimoji="1" lang="zh-TW" altLang="en-US" baseline="0" dirty="0" smtClean="0"/>
              <a:t>讓</a:t>
            </a:r>
            <a:r>
              <a:rPr kumimoji="1" lang="en-US" altLang="zh-TW" baseline="0" dirty="0" smtClean="0"/>
              <a:t>gate</a:t>
            </a:r>
            <a:r>
              <a:rPr kumimoji="1" lang="zh-TW" altLang="en-US" baseline="0" dirty="0" smtClean="0"/>
              <a:t>及</a:t>
            </a:r>
            <a:r>
              <a:rPr kumimoji="1" lang="en-US" altLang="zh-TW" baseline="0" dirty="0" smtClean="0"/>
              <a:t>input</a:t>
            </a:r>
            <a:r>
              <a:rPr kumimoji="1" lang="zh-TW" altLang="en-US" baseline="0" dirty="0" smtClean="0"/>
              <a:t>減少有助於減少</a:t>
            </a:r>
            <a:r>
              <a:rPr kumimoji="1" lang="en-US" altLang="zh-TW" baseline="0" dirty="0" smtClean="0"/>
              <a:t>proof</a:t>
            </a:r>
            <a:r>
              <a:rPr kumimoji="1" lang="zh-TW" altLang="en-US" baseline="0" dirty="0" smtClean="0"/>
              <a:t> 的時間</a:t>
            </a:r>
            <a:endParaRPr kumimoji="1" lang="en-US" altLang="zh-TW" baseline="0" dirty="0" smtClean="0"/>
          </a:p>
          <a:p>
            <a:r>
              <a:rPr kumimoji="1" lang="zh-TW" altLang="en-US" dirty="0" smtClean="0"/>
              <a:t>可以從最底層開始！</a:t>
            </a:r>
            <a:r>
              <a:rPr kumimoji="1" lang="zh-TW" altLang="en-US" dirty="0" smtClean="0">
                <a:sym typeface="Wingdings"/>
              </a:rPr>
              <a:t></a:t>
            </a:r>
            <a:r>
              <a:rPr kumimoji="1" lang="en-US" altLang="zh-TW" dirty="0" smtClean="0">
                <a:sym typeface="Wingdings"/>
              </a:rPr>
              <a:t>_</a:t>
            </a:r>
            <a:r>
              <a:rPr kumimoji="1" lang="en-US" altLang="zh-TW" dirty="0" err="1" smtClean="0">
                <a:sym typeface="Wingdings"/>
              </a:rPr>
              <a:t>DFSList</a:t>
            </a:r>
            <a:endParaRPr kumimoji="1" lang="en-US" altLang="zh-TW" dirty="0" smtClean="0">
              <a:sym typeface="Wingdings"/>
            </a:endParaRPr>
          </a:p>
          <a:p>
            <a:r>
              <a:rPr kumimoji="1" lang="zh-TW" altLang="en-US" dirty="0" smtClean="0">
                <a:sym typeface="Wingdings"/>
              </a:rPr>
              <a:t>希望讓每個待證明的</a:t>
            </a:r>
            <a:r>
              <a:rPr kumimoji="1" lang="en-US" altLang="zh-TW" dirty="0" err="1" smtClean="0">
                <a:sym typeface="Wingdings"/>
              </a:rPr>
              <a:t>fanin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cones</a:t>
            </a:r>
            <a:r>
              <a:rPr kumimoji="1" lang="zh-TW" altLang="en-US" dirty="0" smtClean="0">
                <a:sym typeface="Wingdings"/>
              </a:rPr>
              <a:t>最小選擇最下面兩個</a:t>
            </a:r>
            <a:r>
              <a:rPr kumimoji="1" lang="en-US" altLang="zh-TW" dirty="0" smtClean="0">
                <a:sym typeface="Wingdings"/>
              </a:rPr>
              <a:t>gate</a:t>
            </a:r>
          </a:p>
          <a:p>
            <a:r>
              <a:rPr kumimoji="1" lang="zh-TW" altLang="en-US" dirty="0" smtClean="0">
                <a:sym typeface="Wingdings"/>
              </a:rPr>
              <a:t>如何在一個</a:t>
            </a:r>
            <a:r>
              <a:rPr kumimoji="1" lang="en-US" altLang="zh-TW" dirty="0" err="1" smtClean="0">
                <a:sym typeface="Wingdings"/>
              </a:rPr>
              <a:t>fecgrp</a:t>
            </a:r>
            <a:r>
              <a:rPr kumimoji="1" lang="zh-TW" altLang="en-US" dirty="0" smtClean="0">
                <a:sym typeface="Wingdings"/>
              </a:rPr>
              <a:t>有效率找到這兩個</a:t>
            </a:r>
            <a:r>
              <a:rPr kumimoji="1" lang="en-US" altLang="zh-TW" dirty="0" smtClean="0">
                <a:sym typeface="Wingdings"/>
              </a:rPr>
              <a:t>gate?</a:t>
            </a:r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41EC7-8E8F-1846-9972-FA69F37754F0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4191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_</a:t>
            </a:r>
            <a:r>
              <a:rPr kumimoji="1" lang="en-US" altLang="zh-TW" dirty="0" err="1" smtClean="0"/>
              <a:t>pos</a:t>
            </a:r>
            <a:r>
              <a:rPr kumimoji="1" lang="zh-TW" altLang="en-US" dirty="0" smtClean="0"/>
              <a:t>是</a:t>
            </a:r>
            <a:r>
              <a:rPr kumimoji="1" lang="en-US" altLang="zh-TW" dirty="0" smtClean="0"/>
              <a:t>gate</a:t>
            </a:r>
            <a:r>
              <a:rPr kumimoji="1" lang="zh-TW" altLang="en-US" dirty="0" smtClean="0"/>
              <a:t>在</a:t>
            </a:r>
            <a:r>
              <a:rPr kumimoji="1" lang="en-US" altLang="zh-TW" dirty="0" smtClean="0"/>
              <a:t>_</a:t>
            </a:r>
            <a:r>
              <a:rPr kumimoji="1" lang="en-US" altLang="zh-TW" dirty="0" err="1" smtClean="0"/>
              <a:t>DFSList</a:t>
            </a:r>
            <a:r>
              <a:rPr kumimoji="1" lang="zh-TW" altLang="en-US" dirty="0" smtClean="0"/>
              <a:t>的位置</a:t>
            </a:r>
            <a:endParaRPr kumimoji="1" lang="en-US" altLang="zh-TW" dirty="0" smtClean="0"/>
          </a:p>
          <a:p>
            <a:r>
              <a:rPr kumimoji="1" lang="en-US" altLang="zh-TW" dirty="0" smtClean="0"/>
              <a:t>_base</a:t>
            </a:r>
            <a:r>
              <a:rPr kumimoji="1" lang="zh-TW" altLang="en-US" dirty="0" smtClean="0"/>
              <a:t>是</a:t>
            </a:r>
            <a:r>
              <a:rPr kumimoji="1" lang="en-US" altLang="zh-TW" dirty="0" err="1" smtClean="0"/>
              <a:t>fecgrp</a:t>
            </a:r>
            <a:r>
              <a:rPr kumimoji="1" lang="zh-TW" altLang="en-US" dirty="0" smtClean="0"/>
              <a:t>中</a:t>
            </a:r>
            <a:r>
              <a:rPr kumimoji="1" lang="en-US" altLang="zh-TW" dirty="0" smtClean="0"/>
              <a:t>_</a:t>
            </a:r>
            <a:r>
              <a:rPr kumimoji="1" lang="en-US" altLang="zh-TW" dirty="0" err="1" smtClean="0"/>
              <a:t>pos</a:t>
            </a:r>
            <a:r>
              <a:rPr kumimoji="1" lang="zh-TW" altLang="en-US" dirty="0" smtClean="0"/>
              <a:t>最小的</a:t>
            </a:r>
            <a:r>
              <a:rPr kumimoji="1" lang="en-US" altLang="zh-TW" dirty="0" smtClean="0"/>
              <a:t>gate</a:t>
            </a:r>
            <a:r>
              <a:rPr kumimoji="1" lang="zh-TW" altLang="en-US" dirty="0" smtClean="0"/>
              <a:t> 也就是最先被遇到的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41EC7-8E8F-1846-9972-FA69F37754F0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61017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假設</a:t>
            </a:r>
            <a:r>
              <a:rPr kumimoji="1" lang="is-IS" altLang="zh-TW" dirty="0" smtClean="0"/>
              <a:t>…</a:t>
            </a:r>
          </a:p>
          <a:p>
            <a:r>
              <a:rPr kumimoji="1" lang="zh-TW" altLang="en-US" dirty="0" smtClean="0"/>
              <a:t>隨機選取會導致</a:t>
            </a:r>
            <a:r>
              <a:rPr kumimoji="1" lang="en-US" altLang="zh-TW" dirty="0" err="1" smtClean="0"/>
              <a:t>fanin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cone</a:t>
            </a:r>
            <a:r>
              <a:rPr kumimoji="1" lang="zh-TW" altLang="en-US" dirty="0" smtClean="0"/>
              <a:t>不是</a:t>
            </a:r>
            <a:r>
              <a:rPr kumimoji="1" lang="en-US" altLang="zh-TW" dirty="0" smtClean="0"/>
              <a:t>minimum</a:t>
            </a:r>
          </a:p>
          <a:p>
            <a:r>
              <a:rPr kumimoji="1" lang="zh-TW" altLang="en-US" dirty="0" smtClean="0"/>
              <a:t>先跳過</a:t>
            </a:r>
            <a:r>
              <a:rPr kumimoji="1" lang="en-US" altLang="zh-TW" dirty="0" smtClean="0"/>
              <a:t>base</a:t>
            </a:r>
            <a:r>
              <a:rPr kumimoji="1" lang="zh-TW" altLang="en-US" dirty="0" smtClean="0"/>
              <a:t> 之後遇到同一組的再</a:t>
            </a:r>
            <a:r>
              <a:rPr kumimoji="1" lang="en-US" altLang="zh-TW" dirty="0" smtClean="0"/>
              <a:t>merge</a:t>
            </a:r>
            <a:r>
              <a:rPr kumimoji="1" lang="zh-TW" altLang="en-US" dirty="0" smtClean="0"/>
              <a:t>回去</a:t>
            </a:r>
            <a:endParaRPr kumimoji="1" lang="en-US" altLang="zh-TW" dirty="0" smtClean="0"/>
          </a:p>
          <a:p>
            <a:r>
              <a:rPr kumimoji="1" lang="zh-TW" altLang="en-US" dirty="0" smtClean="0"/>
              <a:t>強調：</a:t>
            </a:r>
            <a:r>
              <a:rPr kumimoji="1" lang="en-US" altLang="zh-TW" dirty="0" err="1" smtClean="0"/>
              <a:t>fanin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cones</a:t>
            </a:r>
            <a:r>
              <a:rPr kumimoji="1" lang="zh-TW" altLang="en-US" dirty="0" smtClean="0"/>
              <a:t>會是最小的！！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41EC7-8E8F-1846-9972-FA69F37754F0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4721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要哪時候</a:t>
            </a:r>
            <a:r>
              <a:rPr kumimoji="1" lang="en-US" altLang="zh-TW" dirty="0" smtClean="0"/>
              <a:t>initialize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solver</a:t>
            </a:r>
            <a:r>
              <a:rPr kumimoji="1" lang="zh-TW" altLang="en-US" dirty="0" smtClean="0"/>
              <a:t>？</a:t>
            </a:r>
            <a:endParaRPr kumimoji="1" lang="en-US" altLang="zh-TW" dirty="0" smtClean="0"/>
          </a:p>
          <a:p>
            <a:r>
              <a:rPr kumimoji="1" lang="en-US" altLang="zh-TW" dirty="0" smtClean="0"/>
              <a:t>Merge</a:t>
            </a:r>
            <a:r>
              <a:rPr kumimoji="1" lang="zh-TW" altLang="en-US" dirty="0" smtClean="0"/>
              <a:t>完要從哪裡繼續？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41EC7-8E8F-1846-9972-FA69F37754F0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509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每一次</a:t>
            </a:r>
            <a:r>
              <a:rPr kumimoji="1" lang="en-US" altLang="zh-TW" dirty="0" smtClean="0"/>
              <a:t>proof</a:t>
            </a:r>
            <a:r>
              <a:rPr kumimoji="1" lang="zh-TW" altLang="en-US" dirty="0" smtClean="0"/>
              <a:t> 完</a:t>
            </a:r>
            <a:r>
              <a:rPr kumimoji="1" lang="en-US" altLang="zh-TW" dirty="0" smtClean="0"/>
              <a:t>initialize</a:t>
            </a:r>
            <a:r>
              <a:rPr kumimoji="1" lang="zh-TW" altLang="en-US" baseline="0" dirty="0" smtClean="0"/>
              <a:t> 不僅時間上較有效率在記憶體使用上也是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41EC7-8E8F-1846-9972-FA69F37754F0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4805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因為在</a:t>
            </a:r>
            <a:r>
              <a:rPr kumimoji="1" lang="en-US" altLang="zh-TW" dirty="0" smtClean="0"/>
              <a:t>base</a:t>
            </a:r>
            <a:r>
              <a:rPr kumimoji="1" lang="zh-TW" altLang="en-US" dirty="0" smtClean="0"/>
              <a:t>前的</a:t>
            </a:r>
            <a:r>
              <a:rPr kumimoji="1" lang="en-US" altLang="zh-TW" dirty="0" smtClean="0"/>
              <a:t>gate</a:t>
            </a:r>
            <a:r>
              <a:rPr kumimoji="1" lang="zh-TW" altLang="en-US" dirty="0" smtClean="0"/>
              <a:t>會先被</a:t>
            </a:r>
            <a:r>
              <a:rPr kumimoji="1" lang="en-US" altLang="zh-TW" dirty="0" smtClean="0"/>
              <a:t>iterate</a:t>
            </a:r>
            <a:r>
              <a:rPr kumimoji="1" lang="zh-TW" altLang="en-US" dirty="0" smtClean="0"/>
              <a:t>過所以應該是最簡的</a:t>
            </a:r>
            <a:endParaRPr kumimoji="1" lang="en-US" altLang="zh-TW" dirty="0" smtClean="0"/>
          </a:p>
          <a:p>
            <a:r>
              <a:rPr kumimoji="1" lang="zh-TW" altLang="en-US" dirty="0" smtClean="0"/>
              <a:t>所以可以從</a:t>
            </a:r>
            <a:r>
              <a:rPr kumimoji="1" lang="en-US" altLang="zh-TW" dirty="0" smtClean="0"/>
              <a:t>base</a:t>
            </a:r>
            <a:r>
              <a:rPr kumimoji="1" lang="zh-TW" altLang="en-US" dirty="0" smtClean="0"/>
              <a:t>開始！</a:t>
            </a:r>
            <a:endParaRPr kumimoji="1" lang="en-US" altLang="zh-TW" dirty="0" smtClean="0"/>
          </a:p>
          <a:p>
            <a:r>
              <a:rPr kumimoji="1" lang="zh-TW" altLang="en-US" dirty="0" smtClean="0"/>
              <a:t>但沒差很多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41EC7-8E8F-1846-9972-FA69F37754F0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2241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因為</a:t>
            </a:r>
            <a:r>
              <a:rPr kumimoji="1" lang="en-US" altLang="zh-TW" dirty="0" err="1" smtClean="0"/>
              <a:t>fraig</a:t>
            </a:r>
            <a:r>
              <a:rPr kumimoji="1" lang="zh-TW" altLang="en-US" dirty="0" smtClean="0"/>
              <a:t>是從最底部開始 </a:t>
            </a:r>
            <a:r>
              <a:rPr kumimoji="1" lang="en-US" altLang="zh-TW" dirty="0" smtClean="0"/>
              <a:t>disprove</a:t>
            </a:r>
            <a:r>
              <a:rPr kumimoji="1" lang="zh-TW" altLang="en-US" dirty="0" smtClean="0"/>
              <a:t>所利用的時間較少</a:t>
            </a:r>
            <a:endParaRPr kumimoji="1" lang="en-US" altLang="zh-TW" dirty="0" smtClean="0"/>
          </a:p>
          <a:p>
            <a:r>
              <a:rPr kumimoji="1" lang="zh-TW" altLang="en-US" dirty="0" smtClean="0"/>
              <a:t>可以較快的利用得到的序列</a:t>
            </a:r>
            <a:r>
              <a:rPr kumimoji="1" lang="en-US" altLang="zh-TW" dirty="0" err="1" smtClean="0"/>
              <a:t>resim</a:t>
            </a:r>
            <a:r>
              <a:rPr kumimoji="1" lang="zh-TW" altLang="en-US" dirty="0" smtClean="0"/>
              <a:t>使</a:t>
            </a:r>
            <a:r>
              <a:rPr kumimoji="1" lang="en-US" altLang="zh-TW" dirty="0" err="1" smtClean="0"/>
              <a:t>fecgrp</a:t>
            </a:r>
            <a:r>
              <a:rPr kumimoji="1" lang="zh-TW" altLang="en-US" dirty="0" smtClean="0"/>
              <a:t>分得更細</a:t>
            </a:r>
            <a:endParaRPr kumimoji="1" lang="en-US" altLang="zh-TW" dirty="0" smtClean="0"/>
          </a:p>
          <a:p>
            <a:r>
              <a:rPr kumimoji="1" lang="zh-TW" altLang="en-US" dirty="0" smtClean="0"/>
              <a:t>彌補</a:t>
            </a:r>
            <a:r>
              <a:rPr kumimoji="1" lang="en-US" altLang="zh-TW" dirty="0" smtClean="0"/>
              <a:t>simulation</a:t>
            </a:r>
            <a:r>
              <a:rPr kumimoji="1" lang="zh-TW" altLang="en-US" dirty="0" smtClean="0"/>
              <a:t>較少的缺點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41EC7-8E8F-1846-9972-FA69F37754F0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30725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baseline="0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41EC7-8E8F-1846-9972-FA69F37754F0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3145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15DE-05D9-0548-9AB4-662638E5F6CB}" type="datetime1">
              <a:rPr kumimoji="1" lang="zh-TW" altLang="en-US" smtClean="0"/>
              <a:t>2018/2/18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CF6-0687-7148-AFC1-936E33DCCBD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810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AEAB-3FB6-7E4C-9B8B-4A9991826538}" type="datetime1">
              <a:rPr kumimoji="1" lang="zh-TW" altLang="en-US" smtClean="0"/>
              <a:t>2018/2/18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CF6-0687-7148-AFC1-936E33DCCBD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0690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DFF1-74A0-3144-82CD-54714893D5CC}" type="datetime1">
              <a:rPr kumimoji="1" lang="zh-TW" altLang="en-US" smtClean="0"/>
              <a:t>2018/2/18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CF6-0687-7148-AFC1-936E33DCCBD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990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kumimoji="1" lang="zh-TW" altLang="en-US" dirty="0" smtClean="0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Clr>
                <a:srgbClr val="FFFF00"/>
              </a:buClr>
              <a:buFont typeface="Wingdings" charset="2"/>
              <a:buChar char="u"/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rgbClr val="00B0F0"/>
                </a:solidFill>
                <a:latin typeface="+mn-lt"/>
              </a:defRPr>
            </a:lvl2pPr>
            <a:lvl3pPr marL="1143000" indent="-228600">
              <a:buFont typeface="Wingdings" charset="2"/>
              <a:buChar char="n"/>
              <a:defRPr>
                <a:solidFill>
                  <a:srgbClr val="D64D74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kumimoji="1" lang="zh-TW" altLang="en-US" dirty="0" smtClean="0"/>
              <a:t> 按一下以編輯母片文字樣式</a:t>
            </a:r>
          </a:p>
          <a:p>
            <a:pPr lvl="1"/>
            <a:r>
              <a:rPr kumimoji="1" lang="zh-TW" altLang="en-US" dirty="0" smtClean="0"/>
              <a:t>第二層</a:t>
            </a:r>
          </a:p>
          <a:p>
            <a:pPr lvl="2"/>
            <a:r>
              <a:rPr kumimoji="1" lang="zh-TW" altLang="en-US" dirty="0" smtClean="0"/>
              <a:t>第三層</a:t>
            </a:r>
          </a:p>
          <a:p>
            <a:pPr lvl="3"/>
            <a:r>
              <a:rPr kumimoji="1" lang="zh-TW" altLang="en-US" dirty="0" smtClean="0"/>
              <a:t>第四層</a:t>
            </a:r>
          </a:p>
          <a:p>
            <a:pPr lvl="4"/>
            <a:r>
              <a:rPr kumimoji="1" lang="zh-TW" altLang="en-US" dirty="0" smtClean="0"/>
              <a:t>第五層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7A94-AEC8-A743-9D19-D6CC00CDB3CA}" type="datetime1">
              <a:rPr kumimoji="1" lang="zh-TW" altLang="en-US" smtClean="0"/>
              <a:t>2018/2/18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CF6-0687-7148-AFC1-936E33DCCBDD}" type="slidenum">
              <a:rPr kumimoji="1" lang="zh-TW" altLang="en-US" smtClean="0"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8956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92FC-9233-CA4C-9C8F-265BD06E5E96}" type="datetime1">
              <a:rPr kumimoji="1" lang="zh-TW" altLang="en-US" smtClean="0"/>
              <a:t>2018/2/18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CF6-0687-7148-AFC1-936E33DCCBD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9972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89A4-9EE3-9041-93D9-59CD75B2960B}" type="datetime1">
              <a:rPr kumimoji="1" lang="zh-TW" altLang="en-US" smtClean="0"/>
              <a:t>2018/2/18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CF6-0687-7148-AFC1-936E33DCCBD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79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17B6-04D9-D04F-8429-DE7F919ED565}" type="datetime1">
              <a:rPr kumimoji="1" lang="zh-TW" altLang="en-US" smtClean="0"/>
              <a:t>2018/2/18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CF6-0687-7148-AFC1-936E33DCCBD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546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4422-74CA-8743-91E5-AD413FEEA789}" type="datetime1">
              <a:rPr kumimoji="1" lang="zh-TW" altLang="en-US" smtClean="0"/>
              <a:t>2018/2/18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CF6-0687-7148-AFC1-936E33DCCBD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90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2536-C2A2-594C-81E9-447C1EF718D6}" type="datetime1">
              <a:rPr kumimoji="1" lang="zh-TW" altLang="en-US" smtClean="0"/>
              <a:t>2018/2/18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CF6-0687-7148-AFC1-936E33DCCBD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554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0C46-1807-F04A-BE09-E74052C6A2D3}" type="datetime1">
              <a:rPr kumimoji="1" lang="zh-TW" altLang="en-US" smtClean="0"/>
              <a:t>2018/2/18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CF6-0687-7148-AFC1-936E33DCCBD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978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02BD2-A425-434C-B6BB-5BFE9DE4A257}" type="datetime1">
              <a:rPr kumimoji="1" lang="zh-TW" altLang="en-US" smtClean="0"/>
              <a:t>2018/2/18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CF6-0687-7148-AFC1-936E33DCCBD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285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 smtClean="0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 smtClean="0"/>
              <a:t> 按一下以編輯母片文字樣式</a:t>
            </a:r>
          </a:p>
          <a:p>
            <a:pPr lvl="1"/>
            <a:r>
              <a:rPr kumimoji="1" lang="zh-TW" altLang="en-US" dirty="0" smtClean="0"/>
              <a:t>第二層</a:t>
            </a:r>
          </a:p>
          <a:p>
            <a:pPr lvl="2"/>
            <a:r>
              <a:rPr kumimoji="1" lang="zh-TW" altLang="en-US" dirty="0" smtClean="0"/>
              <a:t>第三層</a:t>
            </a:r>
          </a:p>
          <a:p>
            <a:pPr lvl="3"/>
            <a:r>
              <a:rPr kumimoji="1" lang="zh-TW" altLang="en-US" dirty="0" smtClean="0"/>
              <a:t>第四層</a:t>
            </a:r>
          </a:p>
          <a:p>
            <a:pPr lvl="4"/>
            <a:r>
              <a:rPr kumimoji="1" lang="zh-TW" altLang="en-US" dirty="0" smtClean="0"/>
              <a:t>第五層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B067D-C5AD-0845-B95B-90C90A02100F}" type="datetime1">
              <a:rPr kumimoji="1" lang="zh-TW" altLang="en-US" smtClean="0"/>
              <a:t>2018/2/18</a:t>
            </a:fld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BDCF6-0687-7148-AFC1-936E33DCCBDD}" type="slidenum">
              <a:rPr kumimoji="1" lang="zh-TW" altLang="en-US" smtClean="0"/>
              <a:t>‹#›</a:t>
            </a:fld>
            <a:endParaRPr kumimoji="1"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0135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FFF00"/>
        </a:buClr>
        <a:buFont typeface="Wingdings" charset="2"/>
        <a:buChar char="u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B0F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n"/>
        <a:defRPr sz="2000" kern="1200">
          <a:solidFill>
            <a:srgbClr val="D64D7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TW" b="1" i="1" dirty="0" smtClean="0"/>
              <a:t>FRAIG</a:t>
            </a:r>
            <a:r>
              <a:rPr kumimoji="1" lang="en-US" altLang="zh-TW" b="1" dirty="0" smtClean="0"/>
              <a:t/>
            </a:r>
            <a:br>
              <a:rPr kumimoji="1" lang="en-US" altLang="zh-TW" b="1" dirty="0" smtClean="0"/>
            </a:br>
            <a:r>
              <a:rPr kumimoji="1" lang="en-US" altLang="zh-TW" sz="4000" b="1" i="1" dirty="0" smtClean="0"/>
              <a:t>Functionally-Reduced And-Inverter Gate</a:t>
            </a:r>
            <a:endParaRPr kumimoji="1" lang="zh-TW" altLang="en-US" sz="4000" b="1" i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989973"/>
            <a:ext cx="9144000" cy="1655762"/>
          </a:xfrm>
        </p:spPr>
        <p:txBody>
          <a:bodyPr/>
          <a:lstStyle/>
          <a:p>
            <a:r>
              <a:rPr kumimoji="1" lang="en-US" altLang="zh-TW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B05901015</a:t>
            </a:r>
            <a:r>
              <a:rPr kumimoji="1" lang="zh-TW" altLang="en-US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陳培威</a:t>
            </a:r>
            <a:endParaRPr kumimoji="1" lang="zh-TW" altLang="en-US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CF6-0687-7148-AFC1-936E33DCCBDD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068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Conclusion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need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simulate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too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many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patterns</a:t>
            </a:r>
          </a:p>
          <a:p>
            <a:pPr lvl="1"/>
            <a:r>
              <a:rPr kumimoji="1" lang="en-US" altLang="zh-TW" sz="2800" dirty="0" err="1" smtClean="0"/>
              <a:t>Fraig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starts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from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the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bottom</a:t>
            </a:r>
            <a:r>
              <a:rPr kumimoji="1" lang="en-US" altLang="zh-TW" sz="2800" dirty="0" smtClean="0"/>
              <a:t>,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making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it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faster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to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disprove</a:t>
            </a:r>
          </a:p>
          <a:p>
            <a:pPr lvl="1"/>
            <a:r>
              <a:rPr kumimoji="1" lang="en-US" altLang="zh-TW" sz="2800" dirty="0" err="1" smtClean="0"/>
              <a:t>Resim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t</a:t>
            </a:r>
            <a:r>
              <a:rPr kumimoji="1" lang="en-US" altLang="zh-TW" sz="2800" dirty="0" smtClean="0"/>
              <a:t>akes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less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effort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to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divide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than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simulating</a:t>
            </a:r>
          </a:p>
          <a:p>
            <a:endParaRPr kumimoji="1" lang="en-US" altLang="zh-TW" sz="3200" dirty="0" smtClean="0"/>
          </a:p>
          <a:p>
            <a:pPr lvl="1"/>
            <a:endParaRPr kumimoji="1" lang="zh-TW" altLang="en-US" sz="2800" dirty="0">
              <a:solidFill>
                <a:srgbClr val="5B9BD5"/>
              </a:solidFill>
            </a:endParaRPr>
          </a:p>
          <a:p>
            <a:pPr lvl="1"/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CF6-0687-7148-AFC1-936E33DCCBDD}" type="slidenum">
              <a:rPr kumimoji="1" lang="zh-TW" altLang="en-US" smtClean="0"/>
              <a:t>10</a:t>
            </a:fld>
            <a:endParaRPr kumimoji="1"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52206"/>
              </p:ext>
            </p:extLst>
          </p:nvPr>
        </p:nvGraphicFramePr>
        <p:xfrm>
          <a:off x="2612570" y="3340913"/>
          <a:ext cx="696685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INTERVAL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1000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CHANGE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0.001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0.01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0.1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0.001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0.01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cirSim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2.8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7.5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1.27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7.</a:t>
                      </a:r>
                      <a:r>
                        <a:rPr lang="en-US" altLang="zh-TW" baseline="0" dirty="0" smtClean="0"/>
                        <a:t>5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en-US" altLang="zh-TW" baseline="0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7.77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cirFraig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53.95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55.72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54.58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51.75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52.66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total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56.81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57.08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55.9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59.3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60.5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patterns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19200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6400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6400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64000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64000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框架 9"/>
          <p:cNvSpPr/>
          <p:nvPr/>
        </p:nvSpPr>
        <p:spPr>
          <a:xfrm>
            <a:off x="6095999" y="4059382"/>
            <a:ext cx="1169233" cy="1506571"/>
          </a:xfrm>
          <a:prstGeom prst="frame">
            <a:avLst>
              <a:gd name="adj1" fmla="val 1293"/>
            </a:avLst>
          </a:prstGeom>
          <a:solidFill>
            <a:srgbClr val="FF0000"/>
          </a:solidFill>
          <a:ln w="444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908986" y="5745340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>
                <a:solidFill>
                  <a:srgbClr val="68C1E3"/>
                </a:solidFill>
              </a:rPr>
              <a:t>Less</a:t>
            </a:r>
            <a:r>
              <a:rPr kumimoji="1" lang="zh-TW" altLang="en-US" sz="2400" dirty="0" smtClean="0">
                <a:solidFill>
                  <a:srgbClr val="68C1E3"/>
                </a:solidFill>
              </a:rPr>
              <a:t> </a:t>
            </a:r>
            <a:r>
              <a:rPr kumimoji="1" lang="en-US" altLang="zh-TW" sz="2400" dirty="0" smtClean="0">
                <a:solidFill>
                  <a:srgbClr val="68C1E3"/>
                </a:solidFill>
              </a:rPr>
              <a:t>patterns</a:t>
            </a:r>
            <a:r>
              <a:rPr kumimoji="1" lang="zh-TW" altLang="en-US" sz="2400" dirty="0" smtClean="0">
                <a:solidFill>
                  <a:srgbClr val="68C1E3"/>
                </a:solidFill>
              </a:rPr>
              <a:t> </a:t>
            </a:r>
            <a:r>
              <a:rPr kumimoji="1" lang="en-US" altLang="zh-TW" sz="2400" dirty="0" smtClean="0">
                <a:solidFill>
                  <a:srgbClr val="68C1E3"/>
                </a:solidFill>
              </a:rPr>
              <a:t>but</a:t>
            </a:r>
            <a:r>
              <a:rPr kumimoji="1" lang="zh-TW" altLang="en-US" sz="2400" dirty="0" smtClean="0">
                <a:solidFill>
                  <a:srgbClr val="68C1E3"/>
                </a:solidFill>
              </a:rPr>
              <a:t> </a:t>
            </a:r>
            <a:r>
              <a:rPr kumimoji="1" lang="en-US" altLang="zh-TW" sz="2400" dirty="0" smtClean="0">
                <a:solidFill>
                  <a:srgbClr val="68C1E3"/>
                </a:solidFill>
              </a:rPr>
              <a:t>faster?</a:t>
            </a:r>
          </a:p>
        </p:txBody>
      </p:sp>
      <p:sp>
        <p:nvSpPr>
          <p:cNvPr id="12" name="框架 11"/>
          <p:cNvSpPr/>
          <p:nvPr/>
        </p:nvSpPr>
        <p:spPr>
          <a:xfrm>
            <a:off x="8409738" y="4059377"/>
            <a:ext cx="1169233" cy="1506571"/>
          </a:xfrm>
          <a:prstGeom prst="frame">
            <a:avLst>
              <a:gd name="adj1" fmla="val 1293"/>
            </a:avLst>
          </a:prstGeom>
          <a:solidFill>
            <a:srgbClr val="FF0000"/>
          </a:solidFill>
          <a:ln w="444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25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>
          <a:xfrm>
            <a:off x="838200" y="2628640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b="1" i="1" dirty="0" smtClean="0"/>
              <a:t>Thank you!!</a:t>
            </a:r>
            <a:r>
              <a:rPr kumimoji="1" lang="zh-TW" altLang="en-US" b="1" i="1" dirty="0" smtClean="0"/>
              <a:t> </a:t>
            </a:r>
            <a:r>
              <a:rPr kumimoji="1" lang="en-US" altLang="zh-TW" b="1" i="1" dirty="0" smtClean="0"/>
              <a:t>:)</a:t>
            </a:r>
            <a:endParaRPr kumimoji="1" lang="zh-TW" altLang="en-US" b="1" i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CF6-0687-7148-AFC1-936E33DCCBDD}" type="slidenum">
              <a:rPr kumimoji="1" lang="zh-TW" altLang="en-US" smtClean="0"/>
              <a:t>11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538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Balance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between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Sim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&amp;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Fraig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 </a:t>
            </a:r>
            <a:r>
              <a:rPr kumimoji="1" lang="en-US" altLang="zh-TW" dirty="0" smtClean="0"/>
              <a:t>Check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change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#</a:t>
            </a:r>
            <a:r>
              <a:rPr kumimoji="1" lang="en-US" altLang="zh-TW" dirty="0" err="1" smtClean="0"/>
              <a:t>fecgrp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simulation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between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intervals</a:t>
            </a:r>
            <a:endParaRPr kumimoji="1"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918962"/>
              </p:ext>
            </p:extLst>
          </p:nvPr>
        </p:nvGraphicFramePr>
        <p:xfrm>
          <a:off x="2612570" y="2855996"/>
          <a:ext cx="696685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INTERVAL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1000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CHANGE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0.001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0.01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0.1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0.001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0.01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cirSim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2.8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7.5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1.27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7.</a:t>
                      </a:r>
                      <a:r>
                        <a:rPr lang="en-US" altLang="zh-TW" baseline="0" dirty="0" smtClean="0"/>
                        <a:t>5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en-US" altLang="zh-TW" baseline="0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7.77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cirFraig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53.95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55.72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54.58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51.75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52.66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total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56.81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57.08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55.9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59.3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60.5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patterns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19200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6400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6400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64000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64000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CF6-0687-7148-AFC1-936E33DCCBDD}" type="slidenum">
              <a:rPr kumimoji="1" lang="zh-TW" altLang="en-US" smtClean="0"/>
              <a:t>2</a:t>
            </a:fld>
            <a:endParaRPr kumimoji="1" lang="zh-TW" altLang="en-US" dirty="0"/>
          </a:p>
        </p:txBody>
      </p:sp>
      <p:sp>
        <p:nvSpPr>
          <p:cNvPr id="10" name="框架 9"/>
          <p:cNvSpPr/>
          <p:nvPr/>
        </p:nvSpPr>
        <p:spPr>
          <a:xfrm>
            <a:off x="6095999" y="3588327"/>
            <a:ext cx="1169233" cy="1492710"/>
          </a:xfrm>
          <a:prstGeom prst="frame">
            <a:avLst>
              <a:gd name="adj1" fmla="val 1293"/>
            </a:avLst>
          </a:prstGeom>
          <a:solidFill>
            <a:srgbClr val="FF0000"/>
          </a:solidFill>
          <a:ln w="444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908986" y="5260423"/>
            <a:ext cx="32464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>
                <a:solidFill>
                  <a:srgbClr val="68C1E3"/>
                </a:solidFill>
              </a:rPr>
              <a:t>Less</a:t>
            </a:r>
            <a:r>
              <a:rPr kumimoji="1" lang="zh-TW" altLang="en-US" sz="2400" dirty="0" smtClean="0">
                <a:solidFill>
                  <a:srgbClr val="68C1E3"/>
                </a:solidFill>
              </a:rPr>
              <a:t> </a:t>
            </a:r>
            <a:r>
              <a:rPr kumimoji="1" lang="en-US" altLang="zh-TW" sz="2400" dirty="0" smtClean="0">
                <a:solidFill>
                  <a:srgbClr val="68C1E3"/>
                </a:solidFill>
              </a:rPr>
              <a:t>patterns</a:t>
            </a:r>
            <a:r>
              <a:rPr kumimoji="1" lang="zh-TW" altLang="en-US" sz="2400" dirty="0" smtClean="0">
                <a:solidFill>
                  <a:srgbClr val="68C1E3"/>
                </a:solidFill>
              </a:rPr>
              <a:t> </a:t>
            </a:r>
            <a:r>
              <a:rPr kumimoji="1" lang="en-US" altLang="zh-TW" sz="2400" dirty="0" smtClean="0">
                <a:solidFill>
                  <a:srgbClr val="68C1E3"/>
                </a:solidFill>
              </a:rPr>
              <a:t>but</a:t>
            </a:r>
            <a:r>
              <a:rPr kumimoji="1" lang="zh-TW" altLang="en-US" sz="2400" dirty="0" smtClean="0">
                <a:solidFill>
                  <a:srgbClr val="68C1E3"/>
                </a:solidFill>
              </a:rPr>
              <a:t> </a:t>
            </a:r>
            <a:r>
              <a:rPr kumimoji="1" lang="en-US" altLang="zh-TW" sz="2400" dirty="0" smtClean="0">
                <a:solidFill>
                  <a:srgbClr val="68C1E3"/>
                </a:solidFill>
              </a:rPr>
              <a:t>faster?</a:t>
            </a:r>
          </a:p>
          <a:p>
            <a:pPr algn="ctr"/>
            <a:r>
              <a:rPr kumimoji="1" lang="en-US" altLang="zh-TW" sz="2000" dirty="0" smtClean="0">
                <a:solidFill>
                  <a:srgbClr val="68C1E3"/>
                </a:solidFill>
              </a:rPr>
              <a:t>(will</a:t>
            </a:r>
            <a:r>
              <a:rPr kumimoji="1" lang="zh-TW" altLang="en-US" sz="2000" dirty="0" smtClean="0">
                <a:solidFill>
                  <a:srgbClr val="68C1E3"/>
                </a:solidFill>
              </a:rPr>
              <a:t> </a:t>
            </a:r>
            <a:r>
              <a:rPr kumimoji="1" lang="en-US" altLang="zh-TW" sz="2000" dirty="0" smtClean="0">
                <a:solidFill>
                  <a:srgbClr val="68C1E3"/>
                </a:solidFill>
              </a:rPr>
              <a:t>be</a:t>
            </a:r>
            <a:r>
              <a:rPr kumimoji="1" lang="zh-TW" altLang="en-US" sz="2000" dirty="0" smtClean="0">
                <a:solidFill>
                  <a:srgbClr val="68C1E3"/>
                </a:solidFill>
              </a:rPr>
              <a:t> </a:t>
            </a:r>
            <a:r>
              <a:rPr kumimoji="1" lang="en-US" altLang="zh-TW" sz="2000" dirty="0" smtClean="0">
                <a:solidFill>
                  <a:srgbClr val="68C1E3"/>
                </a:solidFill>
              </a:rPr>
              <a:t>discussed</a:t>
            </a:r>
            <a:r>
              <a:rPr kumimoji="1" lang="zh-TW" altLang="en-US" sz="2000" dirty="0" smtClean="0">
                <a:solidFill>
                  <a:srgbClr val="68C1E3"/>
                </a:solidFill>
              </a:rPr>
              <a:t> </a:t>
            </a:r>
            <a:r>
              <a:rPr kumimoji="1" lang="en-US" altLang="zh-TW" sz="2000" dirty="0" smtClean="0">
                <a:solidFill>
                  <a:srgbClr val="68C1E3"/>
                </a:solidFill>
              </a:rPr>
              <a:t>later)</a:t>
            </a:r>
            <a:endParaRPr kumimoji="1" lang="zh-TW" altLang="en-US" sz="2000" dirty="0">
              <a:solidFill>
                <a:srgbClr val="68C1E3"/>
              </a:solidFill>
            </a:endParaRPr>
          </a:p>
        </p:txBody>
      </p:sp>
      <p:sp>
        <p:nvSpPr>
          <p:cNvPr id="11" name="框架 10"/>
          <p:cNvSpPr/>
          <p:nvPr/>
        </p:nvSpPr>
        <p:spPr>
          <a:xfrm>
            <a:off x="8409716" y="3588322"/>
            <a:ext cx="1169233" cy="1492710"/>
          </a:xfrm>
          <a:prstGeom prst="frame">
            <a:avLst>
              <a:gd name="adj1" fmla="val 1293"/>
            </a:avLst>
          </a:prstGeom>
          <a:solidFill>
            <a:srgbClr val="FF0000"/>
          </a:solidFill>
          <a:ln w="444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78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Fraig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Observations</a:t>
            </a:r>
          </a:p>
          <a:p>
            <a:r>
              <a:rPr kumimoji="1" lang="zh-TW" altLang="en-US" dirty="0"/>
              <a:t> </a:t>
            </a:r>
            <a:r>
              <a:rPr kumimoji="1" lang="en-US" altLang="zh-TW" dirty="0" smtClean="0"/>
              <a:t>Algorithm</a:t>
            </a:r>
            <a:endParaRPr kumimoji="1" lang="en-US" altLang="zh-TW" dirty="0" smtClean="0"/>
          </a:p>
          <a:p>
            <a:r>
              <a:rPr kumimoji="1" lang="zh-TW" altLang="en-US" dirty="0"/>
              <a:t> </a:t>
            </a:r>
            <a:r>
              <a:rPr kumimoji="1" lang="en-US" altLang="zh-TW" dirty="0" smtClean="0"/>
              <a:t>Some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experiments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&amp;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performances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CF6-0687-7148-AFC1-936E33DCCBDD}" type="slidenum">
              <a:rPr kumimoji="1" lang="zh-TW" altLang="en-US" smtClean="0"/>
              <a:t>3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472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Fraig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(Observations)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more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inputs,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longer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takes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prove</a:t>
            </a:r>
          </a:p>
          <a:p>
            <a:pPr lvl="1"/>
            <a:r>
              <a:rPr kumimoji="1" lang="en-US" altLang="zh-TW" sz="2800" dirty="0"/>
              <a:t>Keep</a:t>
            </a:r>
            <a:r>
              <a:rPr kumimoji="1" lang="zh-TW" altLang="en-US" sz="2800" dirty="0"/>
              <a:t> </a:t>
            </a:r>
            <a:r>
              <a:rPr kumimoji="1" lang="en-US" altLang="zh-TW" sz="2800" dirty="0" err="1"/>
              <a:t>fanin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cones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minimized!!</a:t>
            </a:r>
            <a:endParaRPr kumimoji="1" lang="en-US" altLang="zh-TW" sz="2800" i="1" dirty="0">
              <a:solidFill>
                <a:srgbClr val="736D5D"/>
              </a:solidFill>
            </a:endParaRPr>
          </a:p>
          <a:p>
            <a:pPr lvl="2"/>
            <a:r>
              <a:rPr kumimoji="1" lang="en-US" altLang="zh-TW" i="1" dirty="0">
                <a:solidFill>
                  <a:srgbClr val="736D5D"/>
                </a:solidFill>
              </a:rPr>
              <a:t>Ensure</a:t>
            </a:r>
            <a:r>
              <a:rPr kumimoji="1" lang="zh-TW" altLang="en-US" i="1" dirty="0">
                <a:solidFill>
                  <a:srgbClr val="736D5D"/>
                </a:solidFill>
              </a:rPr>
              <a:t> </a:t>
            </a:r>
            <a:r>
              <a:rPr kumimoji="1" lang="en-US" altLang="zh-TW" i="1" dirty="0">
                <a:solidFill>
                  <a:srgbClr val="736D5D"/>
                </a:solidFill>
              </a:rPr>
              <a:t>each</a:t>
            </a:r>
            <a:r>
              <a:rPr kumimoji="1" lang="zh-TW" altLang="en-US" i="1" dirty="0">
                <a:solidFill>
                  <a:srgbClr val="736D5D"/>
                </a:solidFill>
              </a:rPr>
              <a:t> </a:t>
            </a:r>
            <a:r>
              <a:rPr kumimoji="1" lang="en-US" altLang="zh-TW" i="1" dirty="0">
                <a:solidFill>
                  <a:srgbClr val="736D5D"/>
                </a:solidFill>
              </a:rPr>
              <a:t>proof</a:t>
            </a:r>
            <a:r>
              <a:rPr kumimoji="1" lang="zh-TW" altLang="en-US" i="1" dirty="0">
                <a:solidFill>
                  <a:srgbClr val="736D5D"/>
                </a:solidFill>
              </a:rPr>
              <a:t> </a:t>
            </a:r>
            <a:r>
              <a:rPr kumimoji="1" lang="en-US" altLang="zh-TW" i="1" dirty="0">
                <a:solidFill>
                  <a:srgbClr val="736D5D"/>
                </a:solidFill>
              </a:rPr>
              <a:t>is</a:t>
            </a:r>
            <a:r>
              <a:rPr kumimoji="1" lang="zh-TW" altLang="en-US" i="1" dirty="0">
                <a:solidFill>
                  <a:srgbClr val="736D5D"/>
                </a:solidFill>
              </a:rPr>
              <a:t> </a:t>
            </a:r>
            <a:r>
              <a:rPr kumimoji="1" lang="en-US" altLang="zh-TW" i="1" dirty="0">
                <a:solidFill>
                  <a:srgbClr val="736D5D"/>
                </a:solidFill>
              </a:rPr>
              <a:t>the</a:t>
            </a:r>
            <a:r>
              <a:rPr kumimoji="1" lang="zh-TW" altLang="en-US" i="1" dirty="0">
                <a:solidFill>
                  <a:srgbClr val="736D5D"/>
                </a:solidFill>
              </a:rPr>
              <a:t> </a:t>
            </a:r>
            <a:r>
              <a:rPr kumimoji="1" lang="en-US" altLang="zh-TW" i="1" dirty="0">
                <a:solidFill>
                  <a:srgbClr val="736D5D"/>
                </a:solidFill>
              </a:rPr>
              <a:t>simplest</a:t>
            </a:r>
            <a:r>
              <a:rPr kumimoji="1" lang="zh-TW" altLang="en-US" i="1" dirty="0">
                <a:solidFill>
                  <a:srgbClr val="736D5D"/>
                </a:solidFill>
              </a:rPr>
              <a:t> </a:t>
            </a:r>
            <a:r>
              <a:rPr kumimoji="1" lang="en-US" altLang="zh-TW" i="1" dirty="0" smtClean="0">
                <a:solidFill>
                  <a:srgbClr val="736D5D"/>
                </a:solidFill>
              </a:rPr>
              <a:t>possible</a:t>
            </a:r>
            <a:endParaRPr kumimoji="1" lang="en-US" altLang="zh-TW" sz="2800" dirty="0" smtClean="0"/>
          </a:p>
          <a:p>
            <a:pPr lvl="1"/>
            <a:r>
              <a:rPr kumimoji="1" lang="en-US" altLang="zh-TW" sz="2800" dirty="0" smtClean="0"/>
              <a:t>In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an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err="1" smtClean="0"/>
              <a:t>fecgrp</a:t>
            </a:r>
            <a:r>
              <a:rPr kumimoji="1" lang="en-US" altLang="zh-TW" sz="2800" dirty="0" smtClean="0"/>
              <a:t>,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choose</a:t>
            </a:r>
            <a:r>
              <a:rPr kumimoji="1" lang="zh-TW" altLang="en-US" sz="2800" dirty="0"/>
              <a:t> </a:t>
            </a:r>
            <a:r>
              <a:rPr kumimoji="1" lang="en-US" altLang="zh-TW" sz="2800" dirty="0" smtClean="0">
                <a:solidFill>
                  <a:srgbClr val="FF0000"/>
                </a:solidFill>
              </a:rPr>
              <a:t>two</a:t>
            </a:r>
            <a:r>
              <a:rPr kumimoji="1" lang="zh-TW" altLang="en-US" sz="28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FF0000"/>
                </a:solidFill>
              </a:rPr>
              <a:t>bottom-most</a:t>
            </a:r>
            <a:r>
              <a:rPr kumimoji="1" lang="zh-TW" altLang="en-US" sz="28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FF0000"/>
                </a:solidFill>
              </a:rPr>
              <a:t>gates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to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prove!!</a:t>
            </a:r>
            <a:r>
              <a:rPr kumimoji="1" lang="zh-TW" altLang="en-US" sz="2800" dirty="0" smtClean="0"/>
              <a:t> </a:t>
            </a:r>
            <a:r>
              <a:rPr kumimoji="1" lang="en-US" altLang="zh-TW" sz="2800" i="1" dirty="0" smtClean="0">
                <a:solidFill>
                  <a:srgbClr val="736D5D"/>
                </a:solidFill>
              </a:rPr>
              <a:t>(how?)</a:t>
            </a:r>
          </a:p>
          <a:p>
            <a:endParaRPr kumimoji="1"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CF6-0687-7148-AFC1-936E33DCCBDD}" type="slidenum">
              <a:rPr kumimoji="1" lang="zh-TW" altLang="en-US" smtClean="0"/>
              <a:t>4</a:t>
            </a:fld>
            <a:endParaRPr kumimoji="1"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707575" y="1786483"/>
            <a:ext cx="1658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b="1" dirty="0" smtClean="0">
                <a:solidFill>
                  <a:srgbClr val="FFC000"/>
                </a:solidFill>
              </a:rPr>
              <a:t>_</a:t>
            </a:r>
            <a:r>
              <a:rPr kumimoji="1" lang="en-US" altLang="zh-TW" sz="2800" b="1" dirty="0" err="1" smtClean="0">
                <a:solidFill>
                  <a:srgbClr val="FFC000"/>
                </a:solidFill>
              </a:rPr>
              <a:t>DFSList</a:t>
            </a:r>
            <a:r>
              <a:rPr kumimoji="1" lang="en-US" altLang="zh-TW" sz="2800" b="1" dirty="0" smtClean="0">
                <a:solidFill>
                  <a:srgbClr val="FFC000"/>
                </a:solidFill>
              </a:rPr>
              <a:t>!!</a:t>
            </a:r>
            <a:endParaRPr kumimoji="1" lang="zh-TW" altLang="en-US" sz="2800" b="1" dirty="0">
              <a:solidFill>
                <a:srgbClr val="FFC000"/>
              </a:solidFill>
            </a:endParaRPr>
          </a:p>
        </p:txBody>
      </p:sp>
      <p:cxnSp>
        <p:nvCxnSpPr>
          <p:cNvPr id="7" name="直線箭頭接點 6"/>
          <p:cNvCxnSpPr/>
          <p:nvPr/>
        </p:nvCxnSpPr>
        <p:spPr>
          <a:xfrm>
            <a:off x="8000994" y="2050462"/>
            <a:ext cx="706581" cy="0"/>
          </a:xfrm>
          <a:prstGeom prst="straightConnector1">
            <a:avLst/>
          </a:prstGeom>
          <a:ln w="476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34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779489"/>
            <a:ext cx="10515600" cy="5576861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kumimoji="1" lang="en-US" altLang="zh-TW" sz="2400" b="1" i="1" dirty="0" smtClean="0">
                <a:solidFill>
                  <a:srgbClr val="68C1E3"/>
                </a:solidFill>
                <a:ea typeface="Microsoft JhengHei" charset="-120"/>
                <a:cs typeface="Microsoft JhengHei" charset="-120"/>
              </a:rPr>
              <a:t>class</a:t>
            </a:r>
            <a:r>
              <a:rPr kumimoji="1" lang="zh-TW" altLang="en-US" sz="2400" b="1" i="1" dirty="0" smtClean="0">
                <a:solidFill>
                  <a:srgbClr val="68C1E3"/>
                </a:solidFill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2400" b="1" dirty="0" err="1">
                <a:solidFill>
                  <a:srgbClr val="A4B030"/>
                </a:solidFill>
                <a:ea typeface="Microsoft JhengHei" charset="-120"/>
                <a:cs typeface="Microsoft JhengHei" charset="-120"/>
              </a:rPr>
              <a:t>CirGate</a:t>
            </a:r>
            <a:r>
              <a:rPr kumimoji="1" lang="zh-TW" altLang="en-US" sz="2400" b="1" dirty="0">
                <a:solidFill>
                  <a:srgbClr val="A4B030"/>
                </a:solidFill>
                <a:ea typeface="Microsoft JhengHei" charset="-120"/>
                <a:cs typeface="Microsoft JhengHei" charset="-120"/>
              </a:rPr>
              <a:t> </a:t>
            </a:r>
            <a:endParaRPr kumimoji="1" lang="en-US" altLang="zh-TW" sz="2400" b="1" dirty="0">
              <a:solidFill>
                <a:srgbClr val="A4B030"/>
              </a:solidFill>
              <a:ea typeface="Microsoft JhengHei" charset="-120"/>
              <a:cs typeface="Microsoft JhengHei" charset="-12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kumimoji="1" lang="en-US" altLang="zh-TW" sz="2400" b="1" dirty="0">
                <a:ea typeface="Microsoft JhengHei" charset="-120"/>
                <a:cs typeface="Microsoft JhengHei" charset="-12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kumimoji="1" lang="en-US" altLang="zh-TW" sz="2400" b="1" dirty="0">
                <a:solidFill>
                  <a:srgbClr val="D64D74"/>
                </a:solidFill>
                <a:ea typeface="Microsoft JhengHei" charset="-120"/>
                <a:cs typeface="Microsoft JhengHei" charset="-120"/>
              </a:rPr>
              <a:t>private: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kumimoji="1" lang="zh-TW" altLang="en-US" sz="2400" b="1" dirty="0">
                <a:ea typeface="Microsoft JhengHei" charset="-120"/>
                <a:cs typeface="Microsoft JhengHei" charset="-120"/>
              </a:rPr>
              <a:t>        </a:t>
            </a:r>
            <a:r>
              <a:rPr kumimoji="1" lang="is-IS" altLang="zh-TW" sz="2400" b="1" dirty="0">
                <a:ea typeface="Microsoft JhengHei" charset="-120"/>
                <a:cs typeface="Microsoft JhengHei" charset="-120"/>
              </a:rPr>
              <a:t>…</a:t>
            </a:r>
            <a:r>
              <a:rPr kumimoji="1" lang="zh-TW" altLang="en-US" sz="2400" b="1" dirty="0"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2400" b="1" dirty="0">
                <a:ea typeface="Microsoft JhengHei" charset="-120"/>
                <a:cs typeface="Microsoft JhengHei" charset="-120"/>
              </a:rPr>
              <a:t>(</a:t>
            </a:r>
            <a:r>
              <a:rPr kumimoji="1" lang="en-US" altLang="zh-TW" sz="2400" b="1" dirty="0" err="1">
                <a:ea typeface="Microsoft JhengHei" charset="-120"/>
                <a:cs typeface="Microsoft JhengHei" charset="-120"/>
              </a:rPr>
              <a:t>gateID</a:t>
            </a:r>
            <a:r>
              <a:rPr kumimoji="1" lang="en-US" altLang="zh-TW" sz="2400" b="1" dirty="0">
                <a:ea typeface="Microsoft JhengHei" charset="-120"/>
                <a:cs typeface="Microsoft JhengHei" charset="-120"/>
              </a:rPr>
              <a:t>,</a:t>
            </a:r>
            <a:r>
              <a:rPr kumimoji="1" lang="zh-TW" altLang="en-US" sz="2400" b="1" dirty="0"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2400" b="1" dirty="0" err="1">
                <a:ea typeface="Microsoft JhengHei" charset="-120"/>
                <a:cs typeface="Microsoft JhengHei" charset="-120"/>
              </a:rPr>
              <a:t>lineNum</a:t>
            </a:r>
            <a:r>
              <a:rPr kumimoji="1" lang="en-US" altLang="zh-TW" sz="2400" b="1" dirty="0">
                <a:ea typeface="Microsoft JhengHei" charset="-120"/>
                <a:cs typeface="Microsoft JhengHei" charset="-120"/>
              </a:rPr>
              <a:t>,</a:t>
            </a:r>
            <a:r>
              <a:rPr kumimoji="1" lang="zh-TW" altLang="en-US" sz="2400" b="1" dirty="0"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2400" b="1" dirty="0" err="1" smtClean="0">
                <a:ea typeface="Microsoft JhengHei" charset="-120"/>
                <a:cs typeface="Microsoft JhengHei" charset="-120"/>
              </a:rPr>
              <a:t>SimValue</a:t>
            </a:r>
            <a:r>
              <a:rPr kumimoji="1" lang="en-US" altLang="zh-TW" sz="2400" b="1" dirty="0" smtClean="0">
                <a:ea typeface="Microsoft JhengHei" charset="-120"/>
                <a:cs typeface="Microsoft JhengHei" charset="-120"/>
              </a:rPr>
              <a:t>,</a:t>
            </a:r>
            <a:r>
              <a:rPr kumimoji="1" lang="zh-TW" altLang="en-US" sz="2400" b="1" dirty="0" smtClean="0"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2400" b="1" dirty="0" smtClean="0">
                <a:ea typeface="Microsoft JhengHei" charset="-120"/>
                <a:cs typeface="Microsoft JhengHei" charset="-120"/>
              </a:rPr>
              <a:t>_</a:t>
            </a:r>
            <a:r>
              <a:rPr kumimoji="1" lang="en-US" altLang="zh-TW" sz="2400" b="1" dirty="0" err="1" smtClean="0">
                <a:ea typeface="Microsoft JhengHei" charset="-120"/>
                <a:cs typeface="Microsoft JhengHei" charset="-120"/>
              </a:rPr>
              <a:t>faninList</a:t>
            </a:r>
            <a:r>
              <a:rPr kumimoji="1" lang="en-US" altLang="zh-TW" sz="2400" b="1" dirty="0" smtClean="0">
                <a:ea typeface="Microsoft JhengHei" charset="-120"/>
                <a:cs typeface="Microsoft JhengHei" charset="-120"/>
              </a:rPr>
              <a:t>,</a:t>
            </a:r>
            <a:r>
              <a:rPr kumimoji="1" lang="zh-TW" altLang="en-US" sz="2400" b="1" dirty="0" smtClean="0"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2400" b="1" dirty="0" smtClean="0">
                <a:ea typeface="Microsoft JhengHei" charset="-120"/>
                <a:cs typeface="Microsoft JhengHei" charset="-120"/>
              </a:rPr>
              <a:t>_</a:t>
            </a:r>
            <a:r>
              <a:rPr kumimoji="1" lang="en-US" altLang="zh-TW" sz="2400" b="1" dirty="0" err="1" smtClean="0">
                <a:ea typeface="Microsoft JhengHei" charset="-120"/>
                <a:cs typeface="Microsoft JhengHei" charset="-120"/>
              </a:rPr>
              <a:t>fanoutList</a:t>
            </a:r>
            <a:r>
              <a:rPr kumimoji="1" lang="is-IS" altLang="zh-TW" sz="2400" b="1" dirty="0" smtClean="0">
                <a:ea typeface="Microsoft JhengHei" charset="-120"/>
                <a:cs typeface="Microsoft JhengHei" charset="-120"/>
              </a:rPr>
              <a:t>…</a:t>
            </a:r>
            <a:r>
              <a:rPr kumimoji="1" lang="en-US" altLang="zh-TW" sz="2400" b="1" dirty="0">
                <a:ea typeface="Microsoft JhengHei" charset="-120"/>
                <a:cs typeface="Microsoft JhengHei" charset="-120"/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kumimoji="1" lang="zh-TW" altLang="en-US" sz="2400" b="1" i="1" dirty="0">
                <a:solidFill>
                  <a:srgbClr val="68C1E3"/>
                </a:solidFill>
                <a:ea typeface="Microsoft JhengHei" charset="-120"/>
                <a:cs typeface="Microsoft JhengHei" charset="-120"/>
              </a:rPr>
              <a:t>        </a:t>
            </a:r>
            <a:r>
              <a:rPr kumimoji="1" lang="en-US" altLang="zh-TW" sz="2400" b="1" i="1" dirty="0" err="1">
                <a:solidFill>
                  <a:srgbClr val="68C1E3"/>
                </a:solidFill>
                <a:ea typeface="Microsoft JhengHei" charset="-120"/>
                <a:cs typeface="Microsoft JhengHei" charset="-120"/>
              </a:rPr>
              <a:t>size_t</a:t>
            </a:r>
            <a:r>
              <a:rPr kumimoji="1" lang="en-US" altLang="zh-TW" sz="2400" b="1" dirty="0">
                <a:ea typeface="Microsoft JhengHei" charset="-120"/>
                <a:cs typeface="Microsoft JhengHei" charset="-120"/>
              </a:rPr>
              <a:t>		_</a:t>
            </a:r>
            <a:r>
              <a:rPr kumimoji="1" lang="en-US" altLang="zh-TW" sz="2400" b="1" dirty="0" err="1">
                <a:ea typeface="Microsoft JhengHei" charset="-120"/>
                <a:cs typeface="Microsoft JhengHei" charset="-120"/>
              </a:rPr>
              <a:t>pos</a:t>
            </a:r>
            <a:r>
              <a:rPr kumimoji="1" lang="en-US" altLang="zh-TW" sz="2400" b="1" dirty="0">
                <a:ea typeface="Microsoft JhengHei" charset="-120"/>
                <a:cs typeface="Microsoft JhengHei" charset="-120"/>
              </a:rPr>
              <a:t>;		</a:t>
            </a:r>
            <a:r>
              <a:rPr kumimoji="1" lang="en-US" altLang="zh-TW" sz="2400" b="1" dirty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//</a:t>
            </a:r>
            <a:r>
              <a:rPr kumimoji="1" lang="zh-TW" altLang="en-US" sz="2400" b="1" dirty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2400" b="1" dirty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position</a:t>
            </a:r>
            <a:r>
              <a:rPr kumimoji="1" lang="zh-TW" altLang="en-US" sz="2400" b="1" dirty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2400" b="1" dirty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in</a:t>
            </a:r>
            <a:r>
              <a:rPr kumimoji="1" lang="zh-TW" altLang="en-US" sz="2400" b="1" dirty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2400" b="1" dirty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_</a:t>
            </a:r>
            <a:r>
              <a:rPr kumimoji="1" lang="en-US" altLang="zh-TW" sz="2400" b="1" dirty="0" err="1" smtClean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DFSList</a:t>
            </a:r>
            <a:endParaRPr kumimoji="1" lang="en-US" altLang="zh-TW" sz="2400" b="1" dirty="0" smtClean="0">
              <a:solidFill>
                <a:srgbClr val="736D5D"/>
              </a:solidFill>
              <a:ea typeface="Microsoft JhengHei" charset="-120"/>
              <a:cs typeface="Microsoft JhengHei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400" b="1" dirty="0" smtClean="0">
                <a:ea typeface="Microsoft JhengHei" charset="-120"/>
                <a:cs typeface="Microsoft JhengHei" charset="-12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TW" sz="2400" b="1" dirty="0">
              <a:ea typeface="Microsoft JhengHei" charset="-120"/>
              <a:cs typeface="Microsoft JhengHei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zh-TW" altLang="en-US" sz="2400" b="1" dirty="0">
              <a:ea typeface="Microsoft JhengHei" charset="-120"/>
              <a:cs typeface="Microsoft JhengHei" charset="-12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kumimoji="1" lang="en-US" altLang="zh-TW" sz="2400" b="1" i="1" dirty="0">
                <a:solidFill>
                  <a:srgbClr val="68C1E3"/>
                </a:solidFill>
              </a:rPr>
              <a:t>class</a:t>
            </a:r>
            <a:r>
              <a:rPr kumimoji="1" lang="zh-TW" altLang="en-US" sz="2400" b="1" dirty="0"/>
              <a:t> </a:t>
            </a:r>
            <a:r>
              <a:rPr kumimoji="1" lang="en-US" altLang="zh-TW" sz="2400" b="1" dirty="0" err="1">
                <a:solidFill>
                  <a:srgbClr val="A4B030"/>
                </a:solidFill>
              </a:rPr>
              <a:t>FecGrp</a:t>
            </a:r>
            <a:endParaRPr kumimoji="1" lang="en-US" altLang="zh-TW" sz="2400" b="1" dirty="0">
              <a:solidFill>
                <a:srgbClr val="A4B03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kumimoji="1" lang="en-US" altLang="zh-TW" sz="2400" b="1" dirty="0"/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kumimoji="1" lang="en-US" altLang="zh-TW" sz="2400" b="1" dirty="0">
                <a:solidFill>
                  <a:srgbClr val="D64D74"/>
                </a:solidFill>
              </a:rPr>
              <a:t>private: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kumimoji="1" lang="zh-TW" altLang="en-US" sz="2400" b="1" dirty="0"/>
              <a:t>        </a:t>
            </a:r>
            <a:r>
              <a:rPr kumimoji="1" lang="en-US" altLang="zh-TW" sz="2400" b="1" dirty="0" err="1"/>
              <a:t>IdList</a:t>
            </a:r>
            <a:r>
              <a:rPr kumimoji="1" lang="zh-TW" altLang="en-US" sz="2400" b="1" dirty="0"/>
              <a:t> </a:t>
            </a:r>
            <a:r>
              <a:rPr kumimoji="1" lang="en-US" altLang="zh-TW" sz="2400" b="1" dirty="0"/>
              <a:t>		_data;		</a:t>
            </a:r>
            <a:r>
              <a:rPr kumimoji="1" lang="en-US" altLang="zh-TW" sz="2400" b="1" dirty="0">
                <a:solidFill>
                  <a:srgbClr val="736D5D"/>
                </a:solidFill>
              </a:rPr>
              <a:t>//</a:t>
            </a:r>
            <a:r>
              <a:rPr kumimoji="1" lang="zh-TW" altLang="en-US" sz="2400" b="1" dirty="0">
                <a:solidFill>
                  <a:srgbClr val="736D5D"/>
                </a:solidFill>
              </a:rPr>
              <a:t> </a:t>
            </a:r>
            <a:r>
              <a:rPr kumimoji="1" lang="en-US" altLang="zh-TW" sz="2400" b="1" dirty="0">
                <a:solidFill>
                  <a:srgbClr val="736D5D"/>
                </a:solidFill>
              </a:rPr>
              <a:t>stored</a:t>
            </a:r>
            <a:r>
              <a:rPr kumimoji="1" lang="zh-TW" altLang="en-US" sz="2400" b="1" dirty="0">
                <a:solidFill>
                  <a:srgbClr val="736D5D"/>
                </a:solidFill>
              </a:rPr>
              <a:t> </a:t>
            </a:r>
            <a:r>
              <a:rPr kumimoji="1" lang="en-US" altLang="zh-TW" sz="2400" b="1" dirty="0">
                <a:solidFill>
                  <a:srgbClr val="736D5D"/>
                </a:solidFill>
              </a:rPr>
              <a:t>in</a:t>
            </a:r>
            <a:r>
              <a:rPr kumimoji="1" lang="zh-TW" altLang="en-US" sz="2400" b="1" dirty="0">
                <a:solidFill>
                  <a:srgbClr val="736D5D"/>
                </a:solidFill>
              </a:rPr>
              <a:t> </a:t>
            </a:r>
            <a:r>
              <a:rPr kumimoji="1" lang="en-US" altLang="zh-TW" sz="2400" b="1" dirty="0">
                <a:solidFill>
                  <a:srgbClr val="736D5D"/>
                </a:solidFill>
              </a:rPr>
              <a:t>literal</a:t>
            </a:r>
            <a:r>
              <a:rPr kumimoji="1" lang="zh-TW" altLang="en-US" sz="2400" b="1" dirty="0">
                <a:solidFill>
                  <a:srgbClr val="736D5D"/>
                </a:solidFill>
              </a:rPr>
              <a:t> </a:t>
            </a:r>
            <a:r>
              <a:rPr kumimoji="1" lang="en-US" altLang="zh-TW" sz="2400" b="1" dirty="0">
                <a:solidFill>
                  <a:srgbClr val="736D5D"/>
                </a:solidFill>
              </a:rPr>
              <a:t>ID</a:t>
            </a:r>
            <a:r>
              <a:rPr kumimoji="1" lang="zh-TW" altLang="en-US" sz="2400" b="1" dirty="0">
                <a:solidFill>
                  <a:srgbClr val="736D5D"/>
                </a:solidFill>
              </a:rPr>
              <a:t> </a:t>
            </a:r>
            <a:r>
              <a:rPr kumimoji="1" lang="en-US" altLang="zh-TW" sz="2400" b="1" dirty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e.g.</a:t>
            </a:r>
            <a:r>
              <a:rPr kumimoji="1" lang="zh-TW" altLang="en-US" sz="2400" b="1" dirty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2400" b="1" dirty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4</a:t>
            </a:r>
            <a:r>
              <a:rPr kumimoji="1" lang="zh-TW" altLang="en-US" sz="2400" b="1" dirty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2400" b="1" dirty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=&gt;</a:t>
            </a:r>
            <a:r>
              <a:rPr kumimoji="1" lang="zh-TW" altLang="en-US" sz="2400" b="1" dirty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2400" b="1" dirty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2,</a:t>
            </a:r>
            <a:r>
              <a:rPr kumimoji="1" lang="zh-TW" altLang="en-US" sz="2400" b="1" dirty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2400" b="1" dirty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5</a:t>
            </a:r>
            <a:r>
              <a:rPr kumimoji="1" lang="zh-TW" altLang="en-US" sz="2400" b="1" dirty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2400" b="1" dirty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=&gt;</a:t>
            </a:r>
            <a:r>
              <a:rPr kumimoji="1" lang="zh-TW" altLang="en-US" sz="2400" b="1" dirty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2400" b="1" dirty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!2</a:t>
            </a:r>
            <a:endParaRPr kumimoji="1" lang="en-US" altLang="zh-TW" sz="2400" b="1" dirty="0">
              <a:solidFill>
                <a:srgbClr val="736D5D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kumimoji="1" lang="zh-TW" altLang="en-US" sz="2400" b="1" dirty="0"/>
              <a:t>        </a:t>
            </a:r>
            <a:r>
              <a:rPr kumimoji="1" lang="en-US" altLang="zh-TW" sz="2400" b="1" i="1" dirty="0">
                <a:solidFill>
                  <a:srgbClr val="68C1E3"/>
                </a:solidFill>
              </a:rPr>
              <a:t>unsigned</a:t>
            </a:r>
            <a:r>
              <a:rPr kumimoji="1" lang="en-US" altLang="zh-TW" sz="2400" b="1" dirty="0"/>
              <a:t>		_base;		</a:t>
            </a:r>
            <a:r>
              <a:rPr kumimoji="1" lang="en-US" altLang="zh-TW" sz="2400" b="1" dirty="0">
                <a:solidFill>
                  <a:srgbClr val="736D5D"/>
                </a:solidFill>
              </a:rPr>
              <a:t>//</a:t>
            </a:r>
            <a:r>
              <a:rPr kumimoji="1" lang="zh-TW" altLang="en-US" sz="2400" b="1" dirty="0">
                <a:solidFill>
                  <a:srgbClr val="736D5D"/>
                </a:solidFill>
              </a:rPr>
              <a:t> </a:t>
            </a:r>
            <a:r>
              <a:rPr kumimoji="1" lang="en-US" altLang="zh-TW" sz="2400" b="1" dirty="0" smtClean="0">
                <a:solidFill>
                  <a:srgbClr val="736D5D"/>
                </a:solidFill>
              </a:rPr>
              <a:t>gate</a:t>
            </a:r>
            <a:r>
              <a:rPr kumimoji="1" lang="zh-TW" altLang="en-US" sz="2400" b="1" dirty="0" smtClean="0">
                <a:solidFill>
                  <a:srgbClr val="736D5D"/>
                </a:solidFill>
              </a:rPr>
              <a:t> </a:t>
            </a:r>
            <a:r>
              <a:rPr kumimoji="1" lang="en-US" altLang="zh-TW" sz="2400" b="1" dirty="0" smtClean="0">
                <a:solidFill>
                  <a:srgbClr val="736D5D"/>
                </a:solidFill>
              </a:rPr>
              <a:t>with</a:t>
            </a:r>
            <a:r>
              <a:rPr kumimoji="1" lang="zh-TW" altLang="en-US" sz="2400" b="1" dirty="0" smtClean="0">
                <a:solidFill>
                  <a:srgbClr val="736D5D"/>
                </a:solidFill>
              </a:rPr>
              <a:t> </a:t>
            </a:r>
            <a:r>
              <a:rPr kumimoji="1" lang="en-US" altLang="zh-TW" sz="2400" b="1" dirty="0" smtClean="0">
                <a:solidFill>
                  <a:srgbClr val="736D5D"/>
                </a:solidFill>
              </a:rPr>
              <a:t>smallest</a:t>
            </a:r>
            <a:r>
              <a:rPr kumimoji="1" lang="zh-TW" altLang="en-US" sz="2400" b="1" dirty="0" smtClean="0">
                <a:solidFill>
                  <a:srgbClr val="736D5D"/>
                </a:solidFill>
              </a:rPr>
              <a:t> </a:t>
            </a:r>
            <a:r>
              <a:rPr kumimoji="1" lang="en-US" altLang="zh-TW" sz="2400" b="1" dirty="0" smtClean="0">
                <a:solidFill>
                  <a:srgbClr val="736D5D"/>
                </a:solidFill>
              </a:rPr>
              <a:t>_</a:t>
            </a:r>
            <a:r>
              <a:rPr kumimoji="1" lang="en-US" altLang="zh-TW" sz="2400" b="1" dirty="0" err="1" smtClean="0">
                <a:solidFill>
                  <a:srgbClr val="736D5D"/>
                </a:solidFill>
              </a:rPr>
              <a:t>pos</a:t>
            </a:r>
            <a:r>
              <a:rPr kumimoji="1" lang="zh-TW" altLang="en-US" sz="2400" b="1" dirty="0" smtClean="0">
                <a:solidFill>
                  <a:srgbClr val="736D5D"/>
                </a:solidFill>
              </a:rPr>
              <a:t> </a:t>
            </a:r>
            <a:r>
              <a:rPr kumimoji="1" lang="en-US" altLang="zh-TW" sz="2400" b="1" dirty="0" smtClean="0">
                <a:solidFill>
                  <a:srgbClr val="736D5D"/>
                </a:solidFill>
              </a:rPr>
              <a:t>(closest</a:t>
            </a:r>
            <a:r>
              <a:rPr kumimoji="1" lang="zh-TW" altLang="en-US" sz="2400" b="1" dirty="0" smtClean="0">
                <a:solidFill>
                  <a:srgbClr val="736D5D"/>
                </a:solidFill>
              </a:rPr>
              <a:t> </a:t>
            </a:r>
            <a:r>
              <a:rPr kumimoji="1" lang="en-US" altLang="zh-TW" sz="2400" b="1" dirty="0" smtClean="0">
                <a:solidFill>
                  <a:srgbClr val="736D5D"/>
                </a:solidFill>
              </a:rPr>
              <a:t>to</a:t>
            </a:r>
            <a:r>
              <a:rPr kumimoji="1" lang="zh-TW" altLang="en-US" sz="2400" b="1" dirty="0">
                <a:solidFill>
                  <a:srgbClr val="736D5D"/>
                </a:solidFill>
              </a:rPr>
              <a:t> </a:t>
            </a:r>
            <a:r>
              <a:rPr kumimoji="1" lang="en-US" altLang="zh-TW" sz="2400" b="1" dirty="0" smtClean="0">
                <a:solidFill>
                  <a:srgbClr val="736D5D"/>
                </a:solidFill>
              </a:rPr>
              <a:t>PIs)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kumimoji="1" lang="en-US" altLang="zh-TW" sz="2400" b="1" dirty="0" smtClean="0"/>
              <a:t>}</a:t>
            </a:r>
            <a:endParaRPr kumimoji="1" lang="en-US" altLang="zh-TW" sz="2400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CF6-0687-7148-AFC1-936E33DCCBDD}" type="slidenum">
              <a:rPr kumimoji="1" lang="zh-TW" altLang="en-US" smtClean="0"/>
              <a:t>5</a:t>
            </a:fld>
            <a:endParaRPr kumimoji="1" lang="zh-TW" altLang="en-US" dirty="0"/>
          </a:p>
        </p:txBody>
      </p:sp>
      <p:sp>
        <p:nvSpPr>
          <p:cNvPr id="7" name="框架 6"/>
          <p:cNvSpPr/>
          <p:nvPr/>
        </p:nvSpPr>
        <p:spPr>
          <a:xfrm>
            <a:off x="1394085" y="2315234"/>
            <a:ext cx="3013024" cy="368006"/>
          </a:xfrm>
          <a:prstGeom prst="frame">
            <a:avLst>
              <a:gd name="adj1" fmla="val 1293"/>
            </a:avLst>
          </a:prstGeom>
          <a:solidFill>
            <a:srgbClr val="FF0000"/>
          </a:solidFill>
          <a:ln w="444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8" name="框架 7"/>
          <p:cNvSpPr/>
          <p:nvPr/>
        </p:nvSpPr>
        <p:spPr>
          <a:xfrm>
            <a:off x="1394083" y="5228095"/>
            <a:ext cx="3150208" cy="368006"/>
          </a:xfrm>
          <a:prstGeom prst="frame">
            <a:avLst>
              <a:gd name="adj1" fmla="val 1293"/>
            </a:avLst>
          </a:prstGeom>
          <a:solidFill>
            <a:srgbClr val="FF0000"/>
          </a:solidFill>
          <a:ln w="444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87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Fraig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(Algorithm)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CF6-0687-7148-AFC1-936E33DCCBDD}" type="slidenum">
              <a:rPr kumimoji="1" lang="zh-TW" altLang="en-US" smtClean="0"/>
              <a:t>6</a:t>
            </a:fld>
            <a:endParaRPr kumimoji="1"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078785" y="5844907"/>
            <a:ext cx="563574" cy="511443"/>
          </a:xfrm>
          <a:prstGeom prst="rect">
            <a:avLst/>
          </a:prstGeom>
          <a:solidFill>
            <a:schemeClr val="bg1"/>
          </a:solidFill>
          <a:ln w="603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238575" y="5844906"/>
            <a:ext cx="563574" cy="511443"/>
          </a:xfrm>
          <a:prstGeom prst="rect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413864" y="5844906"/>
            <a:ext cx="563574" cy="511443"/>
          </a:xfrm>
          <a:prstGeom prst="rect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0326743" y="5865237"/>
            <a:ext cx="1206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 smtClean="0">
                <a:solidFill>
                  <a:schemeClr val="bg1"/>
                </a:solidFill>
              </a:rPr>
              <a:t>・・・</a:t>
            </a:r>
          </a:p>
        </p:txBody>
      </p:sp>
      <p:sp>
        <p:nvSpPr>
          <p:cNvPr id="19" name="剪去同側角落矩形 18"/>
          <p:cNvSpPr/>
          <p:nvPr/>
        </p:nvSpPr>
        <p:spPr>
          <a:xfrm>
            <a:off x="7528160" y="4457341"/>
            <a:ext cx="755426" cy="661514"/>
          </a:xfrm>
          <a:prstGeom prst="snip2SameRect">
            <a:avLst>
              <a:gd name="adj1" fmla="val 36773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zh-TW" altLang="en-US" dirty="0"/>
          </a:p>
        </p:txBody>
      </p:sp>
      <p:sp>
        <p:nvSpPr>
          <p:cNvPr id="20" name="剪去同側角落矩形 19"/>
          <p:cNvSpPr/>
          <p:nvPr/>
        </p:nvSpPr>
        <p:spPr>
          <a:xfrm>
            <a:off x="8711334" y="4443489"/>
            <a:ext cx="755426" cy="661514"/>
          </a:xfrm>
          <a:prstGeom prst="snip2SameRect">
            <a:avLst>
              <a:gd name="adj1" fmla="val 36773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kumimoji="1" lang="zh-TW" altLang="en-US" dirty="0"/>
          </a:p>
        </p:txBody>
      </p:sp>
      <p:sp>
        <p:nvSpPr>
          <p:cNvPr id="21" name="剪去同側角落矩形 20"/>
          <p:cNvSpPr/>
          <p:nvPr/>
        </p:nvSpPr>
        <p:spPr>
          <a:xfrm>
            <a:off x="8129443" y="3362827"/>
            <a:ext cx="755426" cy="661514"/>
          </a:xfrm>
          <a:prstGeom prst="snip2SameRect">
            <a:avLst>
              <a:gd name="adj1" fmla="val 36773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kumimoji="1"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剪去同側角落矩形 26"/>
          <p:cNvSpPr/>
          <p:nvPr/>
        </p:nvSpPr>
        <p:spPr>
          <a:xfrm>
            <a:off x="9097775" y="2137262"/>
            <a:ext cx="755426" cy="661514"/>
          </a:xfrm>
          <a:prstGeom prst="snip2SameRect">
            <a:avLst>
              <a:gd name="adj1" fmla="val 36773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kumimoji="1" lang="zh-TW" altLang="en-US" dirty="0"/>
          </a:p>
        </p:txBody>
      </p:sp>
      <p:cxnSp>
        <p:nvCxnSpPr>
          <p:cNvPr id="38" name="直線接點 37"/>
          <p:cNvCxnSpPr>
            <a:stCxn id="21" idx="3"/>
          </p:cNvCxnSpPr>
          <p:nvPr/>
        </p:nvCxnSpPr>
        <p:spPr>
          <a:xfrm flipH="1" flipV="1">
            <a:off x="8505913" y="3035521"/>
            <a:ext cx="1243" cy="32730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27" idx="3"/>
          </p:cNvCxnSpPr>
          <p:nvPr/>
        </p:nvCxnSpPr>
        <p:spPr>
          <a:xfrm flipV="1">
            <a:off x="9475488" y="1839201"/>
            <a:ext cx="0" cy="2980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9265736" y="2802060"/>
            <a:ext cx="0" cy="2736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>
            <a:off x="9695038" y="2802060"/>
            <a:ext cx="0" cy="2736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7699639" y="5118855"/>
            <a:ext cx="0" cy="29410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8118043" y="5121629"/>
            <a:ext cx="0" cy="29410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8892214" y="5105722"/>
            <a:ext cx="0" cy="29410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9298454" y="5105001"/>
            <a:ext cx="0" cy="29410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 rot="19099228">
            <a:off x="7154337" y="5436990"/>
            <a:ext cx="697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dirty="0" smtClean="0">
                <a:solidFill>
                  <a:schemeClr val="bg1"/>
                </a:solidFill>
              </a:rPr>
              <a:t>・・・</a:t>
            </a:r>
          </a:p>
        </p:txBody>
      </p:sp>
      <p:sp>
        <p:nvSpPr>
          <p:cNvPr id="65" name="文字方塊 64"/>
          <p:cNvSpPr txBox="1"/>
          <p:nvPr/>
        </p:nvSpPr>
        <p:spPr>
          <a:xfrm rot="19099228">
            <a:off x="8363335" y="5415219"/>
            <a:ext cx="697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dirty="0" smtClean="0">
                <a:solidFill>
                  <a:schemeClr val="bg1"/>
                </a:solidFill>
              </a:rPr>
              <a:t>・・・</a:t>
            </a:r>
          </a:p>
        </p:txBody>
      </p:sp>
      <p:sp>
        <p:nvSpPr>
          <p:cNvPr id="66" name="文字方塊 65"/>
          <p:cNvSpPr txBox="1"/>
          <p:nvPr/>
        </p:nvSpPr>
        <p:spPr>
          <a:xfrm rot="2215836">
            <a:off x="7994682" y="5460764"/>
            <a:ext cx="697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dirty="0" smtClean="0">
                <a:solidFill>
                  <a:schemeClr val="bg1"/>
                </a:solidFill>
              </a:rPr>
              <a:t>・・・</a:t>
            </a:r>
          </a:p>
        </p:txBody>
      </p:sp>
      <p:sp>
        <p:nvSpPr>
          <p:cNvPr id="67" name="文字方塊 66"/>
          <p:cNvSpPr txBox="1"/>
          <p:nvPr/>
        </p:nvSpPr>
        <p:spPr>
          <a:xfrm rot="2161193">
            <a:off x="9183039" y="5435009"/>
            <a:ext cx="697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dirty="0" smtClean="0">
                <a:solidFill>
                  <a:schemeClr val="bg1"/>
                </a:solidFill>
              </a:rPr>
              <a:t>・・・</a:t>
            </a:r>
          </a:p>
        </p:txBody>
      </p:sp>
      <p:sp>
        <p:nvSpPr>
          <p:cNvPr id="68" name="剪去同側角落矩形 67"/>
          <p:cNvSpPr/>
          <p:nvPr/>
        </p:nvSpPr>
        <p:spPr>
          <a:xfrm>
            <a:off x="10224383" y="1058098"/>
            <a:ext cx="755426" cy="661514"/>
          </a:xfrm>
          <a:prstGeom prst="snip2SameRect">
            <a:avLst>
              <a:gd name="adj1" fmla="val 36773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kumimoji="1" lang="zh-TW" altLang="en-US" dirty="0"/>
          </a:p>
        </p:txBody>
      </p:sp>
      <p:cxnSp>
        <p:nvCxnSpPr>
          <p:cNvPr id="69" name="直線接點 68"/>
          <p:cNvCxnSpPr/>
          <p:nvPr/>
        </p:nvCxnSpPr>
        <p:spPr>
          <a:xfrm flipV="1">
            <a:off x="10602096" y="760037"/>
            <a:ext cx="0" cy="2980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10392344" y="1722896"/>
            <a:ext cx="0" cy="2736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10821646" y="1722896"/>
            <a:ext cx="0" cy="2736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838200" y="1912083"/>
            <a:ext cx="32987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 smtClean="0">
                <a:solidFill>
                  <a:schemeClr val="bg1"/>
                </a:solidFill>
              </a:rPr>
              <a:t>Same</a:t>
            </a:r>
            <a:r>
              <a:rPr kumimoji="1" lang="zh-TW" altLang="en-US" sz="2800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sz="2800" dirty="0" err="1" smtClean="0">
                <a:solidFill>
                  <a:schemeClr val="bg1"/>
                </a:solidFill>
              </a:rPr>
              <a:t>fecgrp</a:t>
            </a:r>
            <a:r>
              <a:rPr kumimoji="1" lang="zh-TW" altLang="en-US" sz="2800" dirty="0" smtClean="0">
                <a:solidFill>
                  <a:schemeClr val="bg1"/>
                </a:solidFill>
              </a:rPr>
              <a:t>  </a:t>
            </a:r>
            <a:r>
              <a:rPr kumimoji="1" lang="en-US" altLang="zh-TW" sz="2800" dirty="0" smtClean="0">
                <a:solidFill>
                  <a:schemeClr val="bg1"/>
                </a:solidFill>
              </a:rPr>
              <a:t>:</a:t>
            </a:r>
            <a:r>
              <a:rPr kumimoji="1" lang="zh-TW" altLang="en-US" sz="2800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sz="2800" dirty="0" smtClean="0">
                <a:solidFill>
                  <a:schemeClr val="bg1"/>
                </a:solidFill>
              </a:rPr>
              <a:t>1</a:t>
            </a:r>
            <a:r>
              <a:rPr kumimoji="1" lang="zh-TW" altLang="en-US" sz="2800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sz="2800" dirty="0" smtClean="0">
                <a:solidFill>
                  <a:schemeClr val="bg1"/>
                </a:solidFill>
              </a:rPr>
              <a:t>3</a:t>
            </a:r>
            <a:r>
              <a:rPr kumimoji="1" lang="zh-TW" altLang="en-US" sz="2800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sz="2800" dirty="0" smtClean="0">
                <a:solidFill>
                  <a:schemeClr val="bg1"/>
                </a:solidFill>
              </a:rPr>
              <a:t>4</a:t>
            </a:r>
            <a:r>
              <a:rPr kumimoji="1" lang="zh-TW" altLang="en-US" sz="2800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sz="2800" dirty="0" smtClean="0">
                <a:solidFill>
                  <a:schemeClr val="bg1"/>
                </a:solidFill>
              </a:rPr>
              <a:t>5</a:t>
            </a:r>
          </a:p>
          <a:p>
            <a:r>
              <a:rPr kumimoji="1" lang="en-US" altLang="zh-TW" sz="2800" dirty="0" smtClean="0">
                <a:solidFill>
                  <a:schemeClr val="bg1"/>
                </a:solidFill>
              </a:rPr>
              <a:t>Base</a:t>
            </a:r>
            <a:r>
              <a:rPr kumimoji="1" lang="zh-TW" altLang="en-US" sz="2800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sz="2800" dirty="0" smtClean="0">
                <a:solidFill>
                  <a:schemeClr val="bg1"/>
                </a:solidFill>
              </a:rPr>
              <a:t>of</a:t>
            </a:r>
            <a:r>
              <a:rPr kumimoji="1" lang="zh-TW" altLang="en-US" sz="2800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sz="2800" dirty="0" smtClean="0">
                <a:solidFill>
                  <a:schemeClr val="bg1"/>
                </a:solidFill>
              </a:rPr>
              <a:t>group:</a:t>
            </a:r>
            <a:r>
              <a:rPr kumimoji="1" lang="zh-TW" altLang="en-US" sz="2800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sz="2800" dirty="0" smtClean="0">
                <a:solidFill>
                  <a:schemeClr val="bg1"/>
                </a:solidFill>
              </a:rPr>
              <a:t>1</a:t>
            </a:r>
            <a:endParaRPr kumimoji="1"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842979" y="3050650"/>
            <a:ext cx="55138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 smtClean="0">
                <a:solidFill>
                  <a:srgbClr val="5B9BD5"/>
                </a:solidFill>
              </a:rPr>
              <a:t>To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ensure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minimum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err="1" smtClean="0">
                <a:solidFill>
                  <a:srgbClr val="5B9BD5"/>
                </a:solidFill>
              </a:rPr>
              <a:t>fanin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cones,</a:t>
            </a:r>
            <a:endParaRPr kumimoji="1" lang="en-US" altLang="zh-TW" sz="2800" dirty="0">
              <a:solidFill>
                <a:srgbClr val="5B9BD5"/>
              </a:solidFill>
            </a:endParaRPr>
          </a:p>
          <a:p>
            <a:r>
              <a:rPr kumimoji="1" lang="en-US" altLang="zh-TW" sz="2800" dirty="0" smtClean="0">
                <a:solidFill>
                  <a:srgbClr val="5B9BD5"/>
                </a:solidFill>
              </a:rPr>
              <a:t>skip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the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base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and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merge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others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to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it.</a:t>
            </a:r>
            <a:endParaRPr kumimoji="1" lang="zh-TW" altLang="en-US" sz="2800" dirty="0">
              <a:solidFill>
                <a:srgbClr val="5B9BD5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 rot="19099228">
            <a:off x="8496531" y="2675194"/>
            <a:ext cx="697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dirty="0" smtClean="0">
                <a:solidFill>
                  <a:schemeClr val="bg1"/>
                </a:solidFill>
              </a:rPr>
              <a:t>・・・</a:t>
            </a:r>
          </a:p>
        </p:txBody>
      </p:sp>
      <p:sp>
        <p:nvSpPr>
          <p:cNvPr id="76" name="文字方塊 75"/>
          <p:cNvSpPr txBox="1"/>
          <p:nvPr/>
        </p:nvSpPr>
        <p:spPr>
          <a:xfrm rot="19099228">
            <a:off x="9591950" y="1704870"/>
            <a:ext cx="697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dirty="0" smtClean="0">
                <a:solidFill>
                  <a:schemeClr val="bg1"/>
                </a:solidFill>
              </a:rPr>
              <a:t>・・・</a:t>
            </a:r>
          </a:p>
        </p:txBody>
      </p:sp>
      <p:sp>
        <p:nvSpPr>
          <p:cNvPr id="78" name="文字方塊 77"/>
          <p:cNvSpPr txBox="1"/>
          <p:nvPr/>
        </p:nvSpPr>
        <p:spPr>
          <a:xfrm>
            <a:off x="9859348" y="4557265"/>
            <a:ext cx="1206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 smtClean="0">
                <a:solidFill>
                  <a:schemeClr val="bg1"/>
                </a:solidFill>
              </a:rPr>
              <a:t>・・・</a:t>
            </a:r>
          </a:p>
        </p:txBody>
      </p:sp>
      <p:cxnSp>
        <p:nvCxnSpPr>
          <p:cNvPr id="80" name="直線箭頭接點 79"/>
          <p:cNvCxnSpPr/>
          <p:nvPr/>
        </p:nvCxnSpPr>
        <p:spPr>
          <a:xfrm>
            <a:off x="7019793" y="4895892"/>
            <a:ext cx="42424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/>
          <p:cNvSpPr txBox="1"/>
          <p:nvPr/>
        </p:nvSpPr>
        <p:spPr>
          <a:xfrm>
            <a:off x="5043786" y="4666982"/>
            <a:ext cx="1965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>
                <a:solidFill>
                  <a:schemeClr val="bg1"/>
                </a:solidFill>
              </a:rPr>
              <a:t>is</a:t>
            </a:r>
            <a:r>
              <a:rPr kumimoji="1" lang="zh-TW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sz="2400" dirty="0" smtClean="0">
                <a:solidFill>
                  <a:schemeClr val="bg1"/>
                </a:solidFill>
              </a:rPr>
              <a:t>base</a:t>
            </a:r>
            <a:r>
              <a:rPr kumimoji="1" lang="zh-TW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TW" sz="2400" dirty="0" smtClean="0">
                <a:solidFill>
                  <a:schemeClr val="bg1"/>
                </a:solidFill>
              </a:rPr>
              <a:t>=&gt;</a:t>
            </a:r>
            <a:r>
              <a:rPr kumimoji="1" lang="zh-TW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sz="2400" dirty="0">
                <a:solidFill>
                  <a:schemeClr val="bg1"/>
                </a:solidFill>
              </a:rPr>
              <a:t>s</a:t>
            </a:r>
            <a:r>
              <a:rPr kumimoji="1" lang="en-US" altLang="zh-TW" sz="2400" dirty="0" smtClean="0">
                <a:solidFill>
                  <a:schemeClr val="bg1"/>
                </a:solidFill>
              </a:rPr>
              <a:t>kip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83" name="直線箭頭接點 82"/>
          <p:cNvCxnSpPr/>
          <p:nvPr/>
        </p:nvCxnSpPr>
        <p:spPr>
          <a:xfrm flipH="1">
            <a:off x="9454736" y="4100051"/>
            <a:ext cx="292990" cy="34355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9720082" y="3804191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chemeClr val="bg1"/>
                </a:solidFill>
              </a:rPr>
              <a:t>Nothing</a:t>
            </a:r>
            <a:r>
              <a:rPr kumimoji="1" lang="zh-TW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dirty="0" smtClean="0">
                <a:solidFill>
                  <a:schemeClr val="bg1"/>
                </a:solidFill>
              </a:rPr>
              <a:t>happens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cxnSp>
        <p:nvCxnSpPr>
          <p:cNvPr id="86" name="直線箭頭接點 85"/>
          <p:cNvCxnSpPr/>
          <p:nvPr/>
        </p:nvCxnSpPr>
        <p:spPr>
          <a:xfrm>
            <a:off x="7861090" y="3079765"/>
            <a:ext cx="313922" cy="29684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6105837" y="2669461"/>
            <a:ext cx="1848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>
                <a:solidFill>
                  <a:schemeClr val="bg1"/>
                </a:solidFill>
              </a:rPr>
              <a:t>Merge</a:t>
            </a:r>
            <a:r>
              <a:rPr kumimoji="1" lang="zh-TW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sz="2400" dirty="0" smtClean="0">
                <a:solidFill>
                  <a:schemeClr val="bg1"/>
                </a:solidFill>
              </a:rPr>
              <a:t>with</a:t>
            </a:r>
            <a:r>
              <a:rPr kumimoji="1" lang="zh-TW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sz="2400" dirty="0">
                <a:solidFill>
                  <a:schemeClr val="bg1"/>
                </a:solidFill>
              </a:rPr>
              <a:t>1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89" name="直線箭頭接點 88"/>
          <p:cNvCxnSpPr/>
          <p:nvPr/>
        </p:nvCxnSpPr>
        <p:spPr>
          <a:xfrm>
            <a:off x="8854141" y="1904814"/>
            <a:ext cx="313922" cy="29684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/>
          <p:cNvSpPr txBox="1"/>
          <p:nvPr/>
        </p:nvSpPr>
        <p:spPr>
          <a:xfrm>
            <a:off x="7098888" y="1494510"/>
            <a:ext cx="1848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>
                <a:solidFill>
                  <a:schemeClr val="bg1"/>
                </a:solidFill>
              </a:rPr>
              <a:t>Merge</a:t>
            </a:r>
            <a:r>
              <a:rPr kumimoji="1" lang="zh-TW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sz="2400" dirty="0" smtClean="0">
                <a:solidFill>
                  <a:schemeClr val="bg1"/>
                </a:solidFill>
              </a:rPr>
              <a:t>with</a:t>
            </a:r>
            <a:r>
              <a:rPr kumimoji="1" lang="zh-TW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sz="2400" dirty="0">
                <a:solidFill>
                  <a:schemeClr val="bg1"/>
                </a:solidFill>
              </a:rPr>
              <a:t>1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95" name="直線接點 94"/>
          <p:cNvCxnSpPr>
            <a:stCxn id="19" idx="3"/>
          </p:cNvCxnSpPr>
          <p:nvPr/>
        </p:nvCxnSpPr>
        <p:spPr>
          <a:xfrm flipV="1">
            <a:off x="7905873" y="4271830"/>
            <a:ext cx="0" cy="18551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/>
        </p:nvCxnSpPr>
        <p:spPr>
          <a:xfrm>
            <a:off x="8277799" y="4024341"/>
            <a:ext cx="0" cy="2474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>
          <a:xfrm flipH="1">
            <a:off x="7905874" y="4271830"/>
            <a:ext cx="3777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/>
          <p:cNvCxnSpPr/>
          <p:nvPr/>
        </p:nvCxnSpPr>
        <p:spPr>
          <a:xfrm flipV="1">
            <a:off x="9089047" y="4266043"/>
            <a:ext cx="0" cy="18551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/>
          <p:cNvCxnSpPr/>
          <p:nvPr/>
        </p:nvCxnSpPr>
        <p:spPr>
          <a:xfrm>
            <a:off x="8717816" y="4024341"/>
            <a:ext cx="0" cy="2474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/>
          <p:cNvCxnSpPr/>
          <p:nvPr/>
        </p:nvCxnSpPr>
        <p:spPr>
          <a:xfrm flipH="1">
            <a:off x="8712030" y="4271830"/>
            <a:ext cx="3777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字方塊 111"/>
          <p:cNvSpPr txBox="1"/>
          <p:nvPr/>
        </p:nvSpPr>
        <p:spPr>
          <a:xfrm>
            <a:off x="838200" y="3049366"/>
            <a:ext cx="547944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 smtClean="0">
                <a:solidFill>
                  <a:srgbClr val="5B9BD5"/>
                </a:solidFill>
              </a:rPr>
              <a:t>Randomly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choosing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two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gates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may</a:t>
            </a:r>
            <a:r>
              <a:rPr kumimoji="1" lang="zh-TW" altLang="en-US" sz="2800" dirty="0">
                <a:solidFill>
                  <a:srgbClr val="5B9BD5"/>
                </a:solidFill>
              </a:rPr>
              <a:t> </a:t>
            </a:r>
            <a:endParaRPr kumimoji="1" lang="en-US" altLang="zh-TW" sz="2800" dirty="0" smtClean="0">
              <a:solidFill>
                <a:srgbClr val="5B9BD5"/>
              </a:solidFill>
            </a:endParaRPr>
          </a:p>
          <a:p>
            <a:r>
              <a:rPr kumimoji="1" lang="en-US" altLang="zh-TW" sz="2800" dirty="0" smtClean="0">
                <a:solidFill>
                  <a:srgbClr val="5B9BD5"/>
                </a:solidFill>
              </a:rPr>
              <a:t>involve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err="1" smtClean="0">
                <a:solidFill>
                  <a:srgbClr val="5B9BD5"/>
                </a:solidFill>
              </a:rPr>
              <a:t>unminimized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err="1" smtClean="0">
                <a:solidFill>
                  <a:srgbClr val="5B9BD5"/>
                </a:solidFill>
              </a:rPr>
              <a:t>fanin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cones.</a:t>
            </a:r>
          </a:p>
          <a:p>
            <a:r>
              <a:rPr kumimoji="1" lang="en-US" altLang="zh-TW" sz="2800" dirty="0" smtClean="0">
                <a:solidFill>
                  <a:srgbClr val="5B9BD5"/>
                </a:solidFill>
              </a:rPr>
              <a:t>e.g.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Choosing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gate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1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&amp;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5,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endParaRPr kumimoji="1" lang="en-US" altLang="zh-TW" sz="2800" dirty="0" smtClean="0">
              <a:solidFill>
                <a:srgbClr val="5B9BD5"/>
              </a:solidFill>
            </a:endParaRPr>
          </a:p>
          <a:p>
            <a:r>
              <a:rPr kumimoji="1" lang="zh-TW" altLang="en-US" sz="2800" dirty="0">
                <a:solidFill>
                  <a:srgbClr val="5B9BD5"/>
                </a:solidFill>
              </a:rPr>
              <a:t> 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      </a:t>
            </a:r>
            <a:r>
              <a:rPr kumimoji="1" lang="en-US" altLang="zh-TW" sz="2800" dirty="0" err="1" smtClean="0">
                <a:solidFill>
                  <a:srgbClr val="5B9BD5"/>
                </a:solidFill>
              </a:rPr>
              <a:t>fanin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cone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of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5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is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not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minimized</a:t>
            </a:r>
            <a:endParaRPr kumimoji="1" lang="zh-TW" altLang="en-US" sz="2800" dirty="0">
              <a:solidFill>
                <a:srgbClr val="5B9BD5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39392" y="5108482"/>
            <a:ext cx="6380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b="1" i="1" dirty="0" err="1" smtClean="0">
                <a:solidFill>
                  <a:srgbClr val="5B9BD5"/>
                </a:solidFill>
              </a:rPr>
              <a:t>Fanin</a:t>
            </a:r>
            <a:r>
              <a:rPr kumimoji="1" lang="zh-TW" altLang="en-US" sz="2800" b="1" i="1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b="1" i="1" dirty="0" smtClean="0">
                <a:solidFill>
                  <a:srgbClr val="5B9BD5"/>
                </a:solidFill>
              </a:rPr>
              <a:t>cones</a:t>
            </a:r>
            <a:r>
              <a:rPr kumimoji="1" lang="zh-TW" altLang="en-US" sz="2800" b="1" i="1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b="1" i="1" dirty="0" smtClean="0">
                <a:solidFill>
                  <a:srgbClr val="5B9BD5"/>
                </a:solidFill>
              </a:rPr>
              <a:t>are</a:t>
            </a:r>
            <a:r>
              <a:rPr kumimoji="1" lang="zh-TW" altLang="en-US" sz="2800" b="1" i="1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b="1" i="1" dirty="0" smtClean="0">
                <a:solidFill>
                  <a:srgbClr val="5B9BD5"/>
                </a:solidFill>
              </a:rPr>
              <a:t>minimized</a:t>
            </a:r>
            <a:r>
              <a:rPr kumimoji="1" lang="zh-TW" altLang="en-US" sz="2800" b="1" i="1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b="1" i="1" dirty="0" smtClean="0">
                <a:solidFill>
                  <a:srgbClr val="5B9BD5"/>
                </a:solidFill>
              </a:rPr>
              <a:t>in</a:t>
            </a:r>
            <a:r>
              <a:rPr kumimoji="1" lang="zh-TW" altLang="en-US" sz="2800" b="1" i="1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b="1" i="1" dirty="0" smtClean="0">
                <a:solidFill>
                  <a:srgbClr val="5B9BD5"/>
                </a:solidFill>
              </a:rPr>
              <a:t>each</a:t>
            </a:r>
            <a:r>
              <a:rPr kumimoji="1" lang="zh-TW" altLang="en-US" sz="2800" b="1" i="1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b="1" i="1" dirty="0" smtClean="0">
                <a:solidFill>
                  <a:srgbClr val="5B9BD5"/>
                </a:solidFill>
              </a:rPr>
              <a:t>proof!!</a:t>
            </a:r>
            <a:endParaRPr kumimoji="1" lang="zh-TW" altLang="en-US" sz="2800" b="1" i="1" dirty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15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 animBg="1"/>
      <p:bldP spid="68" grpId="0" animBg="1"/>
      <p:bldP spid="72" grpId="0"/>
      <p:bldP spid="74" grpId="0"/>
      <p:bldP spid="75" grpId="0"/>
      <p:bldP spid="76" grpId="0"/>
      <p:bldP spid="82" grpId="1"/>
      <p:bldP spid="82" grpId="2"/>
      <p:bldP spid="85" grpId="0"/>
      <p:bldP spid="85" grpId="1"/>
      <p:bldP spid="88" grpId="0"/>
      <p:bldP spid="88" grpId="1"/>
      <p:bldP spid="90" grpId="0"/>
      <p:bldP spid="90" grpId="1"/>
      <p:bldP spid="112" grpId="0"/>
      <p:bldP spid="112" grpId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Fraig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(Algorithm)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i="1" dirty="0" smtClean="0">
                <a:solidFill>
                  <a:srgbClr val="68C1E3"/>
                </a:solidFill>
              </a:rPr>
              <a:t>void</a:t>
            </a:r>
            <a:r>
              <a:rPr kumimoji="1" lang="zh-TW" altLang="en-US" dirty="0" smtClean="0">
                <a:solidFill>
                  <a:srgbClr val="68C1E3"/>
                </a:solidFill>
              </a:rPr>
              <a:t> </a:t>
            </a:r>
            <a:r>
              <a:rPr kumimoji="1" lang="en-US" altLang="zh-TW" dirty="0" err="1" smtClean="0">
                <a:solidFill>
                  <a:srgbClr val="A4B030"/>
                </a:solidFill>
              </a:rPr>
              <a:t>cirMgr</a:t>
            </a:r>
            <a:r>
              <a:rPr kumimoji="1" lang="en-US" altLang="zh-TW" dirty="0" smtClean="0">
                <a:solidFill>
                  <a:srgbClr val="A4B030"/>
                </a:solidFill>
              </a:rPr>
              <a:t>::</a:t>
            </a:r>
            <a:r>
              <a:rPr kumimoji="1" lang="en-US" altLang="zh-TW" dirty="0" err="1" smtClean="0">
                <a:solidFill>
                  <a:srgbClr val="A4B030"/>
                </a:solidFill>
              </a:rPr>
              <a:t>fraig</a:t>
            </a:r>
            <a:r>
              <a:rPr kumimoji="1" lang="en-US" altLang="zh-TW" dirty="0" smtClean="0"/>
              <a:t>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 smtClean="0"/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/>
              <a:t> </a:t>
            </a:r>
            <a:r>
              <a:rPr kumimoji="1" lang="zh-TW" altLang="en-US" dirty="0" smtClean="0"/>
              <a:t>       </a:t>
            </a:r>
            <a:r>
              <a:rPr kumimoji="1" lang="en-US" altLang="zh-TW" dirty="0" smtClean="0">
                <a:solidFill>
                  <a:srgbClr val="D64D74"/>
                </a:solidFill>
              </a:rPr>
              <a:t>for</a:t>
            </a:r>
            <a:r>
              <a:rPr kumimoji="1" lang="zh-TW" altLang="en-US" dirty="0" smtClean="0">
                <a:solidFill>
                  <a:srgbClr val="D64D74"/>
                </a:solidFill>
              </a:rPr>
              <a:t> </a:t>
            </a:r>
            <a:r>
              <a:rPr kumimoji="1" lang="en-US" altLang="zh-TW" dirty="0" smtClean="0"/>
              <a:t>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>
                <a:solidFill>
                  <a:srgbClr val="D64D74"/>
                </a:solidFill>
              </a:rPr>
              <a:t>in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_</a:t>
            </a:r>
            <a:r>
              <a:rPr kumimoji="1" lang="en-US" altLang="zh-TW" dirty="0" err="1" smtClean="0"/>
              <a:t>DFSList</a:t>
            </a:r>
            <a:endParaRPr kumimoji="1" lang="en-US" altLang="zh-TW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 smtClean="0"/>
              <a:t>                </a:t>
            </a:r>
            <a:r>
              <a:rPr kumimoji="1" lang="en-US" altLang="zh-TW" dirty="0">
                <a:solidFill>
                  <a:srgbClr val="D64D74"/>
                </a:solidFill>
              </a:rPr>
              <a:t>if</a:t>
            </a:r>
            <a:r>
              <a:rPr kumimoji="1" lang="zh-TW" altLang="en-US" dirty="0">
                <a:solidFill>
                  <a:srgbClr val="D64D74"/>
                </a:solidFill>
              </a:rPr>
              <a:t> </a:t>
            </a:r>
            <a:r>
              <a:rPr kumimoji="1" lang="en-US" altLang="zh-TW" dirty="0" smtClean="0"/>
              <a:t>(!g-&gt;</a:t>
            </a:r>
            <a:r>
              <a:rPr kumimoji="1" lang="en-US" altLang="zh-TW" dirty="0" err="1" smtClean="0">
                <a:solidFill>
                  <a:srgbClr val="68C1E3"/>
                </a:solidFill>
              </a:rPr>
              <a:t>hasGrp</a:t>
            </a:r>
            <a:r>
              <a:rPr kumimoji="1" lang="en-US" altLang="zh-TW" dirty="0" smtClean="0"/>
              <a:t>()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||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g-&gt;</a:t>
            </a:r>
            <a:r>
              <a:rPr kumimoji="1" lang="en-US" altLang="zh-TW" dirty="0" err="1" smtClean="0">
                <a:solidFill>
                  <a:srgbClr val="68C1E3"/>
                </a:solidFill>
              </a:rPr>
              <a:t>isBase</a:t>
            </a:r>
            <a:r>
              <a:rPr kumimoji="1" lang="en-US" altLang="zh-TW" dirty="0" smtClean="0"/>
              <a:t>())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>
                <a:solidFill>
                  <a:srgbClr val="D64D74"/>
                </a:solidFill>
              </a:rPr>
              <a:t>continue</a:t>
            </a:r>
            <a:endParaRPr kumimoji="1" lang="en-US" altLang="zh-TW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 smtClean="0"/>
              <a:t>                </a:t>
            </a:r>
            <a:r>
              <a:rPr kumimoji="1" lang="en-US" altLang="zh-TW" dirty="0" smtClean="0"/>
              <a:t>base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=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g-&gt;</a:t>
            </a:r>
            <a:r>
              <a:rPr kumimoji="1" lang="en-US" altLang="zh-TW" dirty="0" smtClean="0">
                <a:solidFill>
                  <a:srgbClr val="68C1E3"/>
                </a:solidFill>
              </a:rPr>
              <a:t>base</a:t>
            </a:r>
            <a:r>
              <a:rPr kumimoji="1" lang="en-US" altLang="zh-TW" dirty="0" smtClean="0"/>
              <a:t>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/>
              <a:t> </a:t>
            </a:r>
            <a:r>
              <a:rPr kumimoji="1" lang="zh-TW" altLang="en-US" dirty="0" smtClean="0"/>
              <a:t>               </a:t>
            </a:r>
            <a:r>
              <a:rPr kumimoji="1" lang="en-US" altLang="zh-TW" dirty="0" err="1">
                <a:solidFill>
                  <a:srgbClr val="68C1E3"/>
                </a:solidFill>
              </a:rPr>
              <a:t>i</a:t>
            </a:r>
            <a:r>
              <a:rPr kumimoji="1" lang="en-US" altLang="zh-TW" dirty="0" err="1" smtClean="0">
                <a:solidFill>
                  <a:srgbClr val="68C1E3"/>
                </a:solidFill>
              </a:rPr>
              <a:t>nitSat</a:t>
            </a:r>
            <a:r>
              <a:rPr kumimoji="1" lang="en-US" altLang="zh-TW" dirty="0" smtClean="0"/>
              <a:t>(solver,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base,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g)  </a:t>
            </a:r>
            <a:r>
              <a:rPr kumimoji="1" lang="en-US" altLang="zh-TW" dirty="0" smtClean="0">
                <a:solidFill>
                  <a:srgbClr val="736D5D"/>
                </a:solidFill>
              </a:rPr>
              <a:t>// how often?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/>
              <a:t> </a:t>
            </a:r>
            <a:r>
              <a:rPr kumimoji="1" lang="zh-TW" altLang="en-US" dirty="0" smtClean="0"/>
              <a:t>              </a:t>
            </a:r>
            <a:r>
              <a:rPr kumimoji="1" lang="zh-TW" altLang="en-US" dirty="0"/>
              <a:t> </a:t>
            </a:r>
            <a:r>
              <a:rPr kumimoji="1" lang="en-US" altLang="zh-TW" dirty="0">
                <a:solidFill>
                  <a:srgbClr val="D64D74"/>
                </a:solidFill>
              </a:rPr>
              <a:t>if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(!</a:t>
            </a:r>
            <a:r>
              <a:rPr kumimoji="1" lang="en-US" altLang="zh-TW" dirty="0" err="1" smtClean="0"/>
              <a:t>solver.</a:t>
            </a:r>
            <a:r>
              <a:rPr kumimoji="1" lang="en-US" altLang="zh-TW" dirty="0" err="1" smtClean="0">
                <a:solidFill>
                  <a:srgbClr val="68C1E3"/>
                </a:solidFill>
              </a:rPr>
              <a:t>solve</a:t>
            </a:r>
            <a:r>
              <a:rPr kumimoji="1" lang="en-US" altLang="zh-TW" dirty="0" smtClean="0"/>
              <a:t>())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 smtClean="0"/>
              <a:t>                </a:t>
            </a:r>
            <a:r>
              <a:rPr kumimoji="1" lang="zh-TW" altLang="en-US" dirty="0"/>
              <a:t> </a:t>
            </a:r>
            <a:r>
              <a:rPr kumimoji="1" lang="zh-TW" altLang="en-US" dirty="0" smtClean="0"/>
              <a:t>       </a:t>
            </a:r>
            <a:r>
              <a:rPr kumimoji="1" lang="en-US" altLang="zh-TW" dirty="0" smtClean="0">
                <a:solidFill>
                  <a:srgbClr val="68C1E3"/>
                </a:solidFill>
              </a:rPr>
              <a:t>merge</a:t>
            </a:r>
            <a:r>
              <a:rPr kumimoji="1" lang="en-US" altLang="zh-TW" dirty="0" smtClean="0"/>
              <a:t>(g,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base)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>
                <a:solidFill>
                  <a:srgbClr val="736D5D"/>
                </a:solidFill>
              </a:rPr>
              <a:t> </a:t>
            </a:r>
            <a:r>
              <a:rPr kumimoji="1" lang="zh-TW" altLang="en-US" dirty="0" smtClean="0">
                <a:solidFill>
                  <a:srgbClr val="736D5D"/>
                </a:solidFill>
              </a:rPr>
              <a:t>                       </a:t>
            </a:r>
            <a:r>
              <a:rPr kumimoji="1" lang="en-US" altLang="zh-TW" dirty="0" smtClean="0">
                <a:solidFill>
                  <a:srgbClr val="736D5D"/>
                </a:solidFill>
              </a:rPr>
              <a:t>//</a:t>
            </a:r>
            <a:r>
              <a:rPr kumimoji="1" lang="zh-TW" altLang="en-US" dirty="0" smtClean="0">
                <a:solidFill>
                  <a:srgbClr val="736D5D"/>
                </a:solidFill>
              </a:rPr>
              <a:t> </a:t>
            </a:r>
            <a:r>
              <a:rPr kumimoji="1" lang="en-US" altLang="zh-TW" dirty="0" smtClean="0">
                <a:solidFill>
                  <a:srgbClr val="736D5D"/>
                </a:solidFill>
              </a:rPr>
              <a:t>where</a:t>
            </a:r>
            <a:r>
              <a:rPr kumimoji="1" lang="zh-TW" altLang="en-US" dirty="0" smtClean="0">
                <a:solidFill>
                  <a:srgbClr val="736D5D"/>
                </a:solidFill>
              </a:rPr>
              <a:t> </a:t>
            </a:r>
            <a:r>
              <a:rPr kumimoji="1" lang="en-US" altLang="zh-TW" dirty="0" smtClean="0">
                <a:solidFill>
                  <a:srgbClr val="736D5D"/>
                </a:solidFill>
              </a:rPr>
              <a:t>to</a:t>
            </a:r>
            <a:r>
              <a:rPr kumimoji="1" lang="zh-TW" altLang="en-US" dirty="0" smtClean="0">
                <a:solidFill>
                  <a:srgbClr val="736D5D"/>
                </a:solidFill>
              </a:rPr>
              <a:t> </a:t>
            </a:r>
            <a:r>
              <a:rPr kumimoji="1" lang="en-US" altLang="zh-TW" dirty="0" smtClean="0">
                <a:solidFill>
                  <a:srgbClr val="736D5D"/>
                </a:solidFill>
              </a:rPr>
              <a:t>continue</a:t>
            </a:r>
            <a:r>
              <a:rPr kumimoji="1" lang="zh-TW" altLang="en-US" dirty="0" smtClean="0">
                <a:solidFill>
                  <a:srgbClr val="736D5D"/>
                </a:solidFill>
              </a:rPr>
              <a:t> </a:t>
            </a:r>
            <a:r>
              <a:rPr kumimoji="1" lang="en-US" altLang="zh-TW" dirty="0" err="1" smtClean="0">
                <a:solidFill>
                  <a:srgbClr val="736D5D"/>
                </a:solidFill>
              </a:rPr>
              <a:t>fraiging</a:t>
            </a:r>
            <a:r>
              <a:rPr kumimoji="1" lang="en-US" altLang="zh-TW" dirty="0" smtClean="0">
                <a:solidFill>
                  <a:srgbClr val="736D5D"/>
                </a:solidFill>
              </a:rPr>
              <a:t>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/>
              <a:t> </a:t>
            </a:r>
            <a:r>
              <a:rPr kumimoji="1" lang="zh-TW" altLang="en-US" dirty="0" smtClean="0"/>
              <a:t>               </a:t>
            </a:r>
            <a:r>
              <a:rPr kumimoji="1" lang="en-US" altLang="zh-TW" dirty="0" smtClean="0">
                <a:solidFill>
                  <a:srgbClr val="D64D74"/>
                </a:solidFill>
              </a:rPr>
              <a:t>else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>
                <a:solidFill>
                  <a:srgbClr val="68C1E3"/>
                </a:solidFill>
              </a:rPr>
              <a:t>reSim</a:t>
            </a:r>
            <a:r>
              <a:rPr kumimoji="1" lang="en-US" altLang="zh-TW" dirty="0" smtClean="0"/>
              <a:t>(solver)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>
                <a:solidFill>
                  <a:srgbClr val="68C1E3"/>
                </a:solidFill>
              </a:rPr>
              <a:t> </a:t>
            </a:r>
            <a:r>
              <a:rPr kumimoji="1" lang="zh-TW" altLang="en-US" dirty="0" smtClean="0">
                <a:solidFill>
                  <a:srgbClr val="68C1E3"/>
                </a:solidFill>
              </a:rPr>
              <a:t>      </a:t>
            </a:r>
            <a:r>
              <a:rPr kumimoji="1" lang="zh-TW" altLang="en-US" dirty="0">
                <a:solidFill>
                  <a:srgbClr val="68C1E3"/>
                </a:solidFill>
              </a:rPr>
              <a:t> </a:t>
            </a:r>
            <a:r>
              <a:rPr kumimoji="1" lang="en-US" altLang="zh-TW" dirty="0" err="1" smtClean="0">
                <a:solidFill>
                  <a:srgbClr val="68C1E3"/>
                </a:solidFill>
              </a:rPr>
              <a:t>endFraig</a:t>
            </a:r>
            <a:r>
              <a:rPr kumimoji="1" lang="en-US" altLang="zh-TW" dirty="0" smtClean="0"/>
              <a:t>()</a:t>
            </a:r>
            <a:endParaRPr kumimoji="1" lang="en-US" altLang="zh-TW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 smtClean="0"/>
              <a:t>}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CF6-0687-7148-AFC1-936E33DCCBDD}" type="slidenum">
              <a:rPr kumimoji="1" lang="zh-TW" altLang="en-US" smtClean="0"/>
              <a:t>7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120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Fraig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(Experiments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&amp;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performances)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When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initialize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SAT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solver?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CF6-0687-7148-AFC1-936E33DCCBDD}" type="slidenum">
              <a:rPr kumimoji="1" lang="zh-TW" altLang="en-US" smtClean="0"/>
              <a:t>8</a:t>
            </a:fld>
            <a:endParaRPr kumimoji="1"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02169"/>
              </p:ext>
            </p:extLst>
          </p:nvPr>
        </p:nvGraphicFramePr>
        <p:xfrm>
          <a:off x="2032000" y="309838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PER PROOFS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1000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cirSim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1.27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1.26</a:t>
                      </a:r>
                      <a:r>
                        <a:rPr lang="en-US" altLang="zh-TW" baseline="0" dirty="0" smtClean="0"/>
                        <a:t>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1.27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1.29 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cirFraig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54.58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67.67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68.30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87.11 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total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55.90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68.45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69.20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88.44 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memory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23.9 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48.1 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60.2 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82.3 M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195228" y="5357195"/>
            <a:ext cx="2718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chemeClr val="bg1"/>
                </a:solidFill>
              </a:rPr>
              <a:t>Assign new </a:t>
            </a:r>
            <a:r>
              <a:rPr kumimoji="1" lang="en-US" altLang="zh-TW" dirty="0" err="1" smtClean="0">
                <a:solidFill>
                  <a:schemeClr val="bg1"/>
                </a:solidFill>
              </a:rPr>
              <a:t>vars</a:t>
            </a:r>
            <a:r>
              <a:rPr kumimoji="1" lang="en-US" altLang="zh-TW" dirty="0" smtClean="0">
                <a:solidFill>
                  <a:schemeClr val="bg1"/>
                </a:solidFill>
              </a:rPr>
              <a:t> every time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289964" y="5357195"/>
            <a:ext cx="3260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chemeClr val="bg1"/>
                </a:solidFill>
              </a:rPr>
              <a:t>Assign </a:t>
            </a:r>
            <a:r>
              <a:rPr kumimoji="1" lang="en-US" altLang="zh-TW" dirty="0" err="1" smtClean="0">
                <a:solidFill>
                  <a:schemeClr val="bg1"/>
                </a:solidFill>
              </a:rPr>
              <a:t>vars</a:t>
            </a:r>
            <a:r>
              <a:rPr kumimoji="1" lang="en-US" altLang="zh-TW" dirty="0" smtClean="0">
                <a:solidFill>
                  <a:schemeClr val="bg1"/>
                </a:solidFill>
              </a:rPr>
              <a:t> once and add via DFS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線箭頭接點 9"/>
          <p:cNvCxnSpPr>
            <a:stCxn id="6" idx="0"/>
          </p:cNvCxnSpPr>
          <p:nvPr/>
        </p:nvCxnSpPr>
        <p:spPr>
          <a:xfrm flipH="1" flipV="1">
            <a:off x="4554510" y="5066501"/>
            <a:ext cx="1" cy="290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/>
          <p:cNvCxnSpPr/>
          <p:nvPr/>
        </p:nvCxnSpPr>
        <p:spPr>
          <a:xfrm flipH="1" flipV="1">
            <a:off x="7898736" y="5071058"/>
            <a:ext cx="1" cy="290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/>
          <p:cNvCxnSpPr/>
          <p:nvPr/>
        </p:nvCxnSpPr>
        <p:spPr>
          <a:xfrm flipV="1">
            <a:off x="8827819" y="5087523"/>
            <a:ext cx="274620" cy="26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/>
          <p:cNvCxnSpPr/>
          <p:nvPr/>
        </p:nvCxnSpPr>
        <p:spPr>
          <a:xfrm flipH="1" flipV="1">
            <a:off x="6687476" y="5112494"/>
            <a:ext cx="218791" cy="251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7810138" y="2395779"/>
            <a:ext cx="2344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b="1" dirty="0" smtClean="0">
                <a:solidFill>
                  <a:srgbClr val="FFC000"/>
                </a:solidFill>
              </a:rPr>
              <a:t>Matters a lot!!</a:t>
            </a:r>
            <a:endParaRPr kumimoji="1" lang="zh-TW" altLang="en-US" sz="2800" b="1" dirty="0">
              <a:solidFill>
                <a:srgbClr val="FFC000"/>
              </a:solidFill>
            </a:endParaRPr>
          </a:p>
        </p:txBody>
      </p:sp>
      <p:sp>
        <p:nvSpPr>
          <p:cNvPr id="19" name="框架 18"/>
          <p:cNvSpPr/>
          <p:nvPr/>
        </p:nvSpPr>
        <p:spPr>
          <a:xfrm>
            <a:off x="3657600" y="3098386"/>
            <a:ext cx="1607127" cy="1854200"/>
          </a:xfrm>
          <a:prstGeom prst="frame">
            <a:avLst>
              <a:gd name="adj1" fmla="val 1293"/>
            </a:avLst>
          </a:prstGeom>
          <a:solidFill>
            <a:srgbClr val="FF0000"/>
          </a:solidFill>
          <a:ln w="444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92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Fraig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(Experiments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&amp;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performances)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 Where to begin after merging two gates?</a:t>
            </a:r>
          </a:p>
          <a:p>
            <a:pPr lvl="1"/>
            <a:r>
              <a:rPr kumimoji="1" lang="en-US" altLang="zh-TW" sz="2800" dirty="0" err="1"/>
              <a:t>F</a:t>
            </a:r>
            <a:r>
              <a:rPr kumimoji="1" lang="en-US" altLang="zh-TW" sz="2800" dirty="0" err="1" smtClean="0"/>
              <a:t>anin</a:t>
            </a:r>
            <a:r>
              <a:rPr kumimoji="1" lang="en-US" altLang="zh-TW" sz="2800" dirty="0" smtClean="0"/>
              <a:t> cone under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the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base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is minimized</a:t>
            </a:r>
          </a:p>
          <a:p>
            <a:pPr lvl="1"/>
            <a:r>
              <a:rPr kumimoji="1" lang="en-US" altLang="zh-TW" sz="2800" dirty="0" smtClean="0"/>
              <a:t>Start from the base!!</a:t>
            </a:r>
            <a:endParaRPr kumimoji="1"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CF6-0687-7148-AFC1-936E33DCCBDD}" type="slidenum">
              <a:rPr kumimoji="1" lang="zh-TW" altLang="en-US" smtClean="0"/>
              <a:t>9</a:t>
            </a:fld>
            <a:endParaRPr kumimoji="1"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4359"/>
              </p:ext>
            </p:extLst>
          </p:nvPr>
        </p:nvGraphicFramePr>
        <p:xfrm>
          <a:off x="2032000" y="3749234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Time</a:t>
                      </a:r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sim13.aag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sim12.aag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Starting from</a:t>
                      </a:r>
                      <a:r>
                        <a:rPr lang="is-I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the base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the beginning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the base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the beginning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cirSim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1.27</a:t>
                      </a:r>
                      <a:r>
                        <a:rPr lang="en-US" altLang="zh-TW" baseline="0" dirty="0" smtClean="0"/>
                        <a:t>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1.25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0.27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0.28 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cirFraig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54.58</a:t>
                      </a:r>
                      <a:r>
                        <a:rPr lang="en-US" altLang="zh-TW" baseline="0" dirty="0" smtClean="0"/>
                        <a:t>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56.11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4.89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4.79 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total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55.90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57.42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5.17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5.08 s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5632477" y="3046545"/>
            <a:ext cx="365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>
                <a:solidFill>
                  <a:srgbClr val="FFC000"/>
                </a:solidFill>
              </a:rPr>
              <a:t> Only matters a bit though</a:t>
            </a:r>
            <a:r>
              <a:rPr kumimoji="1" lang="is-IS" altLang="zh-TW" sz="2400" dirty="0" smtClean="0">
                <a:solidFill>
                  <a:srgbClr val="FFC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2095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49435</TotalTime>
  <Words>839</Words>
  <Application>Microsoft Macintosh PowerPoint</Application>
  <PresentationFormat>寬螢幕</PresentationFormat>
  <Paragraphs>251</Paragraphs>
  <Slides>11</Slides>
  <Notes>9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  <vt:variant>
        <vt:lpstr>自訂放映</vt:lpstr>
      </vt:variant>
      <vt:variant>
        <vt:i4>1</vt:i4>
      </vt:variant>
    </vt:vector>
  </HeadingPairs>
  <TitlesOfParts>
    <vt:vector size="19" baseType="lpstr">
      <vt:lpstr>Calibri</vt:lpstr>
      <vt:lpstr>Calibri Light</vt:lpstr>
      <vt:lpstr>Microsoft JhengHei</vt:lpstr>
      <vt:lpstr>Wingdings</vt:lpstr>
      <vt:lpstr>新細明體</vt:lpstr>
      <vt:lpstr>Arial</vt:lpstr>
      <vt:lpstr>Office 佈景主題</vt:lpstr>
      <vt:lpstr>FRAIG Functionally-Reduced And-Inverter Gate</vt:lpstr>
      <vt:lpstr>Balance between Sim &amp; Fraig</vt:lpstr>
      <vt:lpstr>Fraig</vt:lpstr>
      <vt:lpstr>Fraig (Observations)</vt:lpstr>
      <vt:lpstr>PowerPoint 簡報</vt:lpstr>
      <vt:lpstr>Fraig (Algorithm)</vt:lpstr>
      <vt:lpstr>Fraig (Algorithm)</vt:lpstr>
      <vt:lpstr>Fraig (Experiments &amp; performances)</vt:lpstr>
      <vt:lpstr>Fraig (Experiments &amp; performances)</vt:lpstr>
      <vt:lpstr>Conclusion</vt:lpstr>
      <vt:lpstr>Thank you!! :)</vt:lpstr>
      <vt:lpstr>自訂顯示1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Fraig</dc:title>
  <dc:creator>Microsoft Office 使用者</dc:creator>
  <cp:lastModifiedBy>Microsoft Office 使用者</cp:lastModifiedBy>
  <cp:revision>130</cp:revision>
  <cp:lastPrinted>2018-02-11T09:43:33Z</cp:lastPrinted>
  <dcterms:created xsi:type="dcterms:W3CDTF">2018-02-10T15:48:04Z</dcterms:created>
  <dcterms:modified xsi:type="dcterms:W3CDTF">2018-03-18T06:22:16Z</dcterms:modified>
</cp:coreProperties>
</file>