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3" r:id="rId10"/>
    <p:sldId id="282" r:id="rId11"/>
    <p:sldId id="284" r:id="rId12"/>
    <p:sldId id="287" r:id="rId13"/>
    <p:sldId id="285" r:id="rId14"/>
    <p:sldId id="300" r:id="rId15"/>
    <p:sldId id="286" r:id="rId16"/>
    <p:sldId id="290" r:id="rId17"/>
    <p:sldId id="288" r:id="rId18"/>
    <p:sldId id="289" r:id="rId19"/>
    <p:sldId id="296" r:id="rId20"/>
    <p:sldId id="297" r:id="rId21"/>
    <p:sldId id="298" r:id="rId22"/>
    <p:sldId id="299" r:id="rId23"/>
    <p:sldId id="301" r:id="rId24"/>
    <p:sldId id="302" r:id="rId25"/>
    <p:sldId id="291" r:id="rId26"/>
    <p:sldId id="292" r:id="rId27"/>
    <p:sldId id="293" r:id="rId28"/>
    <p:sldId id="295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1019" autoAdjust="0"/>
  </p:normalViewPr>
  <p:slideViewPr>
    <p:cSldViewPr snapToGrid="0" snapToObjects="1">
      <p:cViewPr varScale="1">
        <p:scale>
          <a:sx n="89" d="100"/>
          <a:sy n="89" d="100"/>
        </p:scale>
        <p:origin x="82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simply contain symbols. Symbols can</a:t>
            </a:r>
            <a:r>
              <a:rPr lang="en-US" baseline="0" dirty="0"/>
              <a:t> be expanded/substituted with other things (functions or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on any type of input</a:t>
            </a:r>
          </a:p>
          <a:p>
            <a:r>
              <a:rPr lang="en-US" dirty="0"/>
              <a:t>We actually shadowed (re-defined or overloaded) the = procedure, by default it only compares numeric values for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turnaround.com/rebellabs/what-is-lambda-calculus-and-why-should-you-care/" TargetMode="External"/><Relationship Id="rId2" Type="http://schemas.openxmlformats.org/officeDocument/2006/relationships/hyperlink" Target="http://www.inf.fu-berlin.de/lehre/WS03/alpi/lambd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racket-lang.org/reference/pairs.html#%28def._%28%28quote._~23~25kernel%29._cons%29%29" TargetMode="External"/><Relationship Id="rId3" Type="http://schemas.openxmlformats.org/officeDocument/2006/relationships/hyperlink" Target="https://docs.racket-lang.org/reference/pairs.html#%28def._%28%28quote._~23~25kernel%29._cdr%29%29" TargetMode="External"/><Relationship Id="rId7" Type="http://schemas.openxmlformats.org/officeDocument/2006/relationships/hyperlink" Target="https://docs.racket-lang.org/reference/pairs.html#%28def._%28%28lib._racket%2Flist..rkt%29._second%29%29" TargetMode="External"/><Relationship Id="rId2" Type="http://schemas.openxmlformats.org/officeDocument/2006/relationships/hyperlink" Target="https://docs.racket-lang.org/reference/pairs.html#%28def._%28%28quote._~23~25kernel%29._car%29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acket-lang.org/reference/pairs.html#%28def._%28%28lib._racket%2Flist..rkt%29._first%29%29" TargetMode="External"/><Relationship Id="rId5" Type="http://schemas.openxmlformats.org/officeDocument/2006/relationships/hyperlink" Target="https://docs.racket-lang.org/reference/pairs.html#%28def._%28%28quote._~23~25kernel%29._caddr%29%29" TargetMode="External"/><Relationship Id="rId4" Type="http://schemas.openxmlformats.org/officeDocument/2006/relationships/hyperlink" Target="https://docs.racket-lang.org/reference/pairs.html#%28def._%28%28quote._~23~25kernel%29._cadr%29%29" TargetMode="External"/><Relationship Id="rId9" Type="http://schemas.openxmlformats.org/officeDocument/2006/relationships/hyperlink" Target="https://docs.racket-lang.org/reference/pairs.html#%28def._%28%28quote._~23~25kernel%29._list%29%2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reference/l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acket-lang.org/reference/set_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guide/defin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drracket/index.html" TargetMode="External"/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heme.com/tspl4/" TargetMode="External"/><Relationship Id="rId5" Type="http://schemas.openxmlformats.org/officeDocument/2006/relationships/hyperlink" Target="https://docs.racket-lang.org/racket-cheat/index.html" TargetMode="External"/><Relationship Id="rId4" Type="http://schemas.openxmlformats.org/officeDocument/2006/relationships/hyperlink" Target="http://docs.racket-lang.org/quick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Short, but interesting paper</a:t>
            </a:r>
            <a:endParaRPr lang="en-US" dirty="0"/>
          </a:p>
          <a:p>
            <a:r>
              <a:rPr lang="en-US" dirty="0">
                <a:hlinkClick r:id="rId3"/>
              </a:rPr>
              <a:t>Perhaps more simply put here</a:t>
            </a:r>
            <a:endParaRPr lang="en-US" dirty="0"/>
          </a:p>
          <a:p>
            <a:r>
              <a:rPr lang="en-US" dirty="0"/>
              <a:t>Alonzo Church</a:t>
            </a:r>
          </a:p>
          <a:p>
            <a:r>
              <a:rPr lang="en-US" dirty="0"/>
              <a:t>Smallest Universal Programming Language!</a:t>
            </a:r>
          </a:p>
          <a:p>
            <a:r>
              <a:rPr lang="en-US" dirty="0"/>
              <a:t>No Data types, only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5514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Lists! It’s a function! No, it’s a variable! No… It’s a ‘(List)!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964"/>
            <a:ext cx="8229600" cy="5181449"/>
          </a:xfrm>
        </p:spPr>
        <p:txBody>
          <a:bodyPr/>
          <a:lstStyle/>
          <a:p>
            <a:pPr lvl="1"/>
            <a:r>
              <a:rPr lang="en-US" dirty="0"/>
              <a:t>(</a:t>
            </a:r>
            <a:r>
              <a:rPr lang="en-US" dirty="0">
                <a:hlinkClick r:id="rId2"/>
              </a:rPr>
              <a:t>car</a:t>
            </a:r>
            <a:r>
              <a:rPr lang="en-US" dirty="0"/>
              <a:t> (first element in list))</a:t>
            </a:r>
          </a:p>
          <a:p>
            <a:pPr lvl="2"/>
            <a:r>
              <a:rPr lang="en-US" dirty="0"/>
              <a:t>(car ‘(A B C)) – returns ‘(A) </a:t>
            </a:r>
          </a:p>
          <a:p>
            <a:pPr lvl="1"/>
            <a:r>
              <a:rPr lang="en-US" dirty="0"/>
              <a:t>(</a:t>
            </a:r>
            <a:r>
              <a:rPr lang="en-US" dirty="0" err="1">
                <a:hlinkClick r:id="rId3"/>
              </a:rPr>
              <a:t>cdr</a:t>
            </a:r>
            <a:r>
              <a:rPr lang="en-US" dirty="0"/>
              <a:t> (everything except first item in list – the rest))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cdr</a:t>
            </a:r>
            <a:r>
              <a:rPr lang="en-US" dirty="0"/>
              <a:t> ‘(A B C)) – returns ‘(B C)</a:t>
            </a:r>
          </a:p>
          <a:p>
            <a:pPr lvl="1"/>
            <a:r>
              <a:rPr lang="en-US" dirty="0"/>
              <a:t>(</a:t>
            </a:r>
            <a:r>
              <a:rPr lang="en-US" dirty="0" err="1">
                <a:hlinkClick r:id="rId4"/>
              </a:rPr>
              <a:t>cadr</a:t>
            </a:r>
            <a:r>
              <a:rPr lang="en-US" dirty="0"/>
              <a:t> &amp; </a:t>
            </a:r>
            <a:r>
              <a:rPr lang="en-US" dirty="0" err="1">
                <a:hlinkClick r:id="rId5"/>
              </a:rPr>
              <a:t>caddr</a:t>
            </a:r>
            <a:r>
              <a:rPr lang="en-US" dirty="0"/>
              <a:t>): shorthand combinations of the above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6"/>
              </a:rPr>
              <a:t>first</a:t>
            </a:r>
            <a:r>
              <a:rPr lang="en-US" dirty="0"/>
              <a:t> (first element in list; list with 1 item))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7"/>
              </a:rPr>
              <a:t>second</a:t>
            </a:r>
            <a:r>
              <a:rPr lang="en-US" dirty="0"/>
              <a:t> … tenth (nth item in list; list with 1 item))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8"/>
              </a:rPr>
              <a:t>cons</a:t>
            </a:r>
            <a:r>
              <a:rPr lang="en-US" dirty="0"/>
              <a:t> (combine two “lists”) )</a:t>
            </a:r>
          </a:p>
          <a:p>
            <a:pPr lvl="2"/>
            <a:r>
              <a:rPr lang="en-US" dirty="0"/>
              <a:t>(cons ‘A ‘(B C D)) – returns ‘(A B C D)</a:t>
            </a:r>
          </a:p>
          <a:p>
            <a:pPr lvl="1"/>
            <a:r>
              <a:rPr lang="en-US" dirty="0">
                <a:hlinkClick r:id="rId9"/>
              </a:rPr>
              <a:t>list</a:t>
            </a:r>
            <a:r>
              <a:rPr lang="en-US" dirty="0"/>
              <a:t> (similar to cons, creates new lists containing elements)</a:t>
            </a:r>
          </a:p>
          <a:p>
            <a:pPr lvl="2"/>
            <a:r>
              <a:rPr lang="en-US" dirty="0"/>
              <a:t>(list ‘A ‘B ‘(C D) ) – returns ‘(A B (C D))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38"/>
            <a:ext cx="8229600" cy="4525963"/>
          </a:xfrm>
        </p:spPr>
        <p:txBody>
          <a:bodyPr/>
          <a:lstStyle/>
          <a:p>
            <a:r>
              <a:rPr lang="en-US" dirty="0"/>
              <a:t>Given the way that scheme is implemented EVERYTHING returns something, even lists!</a:t>
            </a:r>
          </a:p>
          <a:p>
            <a:r>
              <a:rPr lang="en-US" dirty="0"/>
              <a:t>If a list only accepts 2 items, and you need to pass in multiple items, the 2</a:t>
            </a:r>
            <a:r>
              <a:rPr lang="en-US" baseline="30000" dirty="0"/>
              <a:t>nd</a:t>
            </a:r>
            <a:r>
              <a:rPr lang="en-US" dirty="0"/>
              <a:t> item must be another list</a:t>
            </a:r>
          </a:p>
          <a:p>
            <a:r>
              <a:rPr lang="en-US" dirty="0"/>
              <a:t>Lists can be heterogeneous in Scheme (this extends to data &amp; functions)</a:t>
            </a:r>
          </a:p>
          <a:p>
            <a:r>
              <a:rPr lang="en-US" dirty="0"/>
              <a:t>Scheme uses pre-fix notation. So the first list item is always the “root” of an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109"/>
            <a:ext cx="8229600" cy="4525963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r>
              <a:rPr lang="en-US" dirty="0"/>
              <a:t>Global (using define)</a:t>
            </a:r>
          </a:p>
          <a:p>
            <a:pPr lvl="1"/>
            <a:r>
              <a:rPr lang="en-US" dirty="0"/>
              <a:t>(define x 1) creates a global variable called x that is initialized to 1</a:t>
            </a:r>
          </a:p>
          <a:p>
            <a:pPr lvl="2"/>
            <a:r>
              <a:rPr lang="en-US" dirty="0"/>
              <a:t>First list item: define</a:t>
            </a:r>
          </a:p>
          <a:p>
            <a:pPr lvl="2"/>
            <a:r>
              <a:rPr lang="en-US" dirty="0"/>
              <a:t>Second list item: x</a:t>
            </a:r>
          </a:p>
          <a:p>
            <a:pPr lvl="2"/>
            <a:r>
              <a:rPr lang="en-US" dirty="0"/>
              <a:t>Third list item: some value, substitute this value for x</a:t>
            </a:r>
          </a:p>
          <a:p>
            <a:pPr lvl="1"/>
            <a:r>
              <a:rPr lang="en-US" dirty="0"/>
              <a:t>(define x (+ 1 2) ) creates a global variable called x that is initialized to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global (list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" y="1418109"/>
            <a:ext cx="8997043" cy="5091548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pPr lvl="1"/>
            <a:r>
              <a:rPr lang="en-US" dirty="0"/>
              <a:t>(define     		x                 		1) </a:t>
            </a:r>
          </a:p>
          <a:p>
            <a:pPr marL="457200" lvl="1" indent="0">
              <a:buNone/>
            </a:pPr>
            <a:r>
              <a:rPr lang="en-US" dirty="0"/>
              <a:t>	list item 1      	list item 2		list item 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		sub li 1		sub li 2		sub li 3</a:t>
            </a:r>
          </a:p>
          <a:p>
            <a:pPr lvl="1"/>
            <a:r>
              <a:rPr lang="en-US" dirty="0"/>
              <a:t>(define 			x 				(+ 			1 			2) 		)</a:t>
            </a:r>
          </a:p>
          <a:p>
            <a:pPr marL="457200" lvl="1" indent="0">
              <a:buNone/>
            </a:pPr>
            <a:r>
              <a:rPr lang="en-US" dirty="0"/>
              <a:t>	list item 1		list item 2		list item 3 (the whole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Global (using </a:t>
            </a:r>
            <a:r>
              <a:rPr lang="en-US" dirty="0">
                <a:hlinkClick r:id="rId2"/>
              </a:rPr>
              <a:t>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(let 		</a:t>
            </a:r>
          </a:p>
          <a:p>
            <a:pPr marL="457200" lvl="1" indent="0">
              <a:buNone/>
            </a:pPr>
            <a:r>
              <a:rPr lang="en-US" dirty="0"/>
              <a:t>		(x (+ 1 2))</a:t>
            </a:r>
          </a:p>
          <a:p>
            <a:pPr marL="457200" lvl="1" indent="0">
              <a:buNone/>
            </a:pPr>
            <a:r>
              <a:rPr lang="en-US" dirty="0"/>
              <a:t>		(y (+ 2 2))</a:t>
            </a:r>
          </a:p>
          <a:p>
            <a:pPr marL="457200" lvl="1" indent="0">
              <a:buNone/>
            </a:pPr>
            <a:r>
              <a:rPr lang="en-US" dirty="0"/>
              <a:t>x + y) creates local variables x and y initialized to 3 and 4</a:t>
            </a:r>
          </a:p>
          <a:p>
            <a:r>
              <a:rPr lang="en-US" dirty="0"/>
              <a:t>By default, procedures (let is a procedure) always return the value of the last item in the list (x + y)</a:t>
            </a:r>
          </a:p>
          <a:p>
            <a:r>
              <a:rPr lang="en-US" dirty="0"/>
              <a:t>See link above for an example of returning last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</a:t>
            </a:r>
            <a:r>
              <a:rPr lang="en-US" dirty="0" err="1"/>
              <a:t>modfying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set!</a:t>
            </a:r>
            <a:endParaRPr lang="en-US" dirty="0"/>
          </a:p>
          <a:p>
            <a:r>
              <a:rPr lang="en-US" dirty="0"/>
              <a:t>Variables or definitions can not be “redefined” once initialized. To change the value of a definition, use the set!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x 0)</a:t>
            </a:r>
          </a:p>
          <a:p>
            <a:pPr marL="0" indent="0">
              <a:buNone/>
            </a:pPr>
            <a:r>
              <a:rPr lang="en-US" dirty="0"/>
              <a:t>(set! x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(functions) are also described as lists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(lambda (parameters go here)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r>
              <a:rPr lang="en-US" dirty="0"/>
              <a:t>Used this way, lambda is a “one-time” anonymous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81"/>
            <a:ext cx="8229600" cy="4704971"/>
          </a:xfrm>
        </p:spPr>
        <p:txBody>
          <a:bodyPr/>
          <a:lstStyle/>
          <a:p>
            <a:r>
              <a:rPr lang="en-US" dirty="0"/>
              <a:t>Assigning a name to a lambda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(define x</a:t>
            </a:r>
          </a:p>
          <a:p>
            <a:pPr marL="0" indent="0">
              <a:buNone/>
            </a:pPr>
            <a:r>
              <a:rPr lang="en-US" dirty="0"/>
              <a:t>(lambda (parameters go here, can be empty)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))</a:t>
            </a:r>
          </a:p>
          <a:p>
            <a:r>
              <a:rPr lang="en-US" dirty="0"/>
              <a:t>Calling x will now execute the lambda procedure associated with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(define)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“define” procedures</a:t>
            </a:r>
          </a:p>
          <a:p>
            <a:r>
              <a:rPr lang="en-US" dirty="0"/>
              <a:t>Symbols can represent data, or procedures</a:t>
            </a:r>
          </a:p>
          <a:p>
            <a:r>
              <a:rPr lang="en-US" dirty="0"/>
              <a:t>(x) is a procedure (a list with 1 item in it that is a procedure)</a:t>
            </a:r>
          </a:p>
          <a:p>
            <a:r>
              <a:rPr lang="en-US" dirty="0"/>
              <a:t>x or ‘(x) is data (a list with 1 item in it that is data – how we traditionally view a variable)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  <a:p>
            <a:pPr lvl="1"/>
            <a:r>
              <a:rPr lang="en-US" dirty="0"/>
              <a:t>Interactive Mode</a:t>
            </a:r>
          </a:p>
          <a:p>
            <a:r>
              <a:rPr lang="en-US" dirty="0"/>
              <a:t>Lambda Calculus (short)</a:t>
            </a:r>
          </a:p>
          <a:p>
            <a:r>
              <a:rPr lang="en-US" dirty="0"/>
              <a:t>Lists!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Procedures (lambda)</a:t>
            </a:r>
          </a:p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Iteration 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</a:t>
            </a:r>
            <a:r>
              <a:rPr lang="en-US" dirty="0">
                <a:hlinkClick r:id="rId2"/>
              </a:rPr>
              <a:t>define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450767"/>
            <a:ext cx="90079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(define x </a:t>
            </a:r>
          </a:p>
          <a:p>
            <a:pPr marL="0" indent="0">
              <a:buNone/>
            </a:pPr>
            <a:r>
              <a:rPr lang="en-US" dirty="0"/>
              <a:t>	(display “procedure?”)</a:t>
            </a:r>
          </a:p>
          <a:p>
            <a:pPr marL="0" indent="0">
              <a:buNone/>
            </a:pPr>
            <a:r>
              <a:rPr lang="en-US" dirty="0"/>
              <a:t>) ; will not display procedure, returns void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shorthand for procedure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(display “procedure?”) </a:t>
            </a:r>
            <a:r>
              <a:rPr lang="en-US" dirty="0">
                <a:sym typeface="Wingdings" panose="05000000000000000000" pitchFamily="2" charset="2"/>
              </a:rPr>
              <a:t> body is rest of list items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 returns void, displays “procedure?”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(x)</a:t>
            </a:r>
          </a:p>
          <a:p>
            <a:pPr marL="0" indent="0">
              <a:buNone/>
            </a:pPr>
            <a:r>
              <a:rPr lang="en-US" dirty="0"/>
              <a:t>	(display “procedure shorthand”)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()</a:t>
            </a:r>
          </a:p>
          <a:p>
            <a:pPr marL="0" indent="0">
              <a:buNone/>
            </a:pPr>
            <a:r>
              <a:rPr lang="en-US" dirty="0"/>
              <a:t>		(display “Previous example converted to this”)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9500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</a:t>
            </a:r>
          </a:p>
          <a:p>
            <a:pPr marL="0" indent="0">
              <a:buNone/>
            </a:pPr>
            <a:r>
              <a:rPr lang="en-US" dirty="0"/>
              <a:t>	(+ a a)</a:t>
            </a:r>
          </a:p>
          <a:p>
            <a:pPr marL="0" indent="0">
              <a:buNone/>
            </a:pPr>
            <a:r>
              <a:rPr lang="en-US" dirty="0"/>
              <a:t>	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</a:t>
            </a:r>
          </a:p>
          <a:p>
            <a:pPr marL="0" indent="0">
              <a:buNone/>
            </a:pPr>
            <a:r>
              <a:rPr lang="en-US" dirty="0"/>
              <a:t>		(+a a)</a:t>
            </a:r>
          </a:p>
          <a:p>
            <a:pPr marL="0" indent="0">
              <a:buNone/>
            </a:pPr>
            <a:r>
              <a:rPr lang="en-US" dirty="0"/>
              <a:t>		(display “What really happens above”)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(as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8109"/>
            <a:ext cx="9095014" cy="495003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    </a:t>
            </a:r>
            <a:r>
              <a:rPr lang="en-US" dirty="0"/>
              <a:t>1 2	   1 2 3        1				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 (+ a a) 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	2		3		4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Lambda:</a:t>
            </a:r>
            <a:r>
              <a:rPr lang="en-US" b="1" dirty="0">
                <a:solidFill>
                  <a:srgbClr val="00B050"/>
                </a:solidFill>
              </a:rPr>
              <a:t>         </a:t>
            </a:r>
            <a:r>
              <a:rPr lang="en-US" dirty="0"/>
              <a:t>1        2      3            4</a:t>
            </a:r>
          </a:p>
          <a:p>
            <a:pPr marL="0" indent="0">
              <a:buNone/>
            </a:pPr>
            <a:r>
              <a:rPr lang="en-US" dirty="0"/>
              <a:t>w/in lambda:               1 2 3        1              2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 (+a a) (display “Actual”)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   2                            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Procedures (operators as procedures)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(= x y)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=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/>
              <a:t>lambda (x y)</a:t>
            </a:r>
          </a:p>
          <a:p>
            <a:pPr marL="0" indent="0">
              <a:buNone/>
            </a:pPr>
            <a:r>
              <a:rPr lang="es-ES" dirty="0"/>
              <a:t>      	</a:t>
            </a:r>
            <a:r>
              <a:rPr lang="es-ES" b="1" dirty="0">
                <a:solidFill>
                  <a:srgbClr val="7030A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00B050"/>
                </a:solidFill>
              </a:rPr>
              <a:t>)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ways, we will cover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Several benefits</a:t>
            </a:r>
          </a:p>
          <a:p>
            <a:pPr lvl="1"/>
            <a:r>
              <a:rPr lang="en-US" dirty="0"/>
              <a:t>Inherently handles “blocks” with multiple commands</a:t>
            </a:r>
          </a:p>
          <a:p>
            <a:pPr lvl="2"/>
            <a:r>
              <a:rPr lang="en-US" dirty="0"/>
              <a:t>With if statements you’d have to code a begin block</a:t>
            </a:r>
          </a:p>
          <a:p>
            <a:pPr lvl="2"/>
            <a:r>
              <a:rPr lang="en-US" dirty="0"/>
              <a:t>Begin blocks are implicit with the </a:t>
            </a:r>
            <a:r>
              <a:rPr lang="en-US" dirty="0" err="1"/>
              <a:t>cond</a:t>
            </a:r>
            <a:r>
              <a:rPr lang="en-US" dirty="0"/>
              <a:t> statement</a:t>
            </a:r>
          </a:p>
          <a:p>
            <a:r>
              <a:rPr lang="en-US" dirty="0"/>
              <a:t>Example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	(more instructions?)</a:t>
            </a:r>
          </a:p>
          <a:p>
            <a:pPr marL="0" indent="0">
              <a:buNone/>
            </a:pPr>
            <a:r>
              <a:rPr lang="en-US" dirty="0"/>
              <a:t>	) ;end first equal block can have more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				(with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(do some stuff)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 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	(body of else goes here. Multiple ok)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 – equivalent, required for </a:t>
            </a:r>
            <a:r>
              <a:rPr lang="en-US" i="1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9" y="1417638"/>
            <a:ext cx="4384664" cy="3744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6829" y="1417637"/>
            <a:ext cx="4830978" cy="51710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begin</a:t>
            </a:r>
          </a:p>
          <a:p>
            <a:pPr marL="0" indent="0">
              <a:buFont typeface="Arial"/>
              <a:buNone/>
            </a:pPr>
            <a:r>
              <a:rPr lang="en-US" dirty="0"/>
              <a:t>			(what to do if true?)</a:t>
            </a:r>
          </a:p>
          <a:p>
            <a:pPr marL="0" indent="0">
              <a:buFont typeface="Arial"/>
              <a:buNone/>
            </a:pPr>
            <a:r>
              <a:rPr lang="en-US" dirty="0"/>
              <a:t>			(anything else)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</a:rPr>
              <a:t>		)</a:t>
            </a:r>
            <a:r>
              <a:rPr lang="en-US" dirty="0"/>
              <a:t>; end begin block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Font typeface="Arial"/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3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– write it recursively!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767"/>
            <a:ext cx="8229600" cy="4525963"/>
          </a:xfrm>
        </p:spPr>
        <p:txBody>
          <a:bodyPr/>
          <a:lstStyle/>
          <a:p>
            <a:r>
              <a:rPr lang="en-US" dirty="0"/>
              <a:t>There are for and do loops in scheme, but ideally we want to write recursive functions</a:t>
            </a:r>
          </a:p>
          <a:p>
            <a:r>
              <a:rPr lang="en-US" dirty="0"/>
              <a:t>Different way to think about coding</a:t>
            </a:r>
          </a:p>
          <a:p>
            <a:r>
              <a:rPr lang="en-US" dirty="0"/>
              <a:t>Specifically, we want to write tail-recursive functions</a:t>
            </a:r>
          </a:p>
          <a:p>
            <a:r>
              <a:rPr lang="en-US" dirty="0"/>
              <a:t>Very fast in scheme</a:t>
            </a:r>
          </a:p>
          <a:p>
            <a:r>
              <a:rPr lang="en-US" dirty="0"/>
              <a:t>Scheme guarantees that tail recursion will be converted to iterative when executed/compiled</a:t>
            </a:r>
          </a:p>
          <a:p>
            <a:r>
              <a:rPr lang="en-US" dirty="0"/>
              <a:t>See </a:t>
            </a:r>
            <a:r>
              <a:rPr lang="en-US" i="1" dirty="0" err="1"/>
              <a:t>next_token</a:t>
            </a:r>
            <a:r>
              <a:rPr lang="en-US" dirty="0"/>
              <a:t> in homework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(</a:t>
            </a:r>
            <a:r>
              <a:rPr lang="en-US" dirty="0" err="1"/>
              <a:t>Gui</a:t>
            </a:r>
            <a:r>
              <a:rPr lang="en-US" dirty="0"/>
              <a:t> Demo In-class)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4" y="1603237"/>
            <a:ext cx="8565127" cy="48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</a:p>
          <a:p>
            <a:pPr lvl="1"/>
            <a:r>
              <a:rPr lang="en-US" dirty="0">
                <a:hlinkClick r:id="rId2"/>
              </a:rPr>
              <a:t>https://racket-lang.org</a:t>
            </a:r>
            <a:r>
              <a:rPr lang="en-US" dirty="0"/>
              <a:t> </a:t>
            </a:r>
          </a:p>
          <a:p>
            <a:r>
              <a:rPr lang="en-US" dirty="0"/>
              <a:t>Reference Docs</a:t>
            </a:r>
          </a:p>
          <a:p>
            <a:pPr lvl="1"/>
            <a:r>
              <a:rPr lang="en-US" dirty="0">
                <a:hlinkClick r:id="rId3"/>
              </a:rPr>
              <a:t>http://docs.racket-lang.org/drracket/index.html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http://docs.racket-lang.org/quick/index.html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https://docs.racket-lang.org/racket-cheat/index.html</a:t>
            </a:r>
            <a:endParaRPr lang="en-US" dirty="0"/>
          </a:p>
          <a:p>
            <a:r>
              <a:rPr lang="en-US" dirty="0"/>
              <a:t>Online Textbook</a:t>
            </a:r>
          </a:p>
          <a:p>
            <a:pPr lvl="1"/>
            <a:r>
              <a:rPr lang="en-US" dirty="0">
                <a:hlinkClick r:id="rId6"/>
              </a:rPr>
              <a:t>http://www.scheme.com/tspl4/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9120" cy="1143000"/>
          </a:xfrm>
        </p:spPr>
        <p:txBody>
          <a:bodyPr>
            <a:normAutofit/>
          </a:bodyPr>
          <a:lstStyle/>
          <a:p>
            <a:r>
              <a:rPr lang="en-US" dirty="0"/>
              <a:t>Dr. Racket – Interactive &amp;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353" b="81611"/>
          <a:stretch/>
        </p:blipFill>
        <p:spPr>
          <a:xfrm>
            <a:off x="2913386" y="1603237"/>
            <a:ext cx="5974516" cy="1952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0282" b="72121"/>
          <a:stretch/>
        </p:blipFill>
        <p:spPr>
          <a:xfrm>
            <a:off x="457200" y="2884418"/>
            <a:ext cx="4178802" cy="33233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8480" y="3556000"/>
            <a:ext cx="2082800" cy="853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7203440" y="1990338"/>
            <a:ext cx="1320800" cy="619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644" y="3556000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commands in file, start interactive mode.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246844" y="2420352"/>
            <a:ext cx="525556" cy="1135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093" y="157746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“language”. Kind of like a library.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22515" y="2221746"/>
            <a:ext cx="525556" cy="1657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3544" b="33513"/>
          <a:stretch/>
        </p:blipFill>
        <p:spPr>
          <a:xfrm>
            <a:off x="-1" y="1608990"/>
            <a:ext cx="9095015" cy="3934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2080" y="3450828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Breakpoints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0320" y="337312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Debug Mode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40320" y="2153920"/>
            <a:ext cx="89408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" y="1526548"/>
            <a:ext cx="8854832" cy="49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7913" b="40692"/>
          <a:stretch/>
        </p:blipFill>
        <p:spPr>
          <a:xfrm>
            <a:off x="6055360" y="1567188"/>
            <a:ext cx="2887254" cy="4360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293" b="58643"/>
          <a:stretch/>
        </p:blipFill>
        <p:spPr>
          <a:xfrm>
            <a:off x="230021" y="3139440"/>
            <a:ext cx="6318044" cy="2788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412" r="77585" b="18254"/>
          <a:stretch/>
        </p:blipFill>
        <p:spPr>
          <a:xfrm>
            <a:off x="2871622" y="1417638"/>
            <a:ext cx="2924980" cy="2006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6" y="4003040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9882" y="3161268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Stack trace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7044" y="2069373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11160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calculus (also written as λ-calculus or called “the lambda calculus”) is a formal system in mathematical logic and computer science for expressing computation by way of variable binding and substitution.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0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1028</Words>
  <Application>Microsoft Office PowerPoint</Application>
  <PresentationFormat>On-screen Show (4:3)</PresentationFormat>
  <Paragraphs>232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Quick Scheme</vt:lpstr>
      <vt:lpstr>Topics</vt:lpstr>
      <vt:lpstr>Dr. Racket (Gui Demo In-class)</vt:lpstr>
      <vt:lpstr>Dr. Racket</vt:lpstr>
      <vt:lpstr>Dr. Racket – Interactive &amp; Language</vt:lpstr>
      <vt:lpstr>Dr. Racket - Debugging</vt:lpstr>
      <vt:lpstr>Dr. Racket - Debugging</vt:lpstr>
      <vt:lpstr>Dr. Racket - Debugging</vt:lpstr>
      <vt:lpstr>Lambda Calculus</vt:lpstr>
      <vt:lpstr>Lambda Calculus</vt:lpstr>
      <vt:lpstr>Lists! It’s a function! No, it’s a variable! No… It’s a ‘(List)!</vt:lpstr>
      <vt:lpstr>Lists</vt:lpstr>
      <vt:lpstr>Variables - global</vt:lpstr>
      <vt:lpstr>Variables – global (list items)</vt:lpstr>
      <vt:lpstr>Variables - local</vt:lpstr>
      <vt:lpstr>Variables - modfying</vt:lpstr>
      <vt:lpstr>Procedures (lambda)</vt:lpstr>
      <vt:lpstr>Procedures (lambda)</vt:lpstr>
      <vt:lpstr>Procedure (define)</vt:lpstr>
      <vt:lpstr>Procedure (define)</vt:lpstr>
      <vt:lpstr>Procedures</vt:lpstr>
      <vt:lpstr>Procedures</vt:lpstr>
      <vt:lpstr>Procedures (as lists)</vt:lpstr>
      <vt:lpstr>Procedures (operators as procedures)</vt:lpstr>
      <vt:lpstr>Selection (cond)</vt:lpstr>
      <vt:lpstr>Selection (cond)</vt:lpstr>
      <vt:lpstr>Selection (cond)</vt:lpstr>
      <vt:lpstr>Selection (cond) – equivalent, required for if statement</vt:lpstr>
      <vt:lpstr>Iteration – write it recursively!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425</cp:revision>
  <dcterms:created xsi:type="dcterms:W3CDTF">2012-06-28T21:20:35Z</dcterms:created>
  <dcterms:modified xsi:type="dcterms:W3CDTF">2019-04-15T04:14:15Z</dcterms:modified>
</cp:coreProperties>
</file>