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96" y="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61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oaa.gov/clima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aa.gov/clima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aa.gov/clim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1136801"/>
            <a:ext cx="17339786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75" dirty="0" smtClean="0"/>
              <a:t>Exam Objective</a:t>
            </a:r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1924413" y="3986796"/>
            <a:ext cx="14452237" cy="3303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Import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ma</a:t>
            </a:r>
            <a:r>
              <a:rPr sz="4500" spc="-190" dirty="0">
                <a:solidFill>
                  <a:srgbClr val="3A3A3A"/>
                </a:solidFill>
                <a:latin typeface="Calibri"/>
                <a:cs typeface="Calibri"/>
              </a:rPr>
              <a:t>n</a:t>
            </a:r>
            <a:r>
              <a:rPr sz="4500" spc="20" dirty="0">
                <a:solidFill>
                  <a:srgbClr val="3A3A3A"/>
                </a:solidFill>
                <a:latin typeface="Calibri"/>
                <a:cs typeface="Calibri"/>
              </a:rPr>
              <a:t>y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80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ypes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of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dat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sets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and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60" dirty="0">
                <a:solidFill>
                  <a:srgbClr val="3A3A3A"/>
                </a:solidFill>
                <a:latin typeface="Calibri"/>
                <a:cs typeface="Calibri"/>
              </a:rPr>
              <a:t>deal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with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import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30" dirty="0">
                <a:solidFill>
                  <a:srgbClr val="3A3A3A"/>
                </a:solidFill>
                <a:latin typeface="Calibri"/>
                <a:cs typeface="Calibri"/>
              </a:rPr>
              <a:t>i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4500" spc="-15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ues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Export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o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f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acilita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e 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ollabo</a:t>
            </a:r>
            <a:r>
              <a:rPr sz="4500" spc="-130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ati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v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e 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15" dirty="0">
                <a:solidFill>
                  <a:srgbClr val="3A3A3A"/>
                </a:solidFill>
                <a:latin typeface="Calibri"/>
                <a:cs typeface="Calibri"/>
              </a:rPr>
              <a:t>scien</a:t>
            </a:r>
            <a:r>
              <a:rPr sz="4500" spc="-5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e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10" dirty="0">
                <a:solidFill>
                  <a:srgbClr val="3A3A3A"/>
                </a:solidFill>
                <a:latin typeface="Calibri"/>
                <a:cs typeface="Calibri"/>
              </a:rPr>
              <a:t>P</a:t>
            </a:r>
            <a:r>
              <a:rPr sz="4500" spc="-80" dirty="0">
                <a:solidFill>
                  <a:srgbClr val="3A3A3A"/>
                </a:solidFill>
                <a:latin typeface="Calibri"/>
                <a:cs typeface="Calibri"/>
              </a:rPr>
              <a:t>er</a:t>
            </a:r>
            <a:r>
              <a:rPr sz="4500" spc="-125" dirty="0">
                <a:solidFill>
                  <a:srgbClr val="3A3A3A"/>
                </a:solidFill>
                <a:latin typeface="Calibri"/>
                <a:cs typeface="Calibri"/>
              </a:rPr>
              <a:t>f</a:t>
            </a:r>
            <a:r>
              <a:rPr sz="4500" spc="-80" dirty="0">
                <a:solidFill>
                  <a:srgbClr val="3A3A3A"/>
                </a:solidFill>
                <a:latin typeface="Calibri"/>
                <a:cs typeface="Calibri"/>
              </a:rPr>
              <a:t>orm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15" dirty="0">
                <a:solidFill>
                  <a:srgbClr val="3A3A3A"/>
                </a:solidFill>
                <a:latin typeface="Calibri"/>
                <a:cs typeface="Calibri"/>
              </a:rPr>
              <a:t>statistical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and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30" dirty="0">
                <a:solidFill>
                  <a:srgbClr val="3A3A3A"/>
                </a:solidFill>
                <a:latin typeface="Calibri"/>
                <a:cs typeface="Calibri"/>
              </a:rPr>
              <a:t>vi</a:t>
            </a:r>
            <a:r>
              <a:rPr sz="4500" spc="-15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ual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E</a:t>
            </a:r>
            <a:r>
              <a:rPr sz="4500" spc="-60" dirty="0">
                <a:solidFill>
                  <a:srgbClr val="3A3A3A"/>
                </a:solidFill>
                <a:latin typeface="Calibri"/>
                <a:cs typeface="Calibri"/>
              </a:rPr>
              <a:t>D</a:t>
            </a:r>
            <a:r>
              <a:rPr sz="4500" spc="-80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3A3A3A"/>
                </a:solidFill>
                <a:latin typeface="Calibri"/>
                <a:cs typeface="Calibri"/>
              </a:rPr>
              <a:t>nati</a:t>
            </a:r>
            <a:r>
              <a:rPr sz="4500" spc="-95" dirty="0">
                <a:solidFill>
                  <a:srgbClr val="3A3A3A"/>
                </a:solidFill>
                <a:latin typeface="Calibri"/>
                <a:cs typeface="Calibri"/>
              </a:rPr>
              <a:t>v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ely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in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pand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4500" spc="35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endParaRPr sz="4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6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Line</a:t>
            </a:r>
            <a:r>
              <a:rPr spc="-520" dirty="0"/>
              <a:t> </a:t>
            </a:r>
            <a:r>
              <a:rPr spc="35" dirty="0"/>
              <a:t>plots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85" dirty="0"/>
              <a:t>pand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151797" y="3036556"/>
            <a:ext cx="9245791" cy="801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Line</a:t>
            </a:r>
            <a:r>
              <a:rPr spc="-520" dirty="0"/>
              <a:t> </a:t>
            </a:r>
            <a:r>
              <a:rPr spc="35" dirty="0"/>
              <a:t>plots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45" dirty="0"/>
              <a:t>p</a:t>
            </a:r>
            <a:r>
              <a:rPr spc="-185" dirty="0"/>
              <a:t>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3850" y="3825875"/>
            <a:ext cx="10519863" cy="298543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[1]: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import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matplotlib.pyplot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as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[2]: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climate2010.Temperature[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'2010-07'</a:t>
            </a:r>
            <a:r>
              <a:rPr sz="2600" spc="15" dirty="0">
                <a:latin typeface="Courier New"/>
                <a:cs typeface="Courier New"/>
              </a:rPr>
              <a:t>].plot()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[3]: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plt.title(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'Temperature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(July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2010)'</a:t>
            </a:r>
            <a:r>
              <a:rPr sz="2600" spc="15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[4]: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plt.show()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His</a:t>
            </a:r>
            <a:r>
              <a:rPr spc="30" dirty="0"/>
              <a:t>t</a:t>
            </a:r>
            <a:r>
              <a:rPr spc="175" dirty="0"/>
              <a:t>og</a:t>
            </a:r>
            <a:r>
              <a:rPr spc="-175" dirty="0"/>
              <a:t>r</a:t>
            </a:r>
            <a:r>
              <a:rPr spc="-200" dirty="0"/>
              <a:t>ams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85" dirty="0"/>
              <a:t>pand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151797" y="3036556"/>
            <a:ext cx="11643624" cy="7874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His</a:t>
            </a:r>
            <a:r>
              <a:rPr spc="30" dirty="0"/>
              <a:t>t</a:t>
            </a:r>
            <a:r>
              <a:rPr spc="175" dirty="0"/>
              <a:t>og</a:t>
            </a:r>
            <a:r>
              <a:rPr spc="-175" dirty="0"/>
              <a:t>r</a:t>
            </a:r>
            <a:r>
              <a:rPr spc="-200" dirty="0"/>
              <a:t>ams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45" dirty="0"/>
              <a:t>p</a:t>
            </a:r>
            <a:r>
              <a:rPr spc="-185" dirty="0"/>
              <a:t>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5807" y="3368675"/>
            <a:ext cx="12785090" cy="26517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276860" marR="638175">
              <a:lnSpc>
                <a:spcPct val="2114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[5]: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climate2010[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'DewPoint'</a:t>
            </a:r>
            <a:r>
              <a:rPr sz="2600" spc="15" dirty="0">
                <a:latin typeface="Courier New"/>
                <a:cs typeface="Courier New"/>
              </a:rPr>
              <a:t>].plot(kind=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'hist'</a:t>
            </a:r>
            <a:r>
              <a:rPr sz="2600" spc="15" dirty="0">
                <a:latin typeface="Courier New"/>
                <a:cs typeface="Courier New"/>
              </a:rPr>
              <a:t>,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bins=</a:t>
            </a:r>
            <a:r>
              <a:rPr sz="2600" spc="15" dirty="0">
                <a:solidFill>
                  <a:srgbClr val="2A9A0B"/>
                </a:solidFill>
                <a:latin typeface="Courier New"/>
                <a:cs typeface="Courier New"/>
              </a:rPr>
              <a:t>30</a:t>
            </a:r>
            <a:r>
              <a:rPr sz="2600" spc="15" dirty="0">
                <a:latin typeface="Courier New"/>
                <a:cs typeface="Courier New"/>
              </a:rPr>
              <a:t>) 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[6]: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plt.title(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'Dew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Point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distribution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(2010)'</a:t>
            </a:r>
            <a:r>
              <a:rPr sz="2600" spc="15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[7]: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plt.show()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B</a:t>
            </a:r>
            <a:r>
              <a:rPr spc="-225" dirty="0"/>
              <a:t>o</a:t>
            </a:r>
            <a:r>
              <a:rPr spc="275" dirty="0"/>
              <a:t>x</a:t>
            </a:r>
            <a:r>
              <a:rPr spc="-520" dirty="0"/>
              <a:t> </a:t>
            </a:r>
            <a:r>
              <a:rPr spc="35" dirty="0"/>
              <a:t>plots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85" dirty="0"/>
              <a:t>pand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151797" y="3036556"/>
            <a:ext cx="9518034" cy="6931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B</a:t>
            </a:r>
            <a:r>
              <a:rPr spc="-225" dirty="0"/>
              <a:t>o</a:t>
            </a:r>
            <a:r>
              <a:rPr spc="275" dirty="0"/>
              <a:t>x</a:t>
            </a:r>
            <a:r>
              <a:rPr spc="-520" dirty="0"/>
              <a:t> </a:t>
            </a:r>
            <a:r>
              <a:rPr spc="35" dirty="0"/>
              <a:t>plots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45" dirty="0"/>
              <a:t>p</a:t>
            </a:r>
            <a:r>
              <a:rPr spc="-185" dirty="0"/>
              <a:t>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2850" y="3521075"/>
            <a:ext cx="11737975" cy="26517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[8]: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climate2010[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'DewPoint'</a:t>
            </a:r>
            <a:r>
              <a:rPr sz="2600" spc="15" dirty="0">
                <a:latin typeface="Courier New"/>
                <a:cs typeface="Courier New"/>
              </a:rPr>
              <a:t>].plot(kind=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'box'</a:t>
            </a:r>
            <a:r>
              <a:rPr sz="2600" spc="15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[9]: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plt.title(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'Dew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Point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distribution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(2010)'</a:t>
            </a:r>
            <a:r>
              <a:rPr sz="2600" spc="15" dirty="0">
                <a:latin typeface="Courier New"/>
                <a:cs typeface="Courier New"/>
              </a:rPr>
              <a:t>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[10]: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plt.show()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0" dirty="0"/>
              <a:t>S</a:t>
            </a:r>
            <a:r>
              <a:rPr dirty="0"/>
              <a:t>ubplots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85" dirty="0"/>
              <a:t>pand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151797" y="3036556"/>
            <a:ext cx="11884454" cy="7497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20" dirty="0"/>
              <a:t>S</a:t>
            </a:r>
            <a:r>
              <a:rPr dirty="0"/>
              <a:t>ubplots</a:t>
            </a:r>
            <a:r>
              <a:rPr spc="-520" dirty="0"/>
              <a:t>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145" dirty="0"/>
              <a:t>p</a:t>
            </a:r>
            <a:r>
              <a:rPr spc="-185" dirty="0"/>
              <a:t>and</a:t>
            </a:r>
            <a:r>
              <a:rPr spc="-265" dirty="0"/>
              <a:t>a</a:t>
            </a:r>
            <a:r>
              <a:rPr spc="170" dirty="0"/>
              <a:t>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31878"/>
              </p:ext>
            </p:extLst>
          </p:nvPr>
        </p:nvGraphicFramePr>
        <p:xfrm>
          <a:off x="984250" y="3368675"/>
          <a:ext cx="13832036" cy="181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176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[11]: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climate2010.plot(kind=</a:t>
                      </a:r>
                      <a:r>
                        <a:rPr sz="260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'hist'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,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normed=</a:t>
                      </a:r>
                      <a:r>
                        <a:rPr sz="260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subplots=</a:t>
                      </a:r>
                      <a:r>
                        <a:rPr sz="260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904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[12]: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plt.show()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1136801"/>
            <a:ext cx="17339786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5" dirty="0" smtClean="0"/>
              <a:t>Data Sources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1019991" y="2953286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4413" y="2897825"/>
            <a:ext cx="11960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140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omparing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obser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v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ed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90" dirty="0">
                <a:solidFill>
                  <a:srgbClr val="3A3A3A"/>
                </a:solidFill>
                <a:latin typeface="Calibri"/>
                <a:cs typeface="Calibri"/>
              </a:rPr>
              <a:t>weather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f</a:t>
            </a:r>
            <a:r>
              <a:rPr sz="4500" spc="-220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-90" dirty="0">
                <a:solidFill>
                  <a:srgbClr val="3A3A3A"/>
                </a:solidFill>
                <a:latin typeface="Calibri"/>
                <a:cs typeface="Calibri"/>
              </a:rPr>
              <a:t>om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80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60" dirty="0">
                <a:solidFill>
                  <a:srgbClr val="3A3A3A"/>
                </a:solidFill>
                <a:latin typeface="Calibri"/>
                <a:cs typeface="Calibri"/>
              </a:rPr>
              <a:t>wo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sou</a:t>
            </a:r>
            <a:r>
              <a:rPr sz="4500" spc="-220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45" y="4376830"/>
            <a:ext cx="8093994" cy="3853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316" y="4376830"/>
            <a:ext cx="10533710" cy="406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067" y="10888318"/>
            <a:ext cx="949515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sz="2450" i="1" spc="-145" dirty="0">
                <a:solidFill>
                  <a:srgbClr val="3A3A3A"/>
                </a:solidFill>
                <a:latin typeface="Cambria"/>
                <a:cs typeface="Cambria"/>
              </a:rPr>
              <a:t>ou</a:t>
            </a:r>
            <a:r>
              <a:rPr sz="2450" i="1" spc="-175" dirty="0">
                <a:solidFill>
                  <a:srgbClr val="3A3A3A"/>
                </a:solidFill>
                <a:latin typeface="Cambria"/>
                <a:cs typeface="Cambria"/>
              </a:rPr>
              <a:t>r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c</a:t>
            </a:r>
            <a:r>
              <a:rPr sz="2450" i="1" spc="-110" dirty="0">
                <a:solidFill>
                  <a:srgbClr val="3A3A3A"/>
                </a:solidFill>
                <a:latin typeface="Cambria"/>
                <a:cs typeface="Cambria"/>
              </a:rPr>
              <a:t>e: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105" dirty="0">
                <a:solidFill>
                  <a:srgbClr val="3A3A3A"/>
                </a:solidFill>
                <a:latin typeface="Cambria"/>
                <a:cs typeface="Cambria"/>
              </a:rPr>
              <a:t>National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120" dirty="0">
                <a:solidFill>
                  <a:srgbClr val="3A3A3A"/>
                </a:solidFill>
                <a:latin typeface="Cambria"/>
                <a:cs typeface="Cambria"/>
              </a:rPr>
              <a:t>O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c</a:t>
            </a:r>
            <a:r>
              <a:rPr sz="2450" i="1" spc="-120" dirty="0">
                <a:solidFill>
                  <a:srgbClr val="3A3A3A"/>
                </a:solidFill>
                <a:latin typeface="Cambria"/>
                <a:cs typeface="Cambria"/>
              </a:rPr>
              <a:t>eanic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50" dirty="0">
                <a:solidFill>
                  <a:srgbClr val="3A3A3A"/>
                </a:solidFill>
                <a:latin typeface="Cambria"/>
                <a:cs typeface="Cambria"/>
              </a:rPr>
              <a:t>&amp;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sz="2450" i="1" spc="-114" dirty="0">
                <a:solidFill>
                  <a:srgbClr val="3A3A3A"/>
                </a:solidFill>
                <a:latin typeface="Cambria"/>
                <a:cs typeface="Cambria"/>
              </a:rPr>
              <a:t>tmo</a:t>
            </a:r>
            <a:r>
              <a:rPr sz="2450" i="1" spc="-110" dirty="0">
                <a:solidFill>
                  <a:srgbClr val="3A3A3A"/>
                </a:solidFill>
                <a:latin typeface="Cambria"/>
                <a:cs typeface="Cambria"/>
              </a:rPr>
              <a:t>spheric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sz="2450" i="1" spc="-145" dirty="0">
                <a:solidFill>
                  <a:srgbClr val="3A3A3A"/>
                </a:solidFill>
                <a:latin typeface="Cambria"/>
                <a:cs typeface="Cambria"/>
              </a:rPr>
              <a:t>dmini</a:t>
            </a:r>
            <a:r>
              <a:rPr sz="2450" i="1" spc="-140" dirty="0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sz="2450" i="1" spc="-85" dirty="0">
                <a:solidFill>
                  <a:srgbClr val="3A3A3A"/>
                </a:solidFill>
                <a:latin typeface="Cambria"/>
                <a:cs typeface="Cambria"/>
              </a:rPr>
              <a:t>t</a:t>
            </a:r>
            <a:r>
              <a:rPr sz="2450" i="1" spc="-175" dirty="0">
                <a:solidFill>
                  <a:srgbClr val="3A3A3A"/>
                </a:solidFill>
                <a:latin typeface="Cambria"/>
                <a:cs typeface="Cambria"/>
              </a:rPr>
              <a:t>r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ation,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u="heavy" spc="-125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ww</a:t>
            </a:r>
            <a:r>
              <a:rPr sz="2450" i="1" u="heavy" spc="-300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w</a:t>
            </a:r>
            <a:r>
              <a:rPr sz="2450" i="1" u="heavy" spc="-70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.noaa.</a:t>
            </a:r>
            <a:r>
              <a:rPr sz="2450" i="1" u="heavy" spc="-105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g</a:t>
            </a:r>
            <a:r>
              <a:rPr sz="2450" i="1" u="heavy" spc="-125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o</a:t>
            </a:r>
            <a:r>
              <a:rPr sz="2450" i="1" u="heavy" spc="-130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v</a:t>
            </a:r>
            <a:r>
              <a:rPr sz="2450" i="1" u="heavy" spc="-365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/</a:t>
            </a:r>
            <a:r>
              <a:rPr sz="2450" i="1" u="heavy" spc="-110" dirty="0">
                <a:solidFill>
                  <a:srgbClr val="3A3A3A"/>
                </a:solidFill>
                <a:latin typeface="Cambria"/>
                <a:cs typeface="Cambria"/>
                <a:hlinkClick r:id="rId5"/>
              </a:rPr>
              <a:t>climate</a:t>
            </a:r>
            <a:endParaRPr sz="24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1133502"/>
            <a:ext cx="17339786" cy="1123185"/>
          </a:xfrm>
          <a:prstGeom prst="rect">
            <a:avLst/>
          </a:prstGeom>
        </p:spPr>
        <p:txBody>
          <a:bodyPr vert="horz" wrap="square" lIns="0" tIns="1522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dirty="0"/>
              <a:t>Clima</a:t>
            </a:r>
            <a:r>
              <a:rPr sz="6300" spc="-65" dirty="0"/>
              <a:t>t</a:t>
            </a:r>
            <a:r>
              <a:rPr sz="6300" spc="-160" dirty="0"/>
              <a:t>e</a:t>
            </a:r>
            <a:r>
              <a:rPr sz="6300" spc="-380" dirty="0"/>
              <a:t> </a:t>
            </a:r>
            <a:r>
              <a:rPr sz="6300" spc="-95" dirty="0"/>
              <a:t>normals</a:t>
            </a:r>
            <a:r>
              <a:rPr sz="6300" spc="-380" dirty="0"/>
              <a:t> </a:t>
            </a:r>
            <a:r>
              <a:rPr sz="6300" spc="80" dirty="0"/>
              <a:t>of</a:t>
            </a:r>
            <a:r>
              <a:rPr sz="6300" spc="-380" dirty="0"/>
              <a:t> </a:t>
            </a:r>
            <a:r>
              <a:rPr sz="6300" spc="-65" dirty="0" smtClean="0"/>
              <a:t>A</a:t>
            </a:r>
            <a:r>
              <a:rPr sz="6300" dirty="0" smtClean="0"/>
              <a:t>u</a:t>
            </a:r>
            <a:r>
              <a:rPr lang="en-US" sz="6300" dirty="0" smtClean="0"/>
              <a:t>burn</a:t>
            </a:r>
            <a:r>
              <a:rPr sz="6300" dirty="0" smtClean="0"/>
              <a:t>,</a:t>
            </a:r>
            <a:r>
              <a:rPr sz="6300" spc="-380" dirty="0" smtClean="0"/>
              <a:t> </a:t>
            </a:r>
            <a:r>
              <a:rPr lang="en-US" sz="6300" spc="180" dirty="0" smtClean="0"/>
              <a:t>AL</a:t>
            </a:r>
            <a:r>
              <a:rPr sz="6300" spc="-380" dirty="0" smtClean="0"/>
              <a:t> </a:t>
            </a:r>
            <a:r>
              <a:rPr sz="6300" spc="235" dirty="0"/>
              <a:t>f</a:t>
            </a:r>
            <a:r>
              <a:rPr sz="6300" spc="-215" dirty="0"/>
              <a:t>rom</a:t>
            </a:r>
            <a:r>
              <a:rPr sz="6300" spc="-380" dirty="0"/>
              <a:t> </a:t>
            </a:r>
            <a:r>
              <a:rPr sz="6300" spc="-894" dirty="0"/>
              <a:t>1</a:t>
            </a:r>
            <a:r>
              <a:rPr sz="6300" dirty="0"/>
              <a:t>9</a:t>
            </a:r>
            <a:r>
              <a:rPr sz="6300" spc="-355" dirty="0"/>
              <a:t>81</a:t>
            </a:r>
            <a:r>
              <a:rPr sz="6300" spc="270" dirty="0"/>
              <a:t>-</a:t>
            </a:r>
            <a:r>
              <a:rPr sz="6300" spc="-130" dirty="0"/>
              <a:t>2</a:t>
            </a:r>
            <a:r>
              <a:rPr sz="6300" spc="30" dirty="0"/>
              <a:t>010</a:t>
            </a:r>
            <a:endParaRPr sz="6300" dirty="0"/>
          </a:p>
        </p:txBody>
      </p:sp>
      <p:sp>
        <p:nvSpPr>
          <p:cNvPr id="4" name="object 4"/>
          <p:cNvSpPr/>
          <p:nvPr/>
        </p:nvSpPr>
        <p:spPr>
          <a:xfrm>
            <a:off x="1151797" y="3036556"/>
            <a:ext cx="8942136" cy="7737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67" y="10888318"/>
            <a:ext cx="949515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sz="2450" i="1" spc="-145" dirty="0">
                <a:solidFill>
                  <a:srgbClr val="3A3A3A"/>
                </a:solidFill>
                <a:latin typeface="Cambria"/>
                <a:cs typeface="Cambria"/>
              </a:rPr>
              <a:t>ou</a:t>
            </a:r>
            <a:r>
              <a:rPr sz="2450" i="1" spc="-175" dirty="0">
                <a:solidFill>
                  <a:srgbClr val="3A3A3A"/>
                </a:solidFill>
                <a:latin typeface="Cambria"/>
                <a:cs typeface="Cambria"/>
              </a:rPr>
              <a:t>r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c</a:t>
            </a:r>
            <a:r>
              <a:rPr sz="2450" i="1" spc="-110" dirty="0">
                <a:solidFill>
                  <a:srgbClr val="3A3A3A"/>
                </a:solidFill>
                <a:latin typeface="Cambria"/>
                <a:cs typeface="Cambria"/>
              </a:rPr>
              <a:t>e: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105" dirty="0">
                <a:solidFill>
                  <a:srgbClr val="3A3A3A"/>
                </a:solidFill>
                <a:latin typeface="Cambria"/>
                <a:cs typeface="Cambria"/>
              </a:rPr>
              <a:t>National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120" dirty="0">
                <a:solidFill>
                  <a:srgbClr val="3A3A3A"/>
                </a:solidFill>
                <a:latin typeface="Cambria"/>
                <a:cs typeface="Cambria"/>
              </a:rPr>
              <a:t>O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c</a:t>
            </a:r>
            <a:r>
              <a:rPr sz="2450" i="1" spc="-120" dirty="0">
                <a:solidFill>
                  <a:srgbClr val="3A3A3A"/>
                </a:solidFill>
                <a:latin typeface="Cambria"/>
                <a:cs typeface="Cambria"/>
              </a:rPr>
              <a:t>eanic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50" dirty="0">
                <a:solidFill>
                  <a:srgbClr val="3A3A3A"/>
                </a:solidFill>
                <a:latin typeface="Cambria"/>
                <a:cs typeface="Cambria"/>
              </a:rPr>
              <a:t>&amp;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sz="2450" i="1" spc="-114" dirty="0">
                <a:solidFill>
                  <a:srgbClr val="3A3A3A"/>
                </a:solidFill>
                <a:latin typeface="Cambria"/>
                <a:cs typeface="Cambria"/>
              </a:rPr>
              <a:t>tmo</a:t>
            </a:r>
            <a:r>
              <a:rPr sz="2450" i="1" spc="-110" dirty="0">
                <a:solidFill>
                  <a:srgbClr val="3A3A3A"/>
                </a:solidFill>
                <a:latin typeface="Cambria"/>
                <a:cs typeface="Cambria"/>
              </a:rPr>
              <a:t>spheric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sz="2450" i="1" spc="-145" dirty="0">
                <a:solidFill>
                  <a:srgbClr val="3A3A3A"/>
                </a:solidFill>
                <a:latin typeface="Cambria"/>
                <a:cs typeface="Cambria"/>
              </a:rPr>
              <a:t>dmini</a:t>
            </a:r>
            <a:r>
              <a:rPr sz="2450" i="1" spc="-140" dirty="0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sz="2450" i="1" spc="-85" dirty="0">
                <a:solidFill>
                  <a:srgbClr val="3A3A3A"/>
                </a:solidFill>
                <a:latin typeface="Cambria"/>
                <a:cs typeface="Cambria"/>
              </a:rPr>
              <a:t>t</a:t>
            </a:r>
            <a:r>
              <a:rPr sz="2450" i="1" spc="-175" dirty="0">
                <a:solidFill>
                  <a:srgbClr val="3A3A3A"/>
                </a:solidFill>
                <a:latin typeface="Cambria"/>
                <a:cs typeface="Cambria"/>
              </a:rPr>
              <a:t>r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ation,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u="heavy" spc="-12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ww</a:t>
            </a:r>
            <a:r>
              <a:rPr sz="2450" i="1" u="heavy" spc="-30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w</a:t>
            </a:r>
            <a:r>
              <a:rPr sz="2450" i="1" u="heavy" spc="-7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.noaa.</a:t>
            </a:r>
            <a:r>
              <a:rPr sz="2450" i="1" u="heavy" spc="-10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g</a:t>
            </a:r>
            <a:r>
              <a:rPr sz="2450" i="1" u="heavy" spc="-12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o</a:t>
            </a:r>
            <a:r>
              <a:rPr sz="2450" i="1" u="heavy" spc="-13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v</a:t>
            </a:r>
            <a:r>
              <a:rPr sz="2450" i="1" u="heavy" spc="-36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/</a:t>
            </a:r>
            <a:r>
              <a:rPr sz="2450" i="1" u="heavy" spc="-11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climate</a:t>
            </a:r>
            <a:endParaRPr sz="24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1067834"/>
            <a:ext cx="17339786" cy="1254522"/>
          </a:xfrm>
          <a:prstGeom prst="rect">
            <a:avLst/>
          </a:prstGeom>
        </p:spPr>
        <p:txBody>
          <a:bodyPr vert="horz" wrap="square" lIns="0" tIns="612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750" spc="-775" dirty="0"/>
              <a:t>W</a:t>
            </a:r>
            <a:r>
              <a:rPr sz="7750" spc="-75" dirty="0"/>
              <a:t>eather</a:t>
            </a:r>
            <a:r>
              <a:rPr sz="7750" spc="-465" dirty="0"/>
              <a:t> </a:t>
            </a:r>
            <a:r>
              <a:rPr sz="7750" spc="-75" dirty="0"/>
              <a:t>data</a:t>
            </a:r>
            <a:r>
              <a:rPr sz="7750" spc="-465" dirty="0"/>
              <a:t> </a:t>
            </a:r>
            <a:r>
              <a:rPr sz="7750" spc="130" dirty="0"/>
              <a:t>of</a:t>
            </a:r>
            <a:r>
              <a:rPr sz="7750" spc="-465" dirty="0"/>
              <a:t> </a:t>
            </a:r>
            <a:r>
              <a:rPr sz="7750" spc="-80" smtClean="0"/>
              <a:t>A</a:t>
            </a:r>
            <a:r>
              <a:rPr sz="7750" smtClean="0"/>
              <a:t>u</a:t>
            </a:r>
            <a:r>
              <a:rPr lang="en-US" sz="7750" smtClean="0"/>
              <a:t>burn</a:t>
            </a:r>
            <a:r>
              <a:rPr sz="7750" smtClean="0"/>
              <a:t>,</a:t>
            </a:r>
            <a:r>
              <a:rPr sz="7750" spc="-465" smtClean="0"/>
              <a:t> </a:t>
            </a:r>
            <a:r>
              <a:rPr lang="en-US" sz="7750" spc="260" smtClean="0"/>
              <a:t>AL</a:t>
            </a:r>
            <a:r>
              <a:rPr sz="7750" spc="-465" smtClean="0"/>
              <a:t> </a:t>
            </a:r>
            <a:r>
              <a:rPr sz="7750" spc="290" dirty="0"/>
              <a:t>f</a:t>
            </a:r>
            <a:r>
              <a:rPr sz="7750" spc="-235" dirty="0"/>
              <a:t>r</a:t>
            </a:r>
            <a:r>
              <a:rPr sz="7750" spc="-265" dirty="0"/>
              <a:t>om</a:t>
            </a:r>
            <a:r>
              <a:rPr sz="7750" spc="-465" dirty="0"/>
              <a:t> </a:t>
            </a:r>
            <a:r>
              <a:rPr sz="7750" spc="-160" dirty="0"/>
              <a:t>2</a:t>
            </a:r>
            <a:r>
              <a:rPr sz="7750" spc="550" dirty="0"/>
              <a:t>0</a:t>
            </a:r>
            <a:r>
              <a:rPr sz="7750" spc="-1060" dirty="0"/>
              <a:t>1</a:t>
            </a:r>
            <a:r>
              <a:rPr sz="7750" spc="-865" dirty="0"/>
              <a:t>1</a:t>
            </a:r>
            <a:endParaRPr sz="7750"/>
          </a:p>
        </p:txBody>
      </p:sp>
      <p:sp>
        <p:nvSpPr>
          <p:cNvPr id="4" name="object 4"/>
          <p:cNvSpPr/>
          <p:nvPr/>
        </p:nvSpPr>
        <p:spPr>
          <a:xfrm>
            <a:off x="994734" y="2659604"/>
            <a:ext cx="15256080" cy="8135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67" y="10888318"/>
            <a:ext cx="949515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-5" dirty="0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sz="2450" i="1" spc="-145" dirty="0">
                <a:solidFill>
                  <a:srgbClr val="3A3A3A"/>
                </a:solidFill>
                <a:latin typeface="Cambria"/>
                <a:cs typeface="Cambria"/>
              </a:rPr>
              <a:t>ou</a:t>
            </a:r>
            <a:r>
              <a:rPr sz="2450" i="1" spc="-175" dirty="0">
                <a:solidFill>
                  <a:srgbClr val="3A3A3A"/>
                </a:solidFill>
                <a:latin typeface="Cambria"/>
                <a:cs typeface="Cambria"/>
              </a:rPr>
              <a:t>r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c</a:t>
            </a:r>
            <a:r>
              <a:rPr sz="2450" i="1" spc="-110" dirty="0">
                <a:solidFill>
                  <a:srgbClr val="3A3A3A"/>
                </a:solidFill>
                <a:latin typeface="Cambria"/>
                <a:cs typeface="Cambria"/>
              </a:rPr>
              <a:t>e: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105" dirty="0">
                <a:solidFill>
                  <a:srgbClr val="3A3A3A"/>
                </a:solidFill>
                <a:latin typeface="Cambria"/>
                <a:cs typeface="Cambria"/>
              </a:rPr>
              <a:t>National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120" dirty="0">
                <a:solidFill>
                  <a:srgbClr val="3A3A3A"/>
                </a:solidFill>
                <a:latin typeface="Cambria"/>
                <a:cs typeface="Cambria"/>
              </a:rPr>
              <a:t>O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c</a:t>
            </a:r>
            <a:r>
              <a:rPr sz="2450" i="1" spc="-120" dirty="0">
                <a:solidFill>
                  <a:srgbClr val="3A3A3A"/>
                </a:solidFill>
                <a:latin typeface="Cambria"/>
                <a:cs typeface="Cambria"/>
              </a:rPr>
              <a:t>eanic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50" dirty="0">
                <a:solidFill>
                  <a:srgbClr val="3A3A3A"/>
                </a:solidFill>
                <a:latin typeface="Cambria"/>
                <a:cs typeface="Cambria"/>
              </a:rPr>
              <a:t>&amp;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sz="2450" i="1" spc="-114" dirty="0">
                <a:solidFill>
                  <a:srgbClr val="3A3A3A"/>
                </a:solidFill>
                <a:latin typeface="Cambria"/>
                <a:cs typeface="Cambria"/>
              </a:rPr>
              <a:t>tmo</a:t>
            </a:r>
            <a:r>
              <a:rPr sz="2450" i="1" spc="-110" dirty="0">
                <a:solidFill>
                  <a:srgbClr val="3A3A3A"/>
                </a:solidFill>
                <a:latin typeface="Cambria"/>
                <a:cs typeface="Cambria"/>
              </a:rPr>
              <a:t>spheric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sz="2450" i="1" spc="-145" dirty="0">
                <a:solidFill>
                  <a:srgbClr val="3A3A3A"/>
                </a:solidFill>
                <a:latin typeface="Cambria"/>
                <a:cs typeface="Cambria"/>
              </a:rPr>
              <a:t>dmini</a:t>
            </a:r>
            <a:r>
              <a:rPr sz="2450" i="1" spc="-140" dirty="0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sz="2450" i="1" spc="-85" dirty="0">
                <a:solidFill>
                  <a:srgbClr val="3A3A3A"/>
                </a:solidFill>
                <a:latin typeface="Cambria"/>
                <a:cs typeface="Cambria"/>
              </a:rPr>
              <a:t>t</a:t>
            </a:r>
            <a:r>
              <a:rPr sz="2450" i="1" spc="-175" dirty="0">
                <a:solidFill>
                  <a:srgbClr val="3A3A3A"/>
                </a:solidFill>
                <a:latin typeface="Cambria"/>
                <a:cs typeface="Cambria"/>
              </a:rPr>
              <a:t>r</a:t>
            </a:r>
            <a:r>
              <a:rPr sz="2450" i="1" spc="-80" dirty="0">
                <a:solidFill>
                  <a:srgbClr val="3A3A3A"/>
                </a:solidFill>
                <a:latin typeface="Cambria"/>
                <a:cs typeface="Cambria"/>
              </a:rPr>
              <a:t>ation,</a:t>
            </a:r>
            <a:r>
              <a:rPr sz="2450" i="1" spc="-60" dirty="0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sz="2450" i="1" u="heavy" spc="-12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ww</a:t>
            </a:r>
            <a:r>
              <a:rPr sz="2450" i="1" u="heavy" spc="-30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w</a:t>
            </a:r>
            <a:r>
              <a:rPr sz="2450" i="1" u="heavy" spc="-7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.noaa.</a:t>
            </a:r>
            <a:r>
              <a:rPr sz="2450" i="1" u="heavy" spc="-10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g</a:t>
            </a:r>
            <a:r>
              <a:rPr sz="2450" i="1" u="heavy" spc="-12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o</a:t>
            </a:r>
            <a:r>
              <a:rPr sz="2450" i="1" u="heavy" spc="-13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v</a:t>
            </a:r>
            <a:r>
              <a:rPr sz="2450" i="1" u="heavy" spc="-365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/</a:t>
            </a:r>
            <a:r>
              <a:rPr sz="2450" i="1" u="heavy" spc="-110" dirty="0">
                <a:solidFill>
                  <a:srgbClr val="3A3A3A"/>
                </a:solidFill>
                <a:latin typeface="Cambria"/>
                <a:cs typeface="Cambria"/>
                <a:hlinkClick r:id="rId4"/>
              </a:rPr>
              <a:t>climate</a:t>
            </a:r>
            <a:endParaRPr sz="245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0" dirty="0"/>
              <a:t>R</a:t>
            </a:r>
            <a:r>
              <a:rPr spc="-165" dirty="0"/>
              <a:t>eminder:</a:t>
            </a:r>
            <a:r>
              <a:rPr spc="-520" dirty="0"/>
              <a:t> </a:t>
            </a:r>
            <a:r>
              <a:rPr spc="-265" dirty="0"/>
              <a:t>r</a:t>
            </a:r>
            <a:r>
              <a:rPr spc="-45" dirty="0"/>
              <a:t>ead_c</a:t>
            </a:r>
            <a:r>
              <a:rPr spc="35" dirty="0"/>
              <a:t>s</a:t>
            </a:r>
            <a:r>
              <a:rPr spc="60" dirty="0"/>
              <a:t>v()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991" y="2953286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4413" y="2897825"/>
            <a:ext cx="543496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U</a:t>
            </a:r>
            <a:r>
              <a:rPr sz="4500" spc="-20" dirty="0">
                <a:solidFill>
                  <a:srgbClr val="3A3A3A"/>
                </a:solidFill>
                <a:latin typeface="Calibri"/>
                <a:cs typeface="Calibri"/>
              </a:rPr>
              <a:t>seful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3A3A3A"/>
                </a:solidFill>
                <a:latin typeface="Calibri"/>
                <a:cs typeface="Calibri"/>
              </a:rPr>
              <a:t>k</a:t>
            </a:r>
            <a:r>
              <a:rPr sz="4500" spc="-185" dirty="0">
                <a:solidFill>
                  <a:srgbClr val="3A3A3A"/>
                </a:solidFill>
                <a:latin typeface="Calibri"/>
                <a:cs typeface="Calibri"/>
              </a:rPr>
              <a:t>e</a:t>
            </a:r>
            <a:r>
              <a:rPr sz="4500" spc="-30" dirty="0">
                <a:solidFill>
                  <a:srgbClr val="3A3A3A"/>
                </a:solidFill>
                <a:latin typeface="Calibri"/>
                <a:cs typeface="Calibri"/>
              </a:rPr>
              <a:t>ywo</a:t>
            </a:r>
            <a:r>
              <a:rPr sz="4500" spc="-220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d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options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4836" y="4042258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9259" y="3986796"/>
            <a:ext cx="7195820" cy="386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z="4500" spc="-90" dirty="0">
                <a:solidFill>
                  <a:srgbClr val="3A3A3A"/>
                </a:solidFill>
                <a:latin typeface="Calibri"/>
                <a:cs typeface="Calibri"/>
              </a:rPr>
              <a:t>names: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80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4500" spc="10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4500" spc="50" dirty="0">
                <a:solidFill>
                  <a:srgbClr val="3A3A3A"/>
                </a:solidFill>
                <a:latin typeface="Calibri"/>
                <a:cs typeface="Calibri"/>
              </a:rPr>
              <a:t>signing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olumn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labels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index_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ol: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80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4500" spc="10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4500" spc="50" dirty="0">
                <a:solidFill>
                  <a:srgbClr val="3A3A3A"/>
                </a:solidFill>
                <a:latin typeface="Calibri"/>
                <a:cs typeface="Calibri"/>
              </a:rPr>
              <a:t>signing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3A3A3A"/>
                </a:solidFill>
                <a:latin typeface="Calibri"/>
                <a:cs typeface="Calibri"/>
              </a:rPr>
              <a:t>index</a:t>
            </a:r>
            <a:r>
              <a:rPr sz="4500" spc="-1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95" dirty="0">
                <a:solidFill>
                  <a:srgbClr val="3A3A3A"/>
                </a:solidFill>
                <a:latin typeface="Calibri"/>
                <a:cs typeface="Calibri"/>
              </a:rPr>
              <a:t>pa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se_da</a:t>
            </a:r>
            <a:r>
              <a:rPr sz="4500" spc="-85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es</a:t>
            </a:r>
            <a:r>
              <a:rPr sz="4500" spc="-195" dirty="0">
                <a:solidFill>
                  <a:srgbClr val="3A3A3A"/>
                </a:solidFill>
                <a:latin typeface="Calibri"/>
                <a:cs typeface="Calibri"/>
              </a:rPr>
              <a:t>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95" dirty="0">
                <a:solidFill>
                  <a:srgbClr val="3A3A3A"/>
                </a:solidFill>
                <a:latin typeface="Calibri"/>
                <a:cs typeface="Calibri"/>
              </a:rPr>
              <a:t>pa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50" dirty="0">
                <a:solidFill>
                  <a:srgbClr val="3A3A3A"/>
                </a:solidFill>
                <a:latin typeface="Calibri"/>
                <a:cs typeface="Calibri"/>
              </a:rPr>
              <a:t>sing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da</a:t>
            </a:r>
            <a:r>
              <a:rPr sz="4500" spc="-85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etimes</a:t>
            </a:r>
            <a:r>
              <a:rPr sz="4500" spc="-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na_</a:t>
            </a:r>
            <a:r>
              <a:rPr sz="4500" spc="-95" dirty="0">
                <a:solidFill>
                  <a:srgbClr val="3A3A3A"/>
                </a:solidFill>
                <a:latin typeface="Calibri"/>
                <a:cs typeface="Calibri"/>
              </a:rPr>
              <a:t>v</a:t>
            </a:r>
            <a:r>
              <a:rPr sz="4500" spc="-75" dirty="0">
                <a:solidFill>
                  <a:srgbClr val="3A3A3A"/>
                </a:solidFill>
                <a:latin typeface="Calibri"/>
                <a:cs typeface="Calibri"/>
              </a:rPr>
              <a:t>alues: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95" dirty="0">
                <a:solidFill>
                  <a:srgbClr val="3A3A3A"/>
                </a:solidFill>
                <a:latin typeface="Calibri"/>
                <a:cs typeface="Calibri"/>
              </a:rPr>
              <a:t>pa</a:t>
            </a:r>
            <a:r>
              <a:rPr sz="4500" spc="-114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50" dirty="0">
                <a:solidFill>
                  <a:srgbClr val="3A3A3A"/>
                </a:solidFill>
                <a:latin typeface="Calibri"/>
                <a:cs typeface="Calibri"/>
              </a:rPr>
              <a:t>sing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20" dirty="0">
                <a:solidFill>
                  <a:srgbClr val="3A3A3A"/>
                </a:solidFill>
                <a:latin typeface="Calibri"/>
                <a:cs typeface="Calibri"/>
              </a:rPr>
              <a:t>NaNs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4836" y="5131230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4836" y="6220202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4836" y="7309174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95162" y="430479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9" y="0"/>
                </a:moveTo>
                <a:lnTo>
                  <a:pt x="0" y="298172"/>
                </a:lnTo>
                <a:lnTo>
                  <a:pt x="119756" y="1432156"/>
                </a:lnTo>
                <a:lnTo>
                  <a:pt x="856695" y="1837874"/>
                </a:lnTo>
                <a:lnTo>
                  <a:pt x="1575210" y="1432156"/>
                </a:lnTo>
                <a:lnTo>
                  <a:pt x="1713375" y="298172"/>
                </a:lnTo>
                <a:lnTo>
                  <a:pt x="847479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1" y="717644"/>
            <a:ext cx="260985" cy="62230"/>
          </a:xfrm>
          <a:custGeom>
            <a:avLst/>
            <a:gdLst/>
            <a:ahLst/>
            <a:cxnLst/>
            <a:rect l="l" t="t" r="r" b="b"/>
            <a:pathLst>
              <a:path w="260984" h="62229">
                <a:moveTo>
                  <a:pt x="256437" y="37822"/>
                </a:moveTo>
                <a:lnTo>
                  <a:pt x="129138" y="37822"/>
                </a:lnTo>
                <a:lnTo>
                  <a:pt x="141074" y="37998"/>
                </a:lnTo>
                <a:lnTo>
                  <a:pt x="152913" y="38646"/>
                </a:lnTo>
                <a:lnTo>
                  <a:pt x="199865" y="46064"/>
                </a:lnTo>
                <a:lnTo>
                  <a:pt x="241443" y="59036"/>
                </a:lnTo>
                <a:lnTo>
                  <a:pt x="245885" y="61679"/>
                </a:lnTo>
                <a:lnTo>
                  <a:pt x="256437" y="37822"/>
                </a:lnTo>
                <a:close/>
              </a:path>
              <a:path w="260984" h="62229">
                <a:moveTo>
                  <a:pt x="133451" y="0"/>
                </a:moveTo>
                <a:lnTo>
                  <a:pt x="84851" y="3007"/>
                </a:lnTo>
                <a:lnTo>
                  <a:pt x="44461" y="10018"/>
                </a:lnTo>
                <a:lnTo>
                  <a:pt x="4021" y="21347"/>
                </a:lnTo>
                <a:lnTo>
                  <a:pt x="0" y="22812"/>
                </a:lnTo>
                <a:lnTo>
                  <a:pt x="12858" y="56834"/>
                </a:lnTo>
                <a:lnTo>
                  <a:pt x="26897" y="52944"/>
                </a:lnTo>
                <a:lnTo>
                  <a:pt x="40592" y="49488"/>
                </a:lnTo>
                <a:lnTo>
                  <a:pt x="79887" y="41770"/>
                </a:lnTo>
                <a:lnTo>
                  <a:pt x="129138" y="37822"/>
                </a:lnTo>
                <a:lnTo>
                  <a:pt x="256437" y="37822"/>
                </a:lnTo>
                <a:lnTo>
                  <a:pt x="260925" y="27676"/>
                </a:lnTo>
                <a:lnTo>
                  <a:pt x="224063" y="13130"/>
                </a:lnTo>
                <a:lnTo>
                  <a:pt x="168843" y="1900"/>
                </a:lnTo>
                <a:lnTo>
                  <a:pt x="150926" y="475"/>
                </a:lnTo>
                <a:lnTo>
                  <a:pt x="133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1" y="717644"/>
            <a:ext cx="260985" cy="62230"/>
          </a:xfrm>
          <a:custGeom>
            <a:avLst/>
            <a:gdLst/>
            <a:ahLst/>
            <a:cxnLst/>
            <a:rect l="l" t="t" r="r" b="b"/>
            <a:pathLst>
              <a:path w="260984" h="62229">
                <a:moveTo>
                  <a:pt x="12858" y="56834"/>
                </a:moveTo>
                <a:lnTo>
                  <a:pt x="53970" y="46471"/>
                </a:lnTo>
                <a:lnTo>
                  <a:pt x="92482" y="40094"/>
                </a:lnTo>
                <a:lnTo>
                  <a:pt x="129138" y="37822"/>
                </a:lnTo>
                <a:lnTo>
                  <a:pt x="141074" y="37998"/>
                </a:lnTo>
                <a:lnTo>
                  <a:pt x="188133" y="43477"/>
                </a:lnTo>
                <a:lnTo>
                  <a:pt x="235424" y="56813"/>
                </a:lnTo>
                <a:lnTo>
                  <a:pt x="245885" y="61679"/>
                </a:lnTo>
                <a:lnTo>
                  <a:pt x="260925" y="27676"/>
                </a:lnTo>
                <a:lnTo>
                  <a:pt x="224063" y="13130"/>
                </a:lnTo>
                <a:lnTo>
                  <a:pt x="168843" y="1900"/>
                </a:lnTo>
                <a:lnTo>
                  <a:pt x="133451" y="0"/>
                </a:lnTo>
                <a:lnTo>
                  <a:pt x="116535" y="347"/>
                </a:lnTo>
                <a:lnTo>
                  <a:pt x="70319" y="5067"/>
                </a:lnTo>
                <a:lnTo>
                  <a:pt x="23665" y="15233"/>
                </a:lnTo>
                <a:lnTo>
                  <a:pt x="0" y="22812"/>
                </a:lnTo>
                <a:lnTo>
                  <a:pt x="12858" y="568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72794" y="994251"/>
            <a:ext cx="135890" cy="137795"/>
          </a:xfrm>
          <a:custGeom>
            <a:avLst/>
            <a:gdLst/>
            <a:ahLst/>
            <a:cxnLst/>
            <a:rect l="l" t="t" r="r" b="b"/>
            <a:pathLst>
              <a:path w="135890" h="137794">
                <a:moveTo>
                  <a:pt x="67623" y="0"/>
                </a:moveTo>
                <a:lnTo>
                  <a:pt x="26987" y="14139"/>
                </a:lnTo>
                <a:lnTo>
                  <a:pt x="4400" y="48122"/>
                </a:lnTo>
                <a:lnTo>
                  <a:pt x="0" y="80260"/>
                </a:lnTo>
                <a:lnTo>
                  <a:pt x="3731" y="93624"/>
                </a:lnTo>
                <a:lnTo>
                  <a:pt x="29187" y="125061"/>
                </a:lnTo>
                <a:lnTo>
                  <a:pt x="70604" y="137274"/>
                </a:lnTo>
                <a:lnTo>
                  <a:pt x="83902" y="135362"/>
                </a:lnTo>
                <a:lnTo>
                  <a:pt x="117016" y="114961"/>
                </a:lnTo>
                <a:lnTo>
                  <a:pt x="134468" y="75783"/>
                </a:lnTo>
                <a:lnTo>
                  <a:pt x="135585" y="59266"/>
                </a:lnTo>
                <a:lnTo>
                  <a:pt x="132199" y="45442"/>
                </a:lnTo>
                <a:lnTo>
                  <a:pt x="107498" y="12785"/>
                </a:lnTo>
                <a:lnTo>
                  <a:pt x="67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2794" y="994251"/>
            <a:ext cx="135890" cy="137795"/>
          </a:xfrm>
          <a:custGeom>
            <a:avLst/>
            <a:gdLst/>
            <a:ahLst/>
            <a:cxnLst/>
            <a:rect l="l" t="t" r="r" b="b"/>
            <a:pathLst>
              <a:path w="135890" h="137794">
                <a:moveTo>
                  <a:pt x="67623" y="0"/>
                </a:moveTo>
                <a:lnTo>
                  <a:pt x="107497" y="12785"/>
                </a:lnTo>
                <a:lnTo>
                  <a:pt x="132199" y="45442"/>
                </a:lnTo>
                <a:lnTo>
                  <a:pt x="135585" y="59266"/>
                </a:lnTo>
                <a:lnTo>
                  <a:pt x="134468" y="75783"/>
                </a:lnTo>
                <a:lnTo>
                  <a:pt x="117016" y="114962"/>
                </a:lnTo>
                <a:lnTo>
                  <a:pt x="83902" y="135362"/>
                </a:lnTo>
                <a:lnTo>
                  <a:pt x="70604" y="137275"/>
                </a:lnTo>
                <a:lnTo>
                  <a:pt x="55456" y="135835"/>
                </a:lnTo>
                <a:lnTo>
                  <a:pt x="18584" y="116323"/>
                </a:lnTo>
                <a:lnTo>
                  <a:pt x="0" y="80261"/>
                </a:lnTo>
                <a:lnTo>
                  <a:pt x="966" y="63325"/>
                </a:lnTo>
                <a:lnTo>
                  <a:pt x="17661" y="23407"/>
                </a:lnTo>
                <a:lnTo>
                  <a:pt x="49768" y="2400"/>
                </a:lnTo>
                <a:lnTo>
                  <a:pt x="67623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07501" y="4369524"/>
            <a:ext cx="5879465" cy="248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 algn="ctr">
              <a:lnSpc>
                <a:spcPts val="9730"/>
              </a:lnSpc>
            </a:pPr>
            <a:r>
              <a:rPr lang="en-US" sz="8700" b="1" dirty="0" smtClean="0">
                <a:solidFill>
                  <a:srgbClr val="3A3A3A"/>
                </a:solidFill>
                <a:latin typeface="Calibri"/>
                <a:cs typeface="Calibri"/>
              </a:rPr>
              <a:t>E</a:t>
            </a:r>
            <a:r>
              <a:rPr sz="8700" b="1" dirty="0" smtClean="0">
                <a:solidFill>
                  <a:srgbClr val="3A3A3A"/>
                </a:solidFill>
                <a:latin typeface="Calibri"/>
                <a:cs typeface="Calibri"/>
              </a:rPr>
              <a:t>xplo</a:t>
            </a:r>
            <a:r>
              <a:rPr sz="8700" b="1" spc="-175" dirty="0" smtClean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8700" b="1" dirty="0" smtClean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8700" b="1" spc="-90" dirty="0" smtClean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8700" b="1" spc="35" dirty="0" smtClean="0">
                <a:solidFill>
                  <a:srgbClr val="3A3A3A"/>
                </a:solidFill>
                <a:latin typeface="Calibri"/>
                <a:cs typeface="Calibri"/>
              </a:rPr>
              <a:t>ory</a:t>
            </a:r>
            <a:r>
              <a:rPr sz="8700" b="1" spc="15" dirty="0" smtClean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-85" dirty="0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-260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8700" b="1" spc="-75" dirty="0">
                <a:solidFill>
                  <a:srgbClr val="3A3A3A"/>
                </a:solidFill>
                <a:latin typeface="Calibri"/>
                <a:cs typeface="Calibri"/>
              </a:rPr>
              <a:t>nal</a:t>
            </a:r>
            <a:r>
              <a:rPr sz="8700" b="1" spc="-130" dirty="0">
                <a:solidFill>
                  <a:srgbClr val="3A3A3A"/>
                </a:solidFill>
                <a:latin typeface="Calibri"/>
                <a:cs typeface="Calibri"/>
              </a:rPr>
              <a:t>y</a:t>
            </a:r>
            <a:r>
              <a:rPr sz="8700" b="1" spc="120" dirty="0">
                <a:solidFill>
                  <a:srgbClr val="3A3A3A"/>
                </a:solidFill>
                <a:latin typeface="Calibri"/>
                <a:cs typeface="Calibri"/>
              </a:rPr>
              <a:t>sis</a:t>
            </a:r>
            <a:endParaRPr sz="8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0" dirty="0"/>
              <a:t>R</a:t>
            </a:r>
            <a:r>
              <a:rPr spc="-165" dirty="0"/>
              <a:t>eminder:</a:t>
            </a:r>
            <a:r>
              <a:rPr spc="-520" dirty="0"/>
              <a:t> </a:t>
            </a:r>
            <a:r>
              <a:rPr spc="-85" dirty="0"/>
              <a:t>time</a:t>
            </a:r>
            <a:r>
              <a:rPr spc="-520" dirty="0"/>
              <a:t> </a:t>
            </a:r>
            <a:r>
              <a:rPr dirty="0"/>
              <a:t>series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991" y="2953286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4413" y="2897825"/>
            <a:ext cx="6440805" cy="277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sz="4500" spc="-20" dirty="0">
                <a:solidFill>
                  <a:srgbClr val="3A3A3A"/>
                </a:solidFill>
                <a:latin typeface="Calibri"/>
                <a:cs typeface="Calibri"/>
              </a:rPr>
              <a:t>Index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3A3A3A"/>
                </a:solidFill>
                <a:latin typeface="Calibri"/>
                <a:cs typeface="Calibri"/>
              </a:rPr>
              <a:t>selection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00" dirty="0">
                <a:solidFill>
                  <a:srgbClr val="3A3A3A"/>
                </a:solidFill>
                <a:latin typeface="Calibri"/>
                <a:cs typeface="Calibri"/>
              </a:rPr>
              <a:t>b</a:t>
            </a:r>
            <a:r>
              <a:rPr sz="4500" spc="20" dirty="0">
                <a:solidFill>
                  <a:srgbClr val="3A3A3A"/>
                </a:solidFill>
                <a:latin typeface="Calibri"/>
                <a:cs typeface="Calibri"/>
              </a:rPr>
              <a:t>y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da</a:t>
            </a:r>
            <a:r>
              <a:rPr sz="4500" spc="-85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e 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time</a:t>
            </a:r>
            <a:r>
              <a:rPr sz="4500" spc="-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29" dirty="0">
                <a:solidFill>
                  <a:srgbClr val="3A3A3A"/>
                </a:solidFill>
                <a:latin typeface="Calibri"/>
                <a:cs typeface="Calibri"/>
              </a:rPr>
              <a:t>P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artial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da</a:t>
            </a:r>
            <a:r>
              <a:rPr sz="4500" spc="-85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etime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3A3A3A"/>
                </a:solidFill>
                <a:latin typeface="Calibri"/>
                <a:cs typeface="Calibri"/>
              </a:rPr>
              <a:t>selection</a:t>
            </a:r>
            <a:r>
              <a:rPr sz="4500" spc="-1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80" dirty="0">
                <a:solidFill>
                  <a:srgbClr val="3A3A3A"/>
                </a:solidFill>
                <a:latin typeface="Calibri"/>
                <a:cs typeface="Calibri"/>
              </a:rPr>
              <a:t>Slicing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75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anges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of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da</a:t>
            </a:r>
            <a:r>
              <a:rPr sz="4500" spc="-85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etimes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91" y="4042258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991" y="5131230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8085" y="6234180"/>
            <a:ext cx="11524999" cy="348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1853" y="6234180"/>
            <a:ext cx="11525250" cy="3489960"/>
          </a:xfrm>
          <a:prstGeom prst="rect">
            <a:avLst/>
          </a:prstGeom>
          <a:solidFill>
            <a:srgbClr val="EBF4F7"/>
          </a:solidFill>
        </p:spPr>
        <p:txBody>
          <a:bodyPr vert="horz" wrap="square" lIns="0" tIns="0" rIns="0" bIns="0" rtlCol="0">
            <a:spAutoFit/>
          </a:bodyPr>
          <a:lstStyle/>
          <a:p>
            <a:pPr marL="276860" marR="584200">
              <a:lnSpc>
                <a:spcPct val="2114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[1]: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climate2010[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2010-05-31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22:00:00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latin typeface="Courier New"/>
                <a:cs typeface="Courier New"/>
              </a:rPr>
              <a:t>]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#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datetime </a:t>
            </a: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[2]: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climate2010[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2010-06-01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latin typeface="Courier New"/>
                <a:cs typeface="Courier New"/>
              </a:rPr>
              <a:t>]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#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Entire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day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[3]: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climate2010[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2010-04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latin typeface="Courier New"/>
                <a:cs typeface="Courier New"/>
              </a:rPr>
              <a:t>]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#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Entire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00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[4]: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climate2010[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‘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2010-09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latin typeface="Courier New"/>
                <a:cs typeface="Courier New"/>
              </a:rPr>
              <a:t>: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solidFill>
                  <a:srgbClr val="FF2B1B"/>
                </a:solidFill>
                <a:latin typeface="Courier New"/>
                <a:cs typeface="Courier New"/>
              </a:rPr>
              <a:t>2010-10</a:t>
            </a:r>
            <a:r>
              <a:rPr sz="2600" spc="15" dirty="0">
                <a:solidFill>
                  <a:srgbClr val="E93F34"/>
                </a:solidFill>
                <a:latin typeface="Courier New"/>
                <a:cs typeface="Courier New"/>
              </a:rPr>
              <a:t>'</a:t>
            </a:r>
            <a:r>
              <a:rPr sz="2600" spc="15" dirty="0">
                <a:latin typeface="Courier New"/>
                <a:cs typeface="Courier New"/>
              </a:rPr>
              <a:t>]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#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2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5C5C5C"/>
                </a:solidFill>
                <a:latin typeface="Courier New"/>
                <a:cs typeface="Courier New"/>
              </a:rPr>
              <a:t>months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2538" y="328573"/>
            <a:ext cx="29476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5" dirty="0">
                <a:solidFill>
                  <a:srgbClr val="FFFFFF"/>
                </a:solidFill>
                <a:latin typeface="Calibri"/>
                <a:cs typeface="Calibri"/>
              </a:rPr>
              <a:t>pand</a:t>
            </a:r>
            <a:r>
              <a:rPr sz="285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oundations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0" dirty="0"/>
              <a:t>R</a:t>
            </a:r>
            <a:r>
              <a:rPr spc="-165" dirty="0"/>
              <a:t>eminder:</a:t>
            </a:r>
            <a:r>
              <a:rPr spc="-520" dirty="0"/>
              <a:t> </a:t>
            </a:r>
            <a:r>
              <a:rPr spc="125" dirty="0"/>
              <a:t>statistics</a:t>
            </a:r>
            <a:r>
              <a:rPr spc="-520" dirty="0"/>
              <a:t> </a:t>
            </a:r>
            <a:r>
              <a:rPr spc="-9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991" y="2953286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4413" y="2897825"/>
            <a:ext cx="776859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50" dirty="0">
                <a:solidFill>
                  <a:srgbClr val="3A3A3A"/>
                </a:solidFill>
                <a:latin typeface="Calibri"/>
                <a:cs typeface="Calibri"/>
              </a:rPr>
              <a:t>Methods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f</a:t>
            </a:r>
            <a:r>
              <a:rPr sz="4500" spc="-60" dirty="0">
                <a:solidFill>
                  <a:srgbClr val="3A3A3A"/>
                </a:solidFill>
                <a:latin typeface="Calibri"/>
                <a:cs typeface="Calibri"/>
              </a:rPr>
              <a:t>or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omputing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statistics: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4836" y="4042258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9259" y="3986796"/>
            <a:ext cx="568198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9494">
              <a:lnSpc>
                <a:spcPct val="158800"/>
              </a:lnSpc>
            </a:pPr>
            <a:r>
              <a:rPr sz="4500" spc="-55" dirty="0">
                <a:solidFill>
                  <a:srgbClr val="3A3A3A"/>
                </a:solidFill>
                <a:latin typeface="Calibri"/>
                <a:cs typeface="Calibri"/>
              </a:rPr>
              <a:t>describe():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4500" spc="-80" dirty="0">
                <a:solidFill>
                  <a:srgbClr val="3A3A3A"/>
                </a:solidFill>
                <a:latin typeface="Calibri"/>
                <a:cs typeface="Calibri"/>
              </a:rPr>
              <a:t>ummary</a:t>
            </a:r>
            <a:r>
              <a:rPr sz="4500" spc="-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25" dirty="0">
                <a:solidFill>
                  <a:srgbClr val="3A3A3A"/>
                </a:solidFill>
                <a:latin typeface="Calibri"/>
                <a:cs typeface="Calibri"/>
              </a:rPr>
              <a:t>mean():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225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4500" spc="-30" dirty="0">
                <a:solidFill>
                  <a:srgbClr val="3A3A3A"/>
                </a:solidFill>
                <a:latin typeface="Calibri"/>
                <a:cs typeface="Calibri"/>
              </a:rPr>
              <a:t>v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e</a:t>
            </a:r>
            <a:r>
              <a:rPr sz="4500" spc="-190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age</a:t>
            </a:r>
            <a:endParaRPr sz="4500">
              <a:latin typeface="Calibri"/>
              <a:cs typeface="Calibri"/>
            </a:endParaRPr>
          </a:p>
          <a:p>
            <a:pPr marL="12700" marR="5080">
              <a:lnSpc>
                <a:spcPct val="158800"/>
              </a:lnSpc>
            </a:pP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-75" dirty="0">
                <a:solidFill>
                  <a:srgbClr val="3A3A3A"/>
                </a:solidFill>
                <a:latin typeface="Calibri"/>
                <a:cs typeface="Calibri"/>
              </a:rPr>
              <a:t>ount():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25" dirty="0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sz="4500" spc="20" dirty="0">
                <a:solidFill>
                  <a:srgbClr val="3A3A3A"/>
                </a:solidFill>
                <a:latin typeface="Calibri"/>
                <a:cs typeface="Calibri"/>
              </a:rPr>
              <a:t>ounting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40" dirty="0">
                <a:solidFill>
                  <a:srgbClr val="3A3A3A"/>
                </a:solidFill>
                <a:latin typeface="Calibri"/>
                <a:cs typeface="Calibri"/>
              </a:rPr>
              <a:t>entries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100" dirty="0">
                <a:solidFill>
                  <a:srgbClr val="3A3A3A"/>
                </a:solidFill>
                <a:latin typeface="Calibri"/>
                <a:cs typeface="Calibri"/>
              </a:rPr>
              <a:t>median():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70" dirty="0">
                <a:solidFill>
                  <a:srgbClr val="3A3A3A"/>
                </a:solidFill>
                <a:latin typeface="Calibri"/>
                <a:cs typeface="Calibri"/>
              </a:rPr>
              <a:t>median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sz="4500" spc="-65" dirty="0">
                <a:solidFill>
                  <a:srgbClr val="3A3A3A"/>
                </a:solidFill>
                <a:latin typeface="Calibri"/>
                <a:cs typeface="Calibri"/>
              </a:rPr>
              <a:t>std():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3A3A3A"/>
                </a:solidFill>
                <a:latin typeface="Calibri"/>
                <a:cs typeface="Calibri"/>
              </a:rPr>
              <a:t>standa</a:t>
            </a:r>
            <a:r>
              <a:rPr sz="4500" spc="-220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3A3A3A"/>
                </a:solidFill>
                <a:latin typeface="Calibri"/>
                <a:cs typeface="Calibri"/>
              </a:rPr>
              <a:t>d</a:t>
            </a:r>
            <a:r>
              <a:rPr sz="4500" spc="-13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4500" spc="-75" dirty="0">
                <a:solidFill>
                  <a:srgbClr val="3A3A3A"/>
                </a:solidFill>
                <a:latin typeface="Calibri"/>
                <a:cs typeface="Calibri"/>
              </a:rPr>
              <a:t>d</a:t>
            </a:r>
            <a:r>
              <a:rPr sz="4500" spc="-95" dirty="0">
                <a:solidFill>
                  <a:srgbClr val="3A3A3A"/>
                </a:solidFill>
                <a:latin typeface="Calibri"/>
                <a:cs typeface="Calibri"/>
              </a:rPr>
              <a:t>e</a:t>
            </a:r>
            <a:r>
              <a:rPr sz="4500" dirty="0">
                <a:solidFill>
                  <a:srgbClr val="3A3A3A"/>
                </a:solidFill>
                <a:latin typeface="Calibri"/>
                <a:cs typeface="Calibri"/>
              </a:rPr>
              <a:t>viation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4836" y="5131230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4836" y="6220202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4836" y="7309174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4836" y="8398147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903350" y="4987306"/>
            <a:ext cx="8305800" cy="237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660" marR="5080" indent="-1204595">
              <a:lnSpc>
                <a:spcPts val="9730"/>
              </a:lnSpc>
            </a:pPr>
            <a:r>
              <a:rPr sz="8700" b="1" spc="35" dirty="0">
                <a:solidFill>
                  <a:srgbClr val="3A3A3A"/>
                </a:solidFill>
                <a:latin typeface="Calibri"/>
                <a:cs typeface="Calibri"/>
              </a:rPr>
              <a:t>Vi</a:t>
            </a:r>
            <a:r>
              <a:rPr sz="8700" b="1" spc="-60" dirty="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sz="8700" b="1" spc="-114" dirty="0">
                <a:solidFill>
                  <a:srgbClr val="3A3A3A"/>
                </a:solidFill>
                <a:latin typeface="Calibri"/>
                <a:cs typeface="Calibri"/>
              </a:rPr>
              <a:t>ual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dirty="0">
                <a:solidFill>
                  <a:srgbClr val="3A3A3A"/>
                </a:solidFill>
                <a:latin typeface="Calibri"/>
                <a:cs typeface="Calibri"/>
              </a:rPr>
              <a:t>explo</a:t>
            </a:r>
            <a:r>
              <a:rPr sz="8700" b="1" spc="-175" dirty="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sz="8700" b="1" dirty="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sz="8700" b="1" spc="-90" dirty="0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sz="8700" b="1" spc="35" dirty="0">
                <a:solidFill>
                  <a:srgbClr val="3A3A3A"/>
                </a:solidFill>
                <a:latin typeface="Calibri"/>
                <a:cs typeface="Calibri"/>
              </a:rPr>
              <a:t>ory</a:t>
            </a:r>
            <a:r>
              <a:rPr sz="8700" b="1" spc="1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-85" dirty="0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8700" b="1" spc="-80" dirty="0">
                <a:solidFill>
                  <a:srgbClr val="3A3A3A"/>
                </a:solidFill>
                <a:latin typeface="Calibri"/>
                <a:cs typeface="Calibri"/>
              </a:rPr>
              <a:t>anal</a:t>
            </a:r>
            <a:r>
              <a:rPr sz="8700" b="1" spc="-130" dirty="0">
                <a:solidFill>
                  <a:srgbClr val="3A3A3A"/>
                </a:solidFill>
                <a:latin typeface="Calibri"/>
                <a:cs typeface="Calibri"/>
              </a:rPr>
              <a:t>y</a:t>
            </a:r>
            <a:r>
              <a:rPr sz="8700" b="1" spc="120" dirty="0">
                <a:solidFill>
                  <a:srgbClr val="3A3A3A"/>
                </a:solidFill>
                <a:latin typeface="Calibri"/>
                <a:cs typeface="Calibri"/>
              </a:rPr>
              <a:t>sis</a:t>
            </a:r>
            <a:endParaRPr sz="8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389</Words>
  <Application>Microsoft Office PowerPoint</Application>
  <PresentationFormat>Custom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Courier New</vt:lpstr>
      <vt:lpstr>Times New Roman</vt:lpstr>
      <vt:lpstr>Office Theme</vt:lpstr>
      <vt:lpstr>Exam Objective</vt:lpstr>
      <vt:lpstr>Data Sources</vt:lpstr>
      <vt:lpstr>Climate normals of Auburn, AL from 1981-2010</vt:lpstr>
      <vt:lpstr>Weather data of Auburn, AL from 2011</vt:lpstr>
      <vt:lpstr>Reminder: read_csv()</vt:lpstr>
      <vt:lpstr>PowerPoint Presentation</vt:lpstr>
      <vt:lpstr>Reminder: time series</vt:lpstr>
      <vt:lpstr>Reminder: statistics methods</vt:lpstr>
      <vt:lpstr>PowerPoint Presentation</vt:lpstr>
      <vt:lpstr>Line plots in pandas</vt:lpstr>
      <vt:lpstr>Line plots in pandas</vt:lpstr>
      <vt:lpstr>Histograms in pandas</vt:lpstr>
      <vt:lpstr>Histograms in pandas</vt:lpstr>
      <vt:lpstr>Box plots in pandas</vt:lpstr>
      <vt:lpstr>Box plots in pandas</vt:lpstr>
      <vt:lpstr>Subplots in pandas</vt:lpstr>
      <vt:lpstr>Subplots in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ch4_slides</dc:title>
  <cp:lastModifiedBy>Ashish Gupta</cp:lastModifiedBy>
  <cp:revision>12</cp:revision>
  <dcterms:created xsi:type="dcterms:W3CDTF">2019-12-02T05:41:50Z</dcterms:created>
  <dcterms:modified xsi:type="dcterms:W3CDTF">2019-12-02T11:49:47Z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2016-12-05T00:00:00Z</vt:filetime>
  </property>
  <property fmtid="{D5CDD505-2E9C-101B-9397-08002B2CF9AE}" pid="3" name="LastSaved">
    <vt:filetime>2019-12-02T00:00:00Z</vt:filetime>
  </property>
</Properties>
</file>