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sldIdLst>
    <p:sldId id="262" r:id="rId2"/>
    <p:sldId id="256" r:id="rId3"/>
    <p:sldId id="258" r:id="rId4"/>
    <p:sldId id="259" r:id="rId5"/>
    <p:sldId id="260" r:id="rId6"/>
    <p:sldId id="261" r:id="rId7"/>
    <p:sldId id="265" r:id="rId8"/>
    <p:sldId id="263" r:id="rId9"/>
    <p:sldId id="264" r:id="rId10"/>
    <p:sldId id="268" r:id="rId11"/>
    <p:sldId id="266"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77" d="100"/>
          <a:sy n="77" d="100"/>
        </p:scale>
        <p:origin x="7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Pareto efficiency</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Sheet1!$A$2:$A$5</c:f>
              <c:numCache>
                <c:formatCode>General</c:formatCode>
                <c:ptCount val="4"/>
                <c:pt idx="0">
                  <c:v>10</c:v>
                </c:pt>
                <c:pt idx="1">
                  <c:v>6</c:v>
                </c:pt>
                <c:pt idx="2">
                  <c:v>2</c:v>
                </c:pt>
                <c:pt idx="3">
                  <c:v>4</c:v>
                </c:pt>
              </c:numCache>
            </c:numRef>
          </c:xVal>
          <c:yVal>
            <c:numRef>
              <c:f>Sheet1!$B$2:$B$5</c:f>
              <c:numCache>
                <c:formatCode>General</c:formatCode>
                <c:ptCount val="4"/>
                <c:pt idx="0">
                  <c:v>10</c:v>
                </c:pt>
                <c:pt idx="1">
                  <c:v>2</c:v>
                </c:pt>
                <c:pt idx="2">
                  <c:v>6</c:v>
                </c:pt>
                <c:pt idx="3">
                  <c:v>4</c:v>
                </c:pt>
              </c:numCache>
            </c:numRef>
          </c:yVal>
          <c:smooth val="0"/>
          <c:extLst>
            <c:ext xmlns:c16="http://schemas.microsoft.com/office/drawing/2014/chart" uri="{C3380CC4-5D6E-409C-BE32-E72D297353CC}">
              <c16:uniqueId val="{00000000-3669-4117-8011-9D4868DF1715}"/>
            </c:ext>
          </c:extLst>
        </c:ser>
        <c:dLbls>
          <c:showLegendKey val="0"/>
          <c:showVal val="0"/>
          <c:showCatName val="0"/>
          <c:showSerName val="0"/>
          <c:showPercent val="0"/>
          <c:showBubbleSize val="0"/>
        </c:dLbls>
        <c:axId val="1162920735"/>
        <c:axId val="1162930303"/>
      </c:scatterChart>
      <c:valAx>
        <c:axId val="11629207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dirty="0"/>
                  <a:t>US</a:t>
                </a:r>
                <a:r>
                  <a:rPr lang="en-AU" baseline="0" dirty="0"/>
                  <a:t> payoff</a:t>
                </a:r>
                <a:endParaRPr lang="en-AU"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2930303"/>
        <c:crosses val="autoZero"/>
        <c:crossBetween val="midCat"/>
      </c:valAx>
      <c:valAx>
        <c:axId val="11629303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dirty="0"/>
                  <a:t>Other</a:t>
                </a:r>
                <a:r>
                  <a:rPr lang="en-AU" baseline="0" dirty="0"/>
                  <a:t> countries payoff</a:t>
                </a:r>
                <a:endParaRPr lang="en-AU"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29207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AC39DB-7A57-4ED7-8DBD-43125BC97D0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418ADFB-B6C7-4363-AE20-274108B1B727}">
      <dgm:prSet/>
      <dgm:spPr/>
      <dgm:t>
        <a:bodyPr/>
        <a:lstStyle/>
        <a:p>
          <a:r>
            <a:rPr lang="en-AU" dirty="0"/>
            <a:t>As this game is played out from an Optimistic point of view, the game closely resembles the stag-hare game where both parties receive greatest self benefit by co-operating. Even if one player may act in self-interest their greatest gain is to be achieved by co-operating.</a:t>
          </a:r>
          <a:endParaRPr lang="en-US" dirty="0"/>
        </a:p>
      </dgm:t>
    </dgm:pt>
    <dgm:pt modelId="{DCE08D25-431D-47B4-81D5-3BBA50C67AB8}" type="parTrans" cxnId="{904B2541-1738-482A-8D06-FA26783721E2}">
      <dgm:prSet/>
      <dgm:spPr/>
      <dgm:t>
        <a:bodyPr/>
        <a:lstStyle/>
        <a:p>
          <a:endParaRPr lang="en-US"/>
        </a:p>
      </dgm:t>
    </dgm:pt>
    <dgm:pt modelId="{25416D24-0C60-45CB-A422-4621D8B2D02F}" type="sibTrans" cxnId="{904B2541-1738-482A-8D06-FA26783721E2}">
      <dgm:prSet/>
      <dgm:spPr/>
      <dgm:t>
        <a:bodyPr/>
        <a:lstStyle/>
        <a:p>
          <a:endParaRPr lang="en-US"/>
        </a:p>
      </dgm:t>
    </dgm:pt>
    <dgm:pt modelId="{276936AD-F281-44F7-93C0-F1903A1EB050}">
      <dgm:prSet/>
      <dgm:spPr/>
      <dgm:t>
        <a:bodyPr/>
        <a:lstStyle/>
        <a:p>
          <a:r>
            <a:rPr lang="en-AU" dirty="0"/>
            <a:t>By co-operating (both choosing DC), there is a net gain for both countries, the value of the benefit being chosen as </a:t>
          </a:r>
          <a:r>
            <a:rPr lang="en-AU" b="1" dirty="0"/>
            <a:t>10 units</a:t>
          </a:r>
          <a:r>
            <a:rPr lang="en-AU" dirty="0"/>
            <a:t>. This strategy is the </a:t>
          </a:r>
          <a:r>
            <a:rPr lang="en-AU" b="1" u="sng" dirty="0"/>
            <a:t>best response</a:t>
          </a:r>
          <a:r>
            <a:rPr lang="en-AU" b="1" dirty="0"/>
            <a:t> </a:t>
          </a:r>
          <a:r>
            <a:rPr lang="en-AU" dirty="0"/>
            <a:t>for both players.</a:t>
          </a:r>
          <a:endParaRPr lang="en-US" dirty="0"/>
        </a:p>
      </dgm:t>
    </dgm:pt>
    <dgm:pt modelId="{D8D688D5-3A3E-4AB5-8B7E-40C71DAE8C20}" type="parTrans" cxnId="{ECAC64B9-363C-4BCF-8AE8-DE38D902C87A}">
      <dgm:prSet/>
      <dgm:spPr/>
      <dgm:t>
        <a:bodyPr/>
        <a:lstStyle/>
        <a:p>
          <a:endParaRPr lang="en-US"/>
        </a:p>
      </dgm:t>
    </dgm:pt>
    <dgm:pt modelId="{63EF672F-DD1F-4739-98A1-A0798145C026}" type="sibTrans" cxnId="{ECAC64B9-363C-4BCF-8AE8-DE38D902C87A}">
      <dgm:prSet/>
      <dgm:spPr/>
      <dgm:t>
        <a:bodyPr/>
        <a:lstStyle/>
        <a:p>
          <a:endParaRPr lang="en-US"/>
        </a:p>
      </dgm:t>
    </dgm:pt>
    <dgm:pt modelId="{5B686DC2-1247-4312-9ADA-CE66C7925352}">
      <dgm:prSet/>
      <dgm:spPr/>
      <dgm:t>
        <a:bodyPr/>
        <a:lstStyle/>
        <a:p>
          <a:r>
            <a:rPr lang="en-AU" dirty="0"/>
            <a:t>Both players choosing NBAU will see some gain for both parties with a chosen margin of </a:t>
          </a:r>
          <a:r>
            <a:rPr lang="en-AU" b="1" dirty="0"/>
            <a:t>4 units</a:t>
          </a:r>
          <a:r>
            <a:rPr lang="en-AU" dirty="0"/>
            <a:t>, but with both players benefit being greater if they had instead chosen DC. </a:t>
          </a:r>
          <a:endParaRPr lang="en-US" dirty="0"/>
        </a:p>
      </dgm:t>
    </dgm:pt>
    <dgm:pt modelId="{ED4BBD63-1CF7-473A-B082-C488C2D6D397}" type="parTrans" cxnId="{745FF8F4-2D91-4A00-B1FF-46259FF51DBB}">
      <dgm:prSet/>
      <dgm:spPr/>
      <dgm:t>
        <a:bodyPr/>
        <a:lstStyle/>
        <a:p>
          <a:endParaRPr lang="en-US"/>
        </a:p>
      </dgm:t>
    </dgm:pt>
    <dgm:pt modelId="{686C50AC-5EF2-4169-A372-B21CF6A695D7}" type="sibTrans" cxnId="{745FF8F4-2D91-4A00-B1FF-46259FF51DBB}">
      <dgm:prSet/>
      <dgm:spPr/>
      <dgm:t>
        <a:bodyPr/>
        <a:lstStyle/>
        <a:p>
          <a:endParaRPr lang="en-US"/>
        </a:p>
      </dgm:t>
    </dgm:pt>
    <dgm:pt modelId="{4C09EC40-E0DD-4E59-9E4E-3DB389771EB2}">
      <dgm:prSet/>
      <dgm:spPr/>
      <dgm:t>
        <a:bodyPr/>
        <a:lstStyle/>
        <a:p>
          <a:r>
            <a:rPr lang="en-AU" dirty="0"/>
            <a:t>In the scenario where a player may choose NBAU they will receive reliable short-term results at the detriment of the other player who chooses to co-operate (DC). The player acting in self interest (NBAU) will benefit by a chosen value of </a:t>
          </a:r>
          <a:r>
            <a:rPr lang="en-AU" b="1" dirty="0"/>
            <a:t>6 units </a:t>
          </a:r>
          <a:r>
            <a:rPr lang="en-AU" dirty="0"/>
            <a:t>and the player choosing to co-operate (DC) will only benefit by </a:t>
          </a:r>
          <a:r>
            <a:rPr lang="en-AU" b="1" dirty="0"/>
            <a:t>2 units. </a:t>
          </a:r>
          <a:endParaRPr lang="en-US" dirty="0"/>
        </a:p>
      </dgm:t>
    </dgm:pt>
    <dgm:pt modelId="{5B9FCD4E-C904-4480-B063-DF3F5C679188}" type="parTrans" cxnId="{70FBC440-EF2C-404E-8A0B-14389D13EB5A}">
      <dgm:prSet/>
      <dgm:spPr/>
      <dgm:t>
        <a:bodyPr/>
        <a:lstStyle/>
        <a:p>
          <a:endParaRPr lang="en-US"/>
        </a:p>
      </dgm:t>
    </dgm:pt>
    <dgm:pt modelId="{F29B6D6E-EA9A-411A-B03A-B55E3CB3C219}" type="sibTrans" cxnId="{70FBC440-EF2C-404E-8A0B-14389D13EB5A}">
      <dgm:prSet/>
      <dgm:spPr/>
      <dgm:t>
        <a:bodyPr/>
        <a:lstStyle/>
        <a:p>
          <a:endParaRPr lang="en-US"/>
        </a:p>
      </dgm:t>
    </dgm:pt>
    <dgm:pt modelId="{579D736C-1FF4-4294-A096-A627A5B607B5}" type="pres">
      <dgm:prSet presAssocID="{AAAC39DB-7A57-4ED7-8DBD-43125BC97D02}" presName="linear" presStyleCnt="0">
        <dgm:presLayoutVars>
          <dgm:animLvl val="lvl"/>
          <dgm:resizeHandles val="exact"/>
        </dgm:presLayoutVars>
      </dgm:prSet>
      <dgm:spPr/>
    </dgm:pt>
    <dgm:pt modelId="{ED75AB82-979F-4E0E-B783-67B83E153792}" type="pres">
      <dgm:prSet presAssocID="{6418ADFB-B6C7-4363-AE20-274108B1B727}" presName="parentText" presStyleLbl="node1" presStyleIdx="0" presStyleCnt="4">
        <dgm:presLayoutVars>
          <dgm:chMax val="0"/>
          <dgm:bulletEnabled val="1"/>
        </dgm:presLayoutVars>
      </dgm:prSet>
      <dgm:spPr/>
    </dgm:pt>
    <dgm:pt modelId="{569F53F7-71CF-42FB-B321-65F2D679C2DA}" type="pres">
      <dgm:prSet presAssocID="{25416D24-0C60-45CB-A422-4621D8B2D02F}" presName="spacer" presStyleCnt="0"/>
      <dgm:spPr/>
    </dgm:pt>
    <dgm:pt modelId="{DBC1D131-5A4E-4541-90ED-2F6E84EE03EA}" type="pres">
      <dgm:prSet presAssocID="{276936AD-F281-44F7-93C0-F1903A1EB050}" presName="parentText" presStyleLbl="node1" presStyleIdx="1" presStyleCnt="4">
        <dgm:presLayoutVars>
          <dgm:chMax val="0"/>
          <dgm:bulletEnabled val="1"/>
        </dgm:presLayoutVars>
      </dgm:prSet>
      <dgm:spPr/>
    </dgm:pt>
    <dgm:pt modelId="{C766AC03-B4DC-44C7-909B-3BEDEC8D26B6}" type="pres">
      <dgm:prSet presAssocID="{63EF672F-DD1F-4739-98A1-A0798145C026}" presName="spacer" presStyleCnt="0"/>
      <dgm:spPr/>
    </dgm:pt>
    <dgm:pt modelId="{70902C44-55DE-4260-A03F-EB8438C91203}" type="pres">
      <dgm:prSet presAssocID="{5B686DC2-1247-4312-9ADA-CE66C7925352}" presName="parentText" presStyleLbl="node1" presStyleIdx="2" presStyleCnt="4">
        <dgm:presLayoutVars>
          <dgm:chMax val="0"/>
          <dgm:bulletEnabled val="1"/>
        </dgm:presLayoutVars>
      </dgm:prSet>
      <dgm:spPr/>
    </dgm:pt>
    <dgm:pt modelId="{A7A6FDC2-D2DC-4F30-9B1D-13DC7C72FB8D}" type="pres">
      <dgm:prSet presAssocID="{686C50AC-5EF2-4169-A372-B21CF6A695D7}" presName="spacer" presStyleCnt="0"/>
      <dgm:spPr/>
    </dgm:pt>
    <dgm:pt modelId="{76C0FEDC-74F5-4B9C-A845-82B9D6C462ED}" type="pres">
      <dgm:prSet presAssocID="{4C09EC40-E0DD-4E59-9E4E-3DB389771EB2}" presName="parentText" presStyleLbl="node1" presStyleIdx="3" presStyleCnt="4">
        <dgm:presLayoutVars>
          <dgm:chMax val="0"/>
          <dgm:bulletEnabled val="1"/>
        </dgm:presLayoutVars>
      </dgm:prSet>
      <dgm:spPr/>
    </dgm:pt>
  </dgm:ptLst>
  <dgm:cxnLst>
    <dgm:cxn modelId="{70FBC440-EF2C-404E-8A0B-14389D13EB5A}" srcId="{AAAC39DB-7A57-4ED7-8DBD-43125BC97D02}" destId="{4C09EC40-E0DD-4E59-9E4E-3DB389771EB2}" srcOrd="3" destOrd="0" parTransId="{5B9FCD4E-C904-4480-B063-DF3F5C679188}" sibTransId="{F29B6D6E-EA9A-411A-B03A-B55E3CB3C219}"/>
    <dgm:cxn modelId="{96D5915D-FB2A-4168-B5EE-DCE55BE6015C}" type="presOf" srcId="{6418ADFB-B6C7-4363-AE20-274108B1B727}" destId="{ED75AB82-979F-4E0E-B783-67B83E153792}" srcOrd="0" destOrd="0" presId="urn:microsoft.com/office/officeart/2005/8/layout/vList2"/>
    <dgm:cxn modelId="{904B2541-1738-482A-8D06-FA26783721E2}" srcId="{AAAC39DB-7A57-4ED7-8DBD-43125BC97D02}" destId="{6418ADFB-B6C7-4363-AE20-274108B1B727}" srcOrd="0" destOrd="0" parTransId="{DCE08D25-431D-47B4-81D5-3BBA50C67AB8}" sibTransId="{25416D24-0C60-45CB-A422-4621D8B2D02F}"/>
    <dgm:cxn modelId="{ECAC64B9-363C-4BCF-8AE8-DE38D902C87A}" srcId="{AAAC39DB-7A57-4ED7-8DBD-43125BC97D02}" destId="{276936AD-F281-44F7-93C0-F1903A1EB050}" srcOrd="1" destOrd="0" parTransId="{D8D688D5-3A3E-4AB5-8B7E-40C71DAE8C20}" sibTransId="{63EF672F-DD1F-4739-98A1-A0798145C026}"/>
    <dgm:cxn modelId="{BF7E6BBA-707F-4620-98E3-44CEA9B4751F}" type="presOf" srcId="{AAAC39DB-7A57-4ED7-8DBD-43125BC97D02}" destId="{579D736C-1FF4-4294-A096-A627A5B607B5}" srcOrd="0" destOrd="0" presId="urn:microsoft.com/office/officeart/2005/8/layout/vList2"/>
    <dgm:cxn modelId="{FB2DFDBA-789A-4412-8344-807668BDD236}" type="presOf" srcId="{5B686DC2-1247-4312-9ADA-CE66C7925352}" destId="{70902C44-55DE-4260-A03F-EB8438C91203}" srcOrd="0" destOrd="0" presId="urn:microsoft.com/office/officeart/2005/8/layout/vList2"/>
    <dgm:cxn modelId="{89B5C0E0-FE9A-4A69-B5C8-FCE1999B9832}" type="presOf" srcId="{276936AD-F281-44F7-93C0-F1903A1EB050}" destId="{DBC1D131-5A4E-4541-90ED-2F6E84EE03EA}" srcOrd="0" destOrd="0" presId="urn:microsoft.com/office/officeart/2005/8/layout/vList2"/>
    <dgm:cxn modelId="{745FF8F4-2D91-4A00-B1FF-46259FF51DBB}" srcId="{AAAC39DB-7A57-4ED7-8DBD-43125BC97D02}" destId="{5B686DC2-1247-4312-9ADA-CE66C7925352}" srcOrd="2" destOrd="0" parTransId="{ED4BBD63-1CF7-473A-B082-C488C2D6D397}" sibTransId="{686C50AC-5EF2-4169-A372-B21CF6A695D7}"/>
    <dgm:cxn modelId="{57FCC5F9-BF3B-4A23-B527-950DAC16FF55}" type="presOf" srcId="{4C09EC40-E0DD-4E59-9E4E-3DB389771EB2}" destId="{76C0FEDC-74F5-4B9C-A845-82B9D6C462ED}" srcOrd="0" destOrd="0" presId="urn:microsoft.com/office/officeart/2005/8/layout/vList2"/>
    <dgm:cxn modelId="{68BC2295-4BE2-42E1-B511-FC5D0596777A}" type="presParOf" srcId="{579D736C-1FF4-4294-A096-A627A5B607B5}" destId="{ED75AB82-979F-4E0E-B783-67B83E153792}" srcOrd="0" destOrd="0" presId="urn:microsoft.com/office/officeart/2005/8/layout/vList2"/>
    <dgm:cxn modelId="{8C23EC13-C290-4125-904C-DE88EDC20DD8}" type="presParOf" srcId="{579D736C-1FF4-4294-A096-A627A5B607B5}" destId="{569F53F7-71CF-42FB-B321-65F2D679C2DA}" srcOrd="1" destOrd="0" presId="urn:microsoft.com/office/officeart/2005/8/layout/vList2"/>
    <dgm:cxn modelId="{A5D68B02-A14F-4E19-B6AE-ACBD1385603E}" type="presParOf" srcId="{579D736C-1FF4-4294-A096-A627A5B607B5}" destId="{DBC1D131-5A4E-4541-90ED-2F6E84EE03EA}" srcOrd="2" destOrd="0" presId="urn:microsoft.com/office/officeart/2005/8/layout/vList2"/>
    <dgm:cxn modelId="{295929AB-FD11-42CD-9767-1C8AAB8D8F3D}" type="presParOf" srcId="{579D736C-1FF4-4294-A096-A627A5B607B5}" destId="{C766AC03-B4DC-44C7-909B-3BEDEC8D26B6}" srcOrd="3" destOrd="0" presId="urn:microsoft.com/office/officeart/2005/8/layout/vList2"/>
    <dgm:cxn modelId="{5B46DEF8-EA38-48A7-9828-DC0E8DA1B64F}" type="presParOf" srcId="{579D736C-1FF4-4294-A096-A627A5B607B5}" destId="{70902C44-55DE-4260-A03F-EB8438C91203}" srcOrd="4" destOrd="0" presId="urn:microsoft.com/office/officeart/2005/8/layout/vList2"/>
    <dgm:cxn modelId="{5B3178F9-7ACE-464B-899F-1644659B53A0}" type="presParOf" srcId="{579D736C-1FF4-4294-A096-A627A5B607B5}" destId="{A7A6FDC2-D2DC-4F30-9B1D-13DC7C72FB8D}" srcOrd="5" destOrd="0" presId="urn:microsoft.com/office/officeart/2005/8/layout/vList2"/>
    <dgm:cxn modelId="{A06E84A0-6330-4011-8E4E-5C5312E05145}" type="presParOf" srcId="{579D736C-1FF4-4294-A096-A627A5B607B5}" destId="{76C0FEDC-74F5-4B9C-A845-82B9D6C462E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5AB82-979F-4E0E-B783-67B83E153792}">
      <dsp:nvSpPr>
        <dsp:cNvPr id="0" name=""/>
        <dsp:cNvSpPr/>
      </dsp:nvSpPr>
      <dsp:spPr>
        <a:xfrm>
          <a:off x="0" y="346799"/>
          <a:ext cx="6492875" cy="107055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dirty="0"/>
            <a:t>As this game is played out from an Optimistic point of view, the game closely resembles the stag-hare game where both parties receive greatest self benefit by co-operating. Even if one player may act in self-interest their greatest gain is to be achieved by co-operating.</a:t>
          </a:r>
          <a:endParaRPr lang="en-US" sz="1500" kern="1200" dirty="0"/>
        </a:p>
      </dsp:txBody>
      <dsp:txXfrm>
        <a:off x="52260" y="399059"/>
        <a:ext cx="6388355" cy="966030"/>
      </dsp:txXfrm>
    </dsp:sp>
    <dsp:sp modelId="{DBC1D131-5A4E-4541-90ED-2F6E84EE03EA}">
      <dsp:nvSpPr>
        <dsp:cNvPr id="0" name=""/>
        <dsp:cNvSpPr/>
      </dsp:nvSpPr>
      <dsp:spPr>
        <a:xfrm>
          <a:off x="0" y="1460549"/>
          <a:ext cx="6492875" cy="107055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dirty="0"/>
            <a:t>By co-operating (both choosing DC), there is a net gain for both countries, the value of the benefit being chosen as </a:t>
          </a:r>
          <a:r>
            <a:rPr lang="en-AU" sz="1500" b="1" kern="1200" dirty="0"/>
            <a:t>10 units</a:t>
          </a:r>
          <a:r>
            <a:rPr lang="en-AU" sz="1500" kern="1200" dirty="0"/>
            <a:t>. This strategy is the </a:t>
          </a:r>
          <a:r>
            <a:rPr lang="en-AU" sz="1500" b="1" u="sng" kern="1200" dirty="0"/>
            <a:t>best response</a:t>
          </a:r>
          <a:r>
            <a:rPr lang="en-AU" sz="1500" b="1" kern="1200" dirty="0"/>
            <a:t> </a:t>
          </a:r>
          <a:r>
            <a:rPr lang="en-AU" sz="1500" kern="1200" dirty="0"/>
            <a:t>for both players.</a:t>
          </a:r>
          <a:endParaRPr lang="en-US" sz="1500" kern="1200" dirty="0"/>
        </a:p>
      </dsp:txBody>
      <dsp:txXfrm>
        <a:off x="52260" y="1512809"/>
        <a:ext cx="6388355" cy="966030"/>
      </dsp:txXfrm>
    </dsp:sp>
    <dsp:sp modelId="{70902C44-55DE-4260-A03F-EB8438C91203}">
      <dsp:nvSpPr>
        <dsp:cNvPr id="0" name=""/>
        <dsp:cNvSpPr/>
      </dsp:nvSpPr>
      <dsp:spPr>
        <a:xfrm>
          <a:off x="0" y="2574300"/>
          <a:ext cx="6492875" cy="107055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dirty="0"/>
            <a:t>Both players choosing NBAU will see some gain for both parties with a chosen margin of </a:t>
          </a:r>
          <a:r>
            <a:rPr lang="en-AU" sz="1500" b="1" kern="1200" dirty="0"/>
            <a:t>4 units</a:t>
          </a:r>
          <a:r>
            <a:rPr lang="en-AU" sz="1500" kern="1200" dirty="0"/>
            <a:t>, but with both players benefit being greater if they had instead chosen DC. </a:t>
          </a:r>
          <a:endParaRPr lang="en-US" sz="1500" kern="1200" dirty="0"/>
        </a:p>
      </dsp:txBody>
      <dsp:txXfrm>
        <a:off x="52260" y="2626560"/>
        <a:ext cx="6388355" cy="966030"/>
      </dsp:txXfrm>
    </dsp:sp>
    <dsp:sp modelId="{76C0FEDC-74F5-4B9C-A845-82B9D6C462ED}">
      <dsp:nvSpPr>
        <dsp:cNvPr id="0" name=""/>
        <dsp:cNvSpPr/>
      </dsp:nvSpPr>
      <dsp:spPr>
        <a:xfrm>
          <a:off x="0" y="3688050"/>
          <a:ext cx="6492875" cy="107055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AU" sz="1500" kern="1200" dirty="0"/>
            <a:t>In the scenario where a player may choose NBAU they will receive reliable short-term results at the detriment of the other player who chooses to co-operate (DC). The player acting in self interest (NBAU) will benefit by a chosen value of </a:t>
          </a:r>
          <a:r>
            <a:rPr lang="en-AU" sz="1500" b="1" kern="1200" dirty="0"/>
            <a:t>6 units </a:t>
          </a:r>
          <a:r>
            <a:rPr lang="en-AU" sz="1500" kern="1200" dirty="0"/>
            <a:t>and the player choosing to co-operate (DC) will only benefit by </a:t>
          </a:r>
          <a:r>
            <a:rPr lang="en-AU" sz="1500" b="1" kern="1200" dirty="0"/>
            <a:t>2 units. </a:t>
          </a:r>
          <a:endParaRPr lang="en-US" sz="1500" kern="1200" dirty="0"/>
        </a:p>
      </dsp:txBody>
      <dsp:txXfrm>
        <a:off x="52260" y="3740310"/>
        <a:ext cx="6388355" cy="966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a:xfrm>
            <a:off x="5332412" y="5883275"/>
            <a:ext cx="4324044" cy="365125"/>
          </a:xfrm>
        </p:spPr>
        <p:txBody>
          <a:bodyPr/>
          <a:lstStyle/>
          <a:p>
            <a:endParaRPr lang="en-AU"/>
          </a:p>
        </p:txBody>
      </p:sp>
      <p:sp>
        <p:nvSpPr>
          <p:cNvPr id="6" name="Slide Number Placeholder 5"/>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60019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07B61-5010-42F2-8903-CBD0863D0954}" type="datetimeFigureOut">
              <a:rPr lang="en-AU" smtClean="0"/>
              <a:t>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386403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157461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3733146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3917212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386655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6693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2854519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41587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951856" y="5867131"/>
            <a:ext cx="551167" cy="365125"/>
          </a:xfrm>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144500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07B61-5010-42F2-8903-CBD0863D0954}" type="datetimeFigureOut">
              <a:rPr lang="en-AU" smtClean="0"/>
              <a:t>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225887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307B61-5010-42F2-8903-CBD0863D0954}" type="datetimeFigureOut">
              <a:rPr lang="en-AU" smtClean="0"/>
              <a:t>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321029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307B61-5010-42F2-8903-CBD0863D0954}" type="datetimeFigureOut">
              <a:rPr lang="en-AU" smtClean="0"/>
              <a:t>2/09/2022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19348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307B61-5010-42F2-8903-CBD0863D0954}" type="datetimeFigureOut">
              <a:rPr lang="en-AU" smtClean="0"/>
              <a:t>2/09/2022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44022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07B61-5010-42F2-8903-CBD0863D0954}" type="datetimeFigureOut">
              <a:rPr lang="en-AU" smtClean="0"/>
              <a:t>2/09/2022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421277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07B61-5010-42F2-8903-CBD0863D0954}" type="datetimeFigureOut">
              <a:rPr lang="en-AU" smtClean="0"/>
              <a:t>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187365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07B61-5010-42F2-8903-CBD0863D0954}" type="datetimeFigureOut">
              <a:rPr lang="en-AU" smtClean="0"/>
              <a:t>2/09/2022</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A044DA-FE7B-4584-AA5F-4B1BF04D3D9F}" type="slidenum">
              <a:rPr lang="en-AU" smtClean="0"/>
              <a:t>‹#›</a:t>
            </a:fld>
            <a:endParaRPr lang="en-AU"/>
          </a:p>
        </p:txBody>
      </p:sp>
    </p:spTree>
    <p:extLst>
      <p:ext uri="{BB962C8B-B14F-4D97-AF65-F5344CB8AC3E}">
        <p14:creationId xmlns:p14="http://schemas.microsoft.com/office/powerpoint/2010/main" val="159801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307B61-5010-42F2-8903-CBD0863D0954}" type="datetimeFigureOut">
              <a:rPr lang="en-AU" smtClean="0"/>
              <a:t>2/09/2022</a:t>
            </a:fld>
            <a:endParaRPr lang="en-A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A044DA-FE7B-4584-AA5F-4B1BF04D3D9F}" type="slidenum">
              <a:rPr lang="en-AU" smtClean="0"/>
              <a:t>‹#›</a:t>
            </a:fld>
            <a:endParaRPr lang="en-AU"/>
          </a:p>
        </p:txBody>
      </p:sp>
    </p:spTree>
    <p:extLst>
      <p:ext uri="{BB962C8B-B14F-4D97-AF65-F5344CB8AC3E}">
        <p14:creationId xmlns:p14="http://schemas.microsoft.com/office/powerpoint/2010/main" val="2014079567"/>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52D7C48-F497-CB3D-98B3-96E933E5A66D}"/>
              </a:ext>
            </a:extLst>
          </p:cNvPr>
          <p:cNvSpPr>
            <a:spLocks noGrp="1"/>
          </p:cNvSpPr>
          <p:nvPr>
            <p:ph type="title"/>
          </p:nvPr>
        </p:nvSpPr>
        <p:spPr>
          <a:xfrm>
            <a:off x="496112" y="685801"/>
            <a:ext cx="2743200" cy="5105400"/>
          </a:xfrm>
        </p:spPr>
        <p:txBody>
          <a:bodyPr>
            <a:normAutofit/>
          </a:bodyPr>
          <a:lstStyle/>
          <a:p>
            <a:pPr algn="l"/>
            <a:endParaRPr lang="en-AU" sz="3200" dirty="0">
              <a:solidFill>
                <a:srgbClr val="FFFFFF"/>
              </a:solidFill>
            </a:endParaRPr>
          </a:p>
        </p:txBody>
      </p:sp>
      <p:grpSp>
        <p:nvGrpSpPr>
          <p:cNvPr id="2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2DE4F569-C194-DF7A-92D9-4227A658D704}"/>
              </a:ext>
            </a:extLst>
          </p:cNvPr>
          <p:cNvSpPr>
            <a:spLocks noGrp="1"/>
          </p:cNvSpPr>
          <p:nvPr>
            <p:ph idx="1"/>
          </p:nvPr>
        </p:nvSpPr>
        <p:spPr>
          <a:xfrm>
            <a:off x="5117106" y="2128057"/>
            <a:ext cx="6385918" cy="3663143"/>
          </a:xfrm>
        </p:spPr>
        <p:txBody>
          <a:bodyPr>
            <a:normAutofit/>
          </a:bodyPr>
          <a:lstStyle/>
          <a:p>
            <a:endParaRPr lang="en-AU" sz="2000" dirty="0"/>
          </a:p>
        </p:txBody>
      </p:sp>
      <p:sp>
        <p:nvSpPr>
          <p:cNvPr id="4" name="TextBox 3">
            <a:extLst>
              <a:ext uri="{FF2B5EF4-FFF2-40B4-BE49-F238E27FC236}">
                <a16:creationId xmlns:a16="http://schemas.microsoft.com/office/drawing/2014/main" id="{A0DB0607-1EFA-BD1D-A364-CFC63130AF69}"/>
              </a:ext>
            </a:extLst>
          </p:cNvPr>
          <p:cNvSpPr txBox="1"/>
          <p:nvPr/>
        </p:nvSpPr>
        <p:spPr>
          <a:xfrm>
            <a:off x="5010742" y="685801"/>
            <a:ext cx="6492282" cy="369332"/>
          </a:xfrm>
          <a:prstGeom prst="rect">
            <a:avLst/>
          </a:prstGeom>
          <a:noFill/>
        </p:spPr>
        <p:txBody>
          <a:bodyPr wrap="square" rtlCol="0">
            <a:spAutoFit/>
          </a:bodyPr>
          <a:lstStyle/>
          <a:p>
            <a:r>
              <a:rPr lang="en-AU" dirty="0"/>
              <a:t>Game Theory Presentation</a:t>
            </a:r>
          </a:p>
        </p:txBody>
      </p:sp>
    </p:spTree>
    <p:extLst>
      <p:ext uri="{BB962C8B-B14F-4D97-AF65-F5344CB8AC3E}">
        <p14:creationId xmlns:p14="http://schemas.microsoft.com/office/powerpoint/2010/main" val="264283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CF2CC-326D-EEDC-B3B2-D216AB17557E}"/>
              </a:ext>
            </a:extLst>
          </p:cNvPr>
          <p:cNvSpPr>
            <a:spLocks noGrp="1"/>
          </p:cNvSpPr>
          <p:nvPr>
            <p:ph idx="1"/>
          </p:nvPr>
        </p:nvSpPr>
        <p:spPr/>
        <p:txBody>
          <a:bodyPr>
            <a:normAutofit fontScale="92500" lnSpcReduction="20000"/>
          </a:bodyPr>
          <a:lstStyle/>
          <a:p>
            <a:pPr marL="0" indent="0">
              <a:buNone/>
            </a:pPr>
            <a:r>
              <a:rPr lang="en-AU" sz="2400" dirty="0"/>
              <a:t>This game is turn based and also a repeated sanctions game whereby player 1 (an adversary) can choose to either inflict damage (transgress) or to do nothing (not transgress). In turn player 2 must respond to player 1’s decision making by either choosing to punish (sanction) or do nothing (not punish). There are no dominant strategies for either player. The caveat of this game is that even though player 2 may choose to punish player 1, this also comes at a cost to player 2 (the punisher). Player 1 may choose to transgress if they believe player 2 is bluffing (not willing to accept the cost of punishment to themselves) by calling player 2’s bluff player 1 may choose to transgress believing there may be no consequences,. Alternatively player 1 may choose to transgress regardless of player 2’s decision in an attempt to drag them down with them (not acting rationally)</a:t>
            </a:r>
          </a:p>
          <a:p>
            <a:pPr marL="0" indent="0">
              <a:buNone/>
            </a:pPr>
            <a:endParaRPr lang="en-AU" dirty="0"/>
          </a:p>
        </p:txBody>
      </p:sp>
      <p:sp>
        <p:nvSpPr>
          <p:cNvPr id="4" name="TextBox 3">
            <a:extLst>
              <a:ext uri="{FF2B5EF4-FFF2-40B4-BE49-F238E27FC236}">
                <a16:creationId xmlns:a16="http://schemas.microsoft.com/office/drawing/2014/main" id="{F8502777-FF78-F171-0DAD-1A2EC7798C76}"/>
              </a:ext>
            </a:extLst>
          </p:cNvPr>
          <p:cNvSpPr txBox="1"/>
          <p:nvPr/>
        </p:nvSpPr>
        <p:spPr>
          <a:xfrm>
            <a:off x="3642443" y="877077"/>
            <a:ext cx="4907113" cy="707886"/>
          </a:xfrm>
          <a:prstGeom prst="rect">
            <a:avLst/>
          </a:prstGeom>
          <a:noFill/>
        </p:spPr>
        <p:txBody>
          <a:bodyPr wrap="none" rtlCol="0">
            <a:spAutoFit/>
          </a:bodyPr>
          <a:lstStyle/>
          <a:p>
            <a:r>
              <a:rPr lang="en-AU" sz="4000" dirty="0"/>
              <a:t>Summary of </a:t>
            </a:r>
            <a:r>
              <a:rPr lang="en-AU" sz="4000" dirty="0">
                <a:latin typeface="+mj-lt"/>
              </a:rPr>
              <a:t>the</a:t>
            </a:r>
            <a:r>
              <a:rPr lang="en-AU" sz="4000" dirty="0"/>
              <a:t> game</a:t>
            </a:r>
          </a:p>
        </p:txBody>
      </p:sp>
    </p:spTree>
    <p:extLst>
      <p:ext uri="{BB962C8B-B14F-4D97-AF65-F5344CB8AC3E}">
        <p14:creationId xmlns:p14="http://schemas.microsoft.com/office/powerpoint/2010/main" val="425635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7277-035D-D480-54F2-D03BC510EDB9}"/>
              </a:ext>
            </a:extLst>
          </p:cNvPr>
          <p:cNvSpPr>
            <a:spLocks noGrp="1"/>
          </p:cNvSpPr>
          <p:nvPr>
            <p:ph type="title"/>
          </p:nvPr>
        </p:nvSpPr>
        <p:spPr>
          <a:xfrm>
            <a:off x="1484310" y="-149087"/>
            <a:ext cx="10018713" cy="1752599"/>
          </a:xfrm>
        </p:spPr>
        <p:txBody>
          <a:bodyPr/>
          <a:lstStyle/>
          <a:p>
            <a:r>
              <a:rPr lang="en-AU" dirty="0"/>
              <a:t>Interpreting payoff matrix </a:t>
            </a:r>
          </a:p>
        </p:txBody>
      </p:sp>
      <p:sp>
        <p:nvSpPr>
          <p:cNvPr id="3" name="Content Placeholder 2">
            <a:extLst>
              <a:ext uri="{FF2B5EF4-FFF2-40B4-BE49-F238E27FC236}">
                <a16:creationId xmlns:a16="http://schemas.microsoft.com/office/drawing/2014/main" id="{C014237C-66EA-69F6-4751-E7A5B4C14285}"/>
              </a:ext>
            </a:extLst>
          </p:cNvPr>
          <p:cNvSpPr>
            <a:spLocks noGrp="1"/>
          </p:cNvSpPr>
          <p:nvPr>
            <p:ph idx="1"/>
          </p:nvPr>
        </p:nvSpPr>
        <p:spPr>
          <a:xfrm>
            <a:off x="1484309" y="866428"/>
            <a:ext cx="10018713" cy="5834270"/>
          </a:xfrm>
        </p:spPr>
        <p:txBody>
          <a:bodyPr>
            <a:normAutofit/>
          </a:bodyPr>
          <a:lstStyle/>
          <a:p>
            <a:pPr marL="0" indent="0">
              <a:buNone/>
            </a:pPr>
            <a:r>
              <a:rPr lang="en-AU" sz="1800" dirty="0"/>
              <a:t>If player 1 chooses </a:t>
            </a:r>
            <a:r>
              <a:rPr lang="en-AU" sz="1800" b="1" dirty="0"/>
              <a:t>Transgress</a:t>
            </a:r>
            <a:r>
              <a:rPr lang="en-AU" sz="1800" dirty="0"/>
              <a:t> player 2 is most likely to choose </a:t>
            </a:r>
            <a:r>
              <a:rPr lang="en-AU" sz="1800" b="1" dirty="0"/>
              <a:t>Sanction.</a:t>
            </a:r>
            <a:r>
              <a:rPr lang="en-AU" sz="1800" dirty="0"/>
              <a:t> player 1 incurs a payoff of </a:t>
            </a:r>
            <a:r>
              <a:rPr lang="en-AU" sz="1800" b="1" dirty="0"/>
              <a:t>-4 units</a:t>
            </a:r>
            <a:r>
              <a:rPr lang="en-AU" sz="1800" dirty="0"/>
              <a:t> as Russia may gain a small amount by invading Ukraine but ultimately incur a net loss due to restrictions to their trade in the form of tariffs/taxes. Player 2 also incurs a loss but a smaller amount of </a:t>
            </a:r>
            <a:r>
              <a:rPr lang="en-AU" sz="1800" b="1" dirty="0"/>
              <a:t>-2 units</a:t>
            </a:r>
            <a:r>
              <a:rPr lang="en-AU" sz="1800" dirty="0"/>
              <a:t> this is due to an increase in price from Russian export (oil) and due to the inefficient allocation of resources inflicted by taxations. Both players are affected by the dead weight loss associated with tariffs and both players (society) loses as a whole. It is unlikely, though if player 2 chooses to </a:t>
            </a:r>
            <a:r>
              <a:rPr lang="en-AU" sz="1800" b="1" dirty="0"/>
              <a:t>Not punish</a:t>
            </a:r>
            <a:r>
              <a:rPr lang="en-AU" sz="1800" dirty="0"/>
              <a:t> player 1 then player 1 benefits by </a:t>
            </a:r>
            <a:r>
              <a:rPr lang="en-AU" sz="1800" b="1" dirty="0"/>
              <a:t>6 units</a:t>
            </a:r>
            <a:r>
              <a:rPr lang="en-AU" sz="1800" dirty="0"/>
              <a:t> as they gain dominance over Ukraine and face no consequence of their actions. In this instance player 2 does not occur a benefit or loss (</a:t>
            </a:r>
            <a:r>
              <a:rPr lang="en-AU" sz="1800" b="1" dirty="0"/>
              <a:t>0 units</a:t>
            </a:r>
            <a:r>
              <a:rPr lang="en-AU" sz="1800" dirty="0"/>
              <a:t>) but this action may encourage player 1 to continue with choosing to transgress at every turn if they believe player 2 will not punish them. In this situation player 1 will walk over player 2 and win the game</a:t>
            </a:r>
            <a:endParaRPr lang="en-AU" sz="1800" b="1" dirty="0"/>
          </a:p>
          <a:p>
            <a:pPr marL="0" indent="0">
              <a:buNone/>
            </a:pPr>
            <a:r>
              <a:rPr lang="en-AU" sz="1800" dirty="0"/>
              <a:t>If player 1 chooses to </a:t>
            </a:r>
            <a:r>
              <a:rPr lang="en-AU" sz="1800" b="1" dirty="0"/>
              <a:t>Not transgress</a:t>
            </a:r>
            <a:r>
              <a:rPr lang="en-AU" sz="1800" dirty="0"/>
              <a:t> player 2 is most likely to choose </a:t>
            </a:r>
            <a:r>
              <a:rPr lang="en-AU" sz="1800" b="1" dirty="0"/>
              <a:t>Not punish. </a:t>
            </a:r>
            <a:r>
              <a:rPr lang="en-AU" sz="1800" dirty="0"/>
              <a:t>Both player 1 and 2 will incur a payoff of </a:t>
            </a:r>
            <a:r>
              <a:rPr lang="en-AU" sz="1800" b="1" dirty="0"/>
              <a:t>1 unit</a:t>
            </a:r>
            <a:r>
              <a:rPr lang="en-AU" sz="1800" dirty="0"/>
              <a:t> as trade commences as usual and both economies can continue to grow. If player 2 chooses to </a:t>
            </a:r>
            <a:r>
              <a:rPr lang="en-AU" sz="1800" b="1" dirty="0"/>
              <a:t>Sanction</a:t>
            </a:r>
            <a:r>
              <a:rPr lang="en-AU" sz="1800" dirty="0"/>
              <a:t> player 1 will incur a payoff of </a:t>
            </a:r>
            <a:r>
              <a:rPr lang="en-AU" sz="1800" b="1" dirty="0"/>
              <a:t>-6 units</a:t>
            </a:r>
            <a:r>
              <a:rPr lang="en-AU" sz="1800" dirty="0"/>
              <a:t> as they gain no territory/dominance over Ukraine and also incur loss to economic growth due to tariffs and taxes imposed on their trade. Player 2 will incur a loss of </a:t>
            </a:r>
            <a:r>
              <a:rPr lang="en-AU" sz="1800" b="1" dirty="0"/>
              <a:t>-2 units </a:t>
            </a:r>
            <a:r>
              <a:rPr lang="en-AU" sz="1800" dirty="0"/>
              <a:t>due to the cost of taxation mentioned above.</a:t>
            </a:r>
          </a:p>
          <a:p>
            <a:pPr marL="0" indent="0">
              <a:buNone/>
            </a:pPr>
            <a:endParaRPr lang="en-AU" dirty="0"/>
          </a:p>
        </p:txBody>
      </p:sp>
    </p:spTree>
    <p:extLst>
      <p:ext uri="{BB962C8B-B14F-4D97-AF65-F5344CB8AC3E}">
        <p14:creationId xmlns:p14="http://schemas.microsoft.com/office/powerpoint/2010/main" val="95912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5483C-C6F2-E514-5D11-02FB5E1A2E54}"/>
              </a:ext>
            </a:extLst>
          </p:cNvPr>
          <p:cNvSpPr>
            <a:spLocks noGrp="1"/>
          </p:cNvSpPr>
          <p:nvPr>
            <p:ph type="title"/>
          </p:nvPr>
        </p:nvSpPr>
        <p:spPr>
          <a:xfrm>
            <a:off x="1484311" y="0"/>
            <a:ext cx="10018713" cy="1752599"/>
          </a:xfrm>
        </p:spPr>
        <p:txBody>
          <a:bodyPr/>
          <a:lstStyle/>
          <a:p>
            <a:r>
              <a:rPr lang="en-AU" dirty="0"/>
              <a:t>Best responses and the dominant strategies</a:t>
            </a:r>
          </a:p>
        </p:txBody>
      </p:sp>
      <p:sp>
        <p:nvSpPr>
          <p:cNvPr id="3" name="Content Placeholder 2">
            <a:extLst>
              <a:ext uri="{FF2B5EF4-FFF2-40B4-BE49-F238E27FC236}">
                <a16:creationId xmlns:a16="http://schemas.microsoft.com/office/drawing/2014/main" id="{19D0D928-8517-6E1B-A424-473E51EA1078}"/>
              </a:ext>
            </a:extLst>
          </p:cNvPr>
          <p:cNvSpPr>
            <a:spLocks noGrp="1"/>
          </p:cNvSpPr>
          <p:nvPr>
            <p:ph idx="1"/>
          </p:nvPr>
        </p:nvSpPr>
        <p:spPr>
          <a:xfrm>
            <a:off x="1484310" y="1576095"/>
            <a:ext cx="10018713" cy="3705809"/>
          </a:xfrm>
        </p:spPr>
        <p:txBody>
          <a:bodyPr>
            <a:normAutofit fontScale="92500" lnSpcReduction="10000"/>
          </a:bodyPr>
          <a:lstStyle/>
          <a:p>
            <a:pPr marL="0" indent="0">
              <a:buNone/>
            </a:pPr>
            <a:r>
              <a:rPr lang="en-AU" dirty="0"/>
              <a:t>There are 2 dominant strategies:</a:t>
            </a:r>
          </a:p>
          <a:p>
            <a:r>
              <a:rPr lang="en-AU" dirty="0"/>
              <a:t>Player 1’s dominant strategy is to choose </a:t>
            </a:r>
            <a:r>
              <a:rPr lang="en-AU" b="1" dirty="0"/>
              <a:t>Transgress </a:t>
            </a:r>
            <a:r>
              <a:rPr lang="en-AU" dirty="0"/>
              <a:t>as regardless of what player 2 chooses, player 1’s payoff will always be higher when choosing to transgress (-4&gt;-6) and (6&gt;1)</a:t>
            </a:r>
          </a:p>
          <a:p>
            <a:r>
              <a:rPr lang="en-AU" dirty="0"/>
              <a:t>Player 2’s dominant strategy is to choose </a:t>
            </a:r>
            <a:r>
              <a:rPr lang="en-AU" b="1" dirty="0"/>
              <a:t>Not punish</a:t>
            </a:r>
            <a:r>
              <a:rPr lang="en-AU" dirty="0"/>
              <a:t> as their payoff is always higher regardless of what player 1 chooses (0&gt;-2) and (1&gt;-2)</a:t>
            </a:r>
          </a:p>
          <a:p>
            <a:r>
              <a:rPr lang="en-AU" dirty="0"/>
              <a:t>Player 2’s best response taken at face value is to choose </a:t>
            </a:r>
            <a:r>
              <a:rPr lang="en-AU" b="1" dirty="0"/>
              <a:t>Not punish </a:t>
            </a:r>
            <a:r>
              <a:rPr lang="en-AU" dirty="0"/>
              <a:t>as when they choose </a:t>
            </a:r>
            <a:r>
              <a:rPr lang="en-AU" b="1" dirty="0"/>
              <a:t>Sanction</a:t>
            </a:r>
            <a:r>
              <a:rPr lang="en-AU" dirty="0"/>
              <a:t> they always incur a payoff of </a:t>
            </a:r>
            <a:r>
              <a:rPr lang="en-AU" b="1" dirty="0"/>
              <a:t>-2 units</a:t>
            </a:r>
            <a:endParaRPr lang="en-AU" dirty="0"/>
          </a:p>
          <a:p>
            <a:r>
              <a:rPr lang="en-AU" dirty="0"/>
              <a:t>Player 1 does not have a best response as they cannot respond to player 2 since player 1 chooses first every turn.</a:t>
            </a:r>
          </a:p>
        </p:txBody>
      </p:sp>
    </p:spTree>
    <p:extLst>
      <p:ext uri="{BB962C8B-B14F-4D97-AF65-F5344CB8AC3E}">
        <p14:creationId xmlns:p14="http://schemas.microsoft.com/office/powerpoint/2010/main" val="116056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604A-E699-AC00-CA81-D568A321D6EC}"/>
              </a:ext>
            </a:extLst>
          </p:cNvPr>
          <p:cNvSpPr>
            <a:spLocks noGrp="1"/>
          </p:cNvSpPr>
          <p:nvPr>
            <p:ph type="title"/>
          </p:nvPr>
        </p:nvSpPr>
        <p:spPr>
          <a:xfrm>
            <a:off x="1553885" y="-327992"/>
            <a:ext cx="10018713" cy="1752599"/>
          </a:xfrm>
        </p:spPr>
        <p:txBody>
          <a:bodyPr/>
          <a:lstStyle/>
          <a:p>
            <a:r>
              <a:rPr lang="en-AU" dirty="0"/>
              <a:t>Economic outcomes: Efficiency  </a:t>
            </a:r>
          </a:p>
        </p:txBody>
      </p:sp>
    </p:spTree>
    <p:extLst>
      <p:ext uri="{BB962C8B-B14F-4D97-AF65-F5344CB8AC3E}">
        <p14:creationId xmlns:p14="http://schemas.microsoft.com/office/powerpoint/2010/main" val="153620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4995-A877-C78C-A4E7-7C2125622E05}"/>
              </a:ext>
            </a:extLst>
          </p:cNvPr>
          <p:cNvSpPr>
            <a:spLocks noGrp="1"/>
          </p:cNvSpPr>
          <p:nvPr>
            <p:ph type="title"/>
          </p:nvPr>
        </p:nvSpPr>
        <p:spPr/>
        <p:txBody>
          <a:bodyPr/>
          <a:lstStyle/>
          <a:p>
            <a:r>
              <a:rPr lang="en-AU" dirty="0"/>
              <a:t>Social preferences and game outcome</a:t>
            </a:r>
          </a:p>
        </p:txBody>
      </p:sp>
      <p:sp>
        <p:nvSpPr>
          <p:cNvPr id="3" name="Content Placeholder 2">
            <a:extLst>
              <a:ext uri="{FF2B5EF4-FFF2-40B4-BE49-F238E27FC236}">
                <a16:creationId xmlns:a16="http://schemas.microsoft.com/office/drawing/2014/main" id="{72408393-8BF1-953F-CB5B-87ACC7252FBB}"/>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53449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DE083-8B50-C3D9-35DB-EA31BDAB697C}"/>
              </a:ext>
            </a:extLst>
          </p:cNvPr>
          <p:cNvSpPr>
            <a:spLocks noGrp="1"/>
          </p:cNvSpPr>
          <p:nvPr>
            <p:ph type="ctrTitle"/>
          </p:nvPr>
        </p:nvSpPr>
        <p:spPr>
          <a:xfrm>
            <a:off x="3854450" y="965200"/>
            <a:ext cx="7372350" cy="3404680"/>
          </a:xfrm>
        </p:spPr>
        <p:txBody>
          <a:bodyPr>
            <a:normAutofit/>
          </a:bodyPr>
          <a:lstStyle/>
          <a:p>
            <a:pPr algn="l"/>
            <a:r>
              <a:rPr lang="en-AU"/>
              <a:t>Part 1</a:t>
            </a:r>
          </a:p>
        </p:txBody>
      </p:sp>
      <p:sp>
        <p:nvSpPr>
          <p:cNvPr id="23" name="Rectangle 22">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25" name="Group 24">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26"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7"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8"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9"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0" name="Freeform: Shape 29">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31"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211479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DECDB56-CF99-8677-5C59-A2F7A1EF00DE}"/>
              </a:ext>
            </a:extLst>
          </p:cNvPr>
          <p:cNvPicPr>
            <a:picLocks noChangeAspect="1"/>
          </p:cNvPicPr>
          <p:nvPr/>
        </p:nvPicPr>
        <p:blipFill>
          <a:blip r:embed="rId2"/>
          <a:stretch>
            <a:fillRect/>
          </a:stretch>
        </p:blipFill>
        <p:spPr>
          <a:xfrm>
            <a:off x="5440820" y="715248"/>
            <a:ext cx="6450860" cy="5317194"/>
          </a:xfrm>
          <a:prstGeom prst="rect">
            <a:avLst/>
          </a:prstGeom>
        </p:spPr>
      </p:pic>
      <p:sp>
        <p:nvSpPr>
          <p:cNvPr id="6" name="TextBox 5">
            <a:extLst>
              <a:ext uri="{FF2B5EF4-FFF2-40B4-BE49-F238E27FC236}">
                <a16:creationId xmlns:a16="http://schemas.microsoft.com/office/drawing/2014/main" id="{2B42FF12-D069-D441-D5BF-08713377A473}"/>
              </a:ext>
            </a:extLst>
          </p:cNvPr>
          <p:cNvSpPr txBox="1"/>
          <p:nvPr/>
        </p:nvSpPr>
        <p:spPr>
          <a:xfrm>
            <a:off x="8802685" y="912362"/>
            <a:ext cx="491609" cy="369332"/>
          </a:xfrm>
          <a:prstGeom prst="rect">
            <a:avLst/>
          </a:prstGeom>
          <a:noFill/>
        </p:spPr>
        <p:txBody>
          <a:bodyPr wrap="none" rtlCol="0">
            <a:spAutoFit/>
          </a:bodyPr>
          <a:lstStyle/>
          <a:p>
            <a:r>
              <a:rPr lang="en-AU" dirty="0"/>
              <a:t>U.S</a:t>
            </a:r>
          </a:p>
        </p:txBody>
      </p:sp>
      <p:sp>
        <p:nvSpPr>
          <p:cNvPr id="7" name="TextBox 6">
            <a:extLst>
              <a:ext uri="{FF2B5EF4-FFF2-40B4-BE49-F238E27FC236}">
                <a16:creationId xmlns:a16="http://schemas.microsoft.com/office/drawing/2014/main" id="{35DF5757-AED0-A388-5DA7-7D269293FAE9}"/>
              </a:ext>
            </a:extLst>
          </p:cNvPr>
          <p:cNvSpPr txBox="1"/>
          <p:nvPr/>
        </p:nvSpPr>
        <p:spPr>
          <a:xfrm>
            <a:off x="5652302" y="2890313"/>
            <a:ext cx="461665" cy="1587935"/>
          </a:xfrm>
          <a:prstGeom prst="rect">
            <a:avLst/>
          </a:prstGeom>
          <a:noFill/>
        </p:spPr>
        <p:txBody>
          <a:bodyPr vert="vert270" wrap="none" rtlCol="0">
            <a:spAutoFit/>
          </a:bodyPr>
          <a:lstStyle/>
          <a:p>
            <a:r>
              <a:rPr lang="en-AU" dirty="0"/>
              <a:t>Other countries</a:t>
            </a:r>
          </a:p>
        </p:txBody>
      </p:sp>
      <p:sp>
        <p:nvSpPr>
          <p:cNvPr id="8" name="TextBox 7">
            <a:extLst>
              <a:ext uri="{FF2B5EF4-FFF2-40B4-BE49-F238E27FC236}">
                <a16:creationId xmlns:a16="http://schemas.microsoft.com/office/drawing/2014/main" id="{01BFAC51-E6FA-4091-BD05-CDBCD89DC7F7}"/>
              </a:ext>
            </a:extLst>
          </p:cNvPr>
          <p:cNvSpPr txBox="1"/>
          <p:nvPr/>
        </p:nvSpPr>
        <p:spPr>
          <a:xfrm>
            <a:off x="7232716" y="1296705"/>
            <a:ext cx="1433534" cy="307777"/>
          </a:xfrm>
          <a:prstGeom prst="rect">
            <a:avLst/>
          </a:prstGeom>
          <a:noFill/>
        </p:spPr>
        <p:txBody>
          <a:bodyPr wrap="none" rtlCol="0">
            <a:spAutoFit/>
          </a:bodyPr>
          <a:lstStyle/>
          <a:p>
            <a:r>
              <a:rPr lang="en-AU" sz="1400" dirty="0"/>
              <a:t>(decarbonise) DC</a:t>
            </a:r>
          </a:p>
        </p:txBody>
      </p:sp>
      <p:sp>
        <p:nvSpPr>
          <p:cNvPr id="9" name="TextBox 8">
            <a:extLst>
              <a:ext uri="{FF2B5EF4-FFF2-40B4-BE49-F238E27FC236}">
                <a16:creationId xmlns:a16="http://schemas.microsoft.com/office/drawing/2014/main" id="{083F2508-8E25-C738-84BC-C23F3219F20D}"/>
              </a:ext>
            </a:extLst>
          </p:cNvPr>
          <p:cNvSpPr txBox="1"/>
          <p:nvPr/>
        </p:nvSpPr>
        <p:spPr>
          <a:xfrm>
            <a:off x="9048490" y="1281694"/>
            <a:ext cx="2539734" cy="307777"/>
          </a:xfrm>
          <a:prstGeom prst="rect">
            <a:avLst/>
          </a:prstGeom>
          <a:noFill/>
        </p:spPr>
        <p:txBody>
          <a:bodyPr wrap="none" rtlCol="0">
            <a:spAutoFit/>
          </a:bodyPr>
          <a:lstStyle/>
          <a:p>
            <a:r>
              <a:rPr lang="en-AU" sz="1400" dirty="0"/>
              <a:t>(NBAU) nearly business-as-usual</a:t>
            </a:r>
          </a:p>
        </p:txBody>
      </p:sp>
      <p:sp>
        <p:nvSpPr>
          <p:cNvPr id="11" name="TextBox 10">
            <a:extLst>
              <a:ext uri="{FF2B5EF4-FFF2-40B4-BE49-F238E27FC236}">
                <a16:creationId xmlns:a16="http://schemas.microsoft.com/office/drawing/2014/main" id="{12F87F45-D61B-8984-7F44-730C570E250E}"/>
              </a:ext>
            </a:extLst>
          </p:cNvPr>
          <p:cNvSpPr txBox="1"/>
          <p:nvPr/>
        </p:nvSpPr>
        <p:spPr>
          <a:xfrm rot="16200000">
            <a:off x="5700408" y="2558345"/>
            <a:ext cx="1433534" cy="307777"/>
          </a:xfrm>
          <a:prstGeom prst="rect">
            <a:avLst/>
          </a:prstGeom>
          <a:noFill/>
        </p:spPr>
        <p:txBody>
          <a:bodyPr wrap="none" rtlCol="0">
            <a:spAutoFit/>
          </a:bodyPr>
          <a:lstStyle/>
          <a:p>
            <a:r>
              <a:rPr lang="en-AU" sz="1400" dirty="0"/>
              <a:t>(decarbonise) DC</a:t>
            </a:r>
          </a:p>
        </p:txBody>
      </p:sp>
      <p:sp>
        <p:nvSpPr>
          <p:cNvPr id="13" name="TextBox 12">
            <a:extLst>
              <a:ext uri="{FF2B5EF4-FFF2-40B4-BE49-F238E27FC236}">
                <a16:creationId xmlns:a16="http://schemas.microsoft.com/office/drawing/2014/main" id="{04408707-A35E-C5CB-E6C0-09DC51B49AFD}"/>
              </a:ext>
            </a:extLst>
          </p:cNvPr>
          <p:cNvSpPr txBox="1"/>
          <p:nvPr/>
        </p:nvSpPr>
        <p:spPr>
          <a:xfrm rot="16200000">
            <a:off x="5006474" y="4339749"/>
            <a:ext cx="2790627" cy="276999"/>
          </a:xfrm>
          <a:prstGeom prst="rect">
            <a:avLst/>
          </a:prstGeom>
          <a:noFill/>
        </p:spPr>
        <p:txBody>
          <a:bodyPr wrap="square" rtlCol="0">
            <a:spAutoFit/>
          </a:bodyPr>
          <a:lstStyle/>
          <a:p>
            <a:r>
              <a:rPr lang="en-AU" sz="1200" dirty="0"/>
              <a:t>(NBAU) nearly business-as-usual</a:t>
            </a:r>
          </a:p>
        </p:txBody>
      </p:sp>
      <p:sp>
        <p:nvSpPr>
          <p:cNvPr id="14" name="TextBox 13">
            <a:extLst>
              <a:ext uri="{FF2B5EF4-FFF2-40B4-BE49-F238E27FC236}">
                <a16:creationId xmlns:a16="http://schemas.microsoft.com/office/drawing/2014/main" id="{272D6989-BE92-2240-6E8F-D121C0FFF282}"/>
              </a:ext>
            </a:extLst>
          </p:cNvPr>
          <p:cNvSpPr txBox="1"/>
          <p:nvPr/>
        </p:nvSpPr>
        <p:spPr>
          <a:xfrm>
            <a:off x="1368892" y="1090402"/>
            <a:ext cx="3900709" cy="3170099"/>
          </a:xfrm>
          <a:prstGeom prst="rect">
            <a:avLst/>
          </a:prstGeom>
          <a:noFill/>
        </p:spPr>
        <p:txBody>
          <a:bodyPr wrap="square" rtlCol="0">
            <a:spAutoFit/>
          </a:bodyPr>
          <a:lstStyle/>
          <a:p>
            <a:pPr marL="285750" indent="-285750">
              <a:buFont typeface="Arial" panose="020B0604020202020204" pitchFamily="34" charset="0"/>
              <a:buChar char="•"/>
            </a:pPr>
            <a:r>
              <a:rPr lang="en-AU" sz="2000" dirty="0"/>
              <a:t>2 Players: U.S and other countries </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a:t>2 Feasible strategies at play: decarbonise (DC) or nearly business-as-usual (NBAU)</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a:t>Viewpoint is to be played from an </a:t>
            </a:r>
            <a:r>
              <a:rPr lang="en-AU" sz="2000" i="1" u="sng" dirty="0"/>
              <a:t>optimistic </a:t>
            </a:r>
            <a:r>
              <a:rPr lang="en-AU" sz="2000" dirty="0"/>
              <a:t>game theorist point of view</a:t>
            </a:r>
          </a:p>
        </p:txBody>
      </p:sp>
      <p:sp>
        <p:nvSpPr>
          <p:cNvPr id="15" name="TextBox 14">
            <a:extLst>
              <a:ext uri="{FF2B5EF4-FFF2-40B4-BE49-F238E27FC236}">
                <a16:creationId xmlns:a16="http://schemas.microsoft.com/office/drawing/2014/main" id="{AA3A82F4-4FEF-4BB4-D0D8-E13FE88F4E62}"/>
              </a:ext>
            </a:extLst>
          </p:cNvPr>
          <p:cNvSpPr txBox="1"/>
          <p:nvPr/>
        </p:nvSpPr>
        <p:spPr>
          <a:xfrm>
            <a:off x="7045981" y="2771471"/>
            <a:ext cx="580608" cy="584775"/>
          </a:xfrm>
          <a:prstGeom prst="rect">
            <a:avLst/>
          </a:prstGeom>
          <a:noFill/>
        </p:spPr>
        <p:txBody>
          <a:bodyPr wrap="none" rtlCol="0">
            <a:spAutoFit/>
          </a:bodyPr>
          <a:lstStyle/>
          <a:p>
            <a:r>
              <a:rPr lang="en-AU" sz="3200" dirty="0"/>
              <a:t>10</a:t>
            </a:r>
          </a:p>
        </p:txBody>
      </p:sp>
      <p:sp>
        <p:nvSpPr>
          <p:cNvPr id="16" name="TextBox 15">
            <a:extLst>
              <a:ext uri="{FF2B5EF4-FFF2-40B4-BE49-F238E27FC236}">
                <a16:creationId xmlns:a16="http://schemas.microsoft.com/office/drawing/2014/main" id="{4DA7330C-67E7-A78F-03D8-7CAB7C1F672E}"/>
              </a:ext>
            </a:extLst>
          </p:cNvPr>
          <p:cNvSpPr txBox="1"/>
          <p:nvPr/>
        </p:nvSpPr>
        <p:spPr>
          <a:xfrm>
            <a:off x="9513834" y="4903631"/>
            <a:ext cx="963828" cy="584775"/>
          </a:xfrm>
          <a:prstGeom prst="rect">
            <a:avLst/>
          </a:prstGeom>
          <a:noFill/>
        </p:spPr>
        <p:txBody>
          <a:bodyPr wrap="square" rtlCol="0">
            <a:spAutoFit/>
          </a:bodyPr>
          <a:lstStyle/>
          <a:p>
            <a:r>
              <a:rPr lang="en-AU" sz="3200" dirty="0"/>
              <a:t>4</a:t>
            </a:r>
          </a:p>
        </p:txBody>
      </p:sp>
      <p:sp>
        <p:nvSpPr>
          <p:cNvPr id="19" name="TextBox 18">
            <a:extLst>
              <a:ext uri="{FF2B5EF4-FFF2-40B4-BE49-F238E27FC236}">
                <a16:creationId xmlns:a16="http://schemas.microsoft.com/office/drawing/2014/main" id="{1176D5E1-0B2F-FBA2-6276-E1A7B2937EC0}"/>
              </a:ext>
            </a:extLst>
          </p:cNvPr>
          <p:cNvSpPr txBox="1"/>
          <p:nvPr/>
        </p:nvSpPr>
        <p:spPr>
          <a:xfrm>
            <a:off x="8046278" y="1936788"/>
            <a:ext cx="580608" cy="584775"/>
          </a:xfrm>
          <a:prstGeom prst="rect">
            <a:avLst/>
          </a:prstGeom>
          <a:noFill/>
        </p:spPr>
        <p:txBody>
          <a:bodyPr wrap="none" rtlCol="0">
            <a:spAutoFit/>
          </a:bodyPr>
          <a:lstStyle/>
          <a:p>
            <a:r>
              <a:rPr lang="en-AU" sz="3200" dirty="0"/>
              <a:t>10</a:t>
            </a:r>
          </a:p>
        </p:txBody>
      </p:sp>
      <p:sp>
        <p:nvSpPr>
          <p:cNvPr id="20" name="TextBox 19">
            <a:extLst>
              <a:ext uri="{FF2B5EF4-FFF2-40B4-BE49-F238E27FC236}">
                <a16:creationId xmlns:a16="http://schemas.microsoft.com/office/drawing/2014/main" id="{D34CC3A7-AD2C-3364-5ACB-5868F07738E5}"/>
              </a:ext>
            </a:extLst>
          </p:cNvPr>
          <p:cNvSpPr txBox="1"/>
          <p:nvPr/>
        </p:nvSpPr>
        <p:spPr>
          <a:xfrm>
            <a:off x="10710500" y="4061398"/>
            <a:ext cx="396262" cy="584775"/>
          </a:xfrm>
          <a:prstGeom prst="rect">
            <a:avLst/>
          </a:prstGeom>
          <a:noFill/>
        </p:spPr>
        <p:txBody>
          <a:bodyPr wrap="none" rtlCol="0">
            <a:spAutoFit/>
          </a:bodyPr>
          <a:lstStyle/>
          <a:p>
            <a:r>
              <a:rPr lang="en-AU" sz="3200" dirty="0"/>
              <a:t>4</a:t>
            </a:r>
          </a:p>
        </p:txBody>
      </p:sp>
      <p:sp>
        <p:nvSpPr>
          <p:cNvPr id="22" name="TextBox 21">
            <a:extLst>
              <a:ext uri="{FF2B5EF4-FFF2-40B4-BE49-F238E27FC236}">
                <a16:creationId xmlns:a16="http://schemas.microsoft.com/office/drawing/2014/main" id="{3056B141-5608-180E-5BAD-3B605C859840}"/>
              </a:ext>
            </a:extLst>
          </p:cNvPr>
          <p:cNvSpPr txBox="1"/>
          <p:nvPr/>
        </p:nvSpPr>
        <p:spPr>
          <a:xfrm>
            <a:off x="6951304" y="4822631"/>
            <a:ext cx="393056" cy="584775"/>
          </a:xfrm>
          <a:prstGeom prst="rect">
            <a:avLst/>
          </a:prstGeom>
          <a:noFill/>
        </p:spPr>
        <p:txBody>
          <a:bodyPr wrap="none" rtlCol="0">
            <a:spAutoFit/>
          </a:bodyPr>
          <a:lstStyle/>
          <a:p>
            <a:r>
              <a:rPr lang="en-AU" sz="3200" dirty="0"/>
              <a:t>6</a:t>
            </a:r>
          </a:p>
        </p:txBody>
      </p:sp>
      <p:sp>
        <p:nvSpPr>
          <p:cNvPr id="24" name="TextBox 23">
            <a:extLst>
              <a:ext uri="{FF2B5EF4-FFF2-40B4-BE49-F238E27FC236}">
                <a16:creationId xmlns:a16="http://schemas.microsoft.com/office/drawing/2014/main" id="{7BE73216-3FFB-0201-C454-DDE348800757}"/>
              </a:ext>
            </a:extLst>
          </p:cNvPr>
          <p:cNvSpPr txBox="1"/>
          <p:nvPr/>
        </p:nvSpPr>
        <p:spPr>
          <a:xfrm>
            <a:off x="10614255" y="1936788"/>
            <a:ext cx="559899" cy="584775"/>
          </a:xfrm>
          <a:prstGeom prst="rect">
            <a:avLst/>
          </a:prstGeom>
          <a:noFill/>
        </p:spPr>
        <p:txBody>
          <a:bodyPr wrap="square">
            <a:spAutoFit/>
          </a:bodyPr>
          <a:lstStyle/>
          <a:p>
            <a:r>
              <a:rPr lang="en-AU" sz="3200" dirty="0"/>
              <a:t>6</a:t>
            </a:r>
          </a:p>
        </p:txBody>
      </p:sp>
      <p:sp>
        <p:nvSpPr>
          <p:cNvPr id="25" name="TextBox 24">
            <a:extLst>
              <a:ext uri="{FF2B5EF4-FFF2-40B4-BE49-F238E27FC236}">
                <a16:creationId xmlns:a16="http://schemas.microsoft.com/office/drawing/2014/main" id="{8EF0A521-69C1-CF56-422F-0BCD00CD5F50}"/>
              </a:ext>
            </a:extLst>
          </p:cNvPr>
          <p:cNvSpPr txBox="1"/>
          <p:nvPr/>
        </p:nvSpPr>
        <p:spPr>
          <a:xfrm>
            <a:off x="8229021" y="4052671"/>
            <a:ext cx="394660" cy="584775"/>
          </a:xfrm>
          <a:prstGeom prst="rect">
            <a:avLst/>
          </a:prstGeom>
          <a:noFill/>
        </p:spPr>
        <p:txBody>
          <a:bodyPr wrap="none" rtlCol="0">
            <a:spAutoFit/>
          </a:bodyPr>
          <a:lstStyle/>
          <a:p>
            <a:r>
              <a:rPr lang="en-AU" sz="3200" dirty="0"/>
              <a:t>2</a:t>
            </a:r>
          </a:p>
        </p:txBody>
      </p:sp>
      <p:sp>
        <p:nvSpPr>
          <p:cNvPr id="28" name="TextBox 27">
            <a:extLst>
              <a:ext uri="{FF2B5EF4-FFF2-40B4-BE49-F238E27FC236}">
                <a16:creationId xmlns:a16="http://schemas.microsoft.com/office/drawing/2014/main" id="{DE7D970D-A9F9-B26F-8BEE-93587ADF22C3}"/>
              </a:ext>
            </a:extLst>
          </p:cNvPr>
          <p:cNvSpPr txBox="1"/>
          <p:nvPr/>
        </p:nvSpPr>
        <p:spPr>
          <a:xfrm>
            <a:off x="9488024" y="2771471"/>
            <a:ext cx="394660" cy="584775"/>
          </a:xfrm>
          <a:prstGeom prst="rect">
            <a:avLst/>
          </a:prstGeom>
          <a:noFill/>
        </p:spPr>
        <p:txBody>
          <a:bodyPr wrap="none" rtlCol="0">
            <a:spAutoFit/>
          </a:bodyPr>
          <a:lstStyle/>
          <a:p>
            <a:r>
              <a:rPr lang="en-AU" sz="3200" dirty="0"/>
              <a:t>2</a:t>
            </a:r>
          </a:p>
        </p:txBody>
      </p:sp>
    </p:spTree>
    <p:extLst>
      <p:ext uri="{BB962C8B-B14F-4D97-AF65-F5344CB8AC3E}">
        <p14:creationId xmlns:p14="http://schemas.microsoft.com/office/powerpoint/2010/main" val="218907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83AE818-42B4-6171-E4EB-D3A75AA696DD}"/>
              </a:ext>
            </a:extLst>
          </p:cNvPr>
          <p:cNvSpPr>
            <a:spLocks noGrp="1"/>
          </p:cNvSpPr>
          <p:nvPr>
            <p:ph type="title"/>
          </p:nvPr>
        </p:nvSpPr>
        <p:spPr>
          <a:xfrm>
            <a:off x="535021" y="685800"/>
            <a:ext cx="2639962" cy="5105400"/>
          </a:xfrm>
        </p:spPr>
        <p:txBody>
          <a:bodyPr>
            <a:normAutofit/>
          </a:bodyPr>
          <a:lstStyle/>
          <a:p>
            <a:r>
              <a:rPr lang="en-AU" sz="3700">
                <a:solidFill>
                  <a:srgbClr val="FFFFFF"/>
                </a:solidFill>
              </a:rPr>
              <a:t>Interpreting payoff matrix  </a:t>
            </a:r>
          </a:p>
        </p:txBody>
      </p:sp>
      <p:grpSp>
        <p:nvGrpSpPr>
          <p:cNvPr id="43" name="Group 4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34" name="Content Placeholder 2">
            <a:extLst>
              <a:ext uri="{FF2B5EF4-FFF2-40B4-BE49-F238E27FC236}">
                <a16:creationId xmlns:a16="http://schemas.microsoft.com/office/drawing/2014/main" id="{8448962A-EC43-BEFE-C891-60535C6F9FD9}"/>
              </a:ext>
            </a:extLst>
          </p:cNvPr>
          <p:cNvGraphicFramePr>
            <a:graphicFrameLocks noGrp="1"/>
          </p:cNvGraphicFramePr>
          <p:nvPr>
            <p:ph idx="1"/>
            <p:extLst>
              <p:ext uri="{D42A27DB-BD31-4B8C-83A1-F6EECF244321}">
                <p14:modId xmlns:p14="http://schemas.microsoft.com/office/powerpoint/2010/main" val="185439266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634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463-44B2-9E66-68CF-F27BD61C7185}"/>
              </a:ext>
            </a:extLst>
          </p:cNvPr>
          <p:cNvSpPr>
            <a:spLocks noGrp="1"/>
          </p:cNvSpPr>
          <p:nvPr>
            <p:ph type="title"/>
          </p:nvPr>
        </p:nvSpPr>
        <p:spPr>
          <a:xfrm>
            <a:off x="1086643" y="0"/>
            <a:ext cx="10018713" cy="1752599"/>
          </a:xfrm>
        </p:spPr>
        <p:txBody>
          <a:bodyPr>
            <a:normAutofit/>
          </a:bodyPr>
          <a:lstStyle/>
          <a:p>
            <a:r>
              <a:rPr lang="en-AU" dirty="0"/>
              <a:t>Best responses and the dominant strategies</a:t>
            </a:r>
          </a:p>
        </p:txBody>
      </p:sp>
      <p:pic>
        <p:nvPicPr>
          <p:cNvPr id="5" name="Picture 4">
            <a:extLst>
              <a:ext uri="{FF2B5EF4-FFF2-40B4-BE49-F238E27FC236}">
                <a16:creationId xmlns:a16="http://schemas.microsoft.com/office/drawing/2014/main" id="{B13EB0F4-786F-C742-FF13-C78293719ED5}"/>
              </a:ext>
            </a:extLst>
          </p:cNvPr>
          <p:cNvPicPr>
            <a:picLocks noChangeAspect="1"/>
          </p:cNvPicPr>
          <p:nvPr/>
        </p:nvPicPr>
        <p:blipFill>
          <a:blip r:embed="rId2"/>
          <a:stretch>
            <a:fillRect/>
          </a:stretch>
        </p:blipFill>
        <p:spPr>
          <a:xfrm>
            <a:off x="1411071" y="1638800"/>
            <a:ext cx="4972050" cy="4105275"/>
          </a:xfrm>
          <a:prstGeom prst="rect">
            <a:avLst/>
          </a:prstGeom>
        </p:spPr>
      </p:pic>
      <p:sp>
        <p:nvSpPr>
          <p:cNvPr id="6" name="TextBox 5">
            <a:extLst>
              <a:ext uri="{FF2B5EF4-FFF2-40B4-BE49-F238E27FC236}">
                <a16:creationId xmlns:a16="http://schemas.microsoft.com/office/drawing/2014/main" id="{210B8028-D6E9-599A-B2E7-411350EB9496}"/>
              </a:ext>
            </a:extLst>
          </p:cNvPr>
          <p:cNvSpPr txBox="1"/>
          <p:nvPr/>
        </p:nvSpPr>
        <p:spPr>
          <a:xfrm>
            <a:off x="6707549" y="1120676"/>
            <a:ext cx="4972049" cy="2308324"/>
          </a:xfrm>
          <a:prstGeom prst="rect">
            <a:avLst/>
          </a:prstGeom>
          <a:noFill/>
        </p:spPr>
        <p:txBody>
          <a:bodyPr wrap="square" rtlCol="0">
            <a:spAutoFit/>
          </a:bodyPr>
          <a:lstStyle/>
          <a:p>
            <a:r>
              <a:rPr lang="en-AU" dirty="0"/>
              <a:t>There are 2 Nash equilibria:</a:t>
            </a:r>
          </a:p>
          <a:p>
            <a:endParaRPr lang="en-AU" dirty="0"/>
          </a:p>
          <a:p>
            <a:pPr marL="342900" indent="-342900">
              <a:buFont typeface="+mj-lt"/>
              <a:buAutoNum type="arabicPeriod"/>
            </a:pPr>
            <a:r>
              <a:rPr lang="en-AU" dirty="0"/>
              <a:t>Risk dominant (NBAU, NBAU) – if player 1 chooses NBAU then player 2 will also choose NBAU to increase their payoff from 2 -&gt; 4 and vice versa.</a:t>
            </a:r>
          </a:p>
          <a:p>
            <a:pPr marL="342900" indent="-342900">
              <a:buFont typeface="+mj-lt"/>
              <a:buAutoNum type="arabicPeriod"/>
            </a:pPr>
            <a:r>
              <a:rPr lang="en-AU" dirty="0"/>
              <a:t>Payoff dominant (DC, DC) – payoffs are higher for both players </a:t>
            </a:r>
          </a:p>
        </p:txBody>
      </p:sp>
      <p:sp>
        <p:nvSpPr>
          <p:cNvPr id="7" name="TextBox 6">
            <a:extLst>
              <a:ext uri="{FF2B5EF4-FFF2-40B4-BE49-F238E27FC236}">
                <a16:creationId xmlns:a16="http://schemas.microsoft.com/office/drawing/2014/main" id="{D6BC85EA-3844-9BD4-C6F8-DB33E6526092}"/>
              </a:ext>
            </a:extLst>
          </p:cNvPr>
          <p:cNvSpPr txBox="1"/>
          <p:nvPr/>
        </p:nvSpPr>
        <p:spPr>
          <a:xfrm>
            <a:off x="6831005" y="3521126"/>
            <a:ext cx="4861653" cy="3139321"/>
          </a:xfrm>
          <a:prstGeom prst="rect">
            <a:avLst/>
          </a:prstGeom>
          <a:noFill/>
        </p:spPr>
        <p:txBody>
          <a:bodyPr wrap="square" rtlCol="0">
            <a:spAutoFit/>
          </a:bodyPr>
          <a:lstStyle/>
          <a:p>
            <a:r>
              <a:rPr lang="en-AU" dirty="0"/>
              <a:t>In this game it just so happens that acting in self-interest and co-operating are both the same response, leading to a socially desirable outcome.</a:t>
            </a:r>
          </a:p>
          <a:p>
            <a:endParaRPr lang="en-AU" dirty="0"/>
          </a:p>
          <a:p>
            <a:r>
              <a:rPr lang="en-AU" dirty="0"/>
              <a:t>Best response  from both players is to choose DC as they are both better off and can achieve no greater payoff</a:t>
            </a:r>
          </a:p>
          <a:p>
            <a:endParaRPr lang="en-AU" dirty="0"/>
          </a:p>
          <a:p>
            <a:r>
              <a:rPr lang="en-AU" dirty="0"/>
              <a:t>There is no dominant strategy for either players as both decisions could potentially have the greater payoff</a:t>
            </a:r>
          </a:p>
        </p:txBody>
      </p:sp>
    </p:spTree>
    <p:extLst>
      <p:ext uri="{BB962C8B-B14F-4D97-AF65-F5344CB8AC3E}">
        <p14:creationId xmlns:p14="http://schemas.microsoft.com/office/powerpoint/2010/main" val="195687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5C55-94EA-17AD-043E-D447BFF9661F}"/>
              </a:ext>
            </a:extLst>
          </p:cNvPr>
          <p:cNvSpPr>
            <a:spLocks noGrp="1"/>
          </p:cNvSpPr>
          <p:nvPr>
            <p:ph type="title"/>
          </p:nvPr>
        </p:nvSpPr>
        <p:spPr>
          <a:xfrm>
            <a:off x="1378143" y="-55814"/>
            <a:ext cx="10018713" cy="1752599"/>
          </a:xfrm>
        </p:spPr>
        <p:txBody>
          <a:bodyPr/>
          <a:lstStyle/>
          <a:p>
            <a:r>
              <a:rPr lang="en-AU" dirty="0"/>
              <a:t>Economic outcomes: Efficiency and Fairness</a:t>
            </a:r>
          </a:p>
        </p:txBody>
      </p:sp>
      <p:graphicFrame>
        <p:nvGraphicFramePr>
          <p:cNvPr id="6" name="Chart 5">
            <a:extLst>
              <a:ext uri="{FF2B5EF4-FFF2-40B4-BE49-F238E27FC236}">
                <a16:creationId xmlns:a16="http://schemas.microsoft.com/office/drawing/2014/main" id="{A8299458-FB2B-9440-885E-F6D22C3BCC02}"/>
              </a:ext>
            </a:extLst>
          </p:cNvPr>
          <p:cNvGraphicFramePr/>
          <p:nvPr>
            <p:extLst>
              <p:ext uri="{D42A27DB-BD31-4B8C-83A1-F6EECF244321}">
                <p14:modId xmlns:p14="http://schemas.microsoft.com/office/powerpoint/2010/main" val="4031144077"/>
              </p:ext>
            </p:extLst>
          </p:nvPr>
        </p:nvGraphicFramePr>
        <p:xfrm>
          <a:off x="1370321" y="1102052"/>
          <a:ext cx="5499332" cy="544837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3CA16DD-0AC4-E6AA-A44F-F45A329D2621}"/>
              </a:ext>
            </a:extLst>
          </p:cNvPr>
          <p:cNvSpPr txBox="1"/>
          <p:nvPr/>
        </p:nvSpPr>
        <p:spPr>
          <a:xfrm>
            <a:off x="2839958" y="4044116"/>
            <a:ext cx="1435778" cy="369332"/>
          </a:xfrm>
          <a:prstGeom prst="rect">
            <a:avLst/>
          </a:prstGeom>
          <a:noFill/>
        </p:spPr>
        <p:txBody>
          <a:bodyPr wrap="none" rtlCol="0">
            <a:spAutoFit/>
          </a:bodyPr>
          <a:lstStyle/>
          <a:p>
            <a:r>
              <a:rPr lang="en-AU" dirty="0"/>
              <a:t>NBAU,NBAU</a:t>
            </a:r>
          </a:p>
        </p:txBody>
      </p:sp>
      <p:sp>
        <p:nvSpPr>
          <p:cNvPr id="8" name="TextBox 7">
            <a:extLst>
              <a:ext uri="{FF2B5EF4-FFF2-40B4-BE49-F238E27FC236}">
                <a16:creationId xmlns:a16="http://schemas.microsoft.com/office/drawing/2014/main" id="{1E9E2CB0-222A-26DA-4DAA-0F349DA56832}"/>
              </a:ext>
            </a:extLst>
          </p:cNvPr>
          <p:cNvSpPr txBox="1"/>
          <p:nvPr/>
        </p:nvSpPr>
        <p:spPr>
          <a:xfrm>
            <a:off x="5558427" y="1919228"/>
            <a:ext cx="829073" cy="369332"/>
          </a:xfrm>
          <a:prstGeom prst="rect">
            <a:avLst/>
          </a:prstGeom>
          <a:noFill/>
        </p:spPr>
        <p:txBody>
          <a:bodyPr wrap="none" rtlCol="0">
            <a:spAutoFit/>
          </a:bodyPr>
          <a:lstStyle/>
          <a:p>
            <a:r>
              <a:rPr lang="en-AU" dirty="0"/>
              <a:t>DC,DC</a:t>
            </a:r>
          </a:p>
        </p:txBody>
      </p:sp>
      <p:sp>
        <p:nvSpPr>
          <p:cNvPr id="9" name="TextBox 8">
            <a:extLst>
              <a:ext uri="{FF2B5EF4-FFF2-40B4-BE49-F238E27FC236}">
                <a16:creationId xmlns:a16="http://schemas.microsoft.com/office/drawing/2014/main" id="{B40CD8DD-19F7-7680-08E6-AAA83CB895CD}"/>
              </a:ext>
            </a:extLst>
          </p:cNvPr>
          <p:cNvSpPr txBox="1"/>
          <p:nvPr/>
        </p:nvSpPr>
        <p:spPr>
          <a:xfrm>
            <a:off x="2422600" y="3271637"/>
            <a:ext cx="1135247" cy="369332"/>
          </a:xfrm>
          <a:prstGeom prst="rect">
            <a:avLst/>
          </a:prstGeom>
          <a:noFill/>
        </p:spPr>
        <p:txBody>
          <a:bodyPr wrap="none" rtlCol="0">
            <a:spAutoFit/>
          </a:bodyPr>
          <a:lstStyle/>
          <a:p>
            <a:r>
              <a:rPr lang="en-AU" dirty="0"/>
              <a:t>DC,NBAU</a:t>
            </a:r>
          </a:p>
        </p:txBody>
      </p:sp>
      <p:sp>
        <p:nvSpPr>
          <p:cNvPr id="10" name="TextBox 9">
            <a:extLst>
              <a:ext uri="{FF2B5EF4-FFF2-40B4-BE49-F238E27FC236}">
                <a16:creationId xmlns:a16="http://schemas.microsoft.com/office/drawing/2014/main" id="{5F06E9A9-6C23-C840-C09C-8635E06CA823}"/>
              </a:ext>
            </a:extLst>
          </p:cNvPr>
          <p:cNvSpPr txBox="1"/>
          <p:nvPr/>
        </p:nvSpPr>
        <p:spPr>
          <a:xfrm>
            <a:off x="3710933" y="4631929"/>
            <a:ext cx="1129605" cy="369332"/>
          </a:xfrm>
          <a:prstGeom prst="rect">
            <a:avLst/>
          </a:prstGeom>
          <a:noFill/>
        </p:spPr>
        <p:txBody>
          <a:bodyPr wrap="none" rtlCol="0">
            <a:spAutoFit/>
          </a:bodyPr>
          <a:lstStyle/>
          <a:p>
            <a:r>
              <a:rPr lang="en-AU" dirty="0"/>
              <a:t>NBAU,DC</a:t>
            </a:r>
          </a:p>
        </p:txBody>
      </p:sp>
      <p:sp>
        <p:nvSpPr>
          <p:cNvPr id="11" name="TextBox 10">
            <a:extLst>
              <a:ext uri="{FF2B5EF4-FFF2-40B4-BE49-F238E27FC236}">
                <a16:creationId xmlns:a16="http://schemas.microsoft.com/office/drawing/2014/main" id="{29642869-1DBD-66E0-E80E-B4C82AE2A351}"/>
              </a:ext>
            </a:extLst>
          </p:cNvPr>
          <p:cNvSpPr txBox="1"/>
          <p:nvPr/>
        </p:nvSpPr>
        <p:spPr>
          <a:xfrm>
            <a:off x="6869653" y="4740285"/>
            <a:ext cx="5038669" cy="2031325"/>
          </a:xfrm>
          <a:prstGeom prst="rect">
            <a:avLst/>
          </a:prstGeom>
          <a:noFill/>
        </p:spPr>
        <p:txBody>
          <a:bodyPr wrap="square" rtlCol="0">
            <a:spAutoFit/>
          </a:bodyPr>
          <a:lstStyle/>
          <a:p>
            <a:r>
              <a:rPr lang="en-AU" dirty="0"/>
              <a:t>DC,DC = Both U.S and Other countries choose DC</a:t>
            </a:r>
          </a:p>
          <a:p>
            <a:r>
              <a:rPr lang="en-AU" dirty="0"/>
              <a:t>NBAU,NBAU = Both U.S and Other countries choose NBAU</a:t>
            </a:r>
          </a:p>
          <a:p>
            <a:r>
              <a:rPr lang="en-AU" dirty="0"/>
              <a:t>DC,NBAU = U.S choose DC Other countries choose NBAU</a:t>
            </a:r>
          </a:p>
          <a:p>
            <a:r>
              <a:rPr lang="en-AU" dirty="0"/>
              <a:t>NBAU,DC = U.S choose NBAU Other countries choose DC</a:t>
            </a:r>
          </a:p>
        </p:txBody>
      </p:sp>
      <p:sp>
        <p:nvSpPr>
          <p:cNvPr id="12" name="TextBox 11">
            <a:extLst>
              <a:ext uri="{FF2B5EF4-FFF2-40B4-BE49-F238E27FC236}">
                <a16:creationId xmlns:a16="http://schemas.microsoft.com/office/drawing/2014/main" id="{67645E82-FE57-391E-8DCE-2437CA31A4AE}"/>
              </a:ext>
            </a:extLst>
          </p:cNvPr>
          <p:cNvSpPr txBox="1"/>
          <p:nvPr/>
        </p:nvSpPr>
        <p:spPr>
          <a:xfrm>
            <a:off x="6869653" y="1579417"/>
            <a:ext cx="5200427" cy="3139321"/>
          </a:xfrm>
          <a:prstGeom prst="rect">
            <a:avLst/>
          </a:prstGeom>
          <a:noFill/>
        </p:spPr>
        <p:txBody>
          <a:bodyPr wrap="square" rtlCol="0">
            <a:spAutoFit/>
          </a:bodyPr>
          <a:lstStyle/>
          <a:p>
            <a:r>
              <a:rPr lang="en-AU" dirty="0"/>
              <a:t>Pareto efficiency: There is no alternative in which one player may be made better off with the other playing being made worse off. DC,DC is the only Pareto efficient outcome.</a:t>
            </a:r>
          </a:p>
          <a:p>
            <a:endParaRPr lang="en-AU" dirty="0"/>
          </a:p>
          <a:p>
            <a:r>
              <a:rPr lang="en-AU" dirty="0"/>
              <a:t>Fairness: The outcome of DC,DC and NBAU,NBAU may both be considered fair as both parties receive equal benefit in both outcomes without one player feeling left out and or feeling their detriment is to the others gain. Both of these outcomes can be considered “just” and fair without inequality.</a:t>
            </a:r>
          </a:p>
        </p:txBody>
      </p:sp>
    </p:spTree>
    <p:extLst>
      <p:ext uri="{BB962C8B-B14F-4D97-AF65-F5344CB8AC3E}">
        <p14:creationId xmlns:p14="http://schemas.microsoft.com/office/powerpoint/2010/main" val="278738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7AE-9B6A-9936-43D2-DD07F75BF274}"/>
              </a:ext>
            </a:extLst>
          </p:cNvPr>
          <p:cNvSpPr>
            <a:spLocks noGrp="1"/>
          </p:cNvSpPr>
          <p:nvPr>
            <p:ph type="title"/>
          </p:nvPr>
        </p:nvSpPr>
        <p:spPr>
          <a:xfrm>
            <a:off x="1549625" y="-153955"/>
            <a:ext cx="10018713" cy="1752599"/>
          </a:xfrm>
        </p:spPr>
        <p:txBody>
          <a:bodyPr/>
          <a:lstStyle/>
          <a:p>
            <a:r>
              <a:rPr lang="en-AU" dirty="0"/>
              <a:t>Social preferences and game outcome</a:t>
            </a:r>
          </a:p>
        </p:txBody>
      </p:sp>
      <p:sp>
        <p:nvSpPr>
          <p:cNvPr id="6" name="TextBox 5">
            <a:extLst>
              <a:ext uri="{FF2B5EF4-FFF2-40B4-BE49-F238E27FC236}">
                <a16:creationId xmlns:a16="http://schemas.microsoft.com/office/drawing/2014/main" id="{63DFBED8-B670-5B59-E790-06DFB996FAA9}"/>
              </a:ext>
            </a:extLst>
          </p:cNvPr>
          <p:cNvSpPr txBox="1"/>
          <p:nvPr/>
        </p:nvSpPr>
        <p:spPr>
          <a:xfrm>
            <a:off x="1484311" y="1259633"/>
            <a:ext cx="8900660" cy="5078313"/>
          </a:xfrm>
          <a:prstGeom prst="rect">
            <a:avLst/>
          </a:prstGeom>
          <a:noFill/>
        </p:spPr>
        <p:txBody>
          <a:bodyPr wrap="square" rtlCol="0">
            <a:spAutoFit/>
          </a:bodyPr>
          <a:lstStyle/>
          <a:p>
            <a:r>
              <a:rPr lang="en-AU" dirty="0"/>
              <a:t>If the game is to be played out from the POV of an optimistic game theorist, the following outcomes are to be predicted: </a:t>
            </a:r>
          </a:p>
          <a:p>
            <a:endParaRPr lang="en-AU" dirty="0"/>
          </a:p>
          <a:p>
            <a:pPr marL="285750" indent="-285750">
              <a:buFont typeface="Arial" panose="020B0604020202020204" pitchFamily="34" charset="0"/>
              <a:buChar char="•"/>
            </a:pPr>
            <a:r>
              <a:rPr lang="en-AU" dirty="0"/>
              <a:t>Both players will choose DC when choosing to co-operate and even when acting in self-interest as this will yield them their greatest individual pay-off and all </a:t>
            </a:r>
            <a:r>
              <a:rPr lang="en-AU" i="1" dirty="0"/>
              <a:t>ceteris paribus</a:t>
            </a:r>
            <a:r>
              <a:rPr lang="en-AU" dirty="0"/>
              <a:t> (all other things being equal) there is no incentive to choose NBAU</a:t>
            </a:r>
          </a:p>
          <a:p>
            <a:pPr marL="285750" indent="-285750">
              <a:buFont typeface="Arial" panose="020B0604020202020204" pitchFamily="34" charset="0"/>
              <a:buChar char="•"/>
            </a:pPr>
            <a:r>
              <a:rPr lang="en-AU" dirty="0"/>
              <a:t>If one player has a reciprocal mind set as well this will continue to feed the cycle of both countries choosing DC on every turn</a:t>
            </a:r>
          </a:p>
          <a:p>
            <a:pPr marL="285750" indent="-285750">
              <a:buFont typeface="Arial" panose="020B0604020202020204" pitchFamily="34" charset="0"/>
              <a:buChar char="•"/>
            </a:pPr>
            <a:r>
              <a:rPr lang="en-AU" dirty="0"/>
              <a:t>A player may decide to choose NBAU if something else changes between their relationship (political turmoil, war, etc.) Other countries may choose NBAU if the U.S choose DC to try and cause damage to the U.S regardless of the opportunity cost to their own gain as long as they feel they are inflicting a disadvantage to their opponent and to ‘win’ the game by benefitting greater than their opponent (pay-off of 6 vs 2). In response to this the U.S will certainly not replicate their pervious move in choosing DC and will instead choose NBAU to increase their payoff from 2 -&gt; 4 and evening the pay-offs. Once the game crosses this threshold of malicious intentions/mindset I believe it would be difficult to bring it back to both players choosing DC unless there is some sort of truce </a:t>
            </a:r>
          </a:p>
          <a:p>
            <a:endParaRPr lang="en-AU" dirty="0"/>
          </a:p>
        </p:txBody>
      </p:sp>
    </p:spTree>
    <p:extLst>
      <p:ext uri="{BB962C8B-B14F-4D97-AF65-F5344CB8AC3E}">
        <p14:creationId xmlns:p14="http://schemas.microsoft.com/office/powerpoint/2010/main" val="400527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0" name="Rectangle 36">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C7E5E-F097-4E68-0947-33EDF32AAEC4}"/>
              </a:ext>
            </a:extLst>
          </p:cNvPr>
          <p:cNvSpPr>
            <a:spLocks noGrp="1"/>
          </p:cNvSpPr>
          <p:nvPr>
            <p:ph type="title"/>
          </p:nvPr>
        </p:nvSpPr>
        <p:spPr>
          <a:xfrm>
            <a:off x="3854450" y="965200"/>
            <a:ext cx="7372350" cy="3404680"/>
          </a:xfrm>
        </p:spPr>
        <p:txBody>
          <a:bodyPr vert="horz" lIns="91440" tIns="45720" rIns="91440" bIns="45720" rtlCol="0" anchor="b">
            <a:normAutofit/>
          </a:bodyPr>
          <a:lstStyle/>
          <a:p>
            <a:pPr algn="l"/>
            <a:r>
              <a:rPr lang="en-US" sz="6000"/>
              <a:t>Part 2</a:t>
            </a:r>
          </a:p>
        </p:txBody>
      </p:sp>
      <p:sp>
        <p:nvSpPr>
          <p:cNvPr id="51" name="Rectangle 38">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52" name="Group 40">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42"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43"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44"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45"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6" name="Freeform: Shape 45">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47"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65861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954254-ED2B-3627-BCCA-E035A1C7EBB5}"/>
              </a:ext>
            </a:extLst>
          </p:cNvPr>
          <p:cNvPicPr>
            <a:picLocks noChangeAspect="1"/>
          </p:cNvPicPr>
          <p:nvPr/>
        </p:nvPicPr>
        <p:blipFill>
          <a:blip r:embed="rId2"/>
          <a:stretch>
            <a:fillRect/>
          </a:stretch>
        </p:blipFill>
        <p:spPr>
          <a:xfrm>
            <a:off x="5902364" y="1091316"/>
            <a:ext cx="5966977" cy="4861981"/>
          </a:xfrm>
          <a:prstGeom prst="rect">
            <a:avLst/>
          </a:prstGeom>
        </p:spPr>
      </p:pic>
      <p:sp>
        <p:nvSpPr>
          <p:cNvPr id="6" name="TextBox 5">
            <a:extLst>
              <a:ext uri="{FF2B5EF4-FFF2-40B4-BE49-F238E27FC236}">
                <a16:creationId xmlns:a16="http://schemas.microsoft.com/office/drawing/2014/main" id="{7FCD6DD1-1596-E42C-BCF7-96EA97C14A01}"/>
              </a:ext>
            </a:extLst>
          </p:cNvPr>
          <p:cNvSpPr txBox="1"/>
          <p:nvPr/>
        </p:nvSpPr>
        <p:spPr>
          <a:xfrm>
            <a:off x="9014305" y="1184622"/>
            <a:ext cx="857483" cy="369332"/>
          </a:xfrm>
          <a:prstGeom prst="rect">
            <a:avLst/>
          </a:prstGeom>
          <a:noFill/>
        </p:spPr>
        <p:txBody>
          <a:bodyPr wrap="square" rtlCol="0">
            <a:spAutoFit/>
          </a:bodyPr>
          <a:lstStyle/>
          <a:p>
            <a:r>
              <a:rPr lang="en-AU" dirty="0"/>
              <a:t>Russia</a:t>
            </a:r>
          </a:p>
        </p:txBody>
      </p:sp>
      <p:sp>
        <p:nvSpPr>
          <p:cNvPr id="7" name="TextBox 6">
            <a:extLst>
              <a:ext uri="{FF2B5EF4-FFF2-40B4-BE49-F238E27FC236}">
                <a16:creationId xmlns:a16="http://schemas.microsoft.com/office/drawing/2014/main" id="{2F5D78F1-ED27-8D6B-BA62-DFFB84703B37}"/>
              </a:ext>
            </a:extLst>
          </p:cNvPr>
          <p:cNvSpPr txBox="1"/>
          <p:nvPr/>
        </p:nvSpPr>
        <p:spPr>
          <a:xfrm>
            <a:off x="6096000" y="3522306"/>
            <a:ext cx="461665" cy="677045"/>
          </a:xfrm>
          <a:prstGeom prst="rect">
            <a:avLst/>
          </a:prstGeom>
          <a:noFill/>
        </p:spPr>
        <p:txBody>
          <a:bodyPr vert="vert270" wrap="none" rtlCol="0">
            <a:spAutoFit/>
          </a:bodyPr>
          <a:lstStyle/>
          <a:p>
            <a:r>
              <a:rPr lang="en-AU" dirty="0"/>
              <a:t>NATO</a:t>
            </a:r>
          </a:p>
        </p:txBody>
      </p:sp>
      <p:sp>
        <p:nvSpPr>
          <p:cNvPr id="8" name="TextBox 7">
            <a:extLst>
              <a:ext uri="{FF2B5EF4-FFF2-40B4-BE49-F238E27FC236}">
                <a16:creationId xmlns:a16="http://schemas.microsoft.com/office/drawing/2014/main" id="{A4EFADB8-DA53-14F6-233D-C31383194CE4}"/>
              </a:ext>
            </a:extLst>
          </p:cNvPr>
          <p:cNvSpPr txBox="1"/>
          <p:nvPr/>
        </p:nvSpPr>
        <p:spPr>
          <a:xfrm>
            <a:off x="7585788" y="1553954"/>
            <a:ext cx="1203919" cy="369332"/>
          </a:xfrm>
          <a:prstGeom prst="rect">
            <a:avLst/>
          </a:prstGeom>
          <a:noFill/>
        </p:spPr>
        <p:txBody>
          <a:bodyPr wrap="none" rtlCol="0">
            <a:spAutoFit/>
          </a:bodyPr>
          <a:lstStyle/>
          <a:p>
            <a:r>
              <a:rPr lang="en-AU" dirty="0"/>
              <a:t>Transgress</a:t>
            </a:r>
          </a:p>
        </p:txBody>
      </p:sp>
      <p:sp>
        <p:nvSpPr>
          <p:cNvPr id="9" name="TextBox 8">
            <a:extLst>
              <a:ext uri="{FF2B5EF4-FFF2-40B4-BE49-F238E27FC236}">
                <a16:creationId xmlns:a16="http://schemas.microsoft.com/office/drawing/2014/main" id="{8C66B789-0B5D-9A73-9C19-F64D9870C7C4}"/>
              </a:ext>
            </a:extLst>
          </p:cNvPr>
          <p:cNvSpPr txBox="1"/>
          <p:nvPr/>
        </p:nvSpPr>
        <p:spPr>
          <a:xfrm>
            <a:off x="9871788" y="1553954"/>
            <a:ext cx="1580882" cy="369332"/>
          </a:xfrm>
          <a:prstGeom prst="rect">
            <a:avLst/>
          </a:prstGeom>
          <a:noFill/>
        </p:spPr>
        <p:txBody>
          <a:bodyPr wrap="none" rtlCol="0">
            <a:spAutoFit/>
          </a:bodyPr>
          <a:lstStyle/>
          <a:p>
            <a:r>
              <a:rPr lang="en-AU" dirty="0"/>
              <a:t>Not transgress</a:t>
            </a:r>
          </a:p>
        </p:txBody>
      </p:sp>
      <p:sp>
        <p:nvSpPr>
          <p:cNvPr id="10" name="TextBox 9">
            <a:extLst>
              <a:ext uri="{FF2B5EF4-FFF2-40B4-BE49-F238E27FC236}">
                <a16:creationId xmlns:a16="http://schemas.microsoft.com/office/drawing/2014/main" id="{9F931EC6-7E4F-ED6D-1761-F4BDF1634A82}"/>
              </a:ext>
            </a:extLst>
          </p:cNvPr>
          <p:cNvSpPr txBox="1"/>
          <p:nvPr/>
        </p:nvSpPr>
        <p:spPr>
          <a:xfrm>
            <a:off x="6557665" y="2495090"/>
            <a:ext cx="461665" cy="933910"/>
          </a:xfrm>
          <a:prstGeom prst="rect">
            <a:avLst/>
          </a:prstGeom>
          <a:noFill/>
        </p:spPr>
        <p:txBody>
          <a:bodyPr vert="vert270" wrap="none" rtlCol="0">
            <a:spAutoFit/>
          </a:bodyPr>
          <a:lstStyle/>
          <a:p>
            <a:r>
              <a:rPr lang="en-AU" dirty="0"/>
              <a:t>Sanction</a:t>
            </a:r>
          </a:p>
        </p:txBody>
      </p:sp>
      <p:sp>
        <p:nvSpPr>
          <p:cNvPr id="11" name="TextBox 10">
            <a:extLst>
              <a:ext uri="{FF2B5EF4-FFF2-40B4-BE49-F238E27FC236}">
                <a16:creationId xmlns:a16="http://schemas.microsoft.com/office/drawing/2014/main" id="{FA4CD9F2-7BEC-1A90-6FD2-059AE99FC780}"/>
              </a:ext>
            </a:extLst>
          </p:cNvPr>
          <p:cNvSpPr txBox="1"/>
          <p:nvPr/>
        </p:nvSpPr>
        <p:spPr>
          <a:xfrm>
            <a:off x="6557664" y="4296118"/>
            <a:ext cx="461665" cy="1135888"/>
          </a:xfrm>
          <a:prstGeom prst="rect">
            <a:avLst/>
          </a:prstGeom>
          <a:noFill/>
        </p:spPr>
        <p:txBody>
          <a:bodyPr vert="vert270" wrap="none" rtlCol="0">
            <a:spAutoFit/>
          </a:bodyPr>
          <a:lstStyle/>
          <a:p>
            <a:r>
              <a:rPr lang="en-AU" dirty="0"/>
              <a:t>Not punish</a:t>
            </a:r>
          </a:p>
        </p:txBody>
      </p:sp>
      <p:sp>
        <p:nvSpPr>
          <p:cNvPr id="12" name="TextBox 11">
            <a:extLst>
              <a:ext uri="{FF2B5EF4-FFF2-40B4-BE49-F238E27FC236}">
                <a16:creationId xmlns:a16="http://schemas.microsoft.com/office/drawing/2014/main" id="{8AB3E7B3-4B43-4A5F-DEFB-396F60966538}"/>
              </a:ext>
            </a:extLst>
          </p:cNvPr>
          <p:cNvSpPr txBox="1"/>
          <p:nvPr/>
        </p:nvSpPr>
        <p:spPr>
          <a:xfrm>
            <a:off x="8483213" y="4296118"/>
            <a:ext cx="306494" cy="369332"/>
          </a:xfrm>
          <a:prstGeom prst="rect">
            <a:avLst/>
          </a:prstGeom>
          <a:noFill/>
        </p:spPr>
        <p:txBody>
          <a:bodyPr wrap="none" rtlCol="0">
            <a:spAutoFit/>
          </a:bodyPr>
          <a:lstStyle/>
          <a:p>
            <a:r>
              <a:rPr lang="en-AU" dirty="0"/>
              <a:t>6</a:t>
            </a:r>
          </a:p>
        </p:txBody>
      </p:sp>
      <p:sp>
        <p:nvSpPr>
          <p:cNvPr id="13" name="TextBox 12">
            <a:extLst>
              <a:ext uri="{FF2B5EF4-FFF2-40B4-BE49-F238E27FC236}">
                <a16:creationId xmlns:a16="http://schemas.microsoft.com/office/drawing/2014/main" id="{C79ADED6-9864-E695-015A-E939FF207678}"/>
              </a:ext>
            </a:extLst>
          </p:cNvPr>
          <p:cNvSpPr txBox="1"/>
          <p:nvPr/>
        </p:nvSpPr>
        <p:spPr>
          <a:xfrm>
            <a:off x="10926147" y="2389960"/>
            <a:ext cx="383438" cy="369332"/>
          </a:xfrm>
          <a:prstGeom prst="rect">
            <a:avLst/>
          </a:prstGeom>
          <a:noFill/>
        </p:spPr>
        <p:txBody>
          <a:bodyPr wrap="none" rtlCol="0">
            <a:spAutoFit/>
          </a:bodyPr>
          <a:lstStyle/>
          <a:p>
            <a:r>
              <a:rPr lang="en-AU" dirty="0"/>
              <a:t>-6</a:t>
            </a:r>
          </a:p>
        </p:txBody>
      </p:sp>
      <p:sp>
        <p:nvSpPr>
          <p:cNvPr id="15" name="TextBox 14">
            <a:extLst>
              <a:ext uri="{FF2B5EF4-FFF2-40B4-BE49-F238E27FC236}">
                <a16:creationId xmlns:a16="http://schemas.microsoft.com/office/drawing/2014/main" id="{3A6D4923-DF8E-BD3B-D016-6643C4857BC0}"/>
              </a:ext>
            </a:extLst>
          </p:cNvPr>
          <p:cNvSpPr txBox="1"/>
          <p:nvPr/>
        </p:nvSpPr>
        <p:spPr>
          <a:xfrm>
            <a:off x="7522985" y="5119380"/>
            <a:ext cx="303288" cy="369332"/>
          </a:xfrm>
          <a:prstGeom prst="rect">
            <a:avLst/>
          </a:prstGeom>
          <a:noFill/>
        </p:spPr>
        <p:txBody>
          <a:bodyPr wrap="none" rtlCol="0">
            <a:spAutoFit/>
          </a:bodyPr>
          <a:lstStyle/>
          <a:p>
            <a:r>
              <a:rPr lang="en-AU" dirty="0"/>
              <a:t>0</a:t>
            </a:r>
          </a:p>
        </p:txBody>
      </p:sp>
      <p:sp>
        <p:nvSpPr>
          <p:cNvPr id="16" name="TextBox 15">
            <a:extLst>
              <a:ext uri="{FF2B5EF4-FFF2-40B4-BE49-F238E27FC236}">
                <a16:creationId xmlns:a16="http://schemas.microsoft.com/office/drawing/2014/main" id="{CEF374B7-1416-53BE-AEDA-146E5A9218A9}"/>
              </a:ext>
            </a:extLst>
          </p:cNvPr>
          <p:cNvSpPr txBox="1"/>
          <p:nvPr/>
        </p:nvSpPr>
        <p:spPr>
          <a:xfrm>
            <a:off x="7395672" y="3014961"/>
            <a:ext cx="380232" cy="369332"/>
          </a:xfrm>
          <a:prstGeom prst="rect">
            <a:avLst/>
          </a:prstGeom>
          <a:noFill/>
        </p:spPr>
        <p:txBody>
          <a:bodyPr wrap="none" rtlCol="0">
            <a:spAutoFit/>
          </a:bodyPr>
          <a:lstStyle/>
          <a:p>
            <a:r>
              <a:rPr lang="en-AU" dirty="0"/>
              <a:t>-2</a:t>
            </a:r>
          </a:p>
        </p:txBody>
      </p:sp>
      <p:sp>
        <p:nvSpPr>
          <p:cNvPr id="17" name="TextBox 16">
            <a:extLst>
              <a:ext uri="{FF2B5EF4-FFF2-40B4-BE49-F238E27FC236}">
                <a16:creationId xmlns:a16="http://schemas.microsoft.com/office/drawing/2014/main" id="{1BF75102-B503-8555-52F0-9D705F33B743}"/>
              </a:ext>
            </a:extLst>
          </p:cNvPr>
          <p:cNvSpPr txBox="1"/>
          <p:nvPr/>
        </p:nvSpPr>
        <p:spPr>
          <a:xfrm>
            <a:off x="9769152" y="3014961"/>
            <a:ext cx="380232" cy="369332"/>
          </a:xfrm>
          <a:prstGeom prst="rect">
            <a:avLst/>
          </a:prstGeom>
          <a:noFill/>
        </p:spPr>
        <p:txBody>
          <a:bodyPr wrap="none" rtlCol="0">
            <a:spAutoFit/>
          </a:bodyPr>
          <a:lstStyle/>
          <a:p>
            <a:r>
              <a:rPr lang="en-AU" dirty="0"/>
              <a:t>-2</a:t>
            </a:r>
          </a:p>
        </p:txBody>
      </p:sp>
      <p:sp>
        <p:nvSpPr>
          <p:cNvPr id="18" name="TextBox 17">
            <a:extLst>
              <a:ext uri="{FF2B5EF4-FFF2-40B4-BE49-F238E27FC236}">
                <a16:creationId xmlns:a16="http://schemas.microsoft.com/office/drawing/2014/main" id="{994A20FA-FF71-1693-DE9C-CD2554733D8B}"/>
              </a:ext>
            </a:extLst>
          </p:cNvPr>
          <p:cNvSpPr txBox="1"/>
          <p:nvPr/>
        </p:nvSpPr>
        <p:spPr>
          <a:xfrm>
            <a:off x="8406269" y="2310424"/>
            <a:ext cx="380232" cy="369332"/>
          </a:xfrm>
          <a:prstGeom prst="rect">
            <a:avLst/>
          </a:prstGeom>
          <a:noFill/>
        </p:spPr>
        <p:txBody>
          <a:bodyPr wrap="none" rtlCol="0">
            <a:spAutoFit/>
          </a:bodyPr>
          <a:lstStyle/>
          <a:p>
            <a:r>
              <a:rPr lang="en-AU" dirty="0"/>
              <a:t>-4</a:t>
            </a:r>
          </a:p>
        </p:txBody>
      </p:sp>
      <p:sp>
        <p:nvSpPr>
          <p:cNvPr id="19" name="TextBox 18">
            <a:extLst>
              <a:ext uri="{FF2B5EF4-FFF2-40B4-BE49-F238E27FC236}">
                <a16:creationId xmlns:a16="http://schemas.microsoft.com/office/drawing/2014/main" id="{ABE3721C-9E71-25B2-EBC8-F7BEBDF23B22}"/>
              </a:ext>
            </a:extLst>
          </p:cNvPr>
          <p:cNvSpPr txBox="1"/>
          <p:nvPr/>
        </p:nvSpPr>
        <p:spPr>
          <a:xfrm>
            <a:off x="10964619" y="4296118"/>
            <a:ext cx="288862" cy="369332"/>
          </a:xfrm>
          <a:prstGeom prst="rect">
            <a:avLst/>
          </a:prstGeom>
          <a:noFill/>
        </p:spPr>
        <p:txBody>
          <a:bodyPr wrap="none" rtlCol="0">
            <a:spAutoFit/>
          </a:bodyPr>
          <a:lstStyle/>
          <a:p>
            <a:r>
              <a:rPr lang="en-AU" dirty="0"/>
              <a:t>1</a:t>
            </a:r>
          </a:p>
        </p:txBody>
      </p:sp>
      <p:sp>
        <p:nvSpPr>
          <p:cNvPr id="20" name="TextBox 19">
            <a:extLst>
              <a:ext uri="{FF2B5EF4-FFF2-40B4-BE49-F238E27FC236}">
                <a16:creationId xmlns:a16="http://schemas.microsoft.com/office/drawing/2014/main" id="{E9B0A563-1898-9D74-ACC1-25C525B8D9AB}"/>
              </a:ext>
            </a:extLst>
          </p:cNvPr>
          <p:cNvSpPr txBox="1"/>
          <p:nvPr/>
        </p:nvSpPr>
        <p:spPr>
          <a:xfrm>
            <a:off x="9807624" y="5125584"/>
            <a:ext cx="288862" cy="369332"/>
          </a:xfrm>
          <a:prstGeom prst="rect">
            <a:avLst/>
          </a:prstGeom>
          <a:noFill/>
        </p:spPr>
        <p:txBody>
          <a:bodyPr wrap="none" rtlCol="0">
            <a:spAutoFit/>
          </a:bodyPr>
          <a:lstStyle/>
          <a:p>
            <a:r>
              <a:rPr lang="en-AU" dirty="0"/>
              <a:t>1</a:t>
            </a:r>
          </a:p>
        </p:txBody>
      </p:sp>
      <p:sp>
        <p:nvSpPr>
          <p:cNvPr id="21" name="TextBox 20">
            <a:extLst>
              <a:ext uri="{FF2B5EF4-FFF2-40B4-BE49-F238E27FC236}">
                <a16:creationId xmlns:a16="http://schemas.microsoft.com/office/drawing/2014/main" id="{EE6E0CC7-BE6E-2D1D-D6A6-67FEFD0A9CE7}"/>
              </a:ext>
            </a:extLst>
          </p:cNvPr>
          <p:cNvSpPr txBox="1"/>
          <p:nvPr/>
        </p:nvSpPr>
        <p:spPr>
          <a:xfrm>
            <a:off x="1734039" y="1091316"/>
            <a:ext cx="4158329" cy="5632311"/>
          </a:xfrm>
          <a:prstGeom prst="rect">
            <a:avLst/>
          </a:prstGeom>
          <a:noFill/>
        </p:spPr>
        <p:txBody>
          <a:bodyPr wrap="square" rtlCol="0">
            <a:spAutoFit/>
          </a:bodyPr>
          <a:lstStyle/>
          <a:p>
            <a:pPr marL="285750" indent="-285750">
              <a:buFont typeface="Arial" panose="020B0604020202020204" pitchFamily="34" charset="0"/>
              <a:buChar char="•"/>
            </a:pPr>
            <a:r>
              <a:rPr lang="en-AU" dirty="0"/>
              <a:t>2 Players: Russia and NATO</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Each player has 2 strategies:</a:t>
            </a:r>
          </a:p>
          <a:p>
            <a:r>
              <a:rPr lang="en-AU" dirty="0"/>
              <a:t>Russia:</a:t>
            </a:r>
          </a:p>
          <a:p>
            <a:pPr marL="342900" indent="-342900">
              <a:buFont typeface="+mj-lt"/>
              <a:buAutoNum type="arabicPeriod"/>
            </a:pPr>
            <a:r>
              <a:rPr lang="en-AU" dirty="0"/>
              <a:t>Transgress</a:t>
            </a:r>
          </a:p>
          <a:p>
            <a:pPr marL="342900" indent="-342900">
              <a:buFont typeface="+mj-lt"/>
              <a:buAutoNum type="arabicPeriod"/>
            </a:pPr>
            <a:r>
              <a:rPr lang="en-AU" dirty="0"/>
              <a:t>Not transgress</a:t>
            </a:r>
          </a:p>
          <a:p>
            <a:pPr marL="342900" indent="-342900">
              <a:buFont typeface="+mj-lt"/>
              <a:buAutoNum type="arabicPeriod"/>
            </a:pPr>
            <a:endParaRPr lang="en-AU" dirty="0"/>
          </a:p>
          <a:p>
            <a:r>
              <a:rPr lang="en-AU" dirty="0"/>
              <a:t>NATO:</a:t>
            </a:r>
          </a:p>
          <a:p>
            <a:pPr marL="342900" indent="-342900">
              <a:buFont typeface="+mj-lt"/>
              <a:buAutoNum type="arabicPeriod"/>
            </a:pPr>
            <a:r>
              <a:rPr lang="en-AU" dirty="0"/>
              <a:t>Sanction</a:t>
            </a:r>
          </a:p>
          <a:p>
            <a:pPr marL="342900" indent="-342900">
              <a:buFont typeface="+mj-lt"/>
              <a:buAutoNum type="arabicPeriod"/>
            </a:pPr>
            <a:r>
              <a:rPr lang="en-AU" dirty="0"/>
              <a:t>Not punish</a:t>
            </a:r>
          </a:p>
          <a:p>
            <a:pPr marL="342900" indent="-342900">
              <a:buFont typeface="+mj-lt"/>
              <a:buAutoNum type="arabicPeriod"/>
            </a:pPr>
            <a:endParaRPr lang="en-AU" dirty="0"/>
          </a:p>
          <a:p>
            <a:pPr marL="285750" indent="-285750">
              <a:buFont typeface="Arial" panose="020B0604020202020204" pitchFamily="34" charset="0"/>
              <a:buChar char="•"/>
            </a:pPr>
            <a:r>
              <a:rPr lang="en-AU" dirty="0"/>
              <a:t>Each player acts </a:t>
            </a:r>
            <a:r>
              <a:rPr lang="en-AU" u="sng" dirty="0"/>
              <a:t>rationally</a:t>
            </a:r>
          </a:p>
          <a:p>
            <a:pPr marL="285750" indent="-285750">
              <a:buFont typeface="Arial" panose="020B0604020202020204" pitchFamily="34" charset="0"/>
              <a:buChar char="•"/>
            </a:pPr>
            <a:endParaRPr lang="en-AU" u="sng" dirty="0"/>
          </a:p>
          <a:p>
            <a:pPr marL="285750" indent="-285750">
              <a:buFont typeface="Arial" panose="020B0604020202020204" pitchFamily="34" charset="0"/>
              <a:buChar char="•"/>
            </a:pPr>
            <a:r>
              <a:rPr lang="en-AU" dirty="0"/>
              <a:t>Game is turn based. Player 1 (Russia) moves and player 2 (NATO) responds</a:t>
            </a:r>
          </a:p>
          <a:p>
            <a:pPr marL="285750" indent="-285750">
              <a:buFont typeface="Arial" panose="020B0604020202020204" pitchFamily="34" charset="0"/>
              <a:buChar char="•"/>
            </a:pPr>
            <a:endParaRPr lang="en-AU" dirty="0"/>
          </a:p>
          <a:p>
            <a:endParaRPr lang="en-AU" dirty="0"/>
          </a:p>
          <a:p>
            <a:pPr marL="342900" indent="-342900">
              <a:buFont typeface="+mj-lt"/>
              <a:buAutoNum type="arabicPeriod"/>
            </a:pPr>
            <a:endParaRPr lang="en-AU" dirty="0"/>
          </a:p>
          <a:p>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2212043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451</TotalTime>
  <Words>1494</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Corbel</vt:lpstr>
      <vt:lpstr>Parallax</vt:lpstr>
      <vt:lpstr>PowerPoint Presentation</vt:lpstr>
      <vt:lpstr>Part 1</vt:lpstr>
      <vt:lpstr>PowerPoint Presentation</vt:lpstr>
      <vt:lpstr>Interpreting payoff matrix  </vt:lpstr>
      <vt:lpstr>Best responses and the dominant strategies</vt:lpstr>
      <vt:lpstr>Economic outcomes: Efficiency and Fairness</vt:lpstr>
      <vt:lpstr>Social preferences and game outcome</vt:lpstr>
      <vt:lpstr>Part 2</vt:lpstr>
      <vt:lpstr>PowerPoint Presentation</vt:lpstr>
      <vt:lpstr>PowerPoint Presentation</vt:lpstr>
      <vt:lpstr>Interpreting payoff matrix </vt:lpstr>
      <vt:lpstr>Best responses and the dominant strategies</vt:lpstr>
      <vt:lpstr>Economic outcomes: Efficiency  </vt:lpstr>
      <vt:lpstr>Social preferences and game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JJ Perry</dc:creator>
  <cp:lastModifiedBy>JJ Perry</cp:lastModifiedBy>
  <cp:revision>6</cp:revision>
  <dcterms:created xsi:type="dcterms:W3CDTF">2022-09-01T10:47:58Z</dcterms:created>
  <dcterms:modified xsi:type="dcterms:W3CDTF">2022-09-02T05:43:16Z</dcterms:modified>
</cp:coreProperties>
</file>