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302" r:id="rId4"/>
    <p:sldId id="403" r:id="rId5"/>
    <p:sldId id="303" r:id="rId6"/>
    <p:sldId id="401" r:id="rId7"/>
    <p:sldId id="402" r:id="rId8"/>
    <p:sldId id="404" r:id="rId9"/>
    <p:sldId id="343" r:id="rId10"/>
    <p:sldId id="304" r:id="rId11"/>
    <p:sldId id="312" r:id="rId12"/>
    <p:sldId id="338" r:id="rId13"/>
    <p:sldId id="339" r:id="rId14"/>
    <p:sldId id="311" r:id="rId15"/>
    <p:sldId id="305" r:id="rId16"/>
    <p:sldId id="310" r:id="rId17"/>
    <p:sldId id="306" r:id="rId18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>
          <p15:clr>
            <a:srgbClr val="A4A3A4"/>
          </p15:clr>
        </p15:guide>
        <p15:guide id="2" pos="39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02"/>
      </p:cViewPr>
      <p:guideLst>
        <p:guide orient="horz" pos="1933"/>
        <p:guide pos="39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2024192"/>
        <c:axId val="1902020384"/>
      </c:lineChart>
      <c:catAx>
        <c:axId val="190202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02020384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19020203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0202419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en-US"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B3BF1-4A3C-4696-9796-DA8D9610C879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F681-7291-41D2-A146-1FB28A7F6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044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8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857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325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459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970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29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563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909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977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556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562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434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11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567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270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904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10.png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等腰三角形 23"/>
          <p:cNvSpPr/>
          <p:nvPr/>
        </p:nvSpPr>
        <p:spPr>
          <a:xfrm rot="512239">
            <a:off x="2950002" y="4001626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20371609">
            <a:off x="2705230" y="3831594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3761573">
            <a:off x="8496747" y="3872262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604504" y="2147667"/>
            <a:ext cx="3687215" cy="2719712"/>
            <a:chOff x="-1604504" y="2147667"/>
            <a:chExt cx="3687215" cy="2719712"/>
          </a:xfrm>
        </p:grpSpPr>
        <p:cxnSp>
          <p:nvCxnSpPr>
            <p:cNvPr id="34" name="直接连接符 33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272848" y="2767435"/>
            <a:ext cx="30784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组会汇报</a:t>
            </a:r>
            <a:endParaRPr lang="x-none" altLang="en-US" sz="5400" spc="300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12239">
            <a:off x="5834794" y="1926195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20371609">
            <a:off x="6486079" y="2194280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20371609">
            <a:off x="5390053" y="2222523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761573">
            <a:off x="4756821" y="1830714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20371609">
            <a:off x="6476788" y="1810735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4871070" y="4711651"/>
            <a:ext cx="1944216" cy="43204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dirty="0"/>
              <a:t>郑杰文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4006974" y="2263380"/>
            <a:ext cx="360040" cy="2602150"/>
            <a:chOff x="4078982" y="1988841"/>
            <a:chExt cx="360040" cy="2602150"/>
          </a:xfrm>
        </p:grpSpPr>
        <p:sp>
          <p:nvSpPr>
            <p:cNvPr id="36" name="左中括号 35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左中括号 36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 flipH="1">
            <a:off x="7175326" y="2243602"/>
            <a:ext cx="360040" cy="2602150"/>
            <a:chOff x="4078982" y="1988841"/>
            <a:chExt cx="360040" cy="2602150"/>
          </a:xfrm>
        </p:grpSpPr>
        <p:sp>
          <p:nvSpPr>
            <p:cNvPr id="40" name="左中括号 39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左中括号 40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311837" y="1544376"/>
            <a:ext cx="3230037" cy="3097813"/>
            <a:chOff x="10311837" y="1544376"/>
            <a:chExt cx="3230037" cy="3097813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10311837" y="246243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0949586" y="1544376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等腰三角形 43"/>
          <p:cNvSpPr/>
          <p:nvPr/>
        </p:nvSpPr>
        <p:spPr>
          <a:xfrm rot="20371609">
            <a:off x="8890948" y="370964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19693">
        <p:cut/>
      </p:transition>
    </mc:Choice>
    <mc:Fallback>
      <p:transition advTm="19693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6" grpId="0"/>
      <p:bldP spid="15" grpId="0" animBg="1"/>
      <p:bldP spid="21" grpId="0" animBg="1"/>
      <p:bldP spid="22" grpId="0" animBg="1"/>
      <p:bldP spid="23" grpId="0" animBg="1"/>
      <p:bldP spid="26" grpId="0" animBg="1"/>
      <p:bldP spid="30" grpId="0" animBg="1"/>
      <p:bldP spid="4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765" y="4137263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7970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3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75126" y="2955654"/>
            <a:ext cx="16687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3600" spc="300" dirty="0">
                <a:latin typeface="+mn-ea"/>
              </a:rPr>
              <a:t>喷泉码</a:t>
            </a: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463202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7647826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7368330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5308919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1672">
        <p:cut/>
      </p:transition>
    </mc:Choice>
    <mc:Fallback>
      <p:transition advTm="1672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/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1886524" y="2491125"/>
            <a:ext cx="8280920" cy="3816424"/>
          </a:xfrm>
          <a:prstGeom prst="rect">
            <a:avLst/>
          </a:prstGeom>
          <a:solidFill>
            <a:schemeClr val="tx1">
              <a:lumMod val="85000"/>
              <a:lumOff val="15000"/>
              <a:alpha val="66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991256" y="2635141"/>
            <a:ext cx="7992888" cy="352839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4"/>
          <p:cNvSpPr txBox="1"/>
          <p:nvPr/>
        </p:nvSpPr>
        <p:spPr>
          <a:xfrm>
            <a:off x="2330450" y="3187700"/>
            <a:ext cx="477456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数字喷泉码的编码方法可以由原始数据包生成任意数量的编码包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353320" y="2781940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b="1" dirty="0">
                <a:solidFill>
                  <a:schemeClr val="bg1"/>
                </a:solidFill>
              </a:rPr>
              <a:t>编码发送方</a:t>
            </a:r>
          </a:p>
        </p:txBody>
      </p:sp>
      <p:pic>
        <p:nvPicPr>
          <p:cNvPr id="355332" name="Picture 3553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880" y="2779395"/>
            <a:ext cx="1665605" cy="31432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2" name="TextBox 14"/>
          <p:cNvSpPr txBox="1"/>
          <p:nvPr/>
        </p:nvSpPr>
        <p:spPr>
          <a:xfrm>
            <a:off x="2457450" y="4821555"/>
            <a:ext cx="481393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只要收到其中任意 m 个编码包, 即可通过解码以高概率成功恢复全部原始数据包</a:t>
            </a:r>
          </a:p>
        </p:txBody>
      </p:sp>
      <p:sp>
        <p:nvSpPr>
          <p:cNvPr id="14" name="文本框 10"/>
          <p:cNvSpPr txBox="1"/>
          <p:nvPr/>
        </p:nvSpPr>
        <p:spPr>
          <a:xfrm>
            <a:off x="2480320" y="4415795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b="1" dirty="0">
                <a:solidFill>
                  <a:schemeClr val="bg1"/>
                </a:solidFill>
              </a:rPr>
              <a:t>接收解码方</a:t>
            </a:r>
          </a:p>
        </p:txBody>
      </p:sp>
      <p:cxnSp>
        <p:nvCxnSpPr>
          <p:cNvPr id="16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3"/>
          <p:cNvSpPr/>
          <p:nvPr/>
        </p:nvSpPr>
        <p:spPr>
          <a:xfrm>
            <a:off x="797873" y="611396"/>
            <a:ext cx="1186180" cy="367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en-US" altLang="zh-CN" b="1" dirty="0"/>
              <a:t>  </a:t>
            </a:r>
            <a:r>
              <a:rPr lang="x-none" altLang="en-US" b="1" dirty="0"/>
              <a:t>喷泉码</a:t>
            </a:r>
          </a:p>
        </p:txBody>
      </p:sp>
      <p:sp>
        <p:nvSpPr>
          <p:cNvPr id="19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1094105" y="1124585"/>
            <a:ext cx="10366375" cy="118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数字喷泉码,首先对所要传输的数字</a:t>
            </a:r>
            <a:r>
              <a:rPr lang="x-none" altLang="en-US" sz="2400"/>
              <a:t>数据</a:t>
            </a:r>
            <a:r>
              <a:rPr lang="en-US" sz="2400"/>
              <a:t>进行编码,就好比喷泉一样,源源不断的产生编码数据,而对于译码端只要接收到足够多的编码信息就能将原始信息译出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70451">
        <p:cut/>
      </p:transition>
    </mc:Choice>
    <mc:Fallback>
      <p:transition advTm="70451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10" grpId="0"/>
      <p:bldP spid="11" grpId="0"/>
      <p:bldP spid="1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1186180" cy="367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en-US" altLang="zh-CN" b="1" dirty="0"/>
              <a:t>  </a:t>
            </a:r>
            <a:r>
              <a:rPr lang="x-none" altLang="en-US" b="1" dirty="0"/>
              <a:t>喷泉码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58057" y="3284984"/>
            <a:ext cx="12417959" cy="3573016"/>
          </a:xfrm>
          <a:prstGeom prst="rect">
            <a:avLst/>
          </a:prstGeom>
          <a:solidFill>
            <a:schemeClr val="tx1">
              <a:lumMod val="85000"/>
              <a:lumOff val="1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图表 7"/>
          <p:cNvGraphicFramePr/>
          <p:nvPr/>
        </p:nvGraphicFramePr>
        <p:xfrm>
          <a:off x="1342678" y="3388305"/>
          <a:ext cx="9852326" cy="3184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Rectangle 80"/>
          <p:cNvSpPr/>
          <p:nvPr/>
        </p:nvSpPr>
        <p:spPr>
          <a:xfrm>
            <a:off x="1055547" y="1054865"/>
            <a:ext cx="1352550" cy="492760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x-none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parajita" panose="020B0604020202020204" pitchFamily="34" charset="0"/>
              </a:rPr>
              <a:t>编码过程</a:t>
            </a:r>
          </a:p>
        </p:txBody>
      </p:sp>
      <p:sp>
        <p:nvSpPr>
          <p:cNvPr id="10" name="TextBox 7"/>
          <p:cNvSpPr txBox="1"/>
          <p:nvPr/>
        </p:nvSpPr>
        <p:spPr>
          <a:xfrm>
            <a:off x="1064962" y="1555636"/>
            <a:ext cx="9289032" cy="1315720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zh-CN" altLang="en-US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首先按照度分布函数随机选择一个度 d</a:t>
            </a:r>
          </a:p>
          <a:p>
            <a:pPr marL="285750" indent="-285750"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zh-CN" altLang="en-US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从原始数据分组中等概率的随机选取 d 个数据</a:t>
            </a:r>
          </a:p>
          <a:p>
            <a:pPr marL="285750" indent="-285750"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zh-CN" altLang="en-US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将选择的 d 个数据进行异或运算,得到编码分组的数据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825" y="3573145"/>
            <a:ext cx="8914130" cy="29521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2640">
        <p:cut/>
      </p:transition>
    </mc:Choice>
    <mc:Fallback>
      <p:transition advTm="264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1186180" cy="367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en-US" altLang="zh-CN" b="1" dirty="0"/>
              <a:t>  </a:t>
            </a:r>
            <a:r>
              <a:rPr lang="x-none" altLang="en-US" b="1" dirty="0"/>
              <a:t>喷泉码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26715" y="221615"/>
            <a:ext cx="9138920" cy="4616450"/>
          </a:xfrm>
          <a:prstGeom prst="rect">
            <a:avLst/>
          </a:prstGeom>
          <a:solidFill>
            <a:schemeClr val="tx1">
              <a:lumMod val="85000"/>
              <a:lumOff val="1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0"/>
          <p:cNvSpPr/>
          <p:nvPr/>
        </p:nvSpPr>
        <p:spPr>
          <a:xfrm>
            <a:off x="622477" y="1557150"/>
            <a:ext cx="1236980" cy="499110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x-none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parajita" panose="020B0604020202020204" pitchFamily="34" charset="0"/>
              </a:rPr>
              <a:t>BP译码</a:t>
            </a:r>
          </a:p>
        </p:txBody>
      </p:sp>
      <p:sp>
        <p:nvSpPr>
          <p:cNvPr id="10" name="TextBox 7"/>
          <p:cNvSpPr txBox="1"/>
          <p:nvPr/>
        </p:nvSpPr>
        <p:spPr>
          <a:xfrm>
            <a:off x="648335" y="4922520"/>
            <a:ext cx="11109325" cy="1681480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80604020202020204" charset="0"/>
              <a:buAutoNum type="arabicPeriod"/>
            </a:pPr>
            <a:r>
              <a:rPr lang="zh-CN" altLang="en-US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找到编码分组中度数为 1 的编码分组,将与其相连的信息比特恢复,若不存在度为 1 的分组,则译码停止</a:t>
            </a:r>
          </a:p>
          <a:p>
            <a:pPr marL="342900" indent="-342900">
              <a:lnSpc>
                <a:spcPct val="150000"/>
              </a:lnSpc>
              <a:buFont typeface="Arial" panose="02080604020202020204" charset="0"/>
              <a:buAutoNum type="arabicPeriod"/>
            </a:pPr>
            <a:r>
              <a:rPr lang="zh-CN" altLang="en-US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将上一步骤中已恢复的信息比特与其相连的编码分组进行异或,使其度数减1 生成新的编码分组。</a:t>
            </a:r>
          </a:p>
          <a:p>
            <a:pPr marL="342900" indent="-342900">
              <a:lnSpc>
                <a:spcPct val="150000"/>
              </a:lnSpc>
              <a:buFont typeface="Arial" panose="02080604020202020204" charset="0"/>
              <a:buAutoNum type="arabicPeriod"/>
            </a:pPr>
            <a:r>
              <a:rPr lang="zh-CN" altLang="en-US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重复步骤 1 、 2 ,直至译码停止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rcRect b="1925"/>
          <a:stretch>
            <a:fillRect/>
          </a:stretch>
        </p:blipFill>
        <p:spPr>
          <a:xfrm>
            <a:off x="3070860" y="404495"/>
            <a:ext cx="8885555" cy="42373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28052">
        <p:cut/>
      </p:transition>
    </mc:Choice>
    <mc:Fallback>
      <p:transition advTm="28052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3243580" cy="367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en-US" altLang="zh-CN" b="1" dirty="0"/>
              <a:t>  </a:t>
            </a:r>
            <a:r>
              <a:rPr lang="x-none" altLang="en-US" b="1" dirty="0"/>
              <a:t>喷泉码：不平等的差错保护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Straight Connector 137"/>
          <p:cNvCxnSpPr/>
          <p:nvPr/>
        </p:nvCxnSpPr>
        <p:spPr>
          <a:xfrm>
            <a:off x="4245530" y="2281891"/>
            <a:ext cx="0" cy="33900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8"/>
          <p:cNvCxnSpPr/>
          <p:nvPr/>
        </p:nvCxnSpPr>
        <p:spPr>
          <a:xfrm>
            <a:off x="7126269" y="2281891"/>
            <a:ext cx="0" cy="33900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31"/>
          <p:cNvSpPr txBox="1">
            <a:spLocks noChangeArrowheads="1"/>
          </p:cNvSpPr>
          <p:nvPr/>
        </p:nvSpPr>
        <p:spPr bwMode="auto">
          <a:xfrm>
            <a:off x="1598199" y="2087021"/>
            <a:ext cx="2418080" cy="33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x-none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parajita" panose="020B0604020202020204" pitchFamily="34" charset="0"/>
              </a:rPr>
              <a:t>权重不等差错保护喷泉码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800276" y="2533342"/>
            <a:ext cx="7717828" cy="685113"/>
            <a:chOff x="2317166" y="2530167"/>
            <a:chExt cx="7717828" cy="685113"/>
          </a:xfrm>
        </p:grpSpPr>
        <p:sp>
          <p:nvSpPr>
            <p:cNvPr id="11" name="Rectangle 13"/>
            <p:cNvSpPr/>
            <p:nvPr/>
          </p:nvSpPr>
          <p:spPr bwMode="auto">
            <a:xfrm>
              <a:off x="2363540" y="2809956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2" name="Rectangle 14"/>
            <p:cNvSpPr/>
            <p:nvPr/>
          </p:nvSpPr>
          <p:spPr bwMode="auto">
            <a:xfrm>
              <a:off x="2363540" y="2961132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3" name="Rectangle 15"/>
            <p:cNvSpPr/>
            <p:nvPr/>
          </p:nvSpPr>
          <p:spPr bwMode="auto">
            <a:xfrm>
              <a:off x="2363540" y="3114497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1" name="Rectangle 23"/>
            <p:cNvSpPr/>
            <p:nvPr/>
          </p:nvSpPr>
          <p:spPr bwMode="auto">
            <a:xfrm>
              <a:off x="2878277" y="2809956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2" name="Rectangle 24"/>
            <p:cNvSpPr/>
            <p:nvPr/>
          </p:nvSpPr>
          <p:spPr bwMode="auto">
            <a:xfrm>
              <a:off x="2878277" y="2961132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3" name="Rectangle 25"/>
            <p:cNvSpPr/>
            <p:nvPr/>
          </p:nvSpPr>
          <p:spPr bwMode="auto">
            <a:xfrm>
              <a:off x="2878277" y="3114497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1" name="Rectangle 33"/>
            <p:cNvSpPr/>
            <p:nvPr/>
          </p:nvSpPr>
          <p:spPr bwMode="auto">
            <a:xfrm>
              <a:off x="3401774" y="2809956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2" name="Rectangle 34"/>
            <p:cNvSpPr/>
            <p:nvPr/>
          </p:nvSpPr>
          <p:spPr bwMode="auto">
            <a:xfrm>
              <a:off x="3401774" y="2961132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3" name="Rectangle 35"/>
            <p:cNvSpPr/>
            <p:nvPr/>
          </p:nvSpPr>
          <p:spPr bwMode="auto">
            <a:xfrm>
              <a:off x="3401774" y="3114497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1" name="Rectangle 43"/>
            <p:cNvSpPr/>
            <p:nvPr/>
          </p:nvSpPr>
          <p:spPr bwMode="auto">
            <a:xfrm>
              <a:off x="3916511" y="2809956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2" name="Rectangle 44"/>
            <p:cNvSpPr/>
            <p:nvPr/>
          </p:nvSpPr>
          <p:spPr bwMode="auto">
            <a:xfrm>
              <a:off x="3916511" y="2961132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3" name="Rectangle 45"/>
            <p:cNvSpPr/>
            <p:nvPr/>
          </p:nvSpPr>
          <p:spPr bwMode="auto">
            <a:xfrm>
              <a:off x="3916511" y="3114497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1" name="Rectangle 54"/>
            <p:cNvSpPr/>
            <p:nvPr/>
          </p:nvSpPr>
          <p:spPr bwMode="auto">
            <a:xfrm>
              <a:off x="5235111" y="2809956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2" name="Rectangle 55"/>
            <p:cNvSpPr/>
            <p:nvPr/>
          </p:nvSpPr>
          <p:spPr bwMode="auto">
            <a:xfrm>
              <a:off x="5235111" y="2961132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3" name="Rectangle 56"/>
            <p:cNvSpPr/>
            <p:nvPr/>
          </p:nvSpPr>
          <p:spPr bwMode="auto">
            <a:xfrm>
              <a:off x="5235111" y="3114497"/>
              <a:ext cx="335124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1" name="Rectangle 64"/>
            <p:cNvSpPr/>
            <p:nvPr/>
          </p:nvSpPr>
          <p:spPr bwMode="auto">
            <a:xfrm>
              <a:off x="5749846" y="2809956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2" name="Rectangle 65"/>
            <p:cNvSpPr/>
            <p:nvPr/>
          </p:nvSpPr>
          <p:spPr bwMode="auto">
            <a:xfrm>
              <a:off x="5749846" y="2961132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3" name="Rectangle 67"/>
            <p:cNvSpPr/>
            <p:nvPr/>
          </p:nvSpPr>
          <p:spPr bwMode="auto">
            <a:xfrm>
              <a:off x="5749846" y="3114497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1" name="Rectangle 75"/>
            <p:cNvSpPr/>
            <p:nvPr/>
          </p:nvSpPr>
          <p:spPr bwMode="auto">
            <a:xfrm>
              <a:off x="6273345" y="2809956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2" name="Rectangle 76"/>
            <p:cNvSpPr/>
            <p:nvPr/>
          </p:nvSpPr>
          <p:spPr bwMode="auto">
            <a:xfrm>
              <a:off x="6273345" y="2961132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73" name="Rectangle 77"/>
            <p:cNvSpPr/>
            <p:nvPr/>
          </p:nvSpPr>
          <p:spPr bwMode="auto">
            <a:xfrm>
              <a:off x="6273345" y="3114497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1" name="Rectangle 85"/>
            <p:cNvSpPr/>
            <p:nvPr/>
          </p:nvSpPr>
          <p:spPr bwMode="auto">
            <a:xfrm>
              <a:off x="6788080" y="2809956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2" name="Rectangle 86"/>
            <p:cNvSpPr/>
            <p:nvPr/>
          </p:nvSpPr>
          <p:spPr bwMode="auto">
            <a:xfrm>
              <a:off x="6788080" y="2961132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3" name="Rectangle 88"/>
            <p:cNvSpPr/>
            <p:nvPr/>
          </p:nvSpPr>
          <p:spPr bwMode="auto">
            <a:xfrm>
              <a:off x="6788080" y="3114497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1" name="Rectangle 97"/>
            <p:cNvSpPr/>
            <p:nvPr/>
          </p:nvSpPr>
          <p:spPr bwMode="auto">
            <a:xfrm>
              <a:off x="8115442" y="2809956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2" name="Rectangle 98"/>
            <p:cNvSpPr/>
            <p:nvPr/>
          </p:nvSpPr>
          <p:spPr bwMode="auto">
            <a:xfrm>
              <a:off x="8115442" y="2961132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3" name="Rectangle 99"/>
            <p:cNvSpPr/>
            <p:nvPr/>
          </p:nvSpPr>
          <p:spPr bwMode="auto">
            <a:xfrm>
              <a:off x="8115442" y="3114497"/>
              <a:ext cx="335126" cy="1007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1" name="Rectangle 107"/>
            <p:cNvSpPr/>
            <p:nvPr/>
          </p:nvSpPr>
          <p:spPr bwMode="auto">
            <a:xfrm>
              <a:off x="8630179" y="2809956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2" name="Rectangle 108"/>
            <p:cNvSpPr/>
            <p:nvPr/>
          </p:nvSpPr>
          <p:spPr bwMode="auto">
            <a:xfrm>
              <a:off x="8630179" y="2961132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3" name="Rectangle 109"/>
            <p:cNvSpPr/>
            <p:nvPr/>
          </p:nvSpPr>
          <p:spPr bwMode="auto">
            <a:xfrm>
              <a:off x="8630179" y="3114497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1" name="Rectangle 117"/>
            <p:cNvSpPr/>
            <p:nvPr/>
          </p:nvSpPr>
          <p:spPr bwMode="auto">
            <a:xfrm>
              <a:off x="9153676" y="2809956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2" name="Rectangle 118"/>
            <p:cNvSpPr/>
            <p:nvPr/>
          </p:nvSpPr>
          <p:spPr bwMode="auto">
            <a:xfrm>
              <a:off x="9153676" y="2961132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3" name="Rectangle 119"/>
            <p:cNvSpPr/>
            <p:nvPr/>
          </p:nvSpPr>
          <p:spPr bwMode="auto">
            <a:xfrm>
              <a:off x="9153676" y="3114497"/>
              <a:ext cx="335126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21" name="Rectangle 127"/>
            <p:cNvSpPr/>
            <p:nvPr/>
          </p:nvSpPr>
          <p:spPr bwMode="auto">
            <a:xfrm>
              <a:off x="9668413" y="2809956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22" name="Rectangle 128"/>
            <p:cNvSpPr/>
            <p:nvPr/>
          </p:nvSpPr>
          <p:spPr bwMode="auto">
            <a:xfrm>
              <a:off x="9668413" y="2961132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23" name="Rectangle 129"/>
            <p:cNvSpPr/>
            <p:nvPr/>
          </p:nvSpPr>
          <p:spPr bwMode="auto">
            <a:xfrm>
              <a:off x="9668413" y="3114497"/>
              <a:ext cx="335124" cy="1007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37" name="Rounded Rectangle 143"/>
            <p:cNvSpPr/>
            <p:nvPr/>
          </p:nvSpPr>
          <p:spPr>
            <a:xfrm>
              <a:off x="2317166" y="2530167"/>
              <a:ext cx="1969804" cy="567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</a:endParaRPr>
            </a:p>
          </p:txBody>
        </p:sp>
        <p:sp>
          <p:nvSpPr>
            <p:cNvPr id="139" name="Rounded Rectangle 145"/>
            <p:cNvSpPr/>
            <p:nvPr/>
          </p:nvSpPr>
          <p:spPr>
            <a:xfrm>
              <a:off x="5167825" y="2546095"/>
              <a:ext cx="1969804" cy="567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</a:endParaRPr>
            </a:p>
          </p:txBody>
        </p:sp>
        <p:sp>
          <p:nvSpPr>
            <p:cNvPr id="141" name="Rounded Rectangle 147"/>
            <p:cNvSpPr/>
            <p:nvPr/>
          </p:nvSpPr>
          <p:spPr>
            <a:xfrm>
              <a:off x="8065190" y="2546095"/>
              <a:ext cx="1969804" cy="567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</a:endParaRPr>
            </a:p>
          </p:txBody>
        </p:sp>
      </p:grpSp>
      <p:sp>
        <p:nvSpPr>
          <p:cNvPr id="144" name="TextBox 31"/>
          <p:cNvSpPr txBox="1">
            <a:spLocks noChangeArrowheads="1"/>
          </p:cNvSpPr>
          <p:nvPr/>
        </p:nvSpPr>
        <p:spPr bwMode="auto">
          <a:xfrm>
            <a:off x="4861658" y="2060848"/>
            <a:ext cx="1605280" cy="33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parajita" panose="020B0604020202020204" pitchFamily="34" charset="0"/>
              </a:rPr>
              <a:t>扩展窗口喷泉码</a:t>
            </a:r>
          </a:p>
        </p:txBody>
      </p:sp>
      <p:sp>
        <p:nvSpPr>
          <p:cNvPr id="145" name="TextBox 31"/>
          <p:cNvSpPr txBox="1">
            <a:spLocks noChangeArrowheads="1"/>
          </p:cNvSpPr>
          <p:nvPr/>
        </p:nvSpPr>
        <p:spPr bwMode="auto">
          <a:xfrm>
            <a:off x="7741979" y="2060848"/>
            <a:ext cx="1605280" cy="33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x-none" altLang="id-ID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parajita" panose="020B0604020202020204" pitchFamily="34" charset="0"/>
              </a:rPr>
              <a:t>复制窗口喷泉码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776913" y="4365104"/>
            <a:ext cx="2224212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x-none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选取度值d，先从MIB 中选取d1个符号，再从LIB 中选取d-d1个符号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4664853" y="4365104"/>
            <a:ext cx="2224212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x-none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以不同概率p1, p2 选择窗口，根据选中的窗口选择度函数选取符号进行编码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473165" y="4365104"/>
            <a:ext cx="2224212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x-none" altLang="zh-CN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对不同等级的数据复制不同份数，越重要的数据复制的份数越多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1136015" y="1124585"/>
            <a:ext cx="3695700" cy="64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/>
              <a:t>MIB：More Important Bits  </a:t>
            </a:r>
          </a:p>
          <a:p>
            <a:r>
              <a:rPr lang="x-none" altLang="en-US"/>
              <a:t>LIB ：Less Important Bits</a:t>
            </a:r>
          </a:p>
        </p:txBody>
      </p:sp>
      <p:sp>
        <p:nvSpPr>
          <p:cNvPr id="138" name="Left Brace 137"/>
          <p:cNvSpPr/>
          <p:nvPr/>
        </p:nvSpPr>
        <p:spPr>
          <a:xfrm rot="16260000">
            <a:off x="4793615" y="3178810"/>
            <a:ext cx="155575" cy="403860"/>
          </a:xfrm>
          <a:prstGeom prst="leftBrace">
            <a:avLst/>
          </a:prstGeom>
          <a:scene3d>
            <a:camera prst="orthographicFront">
              <a:rot lat="0" lon="12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eaVert" rtlCol="0" anchor="ctr"/>
          <a:lstStyle/>
          <a:p>
            <a:pPr algn="ctr"/>
            <a:endParaRPr lang="x-none" altLang="en-US" sz="160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/>
            <a:endParaRPr lang="x-none" altLang="en-US" sz="140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/>
            <a:endParaRPr lang="x-none" altLang="en-US" sz="140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x-none" altLang="en-US" sz="1600">
                <a:solidFill>
                  <a:schemeClr val="tx2">
                    <a:lumMod val="40000"/>
                    <a:lumOff val="60000"/>
                  </a:schemeClr>
                </a:solidFill>
              </a:rPr>
              <a:t>w2</a:t>
            </a:r>
          </a:p>
        </p:txBody>
      </p:sp>
      <p:sp>
        <p:nvSpPr>
          <p:cNvPr id="140" name="Left Brace 139"/>
          <p:cNvSpPr/>
          <p:nvPr/>
        </p:nvSpPr>
        <p:spPr>
          <a:xfrm rot="16260000">
            <a:off x="5585460" y="2809240"/>
            <a:ext cx="155575" cy="1944370"/>
          </a:xfrm>
          <a:prstGeom prst="leftBrace">
            <a:avLst/>
          </a:prstGeom>
          <a:scene3d>
            <a:camera prst="orthographicFront">
              <a:rot lat="0" lon="12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eaVert" rtlCol="0" anchor="ctr"/>
          <a:lstStyle/>
          <a:p>
            <a:pPr algn="ctr"/>
            <a:endParaRPr lang="x-none" altLang="en-US" sz="160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/>
            <a:endParaRPr lang="x-none" altLang="en-US" sz="140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/>
            <a:endParaRPr lang="x-none" altLang="en-US" sz="160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x-none" altLang="en-US" sz="1600">
                <a:solidFill>
                  <a:schemeClr val="tx2">
                    <a:lumMod val="40000"/>
                    <a:lumOff val="60000"/>
                  </a:schemeClr>
                </a:solidFill>
              </a:rPr>
              <a:t>w1</a:t>
            </a:r>
          </a:p>
        </p:txBody>
      </p:sp>
      <p:sp>
        <p:nvSpPr>
          <p:cNvPr id="149" name="Rectangle 97"/>
          <p:cNvSpPr/>
          <p:nvPr/>
        </p:nvSpPr>
        <p:spPr bwMode="auto">
          <a:xfrm>
            <a:off x="7609347" y="3268426"/>
            <a:ext cx="335126" cy="1007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50" name="Rectangle 98"/>
          <p:cNvSpPr/>
          <p:nvPr/>
        </p:nvSpPr>
        <p:spPr bwMode="auto">
          <a:xfrm>
            <a:off x="7609347" y="3419602"/>
            <a:ext cx="335126" cy="1007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51" name="Rectangle 99"/>
          <p:cNvSpPr/>
          <p:nvPr/>
        </p:nvSpPr>
        <p:spPr bwMode="auto">
          <a:xfrm>
            <a:off x="7609347" y="3572967"/>
            <a:ext cx="335126" cy="1007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52" name="Rectangle 109"/>
          <p:cNvSpPr/>
          <p:nvPr/>
        </p:nvSpPr>
        <p:spPr bwMode="auto">
          <a:xfrm>
            <a:off x="8112654" y="3284677"/>
            <a:ext cx="335124" cy="1007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53" name="Rectangle 119"/>
          <p:cNvSpPr/>
          <p:nvPr/>
        </p:nvSpPr>
        <p:spPr bwMode="auto">
          <a:xfrm>
            <a:off x="8636151" y="3284677"/>
            <a:ext cx="335126" cy="1007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54" name="Rectangle 129"/>
          <p:cNvSpPr/>
          <p:nvPr/>
        </p:nvSpPr>
        <p:spPr bwMode="auto">
          <a:xfrm>
            <a:off x="9150888" y="3284677"/>
            <a:ext cx="335124" cy="1007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57" name="Right Brace 156"/>
          <p:cNvSpPr/>
          <p:nvPr/>
        </p:nvSpPr>
        <p:spPr>
          <a:xfrm>
            <a:off x="9552940" y="2781300"/>
            <a:ext cx="181610" cy="4324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endParaRPr lang="x-none" altLang="en-US"/>
          </a:p>
        </p:txBody>
      </p:sp>
      <p:sp>
        <p:nvSpPr>
          <p:cNvPr id="158" name="Text Box 157"/>
          <p:cNvSpPr txBox="1"/>
          <p:nvPr/>
        </p:nvSpPr>
        <p:spPr>
          <a:xfrm>
            <a:off x="9695606" y="2708920"/>
            <a:ext cx="378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1200" dirty="0"/>
              <a:t>原数据</a:t>
            </a:r>
          </a:p>
        </p:txBody>
      </p:sp>
      <p:sp>
        <p:nvSpPr>
          <p:cNvPr id="159" name="Right Brace 158"/>
          <p:cNvSpPr/>
          <p:nvPr/>
        </p:nvSpPr>
        <p:spPr>
          <a:xfrm>
            <a:off x="9983638" y="2764790"/>
            <a:ext cx="128905" cy="101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endParaRPr lang="x-none" altLang="en-US"/>
          </a:p>
        </p:txBody>
      </p:sp>
      <p:sp>
        <p:nvSpPr>
          <p:cNvPr id="160" name="Text Box 159"/>
          <p:cNvSpPr txBox="1"/>
          <p:nvPr/>
        </p:nvSpPr>
        <p:spPr>
          <a:xfrm>
            <a:off x="10234463" y="3213100"/>
            <a:ext cx="13995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1400"/>
              <a:t>复制后的数据</a:t>
            </a:r>
          </a:p>
        </p:txBody>
      </p:sp>
      <p:sp>
        <p:nvSpPr>
          <p:cNvPr id="68" name="Rectangle 13"/>
          <p:cNvSpPr/>
          <p:nvPr/>
        </p:nvSpPr>
        <p:spPr bwMode="auto">
          <a:xfrm>
            <a:off x="4000310" y="1269310"/>
            <a:ext cx="335126" cy="1007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69" name="Rectangle 23"/>
          <p:cNvSpPr/>
          <p:nvPr/>
        </p:nvSpPr>
        <p:spPr bwMode="auto">
          <a:xfrm>
            <a:off x="3997217" y="1590396"/>
            <a:ext cx="335124" cy="1007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93006">
        <p:cut/>
      </p:transition>
    </mc:Choice>
    <mc:Fallback>
      <p:transition advTm="93006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44" grpId="0"/>
      <p:bldP spid="145" grpId="0"/>
      <p:bldP spid="146" grpId="0"/>
      <p:bldP spid="147" grpId="0"/>
      <p:bldP spid="1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765" y="4137263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792480" cy="1554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75126" y="2955654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pc="300" dirty="0" smtClean="0">
                <a:latin typeface="+mn-ea"/>
              </a:rPr>
              <a:t>整体方案</a:t>
            </a:r>
            <a:endParaRPr lang="x-none" altLang="zh-CN" sz="3600" spc="300" dirty="0">
              <a:latin typeface="+mn-ea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12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082926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3430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019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1552">
        <p:cut/>
      </p:transition>
    </mc:Choice>
    <mc:Fallback>
      <p:transition advTm="1552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97873" y="611396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en-US" b="1" dirty="0" smtClean="0">
                <a:solidFill>
                  <a:srgbClr val="C00000"/>
                </a:solidFill>
              </a:rPr>
              <a:t>4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整体方案</a:t>
            </a:r>
            <a:endParaRPr lang="x-none" altLang="en-US" b="1" dirty="0"/>
          </a:p>
        </p:txBody>
      </p:sp>
      <p:sp>
        <p:nvSpPr>
          <p:cNvPr id="6" name="左中括号 5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89070" y="3220290"/>
            <a:ext cx="4680520" cy="1994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您的内容打在这里，或者通过复制您的文本后，在此框中选择粘贴。您的内容打在这里，或者通过复制您的文本后，在此框中选择粘贴。您的内容打在这里，或者通过复制您的文本后，在此框中选择粘贴。您的内容打在这里，或者通过复制您的文本后，在此框中选择粘贴。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83238" y="284364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请输入你的题目</a:t>
            </a: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6383238" y="3035624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0487694" y="4509120"/>
            <a:ext cx="388716" cy="3268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工作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06" y="548680"/>
            <a:ext cx="9250680" cy="610997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50783">
        <p:cut/>
      </p:transition>
    </mc:Choice>
    <mc:Fallback>
      <p:transition advTm="50783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62958" y="1714302"/>
            <a:ext cx="3816424" cy="3429397"/>
            <a:chOff x="3862958" y="1655787"/>
            <a:chExt cx="3816424" cy="3429397"/>
          </a:xfrm>
        </p:grpSpPr>
        <p:sp>
          <p:nvSpPr>
            <p:cNvPr id="3" name="TextBox 2"/>
            <p:cNvSpPr txBox="1"/>
            <p:nvPr/>
          </p:nvSpPr>
          <p:spPr>
            <a:xfrm>
              <a:off x="4186994" y="3024497"/>
              <a:ext cx="33025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尚雅体演示版常规体" pitchFamily="50" charset="-122"/>
                  <a:ea typeface="造字工房尚雅体演示版常规体" pitchFamily="50" charset="-122"/>
                </a:rPr>
                <a:t>THANKS</a:t>
              </a:r>
              <a:endParaRPr lang="zh-CN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873233" y="1655787"/>
              <a:ext cx="1870045" cy="741200"/>
              <a:chOff x="4796735" y="1439763"/>
              <a:chExt cx="1870045" cy="741200"/>
            </a:xfrm>
          </p:grpSpPr>
          <p:sp>
            <p:nvSpPr>
              <p:cNvPr id="12" name="等腰三角形 11"/>
              <p:cNvSpPr/>
              <p:nvPr/>
            </p:nvSpPr>
            <p:spPr>
              <a:xfrm rot="512239">
                <a:off x="5758296" y="1651656"/>
                <a:ext cx="396044" cy="341417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20371609">
                <a:off x="6409581" y="1919741"/>
                <a:ext cx="198022" cy="1707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20371609">
                <a:off x="5313555" y="1947984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3761573">
                <a:off x="4680323" y="1556175"/>
                <a:ext cx="741200" cy="50837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20371609">
                <a:off x="6400290" y="1536196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圆角矩形 4"/>
            <p:cNvSpPr/>
            <p:nvPr/>
          </p:nvSpPr>
          <p:spPr>
            <a:xfrm>
              <a:off x="4871070" y="4653136"/>
              <a:ext cx="1944216" cy="432048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862958" y="2204865"/>
              <a:ext cx="360040" cy="2602150"/>
              <a:chOff x="3934966" y="1988841"/>
              <a:chExt cx="360040" cy="2602150"/>
            </a:xfrm>
          </p:grpSpPr>
          <p:sp>
            <p:nvSpPr>
              <p:cNvPr id="10" name="左中括号 9"/>
              <p:cNvSpPr/>
              <p:nvPr/>
            </p:nvSpPr>
            <p:spPr>
              <a:xfrm>
                <a:off x="4029132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左中括号 10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 flipH="1">
              <a:off x="7319342" y="2185087"/>
              <a:ext cx="360040" cy="2602150"/>
              <a:chOff x="3934966" y="1988841"/>
              <a:chExt cx="360040" cy="2602150"/>
            </a:xfrm>
          </p:grpSpPr>
          <p:sp>
            <p:nvSpPr>
              <p:cNvPr id="8" name="左中括号 7"/>
              <p:cNvSpPr/>
              <p:nvPr/>
            </p:nvSpPr>
            <p:spPr>
              <a:xfrm>
                <a:off x="4006974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左中括号 8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 rot="10800000">
            <a:off x="8909219" y="2293464"/>
            <a:ext cx="3687215" cy="2719712"/>
            <a:chOff x="-1604504" y="2147667"/>
            <a:chExt cx="3687215" cy="2719712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 rot="15539734">
            <a:off x="-1516550" y="1473563"/>
            <a:ext cx="3687215" cy="2719712"/>
            <a:chOff x="-1604504" y="2147667"/>
            <a:chExt cx="3687215" cy="2719712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1376">
        <p:cut/>
      </p:transition>
    </mc:Choice>
    <mc:Fallback>
      <p:transition advTm="1376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45210" y="1749258"/>
            <a:ext cx="1105802" cy="815646"/>
            <a:chOff x="-1604504" y="2147667"/>
            <a:chExt cx="3687215" cy="2719712"/>
          </a:xfrm>
        </p:grpSpPr>
        <p:cxnSp>
          <p:nvCxnSpPr>
            <p:cNvPr id="2" name="直接连接符 1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 flipH="1" flipV="1">
            <a:off x="1270670" y="4341546"/>
            <a:ext cx="1105802" cy="815646"/>
            <a:chOff x="-1604504" y="2147667"/>
            <a:chExt cx="3687215" cy="2719712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719268" y="2492896"/>
            <a:ext cx="4154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dirty="0"/>
              <a:t>目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录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1261668" y="3329697"/>
            <a:ext cx="2250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0" dirty="0">
                <a:solidFill>
                  <a:prstClr val="black"/>
                </a:solidFill>
              </a:rPr>
              <a:t>CONTENTS</a:t>
            </a:r>
            <a:endParaRPr lang="zh-CN" altLang="en-US" sz="1000" dirty="0">
              <a:solidFill>
                <a:prstClr val="black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696533" y="1124744"/>
            <a:ext cx="4896544" cy="746074"/>
            <a:chOff x="4727054" y="1768670"/>
            <a:chExt cx="4896544" cy="746074"/>
          </a:xfrm>
        </p:grpSpPr>
        <p:sp>
          <p:nvSpPr>
            <p:cNvPr id="13" name="TextBox 12"/>
            <p:cNvSpPr txBox="1"/>
            <p:nvPr/>
          </p:nvSpPr>
          <p:spPr>
            <a:xfrm>
              <a:off x="4822629" y="18283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4727054" y="1768670"/>
              <a:ext cx="504056" cy="488790"/>
              <a:chOff x="4727054" y="1768670"/>
              <a:chExt cx="504056" cy="488790"/>
            </a:xfrm>
          </p:grpSpPr>
          <p:sp>
            <p:nvSpPr>
              <p:cNvPr id="12" name="左中括号 11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左中括号 13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375126" y="177281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zh-CN" b="1" dirty="0" smtClean="0"/>
                <a:t>背景</a:t>
              </a:r>
              <a:endParaRPr lang="x-none" altLang="zh-CN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47134" y="2204864"/>
              <a:ext cx="4176464" cy="30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图像渐进传输， 喷泉码，协议栈，水声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696533" y="2449466"/>
            <a:ext cx="4896544" cy="741928"/>
            <a:chOff x="4727054" y="3140968"/>
            <a:chExt cx="4896544" cy="741928"/>
          </a:xfrm>
        </p:grpSpPr>
        <p:sp>
          <p:nvSpPr>
            <p:cNvPr id="21" name="TextBox 20"/>
            <p:cNvSpPr txBox="1"/>
            <p:nvPr/>
          </p:nvSpPr>
          <p:spPr>
            <a:xfrm>
              <a:off x="4822629" y="320069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4727054" y="3140968"/>
              <a:ext cx="504056" cy="488790"/>
              <a:chOff x="4727054" y="1768670"/>
              <a:chExt cx="504056" cy="488790"/>
            </a:xfrm>
          </p:grpSpPr>
          <p:sp>
            <p:nvSpPr>
              <p:cNvPr id="23" name="左中括号 22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左中括号 23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375126" y="3145114"/>
              <a:ext cx="1554480" cy="365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zh-CN" b="1" dirty="0"/>
                <a:t>图像渐进编码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47134" y="3573016"/>
              <a:ext cx="4176464" cy="30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小波变换，SPIHT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696533" y="3770042"/>
            <a:ext cx="4896544" cy="760158"/>
            <a:chOff x="4727054" y="4413802"/>
            <a:chExt cx="4896544" cy="760158"/>
          </a:xfrm>
        </p:grpSpPr>
        <p:sp>
          <p:nvSpPr>
            <p:cNvPr id="27" name="TextBox 26"/>
            <p:cNvSpPr txBox="1"/>
            <p:nvPr/>
          </p:nvSpPr>
          <p:spPr>
            <a:xfrm>
              <a:off x="4822629" y="44735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4727054" y="4413802"/>
              <a:ext cx="504056" cy="488790"/>
              <a:chOff x="4727054" y="1768670"/>
              <a:chExt cx="504056" cy="488790"/>
            </a:xfrm>
          </p:grpSpPr>
          <p:sp>
            <p:nvSpPr>
              <p:cNvPr id="29" name="左中括号 28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左中括号 29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375126" y="4417948"/>
              <a:ext cx="868680" cy="365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zh-CN" b="1" dirty="0"/>
                <a:t>喷泉码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47134" y="4869160"/>
              <a:ext cx="4176464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扩展窗喷泉码，加权喷泉码，复制窗喷泉码</a:t>
              </a:r>
            </a:p>
          </p:txBody>
        </p:sp>
      </p:grpSp>
      <p:cxnSp>
        <p:nvCxnSpPr>
          <p:cNvPr id="36" name="直接连接符 35"/>
          <p:cNvCxnSpPr/>
          <p:nvPr/>
        </p:nvCxnSpPr>
        <p:spPr>
          <a:xfrm flipH="1">
            <a:off x="8857297" y="764704"/>
            <a:ext cx="777432" cy="6537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8255446" y="2921425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0631710" y="5314403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9593077" y="3537213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4727054" y="5113927"/>
            <a:ext cx="4896544" cy="765238"/>
            <a:chOff x="4727054" y="4413802"/>
            <a:chExt cx="4896544" cy="765238"/>
          </a:xfrm>
        </p:grpSpPr>
        <p:sp>
          <p:nvSpPr>
            <p:cNvPr id="41" name="TextBox 26"/>
            <p:cNvSpPr txBox="1"/>
            <p:nvPr/>
          </p:nvSpPr>
          <p:spPr>
            <a:xfrm>
              <a:off x="4822629" y="44735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4727054" y="4413802"/>
              <a:ext cx="504056" cy="488790"/>
              <a:chOff x="4727054" y="1768670"/>
              <a:chExt cx="504056" cy="488790"/>
            </a:xfrm>
          </p:grpSpPr>
          <p:sp>
            <p:nvSpPr>
              <p:cNvPr id="45" name="左中括号 44"/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左中括号 45"/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TextBox 30"/>
            <p:cNvSpPr txBox="1"/>
            <p:nvPr/>
          </p:nvSpPr>
          <p:spPr>
            <a:xfrm>
              <a:off x="5375126" y="441794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整体方案</a:t>
              </a:r>
              <a:endParaRPr lang="x-none" altLang="zh-CN" b="1" dirty="0"/>
            </a:p>
          </p:txBody>
        </p:sp>
        <p:sp>
          <p:nvSpPr>
            <p:cNvPr id="44" name="TextBox 31"/>
            <p:cNvSpPr txBox="1"/>
            <p:nvPr/>
          </p:nvSpPr>
          <p:spPr>
            <a:xfrm>
              <a:off x="5447134" y="4869160"/>
              <a:ext cx="4176464" cy="30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应用层，mac层，跨层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4734">
        <p:cut/>
      </p:transition>
    </mc:Choice>
    <mc:Fallback>
      <p:transition advTm="34734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765" y="4137263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792480" cy="1554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15286" y="295565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3600" spc="300" dirty="0" smtClean="0">
                <a:latin typeface="+mn-ea"/>
              </a:rPr>
              <a:t>背景</a:t>
            </a:r>
            <a:endParaRPr lang="x-none" altLang="zh-CN" sz="3600" spc="300" dirty="0">
              <a:latin typeface="+mn-ea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12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082926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3430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019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2207">
        <p:cut/>
      </p:transition>
    </mc:Choice>
    <mc:Fallback>
      <p:transition advTm="2207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4" t="27157" r="2286"/>
          <a:stretch/>
        </p:blipFill>
        <p:spPr>
          <a:xfrm>
            <a:off x="1486694" y="1534246"/>
            <a:ext cx="8784976" cy="4822105"/>
          </a:xfrm>
          <a:prstGeom prst="rect">
            <a:avLst/>
          </a:prstGeom>
        </p:spPr>
      </p:pic>
      <p:cxnSp>
        <p:nvCxnSpPr>
          <p:cNvPr id="5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3"/>
          <p:cNvSpPr/>
          <p:nvPr/>
        </p:nvSpPr>
        <p:spPr>
          <a:xfrm>
            <a:off x="797873" y="611396"/>
            <a:ext cx="7366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一</a:t>
            </a:r>
            <a:r>
              <a:rPr lang="zh-CN" altLang="en-US" b="1" dirty="0"/>
              <a:t>种</a:t>
            </a:r>
            <a:r>
              <a:rPr lang="zh-CN" altLang="en-US" b="1" dirty="0" smtClean="0"/>
              <a:t>在</a:t>
            </a:r>
            <a:r>
              <a:rPr lang="zh-CN" altLang="en-US" b="1" dirty="0"/>
              <a:t>水声网络</a:t>
            </a:r>
            <a:r>
              <a:rPr lang="zh-CN" altLang="en-US" b="1" dirty="0" smtClean="0"/>
              <a:t>中跨</a:t>
            </a:r>
            <a:r>
              <a:rPr lang="zh-CN" altLang="en-US" b="1" dirty="0"/>
              <a:t>层优化不平等差错保护的渐进式图像传输方法</a:t>
            </a:r>
            <a:endParaRPr lang="x-none" altLang="en-US" b="1" dirty="0"/>
          </a:p>
        </p:txBody>
      </p:sp>
      <p:sp>
        <p:nvSpPr>
          <p:cNvPr id="8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312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58029">
        <p:cut/>
      </p:transition>
    </mc:Choice>
    <mc:Fallback>
      <p:transition advTm="58029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765" y="4137263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PART</a:t>
            </a: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792480" cy="1554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75126" y="2955654"/>
            <a:ext cx="31546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3600" spc="300" dirty="0">
                <a:latin typeface="+mn-ea"/>
              </a:rPr>
              <a:t>图像渐进编码</a:t>
            </a:r>
            <a:endParaRPr lang="x-none"/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534957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8365376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085880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026469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1583">
        <p:cut/>
      </p:transition>
    </mc:Choice>
    <mc:Fallback>
      <p:transition advTm="1583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peed"/>
          <p:cNvSpPr txBox="1">
            <a:spLocks noChangeArrowheads="1"/>
          </p:cNvSpPr>
          <p:nvPr/>
        </p:nvSpPr>
        <p:spPr bwMode="auto">
          <a:xfrm>
            <a:off x="6798660" y="4993080"/>
            <a:ext cx="1437188" cy="28889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>
              <a:bevelT w="0" h="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buClr>
                <a:prstClr val="white"/>
              </a:buClr>
              <a:defRPr/>
            </a:pPr>
            <a:r>
              <a:rPr lang="zh-CN" altLang="en-US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Tahoma" pitchFamily="34" charset="0"/>
              </a:rPr>
              <a:t>原图像</a:t>
            </a:r>
            <a:endParaRPr lang="x-none" altLang="zh-CN" sz="1865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18" name="TextBox 14"/>
          <p:cNvSpPr txBox="1"/>
          <p:nvPr/>
        </p:nvSpPr>
        <p:spPr>
          <a:xfrm>
            <a:off x="1125772" y="2035644"/>
            <a:ext cx="4177599" cy="702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小波变换分析将图像分解成低频和高频信息两</a:t>
            </a:r>
            <a:r>
              <a:rPr lang="zh-CN" altLang="en-US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个</a:t>
            </a:r>
            <a:r>
              <a: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部分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125589" y="1630318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小波变换</a:t>
            </a:r>
          </a:p>
        </p:txBody>
      </p:sp>
      <p:sp>
        <p:nvSpPr>
          <p:cNvPr id="22" name="TextBox 14"/>
          <p:cNvSpPr txBox="1"/>
          <p:nvPr/>
        </p:nvSpPr>
        <p:spPr>
          <a:xfrm>
            <a:off x="1125589" y="3270290"/>
            <a:ext cx="4177599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低频信息是变化较缓的部分,是图像的框架,也是轮廓,占全部信息的大部分</a:t>
            </a:r>
          </a:p>
          <a:p>
            <a:pPr marL="285750" indent="-285750">
              <a:lnSpc>
                <a:spcPct val="150000"/>
              </a:lnSpc>
              <a:buFont typeface="Arial" panose="02080604020202020204" charset="0"/>
              <a:buChar char="•"/>
            </a:pPr>
            <a:endParaRPr lang="zh-CN" altLang="en-US" sz="1400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高频信息是变化迅速的部分,它反映的是图像的细节信息,占全部信息的小部分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6239222" y="1574522"/>
            <a:ext cx="0" cy="462503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9221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630" y="2470629"/>
            <a:ext cx="1980000" cy="1980000"/>
          </a:xfrm>
          <a:prstGeom prst="rect">
            <a:avLst/>
          </a:prstGeom>
          <a:noFill/>
          <a:ln w="9525">
            <a:noFill/>
            <a:miter/>
          </a:ln>
        </p:spPr>
      </p:pic>
      <p:cxnSp>
        <p:nvCxnSpPr>
          <p:cNvPr id="27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3"/>
          <p:cNvSpPr/>
          <p:nvPr/>
        </p:nvSpPr>
        <p:spPr>
          <a:xfrm>
            <a:off x="797873" y="611396"/>
            <a:ext cx="1871980" cy="367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en-US" b="1" dirty="0">
                <a:solidFill>
                  <a:srgbClr val="C00000"/>
                </a:solidFill>
              </a:rPr>
              <a:t>2</a:t>
            </a:r>
            <a:r>
              <a:rPr lang="en-US" altLang="zh-CN" b="1" dirty="0"/>
              <a:t>  </a:t>
            </a:r>
            <a:r>
              <a:rPr lang="x-none" altLang="en-US" b="1" dirty="0"/>
              <a:t>图像渐进编码</a:t>
            </a:r>
          </a:p>
        </p:txBody>
      </p:sp>
      <p:sp>
        <p:nvSpPr>
          <p:cNvPr id="30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254" y="2470629"/>
            <a:ext cx="1980000" cy="1980000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8633378" y="3255375"/>
            <a:ext cx="1152128" cy="397871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speed"/>
          <p:cNvSpPr txBox="1">
            <a:spLocks noChangeArrowheads="1"/>
          </p:cNvSpPr>
          <p:nvPr/>
        </p:nvSpPr>
        <p:spPr bwMode="auto">
          <a:xfrm>
            <a:off x="9814206" y="4993080"/>
            <a:ext cx="1869236" cy="28889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>
              <a:bevelT w="0" h="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buClr>
                <a:prstClr val="white"/>
              </a:buClr>
              <a:defRPr/>
            </a:pPr>
            <a:r>
              <a:rPr lang="zh-CN" altLang="en-US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Tahoma" pitchFamily="34" charset="0"/>
              </a:rPr>
              <a:t>小</a:t>
            </a:r>
            <a:r>
              <a:rPr lang="zh-CN" altLang="en-US" sz="186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Tahoma" pitchFamily="34" charset="0"/>
              </a:rPr>
              <a:t>波分解后图像</a:t>
            </a:r>
            <a:endParaRPr lang="x-none" altLang="zh-CN" sz="1865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65334">
        <p:cut/>
      </p:transition>
    </mc:Choice>
    <mc:Fallback>
      <p:transition advTm="65334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peed"/>
          <p:cNvSpPr txBox="1">
            <a:spLocks noChangeArrowheads="1"/>
          </p:cNvSpPr>
          <p:nvPr/>
        </p:nvSpPr>
        <p:spPr bwMode="auto">
          <a:xfrm>
            <a:off x="6764756" y="4818496"/>
            <a:ext cx="1509196" cy="28889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>
              <a:bevelT w="0" h="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buClr>
                <a:prstClr val="white"/>
              </a:buClr>
              <a:defRPr/>
            </a:pPr>
            <a:r>
              <a:rPr lang="x-none" altLang="zh-CN" sz="186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Tahoma" pitchFamily="34" charset="0"/>
              </a:rPr>
              <a:t>小波</a:t>
            </a:r>
            <a:r>
              <a:rPr lang="zh-CN" altLang="en-US" sz="18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Tahoma" pitchFamily="34" charset="0"/>
              </a:rPr>
              <a:t>系数</a:t>
            </a:r>
            <a:endParaRPr lang="x-none" altLang="zh-CN" sz="1865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18" name="TextBox 14"/>
          <p:cNvSpPr txBox="1"/>
          <p:nvPr/>
        </p:nvSpPr>
        <p:spPr>
          <a:xfrm>
            <a:off x="1197527" y="2466174"/>
            <a:ext cx="4177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1400" dirty="0">
                <a:sym typeface="+mn-ea"/>
              </a:rPr>
              <a:t>SPIHT</a:t>
            </a:r>
            <a:r>
              <a:rPr lang="x-none" sz="1400" dirty="0" smtClean="0">
                <a:sym typeface="+mn-ea"/>
              </a:rPr>
              <a:t>算法</a:t>
            </a:r>
            <a:r>
              <a:rPr lang="zh-CN" altLang="zh-CN" sz="1400" dirty="0"/>
              <a:t>是一种利用小波变换对视频或图像进行嵌入编码的</a:t>
            </a:r>
            <a:r>
              <a:rPr lang="zh-CN" altLang="zh-CN" sz="1400" dirty="0" smtClean="0"/>
              <a:t>算法</a:t>
            </a:r>
            <a:r>
              <a:rPr lang="zh-CN" altLang="en-US" sz="1400" dirty="0" smtClean="0"/>
              <a:t>。</a:t>
            </a:r>
            <a:endParaRPr lang="x-none" sz="1400" dirty="0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97344" y="1630318"/>
            <a:ext cx="505841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x-none"/>
              <a:t>SPIHT :Set Partitioning inHierarchical Trees</a:t>
            </a:r>
          </a:p>
          <a:p>
            <a:pPr algn="l"/>
            <a:r>
              <a:rPr lang="x-none"/>
              <a:t>多级树集合分裂算法</a:t>
            </a:r>
          </a:p>
          <a:p>
            <a:pPr algn="l"/>
            <a:r>
              <a:rPr lang="x-none"/>
              <a:t> </a:t>
            </a:r>
          </a:p>
        </p:txBody>
      </p:sp>
      <p:sp>
        <p:nvSpPr>
          <p:cNvPr id="22" name="TextBox 14"/>
          <p:cNvSpPr txBox="1"/>
          <p:nvPr/>
        </p:nvSpPr>
        <p:spPr>
          <a:xfrm>
            <a:off x="1197527" y="4120709"/>
            <a:ext cx="41775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zh-CN" altLang="en-US" sz="1400" dirty="0" smtClean="0"/>
              <a:t>该算法</a:t>
            </a:r>
            <a:r>
              <a:rPr lang="zh-CN" altLang="zh-CN" sz="1400" dirty="0" smtClean="0"/>
              <a:t>输出</a:t>
            </a:r>
            <a:r>
              <a:rPr lang="zh-CN" altLang="zh-CN" sz="1400" dirty="0"/>
              <a:t>的嵌入位流</a:t>
            </a:r>
            <a:r>
              <a:rPr lang="x-none" altLang="zh-CN" sz="1400" dirty="0">
                <a:sym typeface="+mn-ea"/>
              </a:rPr>
              <a:t>（embedded bit stream）</a:t>
            </a:r>
            <a:r>
              <a:rPr lang="zh-CN" altLang="zh-CN" sz="1400" dirty="0"/>
              <a:t>不管任意位置中断都可以解压和重构出</a:t>
            </a:r>
            <a:r>
              <a:rPr lang="zh-CN" altLang="zh-CN" sz="1400" dirty="0" smtClean="0"/>
              <a:t>图像</a:t>
            </a:r>
            <a:r>
              <a:rPr lang="zh-CN" altLang="en-US" sz="1400" dirty="0" smtClean="0"/>
              <a:t>，</a:t>
            </a:r>
            <a:r>
              <a:rPr lang="zh-CN" altLang="zh-CN" sz="1400" dirty="0" smtClean="0"/>
              <a:t>具有</a:t>
            </a:r>
            <a:r>
              <a:rPr lang="zh-CN" altLang="zh-CN" sz="1400" dirty="0"/>
              <a:t>很好的渐进传输特性</a:t>
            </a:r>
            <a:endParaRPr lang="zh-CN" altLang="en-US" sz="1400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239222" y="1574522"/>
            <a:ext cx="0" cy="462503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9221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505" y="2844372"/>
            <a:ext cx="1585649" cy="1585649"/>
          </a:xfrm>
          <a:prstGeom prst="rect">
            <a:avLst/>
          </a:prstGeom>
          <a:noFill/>
          <a:ln w="9525">
            <a:noFill/>
            <a:miter/>
          </a:ln>
        </p:spPr>
      </p:pic>
      <p:cxnSp>
        <p:nvCxnSpPr>
          <p:cNvPr id="27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3"/>
          <p:cNvSpPr/>
          <p:nvPr/>
        </p:nvSpPr>
        <p:spPr>
          <a:xfrm>
            <a:off x="797873" y="611396"/>
            <a:ext cx="1871980" cy="367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en-US" b="1" dirty="0">
                <a:solidFill>
                  <a:srgbClr val="C00000"/>
                </a:solidFill>
              </a:rPr>
              <a:t>2</a:t>
            </a:r>
            <a:r>
              <a:rPr lang="en-US" altLang="zh-CN" b="1" dirty="0"/>
              <a:t>  </a:t>
            </a:r>
            <a:r>
              <a:rPr lang="x-none" altLang="en-US" b="1" dirty="0"/>
              <a:t>图像渐进编码</a:t>
            </a:r>
          </a:p>
        </p:txBody>
      </p:sp>
      <p:sp>
        <p:nvSpPr>
          <p:cNvPr id="30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右箭头 1"/>
          <p:cNvSpPr/>
          <p:nvPr/>
        </p:nvSpPr>
        <p:spPr>
          <a:xfrm>
            <a:off x="8399462" y="3429000"/>
            <a:ext cx="1152128" cy="397871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714229" y="335699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0101001010101010111010……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184962" y="479012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嵌入位流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47947">
        <p:cut/>
      </p:transition>
    </mc:Choice>
    <mc:Fallback>
      <p:transition advTm="47947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45299" y="2562880"/>
            <a:ext cx="8280920" cy="3816424"/>
          </a:xfrm>
          <a:prstGeom prst="rect">
            <a:avLst/>
          </a:prstGeom>
          <a:solidFill>
            <a:schemeClr val="tx1">
              <a:lumMod val="85000"/>
              <a:lumOff val="15000"/>
              <a:alpha val="66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2" name="Picture 11" descr="图像渐进编码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645" y="2778760"/>
            <a:ext cx="7904480" cy="3466465"/>
          </a:xfrm>
          <a:prstGeom prst="rect">
            <a:avLst/>
          </a:prstGeom>
        </p:spPr>
      </p:pic>
      <p:cxnSp>
        <p:nvCxnSpPr>
          <p:cNvPr id="8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3"/>
          <p:cNvSpPr/>
          <p:nvPr/>
        </p:nvSpPr>
        <p:spPr>
          <a:xfrm>
            <a:off x="797873" y="611396"/>
            <a:ext cx="2329180" cy="367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en-US" altLang="zh-CN" b="1" dirty="0"/>
              <a:t>  </a:t>
            </a:r>
            <a:r>
              <a:rPr lang="x-none" altLang="en-US" b="1" dirty="0"/>
              <a:t>图像渐进编码效果</a:t>
            </a:r>
          </a:p>
        </p:txBody>
      </p:sp>
      <p:sp>
        <p:nvSpPr>
          <p:cNvPr id="13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880110" y="1148080"/>
            <a:ext cx="924750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/>
              <a:t>将图像文件编码压缩为渐进比特流</a:t>
            </a: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/>
              <a:t>描述图像轮廓较重要的编码位于比特流前面</a:t>
            </a: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/>
              <a:t>描述图像细节的编码位于比特流后面</a:t>
            </a: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/>
              <a:t>可以在任意位置中断解码</a:t>
            </a:r>
          </a:p>
        </p:txBody>
      </p:sp>
    </p:spTree>
    <p:extLst>
      <p:ext uri="{BB962C8B-B14F-4D97-AF65-F5344CB8AC3E}">
        <p14:creationId xmlns:p14="http://schemas.microsoft.com/office/powerpoint/2010/main" val="2947179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2978">
        <p:cut/>
      </p:transition>
    </mc:Choice>
    <mc:Fallback>
      <p:transition advTm="32978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2329180" cy="367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en-US" altLang="zh-CN" b="1" dirty="0"/>
              <a:t>  </a:t>
            </a:r>
            <a:r>
              <a:rPr lang="x-none" altLang="en-US" b="1" dirty="0"/>
              <a:t>图像渐进编码效果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539010" y="1861720"/>
            <a:ext cx="2943690" cy="4206513"/>
            <a:chOff x="9284021" y="3522557"/>
            <a:chExt cx="5905752" cy="8439279"/>
          </a:xfrm>
        </p:grpSpPr>
        <p:grpSp>
          <p:nvGrpSpPr>
            <p:cNvPr id="6" name="Group 5"/>
            <p:cNvGrpSpPr/>
            <p:nvPr/>
          </p:nvGrpSpPr>
          <p:grpSpPr>
            <a:xfrm>
              <a:off x="11662085" y="6398163"/>
              <a:ext cx="2334579" cy="4821669"/>
              <a:chOff x="11662085" y="6398163"/>
              <a:chExt cx="2334579" cy="4821669"/>
            </a:xfrm>
            <a:solidFill>
              <a:schemeClr val="accent3"/>
            </a:solidFill>
          </p:grpSpPr>
          <p:sp>
            <p:nvSpPr>
              <p:cNvPr id="7" name="Freeform 123"/>
              <p:cNvSpPr>
                <a:spLocks noChangeArrowheads="1"/>
              </p:cNvSpPr>
              <p:nvPr/>
            </p:nvSpPr>
            <p:spPr bwMode="auto">
              <a:xfrm>
                <a:off x="12238256" y="6398163"/>
                <a:ext cx="1187673" cy="3916586"/>
              </a:xfrm>
              <a:custGeom>
                <a:avLst/>
                <a:gdLst>
                  <a:gd name="T0" fmla="*/ 0 w 1934"/>
                  <a:gd name="T1" fmla="*/ 6364 h 6365"/>
                  <a:gd name="T2" fmla="*/ 0 w 1934"/>
                  <a:gd name="T3" fmla="*/ 0 h 6365"/>
                  <a:gd name="T4" fmla="*/ 1933 w 1934"/>
                  <a:gd name="T5" fmla="*/ 1529 h 6365"/>
                  <a:gd name="T6" fmla="*/ 1933 w 1934"/>
                  <a:gd name="T7" fmla="*/ 6364 h 6365"/>
                  <a:gd name="T8" fmla="*/ 0 w 1934"/>
                  <a:gd name="T9" fmla="*/ 6364 h 6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4" h="6365">
                    <a:moveTo>
                      <a:pt x="0" y="6364"/>
                    </a:moveTo>
                    <a:lnTo>
                      <a:pt x="0" y="0"/>
                    </a:lnTo>
                    <a:lnTo>
                      <a:pt x="1933" y="1529"/>
                    </a:lnTo>
                    <a:lnTo>
                      <a:pt x="1933" y="6364"/>
                    </a:lnTo>
                    <a:lnTo>
                      <a:pt x="0" y="6364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8" name="Freeform 126"/>
              <p:cNvSpPr>
                <a:spLocks noChangeArrowheads="1"/>
              </p:cNvSpPr>
              <p:nvPr/>
            </p:nvSpPr>
            <p:spPr bwMode="auto">
              <a:xfrm>
                <a:off x="11662085" y="10214185"/>
                <a:ext cx="2334579" cy="1005647"/>
              </a:xfrm>
              <a:custGeom>
                <a:avLst/>
                <a:gdLst>
                  <a:gd name="T0" fmla="*/ 1895 w 3798"/>
                  <a:gd name="T1" fmla="*/ 1641 h 1642"/>
                  <a:gd name="T2" fmla="*/ 3797 w 3798"/>
                  <a:gd name="T3" fmla="*/ 0 h 1642"/>
                  <a:gd name="T4" fmla="*/ 1895 w 3798"/>
                  <a:gd name="T5" fmla="*/ 0 h 1642"/>
                  <a:gd name="T6" fmla="*/ 0 w 3798"/>
                  <a:gd name="T7" fmla="*/ 0 h 1642"/>
                  <a:gd name="T8" fmla="*/ 1895 w 3798"/>
                  <a:gd name="T9" fmla="*/ 1641 h 1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8" h="1642">
                    <a:moveTo>
                      <a:pt x="1895" y="1641"/>
                    </a:moveTo>
                    <a:lnTo>
                      <a:pt x="3797" y="0"/>
                    </a:lnTo>
                    <a:lnTo>
                      <a:pt x="1895" y="0"/>
                    </a:lnTo>
                    <a:lnTo>
                      <a:pt x="0" y="0"/>
                    </a:lnTo>
                    <a:lnTo>
                      <a:pt x="1895" y="1641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9" name="Group 3"/>
            <p:cNvGrpSpPr/>
            <p:nvPr/>
          </p:nvGrpSpPr>
          <p:grpSpPr>
            <a:xfrm>
              <a:off x="12849758" y="3522557"/>
              <a:ext cx="2340015" cy="6196958"/>
              <a:chOff x="12849758" y="3522557"/>
              <a:chExt cx="2340015" cy="6196958"/>
            </a:xfrm>
            <a:solidFill>
              <a:schemeClr val="accent2"/>
            </a:solidFill>
          </p:grpSpPr>
          <p:sp>
            <p:nvSpPr>
              <p:cNvPr id="10" name="Freeform 119"/>
              <p:cNvSpPr>
                <a:spLocks noChangeArrowheads="1"/>
              </p:cNvSpPr>
              <p:nvPr/>
            </p:nvSpPr>
            <p:spPr bwMode="auto">
              <a:xfrm>
                <a:off x="13428647" y="4427639"/>
                <a:ext cx="1182237" cy="5291876"/>
              </a:xfrm>
              <a:custGeom>
                <a:avLst/>
                <a:gdLst>
                  <a:gd name="T0" fmla="*/ 0 w 1927"/>
                  <a:gd name="T1" fmla="*/ 0 h 8596"/>
                  <a:gd name="T2" fmla="*/ 0 w 1927"/>
                  <a:gd name="T3" fmla="*/ 8595 h 8596"/>
                  <a:gd name="T4" fmla="*/ 1926 w 1927"/>
                  <a:gd name="T5" fmla="*/ 7072 h 8596"/>
                  <a:gd name="T6" fmla="*/ 1926 w 1927"/>
                  <a:gd name="T7" fmla="*/ 0 h 8596"/>
                  <a:gd name="T8" fmla="*/ 0 w 1927"/>
                  <a:gd name="T9" fmla="*/ 0 h 8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7" h="8596">
                    <a:moveTo>
                      <a:pt x="0" y="0"/>
                    </a:moveTo>
                    <a:lnTo>
                      <a:pt x="0" y="8595"/>
                    </a:lnTo>
                    <a:lnTo>
                      <a:pt x="1926" y="7072"/>
                    </a:lnTo>
                    <a:lnTo>
                      <a:pt x="192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1" name="Freeform 121"/>
              <p:cNvSpPr>
                <a:spLocks noChangeArrowheads="1"/>
              </p:cNvSpPr>
              <p:nvPr/>
            </p:nvSpPr>
            <p:spPr bwMode="auto">
              <a:xfrm>
                <a:off x="12849758" y="3522557"/>
                <a:ext cx="2340015" cy="1005647"/>
              </a:xfrm>
              <a:custGeom>
                <a:avLst/>
                <a:gdLst>
                  <a:gd name="T0" fmla="*/ 1901 w 3804"/>
                  <a:gd name="T1" fmla="*/ 0 h 1641"/>
                  <a:gd name="T2" fmla="*/ 3803 w 3804"/>
                  <a:gd name="T3" fmla="*/ 1640 h 1641"/>
                  <a:gd name="T4" fmla="*/ 1901 w 3804"/>
                  <a:gd name="T5" fmla="*/ 1640 h 1641"/>
                  <a:gd name="T6" fmla="*/ 0 w 3804"/>
                  <a:gd name="T7" fmla="*/ 1640 h 1641"/>
                  <a:gd name="T8" fmla="*/ 1901 w 3804"/>
                  <a:gd name="T9" fmla="*/ 0 h 1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4" h="1641">
                    <a:moveTo>
                      <a:pt x="1901" y="0"/>
                    </a:moveTo>
                    <a:lnTo>
                      <a:pt x="3803" y="1640"/>
                    </a:lnTo>
                    <a:lnTo>
                      <a:pt x="1901" y="1640"/>
                    </a:lnTo>
                    <a:lnTo>
                      <a:pt x="0" y="1640"/>
                    </a:lnTo>
                    <a:lnTo>
                      <a:pt x="1901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Group 4"/>
            <p:cNvGrpSpPr/>
            <p:nvPr/>
          </p:nvGrpSpPr>
          <p:grpSpPr>
            <a:xfrm>
              <a:off x="10471694" y="4155843"/>
              <a:ext cx="2337297" cy="4965721"/>
              <a:chOff x="10471694" y="4155843"/>
              <a:chExt cx="2337297" cy="4965721"/>
            </a:xfrm>
            <a:solidFill>
              <a:schemeClr val="accent1"/>
            </a:solidFill>
          </p:grpSpPr>
          <p:sp>
            <p:nvSpPr>
              <p:cNvPr id="13" name="Freeform 127"/>
              <p:cNvSpPr>
                <a:spLocks noChangeArrowheads="1"/>
              </p:cNvSpPr>
              <p:nvPr/>
            </p:nvSpPr>
            <p:spPr bwMode="auto">
              <a:xfrm>
                <a:off x="11050583" y="5058207"/>
                <a:ext cx="1182237" cy="4063357"/>
              </a:xfrm>
              <a:custGeom>
                <a:avLst/>
                <a:gdLst>
                  <a:gd name="T0" fmla="*/ 1926 w 1927"/>
                  <a:gd name="T1" fmla="*/ 0 h 6601"/>
                  <a:gd name="T2" fmla="*/ 1926 w 1927"/>
                  <a:gd name="T3" fmla="*/ 6600 h 6601"/>
                  <a:gd name="T4" fmla="*/ 0 w 1927"/>
                  <a:gd name="T5" fmla="*/ 5077 h 6601"/>
                  <a:gd name="T6" fmla="*/ 0 w 1927"/>
                  <a:gd name="T7" fmla="*/ 0 h 6601"/>
                  <a:gd name="T8" fmla="*/ 1926 w 1927"/>
                  <a:gd name="T9" fmla="*/ 0 h 6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7" h="6601">
                    <a:moveTo>
                      <a:pt x="1926" y="0"/>
                    </a:moveTo>
                    <a:lnTo>
                      <a:pt x="1926" y="6600"/>
                    </a:lnTo>
                    <a:lnTo>
                      <a:pt x="0" y="5077"/>
                    </a:lnTo>
                    <a:lnTo>
                      <a:pt x="0" y="0"/>
                    </a:lnTo>
                    <a:lnTo>
                      <a:pt x="1926" y="0"/>
                    </a:ln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4" name="Freeform 129"/>
              <p:cNvSpPr>
                <a:spLocks noChangeArrowheads="1"/>
              </p:cNvSpPr>
              <p:nvPr/>
            </p:nvSpPr>
            <p:spPr bwMode="auto">
              <a:xfrm>
                <a:off x="10471694" y="4155843"/>
                <a:ext cx="2337297" cy="1005647"/>
              </a:xfrm>
              <a:custGeom>
                <a:avLst/>
                <a:gdLst>
                  <a:gd name="T0" fmla="*/ 1901 w 3803"/>
                  <a:gd name="T1" fmla="*/ 0 h 1642"/>
                  <a:gd name="T2" fmla="*/ 0 w 3803"/>
                  <a:gd name="T3" fmla="*/ 1641 h 1642"/>
                  <a:gd name="T4" fmla="*/ 1901 w 3803"/>
                  <a:gd name="T5" fmla="*/ 1641 h 1642"/>
                  <a:gd name="T6" fmla="*/ 3802 w 3803"/>
                  <a:gd name="T7" fmla="*/ 1641 h 1642"/>
                  <a:gd name="T8" fmla="*/ 1901 w 3803"/>
                  <a:gd name="T9" fmla="*/ 0 h 1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3" h="1642">
                    <a:moveTo>
                      <a:pt x="1901" y="0"/>
                    </a:moveTo>
                    <a:lnTo>
                      <a:pt x="0" y="1641"/>
                    </a:lnTo>
                    <a:lnTo>
                      <a:pt x="1901" y="1641"/>
                    </a:lnTo>
                    <a:lnTo>
                      <a:pt x="3802" y="1641"/>
                    </a:lnTo>
                    <a:lnTo>
                      <a:pt x="1901" y="0"/>
                    </a:ln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Group 6"/>
            <p:cNvGrpSpPr/>
            <p:nvPr/>
          </p:nvGrpSpPr>
          <p:grpSpPr>
            <a:xfrm>
              <a:off x="9284021" y="6544933"/>
              <a:ext cx="2340015" cy="5416903"/>
              <a:chOff x="9284021" y="6544933"/>
              <a:chExt cx="2340015" cy="5416903"/>
            </a:xfrm>
          </p:grpSpPr>
          <p:sp>
            <p:nvSpPr>
              <p:cNvPr id="16" name="Freeform 130"/>
              <p:cNvSpPr>
                <a:spLocks noChangeArrowheads="1"/>
              </p:cNvSpPr>
              <p:nvPr/>
            </p:nvSpPr>
            <p:spPr bwMode="auto">
              <a:xfrm>
                <a:off x="9862910" y="6544933"/>
                <a:ext cx="1184955" cy="4514539"/>
              </a:xfrm>
              <a:custGeom>
                <a:avLst/>
                <a:gdLst>
                  <a:gd name="T0" fmla="*/ 1932 w 1933"/>
                  <a:gd name="T1" fmla="*/ 7333 h 7334"/>
                  <a:gd name="T2" fmla="*/ 1932 w 1933"/>
                  <a:gd name="T3" fmla="*/ 0 h 7334"/>
                  <a:gd name="T4" fmla="*/ 0 w 1933"/>
                  <a:gd name="T5" fmla="*/ 1529 h 7334"/>
                  <a:gd name="T6" fmla="*/ 0 w 1933"/>
                  <a:gd name="T7" fmla="*/ 7333 h 7334"/>
                  <a:gd name="T8" fmla="*/ 1932 w 1933"/>
                  <a:gd name="T9" fmla="*/ 7333 h 7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3" h="7334">
                    <a:moveTo>
                      <a:pt x="1932" y="7333"/>
                    </a:moveTo>
                    <a:lnTo>
                      <a:pt x="1932" y="0"/>
                    </a:lnTo>
                    <a:lnTo>
                      <a:pt x="0" y="1529"/>
                    </a:lnTo>
                    <a:lnTo>
                      <a:pt x="0" y="7333"/>
                    </a:lnTo>
                    <a:lnTo>
                      <a:pt x="1932" y="7333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20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7" name="Freeform 132"/>
              <p:cNvSpPr>
                <a:spLocks noChangeArrowheads="1"/>
              </p:cNvSpPr>
              <p:nvPr/>
            </p:nvSpPr>
            <p:spPr bwMode="auto">
              <a:xfrm>
                <a:off x="9284021" y="10956189"/>
                <a:ext cx="2340015" cy="1005647"/>
              </a:xfrm>
              <a:custGeom>
                <a:avLst/>
                <a:gdLst>
                  <a:gd name="T0" fmla="*/ 1902 w 3804"/>
                  <a:gd name="T1" fmla="*/ 1640 h 1641"/>
                  <a:gd name="T2" fmla="*/ 0 w 3804"/>
                  <a:gd name="T3" fmla="*/ 0 h 1641"/>
                  <a:gd name="T4" fmla="*/ 1902 w 3804"/>
                  <a:gd name="T5" fmla="*/ 0 h 1641"/>
                  <a:gd name="T6" fmla="*/ 3803 w 3804"/>
                  <a:gd name="T7" fmla="*/ 0 h 1641"/>
                  <a:gd name="T8" fmla="*/ 1902 w 3804"/>
                  <a:gd name="T9" fmla="*/ 1640 h 1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4" h="1641">
                    <a:moveTo>
                      <a:pt x="1902" y="1640"/>
                    </a:moveTo>
                    <a:lnTo>
                      <a:pt x="0" y="0"/>
                    </a:lnTo>
                    <a:lnTo>
                      <a:pt x="1902" y="0"/>
                    </a:lnTo>
                    <a:lnTo>
                      <a:pt x="3803" y="0"/>
                    </a:lnTo>
                    <a:lnTo>
                      <a:pt x="1902" y="1640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2000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1062795" y="5036620"/>
              <a:ext cx="686652" cy="492406"/>
            </a:xfrm>
            <a:prstGeom prst="rect">
              <a:avLst/>
            </a:prstGeom>
            <a:noFill/>
          </p:spPr>
          <p:txBody>
            <a:bodyPr wrap="none" lIns="182843" tIns="91422" rIns="182843" bIns="91422" rtlCol="0">
              <a:spAutoFit/>
            </a:bodyPr>
            <a:lstStyle/>
            <a:p>
              <a:r>
                <a:rPr lang="id-ID" sz="20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01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438349" y="4502392"/>
              <a:ext cx="686652" cy="492406"/>
            </a:xfrm>
            <a:prstGeom prst="rect">
              <a:avLst/>
            </a:prstGeom>
            <a:noFill/>
          </p:spPr>
          <p:txBody>
            <a:bodyPr wrap="none" lIns="182843" tIns="91422" rIns="182843" bIns="91422" rtlCol="0">
              <a:spAutoFit/>
            </a:bodyPr>
            <a:lstStyle/>
            <a:p>
              <a:r>
                <a:rPr lang="id-ID" sz="20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02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862910" y="10058754"/>
              <a:ext cx="686652" cy="492406"/>
            </a:xfrm>
            <a:prstGeom prst="rect">
              <a:avLst/>
            </a:prstGeom>
            <a:noFill/>
          </p:spPr>
          <p:txBody>
            <a:bodyPr wrap="none" lIns="182843" tIns="91422" rIns="182843" bIns="91422" rtlCol="0">
              <a:spAutoFit/>
            </a:bodyPr>
            <a:lstStyle/>
            <a:p>
              <a:r>
                <a:rPr lang="id-ID" sz="20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03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222723" y="9741795"/>
              <a:ext cx="686652" cy="492406"/>
            </a:xfrm>
            <a:prstGeom prst="rect">
              <a:avLst/>
            </a:prstGeom>
            <a:noFill/>
          </p:spPr>
          <p:txBody>
            <a:bodyPr wrap="none" lIns="182843" tIns="91422" rIns="182843" bIns="91422" rtlCol="0">
              <a:spAutoFit/>
            </a:bodyPr>
            <a:lstStyle/>
            <a:p>
              <a:r>
                <a:rPr lang="id-ID" sz="2000" b="1" dirty="0">
                  <a:solidFill>
                    <a:schemeClr val="bg1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04</a:t>
              </a:r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32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143" y="1342390"/>
            <a:ext cx="2160000" cy="21600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3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220" y="1342390"/>
            <a:ext cx="2160000" cy="21600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4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5143" y="4293235"/>
            <a:ext cx="2160000" cy="21600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5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2293" y="4292918"/>
            <a:ext cx="2160000" cy="21600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57892">
        <p:cut/>
      </p:transition>
    </mc:Choice>
    <mc:Fallback>
      <p:transition advTm="57892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546</Words>
  <Application>Microsoft Office PowerPoint</Application>
  <PresentationFormat>自定义</PresentationFormat>
  <Paragraphs>129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Aparajita</vt:lpstr>
      <vt:lpstr>Lato Light</vt:lpstr>
      <vt:lpstr>汉仪大圣体简</vt:lpstr>
      <vt:lpstr>宋体</vt:lpstr>
      <vt:lpstr>微软雅黑</vt:lpstr>
      <vt:lpstr>微软雅黑 Light</vt:lpstr>
      <vt:lpstr>造字工房尚雅体演示版常规体</vt:lpstr>
      <vt:lpstr>Arial</vt:lpstr>
      <vt:lpstr>Calibri</vt:lpstr>
      <vt:lpstr>Open Sans</vt:lpstr>
      <vt:lpstr>Tahoma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admin</cp:lastModifiedBy>
  <cp:revision>127</cp:revision>
  <dcterms:created xsi:type="dcterms:W3CDTF">2018-12-22T12:27:55Z</dcterms:created>
  <dcterms:modified xsi:type="dcterms:W3CDTF">2019-01-10T06:19:35Z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