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2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6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0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1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1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6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9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4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CA40-BC5F-4AF8-B5B6-CEDE698A3F8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1661-ACE1-40B8-B2FD-9176DCC6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3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1" y="118600"/>
            <a:ext cx="8935697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3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95"/>
            <a:ext cx="12192000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8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21"/>
            <a:ext cx="12191999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21"/>
            <a:ext cx="12192000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4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" y="70969"/>
            <a:ext cx="12081641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1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732"/>
            <a:ext cx="1219200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" y="85258"/>
            <a:ext cx="12081641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8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186" y="94784"/>
            <a:ext cx="12381185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8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</a:t>
            </a:r>
            <a:r>
              <a:rPr lang="zh-CN" altLang="zh-CN" b="1" dirty="0"/>
              <a:t>、</a:t>
            </a:r>
            <a:r>
              <a:rPr lang="en-US" altLang="zh-CN" b="1" dirty="0"/>
              <a:t>GlusterFS</a:t>
            </a:r>
            <a:r>
              <a:rPr lang="zh-CN" altLang="zh-CN" b="1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483" y="1599873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安装</a:t>
            </a:r>
            <a:r>
              <a:rPr lang="zh-CN" altLang="zh-CN" dirty="0"/>
              <a:t>的是</a:t>
            </a:r>
            <a:r>
              <a:rPr lang="en-US" altLang="zh-CN" dirty="0"/>
              <a:t>glusterfs-3.6.0</a:t>
            </a:r>
            <a:r>
              <a:rPr lang="zh-CN" altLang="zh-CN" dirty="0"/>
              <a:t>版本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安装环境是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具体</a:t>
            </a:r>
            <a:r>
              <a:rPr lang="zh-CN" altLang="zh-CN" dirty="0"/>
              <a:t>安装如下：</a:t>
            </a:r>
          </a:p>
          <a:p>
            <a:pPr marL="0" indent="0">
              <a:buNone/>
            </a:pPr>
            <a:r>
              <a:rPr lang="en-US" altLang="zh-CN" dirty="0"/>
              <a:t># tar –</a:t>
            </a:r>
            <a:r>
              <a:rPr lang="en-US" altLang="zh-CN" dirty="0" err="1"/>
              <a:t>xzvf</a:t>
            </a:r>
            <a:r>
              <a:rPr lang="en-US" altLang="zh-CN" dirty="0"/>
              <a:t> glusterfs-3.6.0.tar.gz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 cd </a:t>
            </a:r>
            <a:r>
              <a:rPr lang="en-US" altLang="zh-CN" dirty="0" smtClean="0"/>
              <a:t>./</a:t>
            </a:r>
            <a:r>
              <a:rPr lang="en-US" altLang="zh-CN" dirty="0"/>
              <a:t>glusterfs-3.6.0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 yum –y install </a:t>
            </a:r>
            <a:r>
              <a:rPr lang="en-US" altLang="zh-CN" dirty="0" err="1"/>
              <a:t>openssl-devel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 yum –y install </a:t>
            </a:r>
            <a:r>
              <a:rPr lang="en-US" altLang="zh-CN" dirty="0" smtClean="0"/>
              <a:t>libxml2-devel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 ./configure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 make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 make </a:t>
            </a:r>
            <a:r>
              <a:rPr lang="en-US" altLang="zh-CN" dirty="0" smtClean="0"/>
              <a:t>install</a:t>
            </a:r>
          </a:p>
          <a:p>
            <a:pPr marL="0" indent="0">
              <a:buNone/>
            </a:pPr>
            <a:r>
              <a:rPr lang="zh-CN" altLang="en-US" dirty="0" smtClean="0"/>
              <a:t>下载网址是：“</a:t>
            </a:r>
            <a:r>
              <a:rPr lang="en-US" altLang="zh-CN" dirty="0" smtClean="0"/>
              <a:t>http://download.gluster.org/pub/gluster/glusterfs/3.6/3.6.0/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596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</a:t>
            </a:r>
            <a:r>
              <a:rPr lang="zh-CN" altLang="zh-CN" b="1" dirty="0"/>
              <a:t>、</a:t>
            </a:r>
            <a:r>
              <a:rPr lang="en-US" altLang="zh-CN" b="1" dirty="0"/>
              <a:t>GlusterFS </a:t>
            </a:r>
            <a:r>
              <a:rPr lang="zh-CN" altLang="zh-CN" b="1" dirty="0"/>
              <a:t>常用</a:t>
            </a:r>
            <a:r>
              <a:rPr lang="en-US" altLang="zh-CN" b="1" dirty="0"/>
              <a:t>translators</a:t>
            </a:r>
            <a:r>
              <a:rPr lang="zh-CN" altLang="zh-CN" b="1" dirty="0"/>
              <a:t>（中继</a:t>
            </a:r>
            <a:r>
              <a:rPr lang="zh-CN" altLang="zh-CN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927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(</a:t>
            </a:r>
            <a:r>
              <a:rPr lang="en-US" altLang="zh-CN" b="1" dirty="0"/>
              <a:t>1)“storage/</a:t>
            </a:r>
            <a:r>
              <a:rPr lang="en-US" altLang="zh-CN" b="1" dirty="0" err="1"/>
              <a:t>posix</a:t>
            </a:r>
            <a:r>
              <a:rPr lang="en-US" altLang="zh-CN" b="1" dirty="0" smtClean="0"/>
              <a:t>”</a:t>
            </a:r>
          </a:p>
          <a:p>
            <a:pPr marL="0" indent="0">
              <a:buNone/>
            </a:pPr>
            <a:r>
              <a:rPr lang="en-US" altLang="zh-CN" b="1" dirty="0" smtClean="0"/>
              <a:t>         </a:t>
            </a:r>
            <a:r>
              <a:rPr lang="zh-CN" altLang="zh-CN" b="1" dirty="0" smtClean="0"/>
              <a:t>其</a:t>
            </a:r>
            <a:r>
              <a:rPr lang="zh-CN" altLang="zh-CN" b="1" dirty="0"/>
              <a:t>作用就是指定一个本地目录给</a:t>
            </a:r>
            <a:r>
              <a:rPr lang="en-US" altLang="zh-CN" b="1" dirty="0" err="1"/>
              <a:t>glusterfs</a:t>
            </a:r>
            <a:r>
              <a:rPr lang="zh-CN" altLang="zh-CN" b="1" dirty="0"/>
              <a:t>内的一个卷使用，也就是在本地声明了一个目录卷给</a:t>
            </a:r>
            <a:r>
              <a:rPr lang="en-US" altLang="zh-CN" b="1" dirty="0" err="1"/>
              <a:t>glusterfs</a:t>
            </a:r>
            <a:r>
              <a:rPr lang="zh-CN" altLang="zh-CN" b="1" dirty="0"/>
              <a:t>。举例如下：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volume posix1</a:t>
            </a:r>
            <a:br>
              <a:rPr lang="en-US" altLang="zh-CN" b="1" dirty="0"/>
            </a:br>
            <a:r>
              <a:rPr lang="en-US" altLang="zh-CN" b="1" dirty="0"/>
              <a:t>type storage/</a:t>
            </a:r>
            <a:r>
              <a:rPr lang="en-US" altLang="zh-CN" b="1" dirty="0" err="1"/>
              <a:t>posix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option directory /</a:t>
            </a:r>
            <a:r>
              <a:rPr lang="en-US" altLang="zh-CN" b="1" dirty="0" err="1"/>
              <a:t>tmp</a:t>
            </a:r>
            <a:r>
              <a:rPr lang="en-US" altLang="zh-CN" b="1" dirty="0"/>
              <a:t>/</a:t>
            </a:r>
            <a:r>
              <a:rPr lang="en-US" altLang="zh-CN" b="1" dirty="0" err="1"/>
              <a:t>mydir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end-volume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18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669" y="1403130"/>
            <a:ext cx="10515600" cy="35472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(2)"</a:t>
            </a:r>
            <a:r>
              <a:rPr lang="en-US" altLang="zh-CN" b="1" dirty="0" smtClean="0"/>
              <a:t>features/locks“</a:t>
            </a:r>
          </a:p>
          <a:p>
            <a:pPr marL="0" indent="0">
              <a:buNone/>
            </a:pPr>
            <a:r>
              <a:rPr lang="en-US" altLang="zh-CN" b="1" dirty="0" smtClean="0"/>
              <a:t>           </a:t>
            </a:r>
            <a:r>
              <a:rPr lang="zh-CN" altLang="en-US" b="1" dirty="0" smtClean="0"/>
              <a:t>锁中继的</a:t>
            </a:r>
            <a:r>
              <a:rPr lang="zh-CN" altLang="zh-CN" b="1" dirty="0" smtClean="0"/>
              <a:t>作用</a:t>
            </a:r>
            <a:r>
              <a:rPr lang="zh-CN" altLang="zh-CN" b="1" dirty="0"/>
              <a:t>就是给服务端自己所开放的本地目录卷提供加锁功能。所以，锁中继只能在</a:t>
            </a:r>
            <a:r>
              <a:rPr lang="en-US" altLang="zh-CN" b="1" dirty="0" err="1"/>
              <a:t>posix</a:t>
            </a:r>
            <a:r>
              <a:rPr lang="zh-CN" altLang="zh-CN" b="1" dirty="0"/>
              <a:t>的后面，用来给卷加锁，不能在其他地方，</a:t>
            </a:r>
            <a:r>
              <a:rPr lang="zh-CN" altLang="zh-CN" b="1" dirty="0" smtClean="0"/>
              <a:t>举例</a:t>
            </a:r>
            <a:r>
              <a:rPr lang="zh-CN" altLang="en-US" b="1" dirty="0" smtClean="0"/>
              <a:t>如下</a:t>
            </a:r>
            <a:r>
              <a:rPr lang="zh-CN" altLang="zh-CN" b="1" dirty="0" smtClean="0"/>
              <a:t>：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volume locks</a:t>
            </a:r>
            <a:br>
              <a:rPr lang="en-US" altLang="zh-CN" b="1" dirty="0"/>
            </a:br>
            <a:r>
              <a:rPr lang="en-US" altLang="zh-CN" b="1" dirty="0"/>
              <a:t>type features/locks</a:t>
            </a:r>
            <a:br>
              <a:rPr lang="en-US" altLang="zh-CN" b="1" dirty="0"/>
            </a:br>
            <a:r>
              <a:rPr lang="en-US" altLang="zh-CN" b="1" dirty="0" err="1"/>
              <a:t>subvolumes</a:t>
            </a:r>
            <a:r>
              <a:rPr lang="en-US" altLang="zh-CN" b="1" dirty="0"/>
              <a:t> posix1 posix2  (</a:t>
            </a:r>
            <a:r>
              <a:rPr lang="zh-CN" altLang="zh-CN" b="1" dirty="0"/>
              <a:t>就是指定上锁的卷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r>
              <a:rPr lang="en-US" altLang="zh-CN" b="1" dirty="0"/>
              <a:t>end-volume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98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b="1" dirty="0"/>
              <a:t>、</a:t>
            </a:r>
            <a:r>
              <a:rPr lang="en-US" altLang="zh-CN" b="1" dirty="0"/>
              <a:t>GlusterFS</a:t>
            </a:r>
            <a:r>
              <a:rPr lang="zh-CN" altLang="zh-CN" b="1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GlusterFS</a:t>
            </a:r>
            <a:r>
              <a:rPr lang="zh-CN" altLang="zh-CN" dirty="0"/>
              <a:t>是</a:t>
            </a:r>
            <a:r>
              <a:rPr lang="en-US" altLang="zh-CN" dirty="0"/>
              <a:t>Scale-Out</a:t>
            </a:r>
            <a:r>
              <a:rPr lang="zh-CN" altLang="zh-CN" dirty="0"/>
              <a:t>存储解决</a:t>
            </a:r>
            <a:r>
              <a:rPr lang="zh-CN" altLang="zh-CN" dirty="0" smtClean="0"/>
              <a:t>方案</a:t>
            </a:r>
            <a:r>
              <a:rPr lang="en-US" altLang="zh-CN" dirty="0" smtClean="0"/>
              <a:t>Glister</a:t>
            </a:r>
            <a:r>
              <a:rPr lang="zh-CN" altLang="zh-CN" dirty="0" smtClean="0"/>
              <a:t>的</a:t>
            </a:r>
            <a:r>
              <a:rPr lang="zh-CN" altLang="zh-CN" dirty="0"/>
              <a:t>核心，它是一个开源的分布式文件系统，具有强大的横向拓展能力，通过拓展能够支持数</a:t>
            </a:r>
            <a:r>
              <a:rPr lang="en-US" altLang="zh-CN" dirty="0"/>
              <a:t>PB</a:t>
            </a:r>
            <a:r>
              <a:rPr lang="zh-CN" altLang="zh-CN" dirty="0"/>
              <a:t>存储容量和数千客户端。</a:t>
            </a:r>
            <a:r>
              <a:rPr lang="en-US" altLang="zh-CN" dirty="0"/>
              <a:t>GlusterFS</a:t>
            </a:r>
            <a:r>
              <a:rPr lang="zh-CN" altLang="zh-CN" dirty="0"/>
              <a:t>借助</a:t>
            </a:r>
            <a:r>
              <a:rPr lang="en-US" altLang="zh-CN" dirty="0"/>
              <a:t>TCP/IP</a:t>
            </a:r>
            <a:r>
              <a:rPr lang="zh-CN" altLang="zh-CN" dirty="0"/>
              <a:t>或</a:t>
            </a:r>
            <a:r>
              <a:rPr lang="en-US" altLang="zh-CN" dirty="0"/>
              <a:t>InfiniBand RDMA</a:t>
            </a:r>
            <a:r>
              <a:rPr lang="zh-CN" altLang="zh-CN" dirty="0"/>
              <a:t>网络将物理分布的存储资源聚集在一起，使用单一全局命名空间来管理数据。</a:t>
            </a:r>
            <a:r>
              <a:rPr lang="en-US" altLang="zh-CN" dirty="0"/>
              <a:t>GlusterFS</a:t>
            </a:r>
            <a:r>
              <a:rPr lang="zh-CN" altLang="zh-CN" dirty="0"/>
              <a:t>基于可堆叠的用户空间设计，可为各种不同的数据负载提供优异的性能。具有可拓展性、高性能、高可用性、全局统一命名空间、弹性哈希算法弹性卷管理、基于标准协议等特点。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01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980" y="882868"/>
            <a:ext cx="10515600" cy="45404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(3)"</a:t>
            </a:r>
            <a:r>
              <a:rPr lang="en-US" altLang="zh-CN" b="1" dirty="0" smtClean="0"/>
              <a:t>performance/</a:t>
            </a:r>
            <a:r>
              <a:rPr lang="en-US" altLang="zh-CN" b="1" dirty="0" err="1" smtClean="0"/>
              <a:t>io</a:t>
            </a:r>
            <a:r>
              <a:rPr lang="en-US" altLang="zh-CN" b="1" dirty="0" smtClean="0"/>
              <a:t>-threads“</a:t>
            </a:r>
          </a:p>
          <a:p>
            <a:pPr marL="0" indent="0">
              <a:buNone/>
            </a:pPr>
            <a:r>
              <a:rPr lang="en-US" altLang="zh-CN" b="1" dirty="0" smtClean="0"/>
              <a:t>        IO</a:t>
            </a:r>
            <a:r>
              <a:rPr lang="zh-CN" altLang="zh-CN" b="1" dirty="0"/>
              <a:t>线程中继，是个转换器，作用就是增加</a:t>
            </a:r>
            <a:r>
              <a:rPr lang="en-US" altLang="zh-CN" b="1" dirty="0" err="1"/>
              <a:t>io</a:t>
            </a:r>
            <a:r>
              <a:rPr lang="zh-CN" altLang="zh-CN" b="1" dirty="0"/>
              <a:t>的并发线程，提高</a:t>
            </a:r>
            <a:r>
              <a:rPr lang="en-US" altLang="zh-CN" b="1" dirty="0" err="1"/>
              <a:t>io</a:t>
            </a:r>
            <a:r>
              <a:rPr lang="zh-CN" altLang="zh-CN" b="1" dirty="0"/>
              <a:t>功能，因为</a:t>
            </a:r>
            <a:r>
              <a:rPr lang="en-US" altLang="zh-CN" b="1" dirty="0" err="1"/>
              <a:t>glusterfs</a:t>
            </a:r>
            <a:r>
              <a:rPr lang="zh-CN" altLang="zh-CN" b="1" dirty="0"/>
              <a:t>服务是单线程，使用</a:t>
            </a:r>
            <a:r>
              <a:rPr lang="en-US" altLang="zh-CN" b="1" dirty="0"/>
              <a:t>IO</a:t>
            </a:r>
            <a:r>
              <a:rPr lang="zh-CN" altLang="zh-CN" b="1" dirty="0"/>
              <a:t>线程转换器可以较大地提高性能，这个转换器最好是被用于服务器端，而且是在服务器协议转换器后面被加载。</a:t>
            </a:r>
            <a:r>
              <a:rPr lang="en-US" altLang="zh-CN" b="1" dirty="0"/>
              <a:t>IO</a:t>
            </a:r>
            <a:r>
              <a:rPr lang="zh-CN" altLang="zh-CN" b="1" dirty="0"/>
              <a:t>线程操作会将读和写操作分成不同的</a:t>
            </a:r>
            <a:r>
              <a:rPr lang="zh-CN" altLang="zh-CN" b="1" dirty="0" smtClean="0"/>
              <a:t>线</a:t>
            </a:r>
            <a:r>
              <a:rPr lang="zh-CN" altLang="zh-CN" b="1" dirty="0"/>
              <a:t>程，同一时刻存在的线程是恒定不变的而且是可以配置的。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volume </a:t>
            </a:r>
            <a:r>
              <a:rPr lang="en-US" altLang="zh-CN" b="1" dirty="0" err="1"/>
              <a:t>iothreads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type performance/</a:t>
            </a:r>
            <a:r>
              <a:rPr lang="en-US" altLang="zh-CN" b="1" dirty="0" err="1"/>
              <a:t>io</a:t>
            </a:r>
            <a:r>
              <a:rPr lang="en-US" altLang="zh-CN" b="1" dirty="0"/>
              <a:t>-threads</a:t>
            </a:r>
            <a:br>
              <a:rPr lang="en-US" altLang="zh-CN" b="1" dirty="0"/>
            </a:br>
            <a:r>
              <a:rPr lang="en-US" altLang="zh-CN" b="1" dirty="0"/>
              <a:t>option thread-count 32  (</a:t>
            </a:r>
            <a:r>
              <a:rPr lang="zh-CN" altLang="zh-CN" b="1" dirty="0"/>
              <a:t>声明线程数量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r>
              <a:rPr lang="en-US" altLang="zh-CN" b="1" dirty="0" err="1"/>
              <a:t>subvolumes</a:t>
            </a:r>
            <a:r>
              <a:rPr lang="en-US" altLang="zh-CN" b="1" dirty="0"/>
              <a:t> locks</a:t>
            </a:r>
            <a:br>
              <a:rPr lang="en-US" altLang="zh-CN" b="1" dirty="0"/>
            </a:br>
            <a:r>
              <a:rPr lang="en-US" altLang="zh-CN" b="1" dirty="0"/>
              <a:t>end-volume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88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8558" y="1229710"/>
            <a:ext cx="10515600" cy="39729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(4)" </a:t>
            </a:r>
            <a:r>
              <a:rPr lang="en-US" altLang="zh-CN" b="1" dirty="0" smtClean="0"/>
              <a:t>protocol/server“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zh-CN" altLang="zh-CN" b="1" dirty="0" smtClean="0"/>
              <a:t>该</a:t>
            </a:r>
            <a:r>
              <a:rPr lang="zh-CN" altLang="zh-CN" b="1" dirty="0"/>
              <a:t>服务器中继表示该节点在</a:t>
            </a:r>
            <a:r>
              <a:rPr lang="en-US" altLang="zh-CN" b="1" dirty="0" err="1"/>
              <a:t>glusterfs</a:t>
            </a:r>
            <a:r>
              <a:rPr lang="zh-CN" altLang="zh-CN" b="1" dirty="0"/>
              <a:t>中作为服务器模式</a:t>
            </a:r>
            <a:r>
              <a:rPr lang="en-US" altLang="zh-CN" b="1" dirty="0"/>
              <a:t>.</a:t>
            </a:r>
            <a:br>
              <a:rPr lang="en-US" altLang="zh-CN" b="1" dirty="0"/>
            </a:br>
            <a:r>
              <a:rPr lang="en-US" altLang="zh-CN" b="1" dirty="0"/>
              <a:t>volume server1</a:t>
            </a:r>
            <a:br>
              <a:rPr lang="en-US" altLang="zh-CN" b="1" dirty="0"/>
            </a:br>
            <a:r>
              <a:rPr lang="en-US" altLang="zh-CN" b="1" dirty="0"/>
              <a:t>type protocol/server</a:t>
            </a:r>
            <a:br>
              <a:rPr lang="en-US" altLang="zh-CN" b="1" dirty="0"/>
            </a:br>
            <a:r>
              <a:rPr lang="en-US" altLang="zh-CN" b="1" dirty="0"/>
              <a:t>option transport-type </a:t>
            </a:r>
            <a:r>
              <a:rPr lang="en-US" altLang="zh-CN" b="1" dirty="0" err="1"/>
              <a:t>tcp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/>
              <a:t>subvolumes</a:t>
            </a:r>
            <a:r>
              <a:rPr lang="en-US" altLang="zh-CN" b="1" dirty="0"/>
              <a:t> brick1</a:t>
            </a:r>
            <a:br>
              <a:rPr lang="en-US" altLang="zh-CN" b="1" dirty="0"/>
            </a:br>
            <a:r>
              <a:rPr lang="en-US" altLang="zh-CN" b="1" dirty="0"/>
              <a:t>option </a:t>
            </a:r>
            <a:r>
              <a:rPr lang="en-US" altLang="zh-CN" b="1" dirty="0" err="1"/>
              <a:t>auth.addr.brick.allow</a:t>
            </a:r>
            <a:r>
              <a:rPr lang="en-US" altLang="zh-CN" b="1" dirty="0"/>
              <a:t>  * </a:t>
            </a:r>
            <a:br>
              <a:rPr lang="en-US" altLang="zh-CN" b="1" dirty="0"/>
            </a:br>
            <a:r>
              <a:rPr lang="en-US" altLang="zh-CN" b="1" dirty="0"/>
              <a:t>end-volume 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59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793" y="1292772"/>
            <a:ext cx="10515600" cy="4414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(5)“protocol/client</a:t>
            </a:r>
            <a:r>
              <a:rPr lang="en-US" altLang="zh-CN" b="1" dirty="0" smtClean="0"/>
              <a:t>”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客户端</a:t>
            </a:r>
            <a:r>
              <a:rPr lang="zh-CN" altLang="zh-CN" b="1" dirty="0"/>
              <a:t>中继，用于客户端连接服务器时使用。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volume client1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type protocol/client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option transport-type </a:t>
            </a:r>
            <a:r>
              <a:rPr lang="en-US" altLang="zh-CN" b="1" dirty="0" err="1"/>
              <a:t>tcp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option remote-host 192.168.103.49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option remote-port 6996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option remote-</a:t>
            </a:r>
            <a:r>
              <a:rPr lang="en-US" altLang="zh-CN" b="1" dirty="0" err="1"/>
              <a:t>subvolume</a:t>
            </a:r>
            <a:r>
              <a:rPr lang="en-US" altLang="zh-CN" b="1" dirty="0"/>
              <a:t> brick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end-volume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80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712076" y="1321128"/>
            <a:ext cx="10515600" cy="36292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(6)“cluster/replicate</a:t>
            </a:r>
            <a:r>
              <a:rPr lang="en-US" altLang="zh-CN" b="1" dirty="0" smtClean="0"/>
              <a:t>”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复制</a:t>
            </a:r>
            <a:r>
              <a:rPr lang="zh-CN" altLang="zh-CN" b="1" dirty="0"/>
              <a:t>中继，给</a:t>
            </a:r>
            <a:r>
              <a:rPr lang="en-US" altLang="zh-CN" b="1" dirty="0" err="1"/>
              <a:t>glusterfs</a:t>
            </a:r>
            <a:r>
              <a:rPr lang="zh-CN" altLang="zh-CN" b="1" dirty="0"/>
              <a:t>提供了类似</a:t>
            </a:r>
            <a:r>
              <a:rPr lang="en-US" altLang="zh-CN" b="1" dirty="0"/>
              <a:t>RAID-1</a:t>
            </a:r>
            <a:r>
              <a:rPr lang="zh-CN" altLang="zh-CN" b="1" dirty="0"/>
              <a:t>的功能，会复制文件或文件夹到各个</a:t>
            </a:r>
            <a:r>
              <a:rPr lang="en-US" altLang="zh-CN" b="1" dirty="0" err="1"/>
              <a:t>subvolumes</a:t>
            </a:r>
            <a:r>
              <a:rPr lang="zh-CN" altLang="zh-CN" b="1" dirty="0"/>
              <a:t>里面。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volume replicate1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type cluster/replicate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subvolumes</a:t>
            </a:r>
            <a:r>
              <a:rPr lang="en-US" altLang="zh-CN" b="1" dirty="0"/>
              <a:t> brick1 brick2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end-volume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72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838200" y="835573"/>
            <a:ext cx="10515600" cy="36733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(7)“cluster/distribute</a:t>
            </a:r>
            <a:r>
              <a:rPr lang="en-US" altLang="zh-CN" b="1" dirty="0" smtClean="0"/>
              <a:t>”</a:t>
            </a:r>
          </a:p>
          <a:p>
            <a:pPr marL="0" indent="0">
              <a:buNone/>
            </a:pPr>
            <a:r>
              <a:rPr lang="en-US" altLang="zh-CN" b="1" dirty="0" smtClean="0"/>
              <a:t>         </a:t>
            </a:r>
            <a:r>
              <a:rPr lang="zh-CN" altLang="zh-CN" b="1" dirty="0" smtClean="0"/>
              <a:t>分布式</a:t>
            </a:r>
            <a:r>
              <a:rPr lang="zh-CN" altLang="zh-CN" b="1" dirty="0"/>
              <a:t>中继，给</a:t>
            </a:r>
            <a:r>
              <a:rPr lang="en-US" altLang="zh-CN" b="1" dirty="0" err="1"/>
              <a:t>glusterfs</a:t>
            </a:r>
            <a:r>
              <a:rPr lang="zh-CN" altLang="zh-CN" b="1" dirty="0"/>
              <a:t>提供了类似</a:t>
            </a:r>
            <a:r>
              <a:rPr lang="en-US" altLang="zh-CN" b="1" dirty="0"/>
              <a:t>RAID-0</a:t>
            </a:r>
            <a:r>
              <a:rPr lang="zh-CN" altLang="zh-CN" b="1" dirty="0"/>
              <a:t>的功能。可以把多个卷或子卷组合成一个大卷，实现多存储空间的聚合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volume distribute1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type cluster/distribute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subvolumes</a:t>
            </a:r>
            <a:r>
              <a:rPr lang="en-US" altLang="zh-CN" b="1" dirty="0"/>
              <a:t> replicate1 replicate2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end-volume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99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712075" y="0"/>
            <a:ext cx="10515600" cy="6731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(8)“performance/read-ahead</a:t>
            </a:r>
            <a:r>
              <a:rPr lang="en-US" altLang="zh-CN" sz="2400" b="1" dirty="0" smtClean="0">
                <a:latin typeface="+mn-ea"/>
              </a:rPr>
              <a:t>”</a:t>
            </a: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预</a:t>
            </a:r>
            <a:r>
              <a:rPr lang="zh-CN" altLang="zh-CN" sz="2400" b="1" dirty="0">
                <a:latin typeface="+mn-ea"/>
              </a:rPr>
              <a:t>读中继，属于性能调整中继中的一种，用预读方式提高读取性能</a:t>
            </a:r>
            <a:r>
              <a:rPr lang="zh-CN" altLang="zh-CN" sz="2400" b="1" dirty="0" smtClean="0">
                <a:latin typeface="+mn-ea"/>
              </a:rPr>
              <a:t>。</a:t>
            </a:r>
            <a:r>
              <a:rPr lang="zh-CN" altLang="en-US" sz="2400" b="1" dirty="0">
                <a:latin typeface="+mn-ea"/>
              </a:rPr>
              <a:t>预读转换器在</a:t>
            </a:r>
            <a:r>
              <a:rPr lang="zh-CN" altLang="en-US" sz="2400" b="1" dirty="0" smtClean="0">
                <a:latin typeface="+mn-ea"/>
              </a:rPr>
              <a:t>每次</a:t>
            </a:r>
            <a:r>
              <a:rPr lang="zh-CN" altLang="en-US" sz="2400" b="1" dirty="0">
                <a:latin typeface="+mn-ea"/>
              </a:rPr>
              <a:t>读取操作前就预先抓取数据。这个有利于应用频繁持续性的访问文件，当应用完成当前数据块读取的时候，下一</a:t>
            </a:r>
            <a:r>
              <a:rPr lang="zh-CN" altLang="en-US" sz="2400" b="1" dirty="0" smtClean="0">
                <a:latin typeface="+mn-ea"/>
              </a:rPr>
              <a:t>个</a:t>
            </a:r>
            <a:r>
              <a:rPr lang="zh-CN" altLang="en-US" sz="2400" b="1" dirty="0">
                <a:latin typeface="+mn-ea"/>
              </a:rPr>
              <a:t>数据块就已经准备好了</a:t>
            </a:r>
            <a:r>
              <a:rPr lang="zh-CN" altLang="en-US" sz="2400" b="1" dirty="0" smtClean="0">
                <a:latin typeface="+mn-ea"/>
              </a:rPr>
              <a:t>。</a:t>
            </a:r>
            <a:r>
              <a:rPr lang="zh-CN" altLang="en-US" sz="2400" b="1" dirty="0">
                <a:latin typeface="+mn-ea"/>
              </a:rPr>
              <a:t>预读最好被使用在使用</a:t>
            </a:r>
            <a:r>
              <a:rPr lang="en-US" altLang="zh-CN" sz="2400" b="1" dirty="0">
                <a:latin typeface="+mn-ea"/>
              </a:rPr>
              <a:t>InfiniBand</a:t>
            </a:r>
            <a:r>
              <a:rPr lang="zh-CN" altLang="en-US" sz="2400" b="1" dirty="0">
                <a:latin typeface="+mn-ea"/>
              </a:rPr>
              <a:t>卡（或使用</a:t>
            </a:r>
            <a:r>
              <a:rPr lang="en-US" altLang="zh-CN" sz="2400" b="1" dirty="0" err="1">
                <a:latin typeface="+mn-ea"/>
              </a:rPr>
              <a:t>ib</a:t>
            </a:r>
            <a:r>
              <a:rPr lang="en-US" altLang="zh-CN" sz="2400" b="1" dirty="0">
                <a:latin typeface="+mn-ea"/>
              </a:rPr>
              <a:t>-verbs</a:t>
            </a:r>
            <a:r>
              <a:rPr lang="zh-CN" altLang="en-US" sz="2400" b="1" dirty="0">
                <a:latin typeface="+mn-ea"/>
              </a:rPr>
              <a:t>传输）的系统上。在快速以太网或者千兆以太网络环境中，就算不使用预读，</a:t>
            </a:r>
            <a:r>
              <a:rPr lang="en-US" altLang="zh-CN" sz="2400" b="1" dirty="0" err="1">
                <a:latin typeface="+mn-ea"/>
              </a:rPr>
              <a:t>Glusterfs</a:t>
            </a:r>
            <a:r>
              <a:rPr lang="zh-CN" altLang="en-US" sz="2400" b="1" dirty="0">
                <a:latin typeface="+mn-ea"/>
              </a:rPr>
              <a:t>也可以达到网卡最大连接的吞吐量，所以使用预读配置就是多余</a:t>
            </a:r>
            <a:r>
              <a:rPr lang="zh-CN" altLang="en-US" sz="2400" b="1" dirty="0" smtClean="0">
                <a:latin typeface="+mn-ea"/>
              </a:rPr>
              <a:t>的。</a:t>
            </a:r>
            <a:r>
              <a:rPr lang="zh-CN" altLang="en-US" sz="2400" b="1" dirty="0">
                <a:latin typeface="+mn-ea"/>
              </a:rPr>
              <a:t>需要注意的是，预读操作只会发生在读的请求是完全连续的。如果应用访问数据很随机，那使用预读实际上将造成性能的损失，因为预读操作会拿一些应用并不会用到的数据块。</a:t>
            </a:r>
            <a:endParaRPr lang="zh-CN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volume </a:t>
            </a:r>
            <a:r>
              <a:rPr lang="en-US" altLang="zh-CN" sz="2400" b="1" dirty="0" err="1">
                <a:latin typeface="+mn-ea"/>
              </a:rPr>
              <a:t>readahead</a:t>
            </a:r>
            <a:endParaRPr lang="zh-CN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type performance/read-ahead</a:t>
            </a:r>
            <a:endParaRPr lang="zh-CN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option page-size 256 </a:t>
            </a:r>
            <a:r>
              <a:rPr lang="zh-CN" altLang="zh-CN" sz="2400" b="1" dirty="0">
                <a:latin typeface="+mn-ea"/>
              </a:rPr>
              <a:t>（每次预读取数据块大小</a:t>
            </a:r>
            <a:r>
              <a:rPr lang="zh-CN" altLang="zh-CN" sz="2400" b="1" dirty="0" smtClean="0">
                <a:latin typeface="+mn-ea"/>
              </a:rPr>
              <a:t>）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option page-count 4 (</a:t>
            </a:r>
            <a:r>
              <a:rPr lang="zh-CN" altLang="zh-CN" sz="2400" b="1" dirty="0">
                <a:latin typeface="+mn-ea"/>
              </a:rPr>
              <a:t>每次预读数据块数量</a:t>
            </a:r>
            <a:r>
              <a:rPr lang="en-US" altLang="zh-CN" sz="2400" b="1" dirty="0">
                <a:latin typeface="+mn-ea"/>
              </a:rPr>
              <a:t>)</a:t>
            </a:r>
            <a:endParaRPr lang="zh-CN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#option force-</a:t>
            </a:r>
            <a:r>
              <a:rPr lang="en-US" altLang="zh-CN" sz="2400" b="1" dirty="0" err="1">
                <a:latin typeface="+mn-ea"/>
              </a:rPr>
              <a:t>atime</a:t>
            </a:r>
            <a:r>
              <a:rPr lang="en-US" altLang="zh-CN" sz="2400" b="1" dirty="0">
                <a:latin typeface="+mn-ea"/>
              </a:rPr>
              <a:t>-update</a:t>
            </a:r>
            <a:r>
              <a:rPr lang="zh-CN" altLang="zh-CN" sz="2400" b="1" dirty="0">
                <a:latin typeface="+mn-ea"/>
              </a:rPr>
              <a:t>（一般不用）</a:t>
            </a:r>
          </a:p>
          <a:p>
            <a:pPr marL="0" indent="0">
              <a:buNone/>
            </a:pPr>
            <a:r>
              <a:rPr lang="en-US" altLang="zh-CN" sz="2400" b="1" dirty="0" err="1">
                <a:latin typeface="+mn-ea"/>
              </a:rPr>
              <a:t>subvolumes</a:t>
            </a:r>
            <a:r>
              <a:rPr lang="en-US" altLang="zh-CN" sz="2400" b="1" dirty="0">
                <a:latin typeface="+mn-ea"/>
              </a:rPr>
              <a:t>  XXXXXX</a:t>
            </a:r>
            <a:endParaRPr lang="zh-CN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end-volume</a:t>
            </a:r>
            <a:endParaRPr lang="zh-CN" altLang="zh-CN" sz="2400" b="1" dirty="0">
              <a:latin typeface="+mn-ea"/>
            </a:endParaRPr>
          </a:p>
          <a:p>
            <a:pPr marL="0" indent="0">
              <a:buNone/>
            </a:pPr>
            <a:endParaRPr lang="zh-CN" altLang="zh-CN" sz="2400" b="1" dirty="0">
              <a:latin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838200" y="1135117"/>
            <a:ext cx="10515600" cy="5041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(9)</a:t>
            </a:r>
            <a:r>
              <a:rPr lang="zh-CN" altLang="zh-CN" b="1" dirty="0"/>
              <a:t>“</a:t>
            </a:r>
            <a:r>
              <a:rPr lang="en-US" altLang="zh-CN" b="1" dirty="0"/>
              <a:t>performance/write-behind</a:t>
            </a:r>
            <a:r>
              <a:rPr lang="en-US" altLang="zh-CN" b="1" dirty="0" smtClean="0"/>
              <a:t>”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回</a:t>
            </a:r>
            <a:r>
              <a:rPr lang="zh-CN" altLang="zh-CN" b="1" dirty="0"/>
              <a:t>写中继</a:t>
            </a:r>
            <a:r>
              <a:rPr lang="en-US" altLang="zh-CN" b="1" dirty="0"/>
              <a:t>,</a:t>
            </a:r>
            <a:r>
              <a:rPr lang="zh-CN" altLang="zh-CN" b="1" dirty="0"/>
              <a:t>属于性能调整中继的一种，作用是在写数据时，先写入缓存，在写入硬盘，以提高写入性能。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volume </a:t>
            </a:r>
            <a:r>
              <a:rPr lang="en-US" altLang="zh-CN" b="1" dirty="0" err="1"/>
              <a:t>writebehind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type performance/write-behind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option cache-size 3MB (</a:t>
            </a:r>
            <a:r>
              <a:rPr lang="zh-CN" altLang="zh-CN" b="1" dirty="0"/>
              <a:t>缓存大小</a:t>
            </a:r>
            <a:r>
              <a:rPr lang="en-US" altLang="zh-CN" b="1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option flush-behind on </a:t>
            </a:r>
            <a:r>
              <a:rPr lang="zh-CN" altLang="zh-CN" b="1" dirty="0"/>
              <a:t>（适用于大量小文件）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subvolumes</a:t>
            </a:r>
            <a:r>
              <a:rPr lang="en-US" altLang="zh-CN" b="1" dirty="0"/>
              <a:t> XXXXXXX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end-volume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63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838200" y="-110358"/>
            <a:ext cx="10515600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(10)</a:t>
            </a:r>
            <a:r>
              <a:rPr lang="zh-CN" altLang="zh-CN" b="1" dirty="0"/>
              <a:t>“</a:t>
            </a:r>
            <a:r>
              <a:rPr lang="en-US" altLang="zh-CN" b="1" dirty="0"/>
              <a:t>performance/</a:t>
            </a:r>
            <a:r>
              <a:rPr lang="en-US" altLang="zh-CN" b="1" dirty="0" err="1"/>
              <a:t>io</a:t>
            </a:r>
            <a:r>
              <a:rPr lang="en-US" altLang="zh-CN" b="1" dirty="0"/>
              <a:t>-cache</a:t>
            </a:r>
            <a:r>
              <a:rPr lang="en-US" altLang="zh-CN" b="1" dirty="0" smtClean="0"/>
              <a:t>”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zh-CN" b="1" dirty="0" smtClean="0"/>
              <a:t>缓存</a:t>
            </a:r>
            <a:r>
              <a:rPr lang="zh-CN" altLang="zh-CN" b="1" dirty="0"/>
              <a:t>中继，属于性能调整中继的一种，作用是缓存已被读取过的数据，提高</a:t>
            </a:r>
            <a:r>
              <a:rPr lang="en-US" altLang="zh-CN" b="1" dirty="0"/>
              <a:t>IO</a:t>
            </a:r>
            <a:r>
              <a:rPr lang="zh-CN" altLang="zh-CN" b="1" dirty="0"/>
              <a:t>性能，适用于多个应用对同一数据多次访问，并且读的操作远远大于写的操作时是很有用的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volume </a:t>
            </a:r>
            <a:r>
              <a:rPr lang="en-US" altLang="zh-CN" b="1" dirty="0" err="1"/>
              <a:t>iocache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type performance/</a:t>
            </a:r>
            <a:r>
              <a:rPr lang="en-US" altLang="zh-CN" b="1" dirty="0" err="1"/>
              <a:t>io</a:t>
            </a:r>
            <a:r>
              <a:rPr lang="en-US" altLang="zh-CN" b="1" dirty="0"/>
              <a:t>-cache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option cache-size 32MB (</a:t>
            </a:r>
            <a:r>
              <a:rPr lang="zh-CN" altLang="zh-CN" b="1" dirty="0"/>
              <a:t>缓存的最大数据量</a:t>
            </a:r>
            <a:r>
              <a:rPr lang="en-US" altLang="zh-CN" b="1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option cache-timeout 1(</a:t>
            </a:r>
            <a:r>
              <a:rPr lang="zh-CN" altLang="zh-CN" b="1" dirty="0"/>
              <a:t>验证超时时间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r>
              <a:rPr lang="en-US" altLang="zh-CN" b="1" dirty="0"/>
              <a:t>#option priority  (</a:t>
            </a:r>
            <a:r>
              <a:rPr lang="zh-CN" altLang="zh-CN" b="1" dirty="0"/>
              <a:t>文件匹配列表及其优先级</a:t>
            </a:r>
            <a:r>
              <a:rPr lang="en-US" altLang="zh-CN" b="1" dirty="0"/>
              <a:t>)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subvolumes</a:t>
            </a:r>
            <a:r>
              <a:rPr lang="en-US" altLang="zh-CN" b="1" dirty="0"/>
              <a:t> XXXXXX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end-volume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zh-CN" b="1" dirty="0" smtClean="0"/>
              <a:t>除了以上</a:t>
            </a:r>
            <a:r>
              <a:rPr lang="en-US" altLang="zh-CN" b="1" dirty="0" smtClean="0"/>
              <a:t>10</a:t>
            </a:r>
            <a:r>
              <a:rPr lang="zh-CN" altLang="zh-CN" b="1" dirty="0" smtClean="0"/>
              <a:t>种中继还有其他的一些中继</a:t>
            </a:r>
            <a:r>
              <a:rPr lang="en-US" altLang="zh-CN" b="1" dirty="0" smtClean="0"/>
              <a:t>cluster/</a:t>
            </a:r>
            <a:r>
              <a:rPr lang="en-US" altLang="zh-CN" b="1" dirty="0" err="1" smtClean="0"/>
              <a:t>nufa,cluster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stripe,cluster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ha,features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filter,features</a:t>
            </a:r>
            <a:r>
              <a:rPr lang="en-US" altLang="zh-CN" b="1" dirty="0" smtClean="0"/>
              <a:t>/trash</a:t>
            </a:r>
            <a:r>
              <a:rPr lang="zh-CN" altLang="en-US" b="1" dirty="0" smtClean="0"/>
              <a:t>等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、</a:t>
            </a:r>
            <a:r>
              <a:rPr lang="en-US" altLang="zh-CN" b="1" dirty="0"/>
              <a:t>GlusterFS</a:t>
            </a:r>
            <a:r>
              <a:rPr lang="zh-CN" altLang="zh-CN" b="1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44" y="1450428"/>
            <a:ext cx="8576442" cy="5407572"/>
          </a:xfrm>
        </p:spPr>
      </p:pic>
    </p:spTree>
    <p:extLst>
      <p:ext uri="{BB962C8B-B14F-4D97-AF65-F5344CB8AC3E}">
        <p14:creationId xmlns:p14="http://schemas.microsoft.com/office/powerpoint/2010/main" val="81461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70969"/>
            <a:ext cx="8964276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70969"/>
            <a:ext cx="8964276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7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、</a:t>
            </a:r>
            <a:r>
              <a:rPr lang="en-US" altLang="zh-CN" b="1" dirty="0"/>
              <a:t>GlusterFS</a:t>
            </a:r>
            <a:r>
              <a:rPr lang="zh-CN" altLang="zh-CN" b="1" dirty="0" smtClean="0"/>
              <a:t>数据流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2192000" cy="5486399"/>
          </a:xfrm>
        </p:spPr>
      </p:pic>
    </p:spTree>
    <p:extLst>
      <p:ext uri="{BB962C8B-B14F-4D97-AF65-F5344CB8AC3E}">
        <p14:creationId xmlns:p14="http://schemas.microsoft.com/office/powerpoint/2010/main" val="229165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zh-CN" b="1" dirty="0"/>
              <a:t>、</a:t>
            </a:r>
            <a:r>
              <a:rPr lang="en-US" altLang="zh-CN" b="1" dirty="0"/>
              <a:t>GlusterFS</a:t>
            </a:r>
            <a:r>
              <a:rPr lang="zh-CN" altLang="zh-CN" b="1" dirty="0"/>
              <a:t>卷</a:t>
            </a:r>
            <a:r>
              <a:rPr lang="zh-CN" altLang="zh-CN" b="1" dirty="0" smtClean="0"/>
              <a:t>类型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20" y="1277008"/>
            <a:ext cx="7903779" cy="5580992"/>
          </a:xfrm>
        </p:spPr>
      </p:pic>
    </p:spTree>
    <p:extLst>
      <p:ext uri="{BB962C8B-B14F-4D97-AF65-F5344CB8AC3E}">
        <p14:creationId xmlns:p14="http://schemas.microsoft.com/office/powerpoint/2010/main" val="32736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" y="75732"/>
            <a:ext cx="12081641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5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95"/>
            <a:ext cx="12192000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872</Words>
  <Application>Microsoft Office PowerPoint</Application>
  <PresentationFormat>宽屏</PresentationFormat>
  <Paragraphs>72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Office 主题</vt:lpstr>
      <vt:lpstr>PowerPoint 演示文稿</vt:lpstr>
      <vt:lpstr>1、GlusterFS简介</vt:lpstr>
      <vt:lpstr>2、GlusterFS架构</vt:lpstr>
      <vt:lpstr>PowerPoint 演示文稿</vt:lpstr>
      <vt:lpstr>PowerPoint 演示文稿</vt:lpstr>
      <vt:lpstr>3、GlusterFS数据流</vt:lpstr>
      <vt:lpstr>4、GlusterFS卷类型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5、GlusterFS安装</vt:lpstr>
      <vt:lpstr>6、GlusterFS 常用translators（中继）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iglc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iglc</dc:creator>
  <cp:lastModifiedBy>iglc</cp:lastModifiedBy>
  <cp:revision>9</cp:revision>
  <dcterms:created xsi:type="dcterms:W3CDTF">2015-11-25T01:07:46Z</dcterms:created>
  <dcterms:modified xsi:type="dcterms:W3CDTF">2015-11-25T08:31:22Z</dcterms:modified>
</cp:coreProperties>
</file>