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5"/>
  </p:notesMasterIdLst>
  <p:handoutMasterIdLst>
    <p:handoutMasterId r:id="rId86"/>
  </p:handoutMasterIdLst>
  <p:sldIdLst>
    <p:sldId id="256" r:id="rId2"/>
    <p:sldId id="345" r:id="rId3"/>
    <p:sldId id="349" r:id="rId4"/>
    <p:sldId id="347" r:id="rId5"/>
    <p:sldId id="363" r:id="rId6"/>
    <p:sldId id="364" r:id="rId7"/>
    <p:sldId id="382" r:id="rId8"/>
    <p:sldId id="361" r:id="rId9"/>
    <p:sldId id="359" r:id="rId10"/>
    <p:sldId id="351" r:id="rId11"/>
    <p:sldId id="346" r:id="rId12"/>
    <p:sldId id="365" r:id="rId13"/>
    <p:sldId id="353" r:id="rId14"/>
    <p:sldId id="366" r:id="rId15"/>
    <p:sldId id="367" r:id="rId16"/>
    <p:sldId id="368" r:id="rId17"/>
    <p:sldId id="369" r:id="rId18"/>
    <p:sldId id="370" r:id="rId19"/>
    <p:sldId id="371" r:id="rId20"/>
    <p:sldId id="378" r:id="rId21"/>
    <p:sldId id="352" r:id="rId22"/>
    <p:sldId id="385" r:id="rId23"/>
    <p:sldId id="372" r:id="rId24"/>
    <p:sldId id="384" r:id="rId25"/>
    <p:sldId id="387" r:id="rId26"/>
    <p:sldId id="389" r:id="rId27"/>
    <p:sldId id="392" r:id="rId28"/>
    <p:sldId id="394" r:id="rId29"/>
    <p:sldId id="395" r:id="rId30"/>
    <p:sldId id="397" r:id="rId31"/>
    <p:sldId id="373" r:id="rId32"/>
    <p:sldId id="374" r:id="rId33"/>
    <p:sldId id="375" r:id="rId34"/>
    <p:sldId id="376" r:id="rId35"/>
    <p:sldId id="377" r:id="rId36"/>
    <p:sldId id="379" r:id="rId37"/>
    <p:sldId id="380" r:id="rId38"/>
    <p:sldId id="381" r:id="rId39"/>
    <p:sldId id="344" r:id="rId40"/>
    <p:sldId id="383" r:id="rId41"/>
    <p:sldId id="258" r:id="rId42"/>
    <p:sldId id="263" r:id="rId43"/>
    <p:sldId id="264" r:id="rId44"/>
    <p:sldId id="265" r:id="rId45"/>
    <p:sldId id="266" r:id="rId46"/>
    <p:sldId id="267" r:id="rId47"/>
    <p:sldId id="268" r:id="rId48"/>
    <p:sldId id="269" r:id="rId49"/>
    <p:sldId id="270" r:id="rId50"/>
    <p:sldId id="271" r:id="rId51"/>
    <p:sldId id="272" r:id="rId52"/>
    <p:sldId id="274" r:id="rId53"/>
    <p:sldId id="275" r:id="rId54"/>
    <p:sldId id="279" r:id="rId55"/>
    <p:sldId id="281" r:id="rId56"/>
    <p:sldId id="283" r:id="rId57"/>
    <p:sldId id="284" r:id="rId58"/>
    <p:sldId id="286" r:id="rId59"/>
    <p:sldId id="289" r:id="rId60"/>
    <p:sldId id="290" r:id="rId61"/>
    <p:sldId id="291" r:id="rId62"/>
    <p:sldId id="293" r:id="rId63"/>
    <p:sldId id="296" r:id="rId64"/>
    <p:sldId id="259" r:id="rId65"/>
    <p:sldId id="297" r:id="rId66"/>
    <p:sldId id="298" r:id="rId67"/>
    <p:sldId id="299" r:id="rId68"/>
    <p:sldId id="300" r:id="rId69"/>
    <p:sldId id="301" r:id="rId70"/>
    <p:sldId id="304" r:id="rId71"/>
    <p:sldId id="306" r:id="rId72"/>
    <p:sldId id="307" r:id="rId73"/>
    <p:sldId id="308" r:id="rId74"/>
    <p:sldId id="310" r:id="rId75"/>
    <p:sldId id="332" r:id="rId76"/>
    <p:sldId id="333" r:id="rId77"/>
    <p:sldId id="334" r:id="rId78"/>
    <p:sldId id="335" r:id="rId79"/>
    <p:sldId id="337" r:id="rId80"/>
    <p:sldId id="338" r:id="rId81"/>
    <p:sldId id="341" r:id="rId82"/>
    <p:sldId id="339" r:id="rId83"/>
    <p:sldId id="342" r:id="rId84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87"/>
    </p:embeddedFont>
    <p:embeddedFont>
      <p:font typeface="Lato" panose="020F0502020204030203" pitchFamily="34" charset="77"/>
      <p:regular r:id="rId88"/>
      <p:bold r:id="rId89"/>
      <p:italic r:id="rId90"/>
      <p:boldItalic r:id="rId91"/>
    </p:embeddedFont>
    <p:embeddedFont>
      <p:font typeface="Oswald" pitchFamily="2" charset="77"/>
      <p:regular r:id="rId92"/>
      <p:bold r:id="rId9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/>
    <p:restoredTop sz="96327"/>
  </p:normalViewPr>
  <p:slideViewPr>
    <p:cSldViewPr snapToGrid="0">
      <p:cViewPr varScale="1">
        <p:scale>
          <a:sx n="171" d="100"/>
          <a:sy n="171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4.fntdata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2.fntdata"/><Relationship Id="rId91" Type="http://schemas.openxmlformats.org/officeDocument/2006/relationships/font" Target="fonts/font5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DABDED-98C2-AD42-BF12-9866E5AF07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950FA-78B6-E748-AAA3-90EEF71FE4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B0C0A-2927-F747-83B9-8CBB4595525B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DCD0C-55ED-5148-82C0-E6A42E7CC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0D090-1C13-7C4E-90C0-4ECE1FF5DA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025A8-7CE8-AC46-8836-22F9A1064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06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9b35b6d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79b35b6d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011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9b35b6d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79b35b6d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949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9b35b6d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79b35b6d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241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79b35b6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79b35b6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691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9b35b6d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79b35b6d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227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79b35b6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79b35b6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431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9b35b6d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79b35b6d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818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9b35b6d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79b35b6d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134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9b35b6d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79b35b6d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895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79b35b6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79b35b6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713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9b35b6d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79b35b6d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426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79b35b6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79b35b6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372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9b35b6d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79b35b6d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481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79b35b6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79b35b6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96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79b35b6d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79b35b6d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4806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9b35b6d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79b35b6d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4617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79b35b6d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79b35b6d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37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9b35b6d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79b35b6d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746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9b35b6d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79b35b6d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93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79b35b6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79b35b6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6728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79b35b6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79b35b6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2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79b35b6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79b35b6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090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9b35b6d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79b35b6d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79b35b6d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79b35b6d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9b35b6d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79b35b6d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437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9b35b6d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79b35b6d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872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9b35b6d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79b35b6d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91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9b35b6d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79b35b6d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846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9b35b6d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79b35b6d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181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9b35b6d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79b35b6d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874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9b35b6d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79b35b6d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88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9667E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5116500"/>
          </a:xfrm>
          <a:prstGeom prst="rect">
            <a:avLst/>
          </a:prstGeom>
          <a:solidFill>
            <a:srgbClr val="29667E"/>
          </a:solidFill>
          <a:ln w="9525" cap="flat" cmpd="sng">
            <a:solidFill>
              <a:srgbClr val="2966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>
            <a:off x="4350279" y="3781240"/>
            <a:ext cx="443589" cy="105632"/>
            <a:chOff x="4137525" y="2915950"/>
            <a:chExt cx="869100" cy="207000"/>
          </a:xfrm>
        </p:grpSpPr>
        <p:sp>
          <p:nvSpPr>
            <p:cNvPr id="14" name="Google Shape;14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71325" y="2901738"/>
            <a:ext cx="7801500" cy="8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Lato"/>
              <a:buNone/>
              <a:defRPr sz="40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671325" y="3886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None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77850" y="411825"/>
            <a:ext cx="2388299" cy="2192799"/>
          </a:xfrm>
          <a:prstGeom prst="rect">
            <a:avLst/>
          </a:prstGeom>
          <a:noFill/>
          <a:ln w="9525" cap="flat" cmpd="sng">
            <a:solidFill>
              <a:srgbClr val="29667E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2D4349"/>
                </a:solidFill>
              </a:defRPr>
            </a:lvl1pPr>
            <a:lvl2pPr lvl="1" rtl="0">
              <a:buNone/>
              <a:defRPr>
                <a:solidFill>
                  <a:srgbClr val="2D4349"/>
                </a:solidFill>
              </a:defRPr>
            </a:lvl2pPr>
            <a:lvl3pPr lvl="2" rtl="0">
              <a:buNone/>
              <a:defRPr>
                <a:solidFill>
                  <a:srgbClr val="2D4349"/>
                </a:solidFill>
              </a:defRPr>
            </a:lvl3pPr>
            <a:lvl4pPr lvl="3" rtl="0">
              <a:buNone/>
              <a:defRPr>
                <a:solidFill>
                  <a:srgbClr val="2D4349"/>
                </a:solidFill>
              </a:defRPr>
            </a:lvl4pPr>
            <a:lvl5pPr lvl="4" rtl="0">
              <a:buNone/>
              <a:defRPr>
                <a:solidFill>
                  <a:srgbClr val="2D4349"/>
                </a:solidFill>
              </a:defRPr>
            </a:lvl5pPr>
            <a:lvl6pPr lvl="5" rtl="0">
              <a:buNone/>
              <a:defRPr>
                <a:solidFill>
                  <a:srgbClr val="2D4349"/>
                </a:solidFill>
              </a:defRPr>
            </a:lvl6pPr>
            <a:lvl7pPr lvl="6" rtl="0">
              <a:buNone/>
              <a:defRPr>
                <a:solidFill>
                  <a:srgbClr val="2D4349"/>
                </a:solidFill>
              </a:defRPr>
            </a:lvl7pPr>
            <a:lvl8pPr lvl="7" rtl="0">
              <a:buNone/>
              <a:defRPr>
                <a:solidFill>
                  <a:srgbClr val="2D4349"/>
                </a:solidFill>
              </a:defRPr>
            </a:lvl8pPr>
            <a:lvl9pPr lvl="8" rtl="0">
              <a:buNone/>
              <a:defRPr>
                <a:solidFill>
                  <a:srgbClr val="2D434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893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893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2D4349"/>
                </a:solidFill>
              </a:defRPr>
            </a:lvl1pPr>
            <a:lvl2pPr lvl="1" rtl="0">
              <a:buNone/>
              <a:defRPr>
                <a:solidFill>
                  <a:srgbClr val="2D4349"/>
                </a:solidFill>
              </a:defRPr>
            </a:lvl2pPr>
            <a:lvl3pPr lvl="2" rtl="0">
              <a:buNone/>
              <a:defRPr>
                <a:solidFill>
                  <a:srgbClr val="2D4349"/>
                </a:solidFill>
              </a:defRPr>
            </a:lvl3pPr>
            <a:lvl4pPr lvl="3" rtl="0">
              <a:buNone/>
              <a:defRPr>
                <a:solidFill>
                  <a:srgbClr val="2D4349"/>
                </a:solidFill>
              </a:defRPr>
            </a:lvl4pPr>
            <a:lvl5pPr lvl="4" rtl="0">
              <a:buNone/>
              <a:defRPr>
                <a:solidFill>
                  <a:srgbClr val="2D4349"/>
                </a:solidFill>
              </a:defRPr>
            </a:lvl5pPr>
            <a:lvl6pPr lvl="5" rtl="0">
              <a:buNone/>
              <a:defRPr>
                <a:solidFill>
                  <a:srgbClr val="2D4349"/>
                </a:solidFill>
              </a:defRPr>
            </a:lvl6pPr>
            <a:lvl7pPr lvl="6" rtl="0">
              <a:buNone/>
              <a:defRPr>
                <a:solidFill>
                  <a:srgbClr val="2D4349"/>
                </a:solidFill>
              </a:defRPr>
            </a:lvl7pPr>
            <a:lvl8pPr lvl="7" rtl="0">
              <a:buNone/>
              <a:defRPr>
                <a:solidFill>
                  <a:srgbClr val="2D4349"/>
                </a:solidFill>
              </a:defRPr>
            </a:lvl8pPr>
            <a:lvl9pPr lvl="8" rtl="0">
              <a:buNone/>
              <a:defRPr>
                <a:solidFill>
                  <a:srgbClr val="2D434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TITLE_ONLY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2D4349"/>
                </a:solidFill>
              </a:defRPr>
            </a:lvl1pPr>
            <a:lvl2pPr lvl="1" rtl="0">
              <a:buNone/>
              <a:defRPr>
                <a:solidFill>
                  <a:srgbClr val="2D4349"/>
                </a:solidFill>
              </a:defRPr>
            </a:lvl2pPr>
            <a:lvl3pPr lvl="2" rtl="0">
              <a:buNone/>
              <a:defRPr>
                <a:solidFill>
                  <a:srgbClr val="2D4349"/>
                </a:solidFill>
              </a:defRPr>
            </a:lvl3pPr>
            <a:lvl4pPr lvl="3" rtl="0">
              <a:buNone/>
              <a:defRPr>
                <a:solidFill>
                  <a:srgbClr val="2D4349"/>
                </a:solidFill>
              </a:defRPr>
            </a:lvl4pPr>
            <a:lvl5pPr lvl="4" rtl="0">
              <a:buNone/>
              <a:defRPr>
                <a:solidFill>
                  <a:srgbClr val="2D4349"/>
                </a:solidFill>
              </a:defRPr>
            </a:lvl5pPr>
            <a:lvl6pPr lvl="5" rtl="0">
              <a:buNone/>
              <a:defRPr>
                <a:solidFill>
                  <a:srgbClr val="2D4349"/>
                </a:solidFill>
              </a:defRPr>
            </a:lvl6pPr>
            <a:lvl7pPr lvl="6" rtl="0">
              <a:buNone/>
              <a:defRPr>
                <a:solidFill>
                  <a:srgbClr val="2D4349"/>
                </a:solidFill>
              </a:defRPr>
            </a:lvl7pPr>
            <a:lvl8pPr lvl="7" rtl="0">
              <a:buNone/>
              <a:defRPr>
                <a:solidFill>
                  <a:srgbClr val="2D4349"/>
                </a:solidFill>
              </a:defRPr>
            </a:lvl8pPr>
            <a:lvl9pPr lvl="8" rtl="0">
              <a:buNone/>
              <a:defRPr>
                <a:solidFill>
                  <a:srgbClr val="2D434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11700" y="1131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4200"/>
              <a:buNone/>
              <a:defRPr sz="4200">
                <a:solidFill>
                  <a:srgbClr val="2D43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2D4349"/>
                </a:solidFill>
              </a:defRPr>
            </a:lvl1pPr>
            <a:lvl2pPr lvl="1" rtl="0">
              <a:buNone/>
              <a:defRPr>
                <a:solidFill>
                  <a:srgbClr val="2D4349"/>
                </a:solidFill>
              </a:defRPr>
            </a:lvl2pPr>
            <a:lvl3pPr lvl="2" rtl="0">
              <a:buNone/>
              <a:defRPr>
                <a:solidFill>
                  <a:srgbClr val="2D4349"/>
                </a:solidFill>
              </a:defRPr>
            </a:lvl3pPr>
            <a:lvl4pPr lvl="3" rtl="0">
              <a:buNone/>
              <a:defRPr>
                <a:solidFill>
                  <a:srgbClr val="2D4349"/>
                </a:solidFill>
              </a:defRPr>
            </a:lvl4pPr>
            <a:lvl5pPr lvl="4" rtl="0">
              <a:buNone/>
              <a:defRPr>
                <a:solidFill>
                  <a:srgbClr val="2D4349"/>
                </a:solidFill>
              </a:defRPr>
            </a:lvl5pPr>
            <a:lvl6pPr lvl="5" rtl="0">
              <a:buNone/>
              <a:defRPr>
                <a:solidFill>
                  <a:srgbClr val="2D4349"/>
                </a:solidFill>
              </a:defRPr>
            </a:lvl6pPr>
            <a:lvl7pPr lvl="6" rtl="0">
              <a:buNone/>
              <a:defRPr>
                <a:solidFill>
                  <a:srgbClr val="2D4349"/>
                </a:solidFill>
              </a:defRPr>
            </a:lvl7pPr>
            <a:lvl8pPr lvl="7" rtl="0">
              <a:buNone/>
              <a:defRPr>
                <a:solidFill>
                  <a:srgbClr val="2D4349"/>
                </a:solidFill>
              </a:defRPr>
            </a:lvl8pPr>
            <a:lvl9pPr lvl="8" rtl="0">
              <a:buNone/>
              <a:defRPr>
                <a:solidFill>
                  <a:srgbClr val="2D434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2000"/>
              <a:buNone/>
              <a:defRPr sz="12000">
                <a:solidFill>
                  <a:srgbClr val="2D4349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2D4349"/>
                </a:solidFill>
              </a:defRPr>
            </a:lvl1pPr>
            <a:lvl2pPr lvl="1" rtl="0">
              <a:buNone/>
              <a:defRPr>
                <a:solidFill>
                  <a:srgbClr val="2D4349"/>
                </a:solidFill>
              </a:defRPr>
            </a:lvl2pPr>
            <a:lvl3pPr lvl="2" rtl="0">
              <a:buNone/>
              <a:defRPr>
                <a:solidFill>
                  <a:srgbClr val="2D4349"/>
                </a:solidFill>
              </a:defRPr>
            </a:lvl3pPr>
            <a:lvl4pPr lvl="3" rtl="0">
              <a:buNone/>
              <a:defRPr>
                <a:solidFill>
                  <a:srgbClr val="2D4349"/>
                </a:solidFill>
              </a:defRPr>
            </a:lvl4pPr>
            <a:lvl5pPr lvl="4" rtl="0">
              <a:buNone/>
              <a:defRPr>
                <a:solidFill>
                  <a:srgbClr val="2D4349"/>
                </a:solidFill>
              </a:defRPr>
            </a:lvl5pPr>
            <a:lvl6pPr lvl="5" rtl="0">
              <a:buNone/>
              <a:defRPr>
                <a:solidFill>
                  <a:srgbClr val="2D4349"/>
                </a:solidFill>
              </a:defRPr>
            </a:lvl6pPr>
            <a:lvl7pPr lvl="6" rtl="0">
              <a:buNone/>
              <a:defRPr>
                <a:solidFill>
                  <a:srgbClr val="2D4349"/>
                </a:solidFill>
              </a:defRPr>
            </a:lvl7pPr>
            <a:lvl8pPr lvl="7" rtl="0">
              <a:buNone/>
              <a:defRPr>
                <a:solidFill>
                  <a:srgbClr val="2D4349"/>
                </a:solidFill>
              </a:defRPr>
            </a:lvl8pPr>
            <a:lvl9pPr lvl="8" rtl="0">
              <a:buNone/>
              <a:defRPr>
                <a:solidFill>
                  <a:srgbClr val="2D434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29667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77625" y="815050"/>
            <a:ext cx="9211500" cy="432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893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4349"/>
              </a:buClr>
              <a:buSzPts val="1800"/>
              <a:buFont typeface="Lato"/>
              <a:buChar char="●"/>
              <a:defRPr sz="1800"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○"/>
              <a:defRPr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■"/>
              <a:defRPr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●"/>
              <a:defRPr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○"/>
              <a:defRPr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■"/>
              <a:defRPr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●"/>
              <a:defRPr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D4349"/>
              </a:buClr>
              <a:buSzPts val="1400"/>
              <a:buFont typeface="Lato"/>
              <a:buChar char="○"/>
              <a:defRPr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D4349"/>
              </a:buClr>
              <a:buSzPts val="1400"/>
              <a:buFont typeface="Lato"/>
              <a:buChar char="■"/>
              <a:defRPr>
                <a:solidFill>
                  <a:srgbClr val="2D434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rgbClr val="2D4349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33702" y="120125"/>
            <a:ext cx="2198601" cy="572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zfs.org/wiki/OpenZFS_Developer_Summit_2020_talks#ZIL_Design_Challenges_for_Fast_Media_.28Saji_Nair.2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671325" y="2966725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hlinkClick r:id="rId3" tooltip="OpenZFS Developer Summit 2020 talks"/>
              </a:rPr>
              <a:t>ZIL Performance Improvements for Fast Media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671325" y="3886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Saji</a:t>
            </a:r>
            <a:r>
              <a:rPr lang="en" dirty="0"/>
              <a:t> Nair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66136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 On-disk linked list – How ?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F525E5-BC4D-8342-ACDA-4C1B2EADC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863549"/>
            <a:ext cx="4546377" cy="366362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ZIO pipeline is used for writing out LWBs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ZIO hierarchy is used for enforcing LWB chain dependency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Each LWB written out becomes parent of the last pending LWB.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Also enforces that the on-disk list of blocks are always complete.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859B9C7-F56D-EB40-88D8-52F202F07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076" y="1536936"/>
            <a:ext cx="4175666" cy="28753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FA37CE-6B53-2146-B363-B9ABA45F9D55}"/>
              </a:ext>
            </a:extLst>
          </p:cNvPr>
          <p:cNvSpPr txBox="1"/>
          <p:nvPr/>
        </p:nvSpPr>
        <p:spPr>
          <a:xfrm>
            <a:off x="5358927" y="4527177"/>
            <a:ext cx="5432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Image from 2017 </a:t>
            </a:r>
            <a:r>
              <a:rPr lang="en-US" dirty="0" err="1">
                <a:solidFill>
                  <a:srgbClr val="C00000"/>
                </a:solidFill>
              </a:rPr>
              <a:t>OpenZFS</a:t>
            </a:r>
            <a:r>
              <a:rPr lang="en-US" dirty="0">
                <a:solidFill>
                  <a:srgbClr val="C00000"/>
                </a:solidFill>
              </a:rPr>
              <a:t> talk</a:t>
            </a:r>
          </a:p>
        </p:txBody>
      </p:sp>
    </p:spTree>
    <p:extLst>
      <p:ext uri="{BB962C8B-B14F-4D97-AF65-F5344CB8AC3E}">
        <p14:creationId xmlns:p14="http://schemas.microsoft.com/office/powerpoint/2010/main" val="108612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6530684" cy="586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Why is </a:t>
            </a:r>
            <a:r>
              <a:rPr lang="en-US" dirty="0" err="1"/>
              <a:t>zio</a:t>
            </a:r>
            <a:r>
              <a:rPr lang="en-US" dirty="0"/>
              <a:t> pipeline bad for ZIL writes ?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39A831-1E67-9344-B88F-B41D03FC8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3550"/>
            <a:ext cx="4260300" cy="42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ZIO pipeline causes multiple context switches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Significant when a faster media (less than 100us latency) is used as SLOG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Multiple </a:t>
            </a:r>
            <a:r>
              <a:rPr lang="en-US" sz="1600" dirty="0" err="1"/>
              <a:t>zios</a:t>
            </a:r>
            <a:r>
              <a:rPr lang="en-US" sz="1600" dirty="0"/>
              <a:t> (write, flush, root) involved before the application thread can be woken up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Zio dependency due to ordering of operations and to preserve linked list on-disk adds more wait times and context switches.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1600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6B1CCC7-49C4-F441-AC87-237F70187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59004"/>
            <a:ext cx="4354795" cy="358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2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66136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 Why is on-disk linked list bad ?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F525E5-BC4D-8342-ACDA-4C1B2EADC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863549"/>
            <a:ext cx="7962506" cy="366362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Limits ZIL write performance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Extra context switches in ZIO pipeline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One stalled LWB write can starve everything after that.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Adds unnecessary dependency between LWBs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Even when all operations across LBWs are independent (such as writes), to form the complete chain, the each LWB depends on all the previous ones to be written out.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Each LWB written out becomes parent of the last pending LWB.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Also enforces that the on-disk list of blocks are always complete.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896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 idx="4294967295"/>
          </p:nvPr>
        </p:nvSpPr>
        <p:spPr>
          <a:xfrm>
            <a:off x="945861" y="2196956"/>
            <a:ext cx="7851775" cy="860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 day</a:t>
            </a:r>
            <a:endParaRPr dirty="0"/>
          </a:p>
        </p:txBody>
      </p:sp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2A109D4D-3219-6142-A802-45D6E9F1C7FC}"/>
              </a:ext>
            </a:extLst>
          </p:cNvPr>
          <p:cNvSpPr txBox="1">
            <a:spLocks/>
          </p:cNvSpPr>
          <p:nvPr/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/>
              <a:t>To Recap…</a:t>
            </a:r>
          </a:p>
        </p:txBody>
      </p:sp>
    </p:spTree>
    <p:extLst>
      <p:ext uri="{BB962C8B-B14F-4D97-AF65-F5344CB8AC3E}">
        <p14:creationId xmlns:p14="http://schemas.microsoft.com/office/powerpoint/2010/main" val="3761054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66136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 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F525E5-BC4D-8342-ACDA-4C1B2EADC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863548"/>
            <a:ext cx="7962506" cy="3819963"/>
          </a:xfrm>
        </p:spPr>
        <p:txBody>
          <a:bodyPr/>
          <a:lstStyle/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ZIO pipeline is inefficient for ZIL writes.</a:t>
            </a:r>
          </a:p>
          <a:p>
            <a:pPr lvl="1" indent="-457200">
              <a:lnSpc>
                <a:spcPct val="150000"/>
              </a:lnSpc>
            </a:pPr>
            <a:r>
              <a:rPr lang="en-US" sz="1600" dirty="0"/>
              <a:t>With a faster SLOG device, the context switch overhead becomes significant part of the overall latency.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ZIL writes enforces LWB dependency even when operations across the LWBs are completely independent.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On-disk linked list layout enforces LWB dependency to make sure the list is always completely formed.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427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 idx="4294967295"/>
          </p:nvPr>
        </p:nvSpPr>
        <p:spPr>
          <a:xfrm>
            <a:off x="945861" y="2196956"/>
            <a:ext cx="7851775" cy="860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 </a:t>
            </a:r>
            <a:r>
              <a:rPr lang="en-US" dirty="0" err="1"/>
              <a:t>oday</a:t>
            </a:r>
            <a:endParaRPr dirty="0"/>
          </a:p>
        </p:txBody>
      </p:sp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2A109D4D-3219-6142-A802-45D6E9F1C7FC}"/>
              </a:ext>
            </a:extLst>
          </p:cNvPr>
          <p:cNvSpPr txBox="1">
            <a:spLocks/>
          </p:cNvSpPr>
          <p:nvPr/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/>
              <a:t>What if …</a:t>
            </a:r>
          </a:p>
        </p:txBody>
      </p:sp>
    </p:spTree>
    <p:extLst>
      <p:ext uri="{BB962C8B-B14F-4D97-AF65-F5344CB8AC3E}">
        <p14:creationId xmlns:p14="http://schemas.microsoft.com/office/powerpoint/2010/main" val="191517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66136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 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F525E5-BC4D-8342-ACDA-4C1B2EADC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863548"/>
            <a:ext cx="7962506" cy="3819963"/>
          </a:xfrm>
        </p:spPr>
        <p:txBody>
          <a:bodyPr/>
          <a:lstStyle/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An </a:t>
            </a:r>
            <a:r>
              <a:rPr lang="en-US" sz="2000" dirty="0" err="1"/>
              <a:t>NVMe</a:t>
            </a:r>
            <a:r>
              <a:rPr lang="en-US" sz="2000" dirty="0"/>
              <a:t> SSD with extremely low latency (less than 50us) is used as SLOG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Workload is 100% random writes, each less than 8K in size.</a:t>
            </a:r>
          </a:p>
          <a:p>
            <a:pPr lvl="1" indent="-457200">
              <a:lnSpc>
                <a:spcPct val="150000"/>
              </a:lnSpc>
            </a:pPr>
            <a:r>
              <a:rPr lang="en-US" sz="1600" b="1" dirty="0">
                <a:solidFill>
                  <a:srgbClr val="C00000"/>
                </a:solidFill>
              </a:rPr>
              <a:t>Thus no dependency between operations</a:t>
            </a:r>
            <a:r>
              <a:rPr lang="en-US" sz="1600" dirty="0"/>
              <a:t>.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ZIO pipeline is not used, and a blocking write is done on behalf of application thread to write out an LWB.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On-disk layout for LWBs are not a linked list, thus no need to enforce dependency between LWBs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37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Performance test - Configuration</a:t>
            </a:r>
            <a:endParaRPr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1E70753-57E9-6E49-9511-58D72B7ED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441" y="624636"/>
            <a:ext cx="8659118" cy="4002782"/>
          </a:xfrm>
        </p:spPr>
        <p:txBody>
          <a:bodyPr/>
          <a:lstStyle/>
          <a:p>
            <a:pPr marL="3429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/>
              <a:t>CentOS Linux VM (Kernel version – 5.0) - 64GB memory, 32 </a:t>
            </a:r>
            <a:r>
              <a:rPr lang="en-US" sz="1800" dirty="0" err="1"/>
              <a:t>vcpus</a:t>
            </a:r>
            <a:endParaRPr lang="en-US" sz="1800" dirty="0"/>
          </a:p>
          <a:p>
            <a:pPr marL="3429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/>
              <a:t>Four </a:t>
            </a:r>
            <a:r>
              <a:rPr lang="en-US" sz="1800" dirty="0" err="1"/>
              <a:t>zpools</a:t>
            </a:r>
            <a:r>
              <a:rPr lang="en-US" sz="1800" dirty="0"/>
              <a:t> – 4 data </a:t>
            </a:r>
            <a:r>
              <a:rPr lang="en-US" sz="1800" dirty="0" err="1"/>
              <a:t>vdevs</a:t>
            </a:r>
            <a:r>
              <a:rPr lang="en-US" sz="1800" dirty="0"/>
              <a:t>, 2 metadata </a:t>
            </a:r>
            <a:r>
              <a:rPr lang="en-US" sz="1800" dirty="0" err="1"/>
              <a:t>vdevs</a:t>
            </a:r>
            <a:r>
              <a:rPr lang="en-US" sz="1800" dirty="0"/>
              <a:t> per </a:t>
            </a:r>
            <a:r>
              <a:rPr lang="en-US" sz="1800" dirty="0" err="1"/>
              <a:t>zpool</a:t>
            </a:r>
            <a:endParaRPr lang="en-US" sz="1800" dirty="0"/>
          </a:p>
          <a:p>
            <a:pPr marL="3429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/>
              <a:t>Record size – 8K</a:t>
            </a:r>
          </a:p>
          <a:p>
            <a:pPr marL="3429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/>
              <a:t>2 Intel </a:t>
            </a:r>
            <a:r>
              <a:rPr lang="en-US" sz="1800" dirty="0" err="1"/>
              <a:t>NVMe</a:t>
            </a:r>
            <a:r>
              <a:rPr lang="en-US" sz="1800" dirty="0"/>
              <a:t> SSDs in PCI-Passthrough mode</a:t>
            </a:r>
          </a:p>
          <a:p>
            <a:pPr marL="800100" lvl="3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/>
              <a:t>Two </a:t>
            </a:r>
            <a:r>
              <a:rPr lang="en-US" sz="1800" dirty="0" err="1"/>
              <a:t>NVMe</a:t>
            </a:r>
            <a:r>
              <a:rPr lang="en-US" sz="1800" dirty="0"/>
              <a:t> log devices per pool, each a namespace from </a:t>
            </a:r>
            <a:r>
              <a:rPr lang="en-US" sz="1800" dirty="0" err="1"/>
              <a:t>NVMe</a:t>
            </a:r>
            <a:r>
              <a:rPr lang="en-US" sz="1800" dirty="0"/>
              <a:t> drive</a:t>
            </a:r>
          </a:p>
          <a:p>
            <a:pPr marL="0" lvl="2" indent="0">
              <a:lnSpc>
                <a:spcPct val="150000"/>
              </a:lnSpc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9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Performance test Results</a:t>
            </a:r>
            <a:endParaRPr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DA7662-ACA9-3B44-B9DB-81883D0E3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65" y="965259"/>
            <a:ext cx="6294625" cy="3921607"/>
          </a:xfrm>
          <a:prstGeom prst="rect">
            <a:avLst/>
          </a:prstGeom>
        </p:spPr>
      </p:pic>
      <p:sp>
        <p:nvSpPr>
          <p:cNvPr id="2" name="Explosion 1 1">
            <a:extLst>
              <a:ext uri="{FF2B5EF4-FFF2-40B4-BE49-F238E27FC236}">
                <a16:creationId xmlns:a16="http://schemas.microsoft.com/office/drawing/2014/main" id="{89E2F781-BB35-F943-BCB5-BB536D0D1A4F}"/>
              </a:ext>
            </a:extLst>
          </p:cNvPr>
          <p:cNvSpPr/>
          <p:nvPr/>
        </p:nvSpPr>
        <p:spPr>
          <a:xfrm>
            <a:off x="6616390" y="1940312"/>
            <a:ext cx="2289717" cy="2520176"/>
          </a:xfrm>
          <a:prstGeom prst="irregularSeal1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 to 4x IOPS and similar reduction in latency</a:t>
            </a:r>
          </a:p>
        </p:txBody>
      </p:sp>
    </p:spTree>
    <p:extLst>
      <p:ext uri="{BB962C8B-B14F-4D97-AF65-F5344CB8AC3E}">
        <p14:creationId xmlns:p14="http://schemas.microsoft.com/office/powerpoint/2010/main" val="30861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2A109D4D-3219-6142-A802-45D6E9F1C7FC}"/>
              </a:ext>
            </a:extLst>
          </p:cNvPr>
          <p:cNvSpPr txBox="1">
            <a:spLocks/>
          </p:cNvSpPr>
          <p:nvPr/>
        </p:nvSpPr>
        <p:spPr>
          <a:xfrm>
            <a:off x="59473" y="951571"/>
            <a:ext cx="8289073" cy="646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Google Shape;75;p15" descr=" 75">
            <a:extLst>
              <a:ext uri="{FF2B5EF4-FFF2-40B4-BE49-F238E27FC236}">
                <a16:creationId xmlns:a16="http://schemas.microsoft.com/office/drawing/2014/main" id="{E3952DA0-1BEA-5F48-AD8C-4A48E936A7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26381"/>
            <a:ext cx="6270488" cy="520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/>
              <a:t>That’s great!  But…</a:t>
            </a:r>
            <a:endParaRPr sz="32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23CEF3-8EFC-2045-B6C9-D1E1BBEE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040" y="951571"/>
            <a:ext cx="7962506" cy="3819963"/>
          </a:xfrm>
        </p:spPr>
        <p:txBody>
          <a:bodyPr/>
          <a:lstStyle/>
          <a:p>
            <a:pPr indent="-457200" algn="just">
              <a:lnSpc>
                <a:spcPct val="200000"/>
              </a:lnSpc>
              <a:buAutoNum type="arabicPeriod"/>
            </a:pPr>
            <a:r>
              <a:rPr lang="en-US" sz="2400" dirty="0"/>
              <a:t>How do we do the replay without an on-disk linked list of LWBs ?</a:t>
            </a:r>
          </a:p>
          <a:p>
            <a:pPr indent="-457200" algn="just">
              <a:lnSpc>
                <a:spcPct val="200000"/>
              </a:lnSpc>
              <a:buAutoNum type="arabicPeriod"/>
            </a:pPr>
            <a:r>
              <a:rPr lang="en-US" sz="2400" dirty="0"/>
              <a:t>How do we meet the SLA for synchronous operations ?</a:t>
            </a:r>
          </a:p>
          <a:p>
            <a:pPr lvl="1" indent="-457200" algn="just">
              <a:lnSpc>
                <a:spcPct val="200000"/>
              </a:lnSpc>
            </a:pPr>
            <a:r>
              <a:rPr lang="en-US" sz="1800" dirty="0"/>
              <a:t>What if the workload is a mix of namespace operations and writes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dirty="0"/>
          </a:p>
          <a:p>
            <a:pPr lvl="2" algn="just">
              <a:lnSpc>
                <a:spcPct val="150000"/>
              </a:lnSpc>
            </a:pPr>
            <a:endParaRPr lang="en-US" sz="1800" dirty="0"/>
          </a:p>
          <a:p>
            <a:pPr marL="4572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 algn="just"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934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Agenda	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6CAEDE-2B50-A643-AFD8-C8822F69F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44550"/>
            <a:ext cx="8520600" cy="34164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ZIL (ZFS Intent Log)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Performance bottlenecks when using a low latency media (</a:t>
            </a:r>
            <a:r>
              <a:rPr lang="en-US" dirty="0" err="1"/>
              <a:t>NVMe</a:t>
            </a:r>
            <a:r>
              <a:rPr lang="en-US" dirty="0"/>
              <a:t> SSD) as SLOG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Proposed design changes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Performance 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Limitations with proposed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 &amp;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2A109D4D-3219-6142-A802-45D6E9F1C7FC}"/>
              </a:ext>
            </a:extLst>
          </p:cNvPr>
          <p:cNvSpPr txBox="1">
            <a:spLocks/>
          </p:cNvSpPr>
          <p:nvPr/>
        </p:nvSpPr>
        <p:spPr>
          <a:xfrm>
            <a:off x="671250" y="2141249"/>
            <a:ext cx="7852200" cy="1442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dirty="0"/>
              <a:t>How do we do the replay without an on-disk linked list of LWBs ?</a:t>
            </a:r>
          </a:p>
        </p:txBody>
      </p:sp>
    </p:spTree>
    <p:extLst>
      <p:ext uri="{BB962C8B-B14F-4D97-AF65-F5344CB8AC3E}">
        <p14:creationId xmlns:p14="http://schemas.microsoft.com/office/powerpoint/2010/main" val="14711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	Avoid on-disk linked list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39A831-1E67-9344-B88F-B41D03FC8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863549"/>
            <a:ext cx="4893251" cy="4159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LWBs are scattered in a well-defined region on disk for each </a:t>
            </a:r>
            <a:r>
              <a:rPr lang="en-US" sz="1600" dirty="0" err="1"/>
              <a:t>txg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Per LWB sequence number for enforcing ordering for replay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Replay scans the region, forms a balanced BST using sequence number to get an ordered list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Need separate allocation logic and </a:t>
            </a:r>
            <a:r>
              <a:rPr lang="en-US" sz="1600" dirty="0" err="1"/>
              <a:t>vdev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200" dirty="0"/>
              <a:t>Or a dedicate part of data </a:t>
            </a:r>
            <a:r>
              <a:rPr lang="en-US" sz="1200" dirty="0" err="1"/>
              <a:t>vdev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600" dirty="0"/>
              <a:t>Status – In concept, relatively straight forward to do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A19FB46-7710-5D4B-9401-878E2E85303D}"/>
              </a:ext>
            </a:extLst>
          </p:cNvPr>
          <p:cNvSpPr/>
          <p:nvPr/>
        </p:nvSpPr>
        <p:spPr>
          <a:xfrm>
            <a:off x="5382492" y="962891"/>
            <a:ext cx="2833254" cy="3027218"/>
          </a:xfrm>
          <a:prstGeom prst="can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30CE63-9528-7E4B-A2F2-732F9EB72134}"/>
              </a:ext>
            </a:extLst>
          </p:cNvPr>
          <p:cNvSpPr/>
          <p:nvPr/>
        </p:nvSpPr>
        <p:spPr>
          <a:xfrm>
            <a:off x="5605469" y="1811621"/>
            <a:ext cx="336840" cy="320387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B5DBA61-071F-B84B-8634-B17B46A81168}"/>
              </a:ext>
            </a:extLst>
          </p:cNvPr>
          <p:cNvSpPr/>
          <p:nvPr/>
        </p:nvSpPr>
        <p:spPr>
          <a:xfrm>
            <a:off x="6380045" y="1811619"/>
            <a:ext cx="401782" cy="320387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53C54FB-B0FF-6944-834C-8FB17A3472D5}"/>
              </a:ext>
            </a:extLst>
          </p:cNvPr>
          <p:cNvSpPr/>
          <p:nvPr/>
        </p:nvSpPr>
        <p:spPr>
          <a:xfrm>
            <a:off x="7153344" y="1812107"/>
            <a:ext cx="336839" cy="320387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L6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ED03EC6-8211-5140-BA2E-211711B71C80}"/>
              </a:ext>
            </a:extLst>
          </p:cNvPr>
          <p:cNvSpPr/>
          <p:nvPr/>
        </p:nvSpPr>
        <p:spPr>
          <a:xfrm>
            <a:off x="5964395" y="1811620"/>
            <a:ext cx="401782" cy="320387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18CC050-B508-C94E-B6A7-F079219DDA33}"/>
              </a:ext>
            </a:extLst>
          </p:cNvPr>
          <p:cNvSpPr/>
          <p:nvPr/>
        </p:nvSpPr>
        <p:spPr>
          <a:xfrm>
            <a:off x="7490183" y="1817631"/>
            <a:ext cx="336840" cy="320387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574A5EB-C301-434A-9F35-7B9099199E8D}"/>
              </a:ext>
            </a:extLst>
          </p:cNvPr>
          <p:cNvSpPr/>
          <p:nvPr/>
        </p:nvSpPr>
        <p:spPr>
          <a:xfrm>
            <a:off x="6795695" y="1817631"/>
            <a:ext cx="336840" cy="320387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5F2A82-2306-4740-92B4-F3C7E79DDD09}"/>
              </a:ext>
            </a:extLst>
          </p:cNvPr>
          <p:cNvSpPr txBox="1"/>
          <p:nvPr/>
        </p:nvSpPr>
        <p:spPr>
          <a:xfrm>
            <a:off x="6005946" y="1177636"/>
            <a:ext cx="173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SLOG </a:t>
            </a:r>
            <a:r>
              <a:rPr lang="en-US" dirty="0" err="1"/>
              <a:t>vdev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48D567-04BF-FE45-88E5-DD663E30A380}"/>
              </a:ext>
            </a:extLst>
          </p:cNvPr>
          <p:cNvCxnSpPr>
            <a:cxnSpLocks/>
          </p:cNvCxnSpPr>
          <p:nvPr/>
        </p:nvCxnSpPr>
        <p:spPr>
          <a:xfrm>
            <a:off x="5382492" y="2237509"/>
            <a:ext cx="28124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AB3CBBF-180F-824C-801E-CCC3D2518335}"/>
              </a:ext>
            </a:extLst>
          </p:cNvPr>
          <p:cNvSpPr/>
          <p:nvPr/>
        </p:nvSpPr>
        <p:spPr>
          <a:xfrm>
            <a:off x="5605469" y="2331888"/>
            <a:ext cx="336840" cy="320387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L6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16C2A3E-7AEA-1349-94CD-0DE291C24B58}"/>
              </a:ext>
            </a:extLst>
          </p:cNvPr>
          <p:cNvSpPr/>
          <p:nvPr/>
        </p:nvSpPr>
        <p:spPr>
          <a:xfrm>
            <a:off x="6380045" y="2331886"/>
            <a:ext cx="401782" cy="320387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L7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CBB3F43-77B8-F74E-B909-83349AE445B7}"/>
              </a:ext>
            </a:extLst>
          </p:cNvPr>
          <p:cNvSpPr/>
          <p:nvPr/>
        </p:nvSpPr>
        <p:spPr>
          <a:xfrm>
            <a:off x="7196213" y="2338209"/>
            <a:ext cx="400519" cy="325420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L11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E2EECC3-6A6A-BF4A-990C-F3EAA849706B}"/>
              </a:ext>
            </a:extLst>
          </p:cNvPr>
          <p:cNvSpPr/>
          <p:nvPr/>
        </p:nvSpPr>
        <p:spPr>
          <a:xfrm>
            <a:off x="5964395" y="2331887"/>
            <a:ext cx="401782" cy="320387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L8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BAFF501-F510-2740-B3C1-E5ABE24EDF70}"/>
              </a:ext>
            </a:extLst>
          </p:cNvPr>
          <p:cNvSpPr/>
          <p:nvPr/>
        </p:nvSpPr>
        <p:spPr>
          <a:xfrm>
            <a:off x="7596732" y="2356135"/>
            <a:ext cx="435198" cy="325417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L12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EB53BFF-7D1C-A541-B497-7E31C7D0F6D0}"/>
              </a:ext>
            </a:extLst>
          </p:cNvPr>
          <p:cNvSpPr/>
          <p:nvPr/>
        </p:nvSpPr>
        <p:spPr>
          <a:xfrm>
            <a:off x="6795694" y="2337898"/>
            <a:ext cx="400519" cy="335738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L10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A4D8AA-D907-424A-A3B8-332E99051D52}"/>
              </a:ext>
            </a:extLst>
          </p:cNvPr>
          <p:cNvCxnSpPr/>
          <p:nvPr/>
        </p:nvCxnSpPr>
        <p:spPr>
          <a:xfrm>
            <a:off x="5389459" y="2812473"/>
            <a:ext cx="28124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498AD1B-E87F-A643-B4AB-D15D2DA97D7B}"/>
              </a:ext>
            </a:extLst>
          </p:cNvPr>
          <p:cNvSpPr/>
          <p:nvPr/>
        </p:nvSpPr>
        <p:spPr>
          <a:xfrm>
            <a:off x="5553588" y="3039384"/>
            <a:ext cx="388722" cy="320387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L15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3D62789C-1612-B947-91CA-DAA1BA095CE9}"/>
              </a:ext>
            </a:extLst>
          </p:cNvPr>
          <p:cNvSpPr/>
          <p:nvPr/>
        </p:nvSpPr>
        <p:spPr>
          <a:xfrm>
            <a:off x="6362839" y="3049963"/>
            <a:ext cx="401782" cy="320387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L13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6AF0BD1-DCA8-C747-A7B2-77030C5650D2}"/>
              </a:ext>
            </a:extLst>
          </p:cNvPr>
          <p:cNvSpPr/>
          <p:nvPr/>
        </p:nvSpPr>
        <p:spPr>
          <a:xfrm>
            <a:off x="7185418" y="3048134"/>
            <a:ext cx="388722" cy="320387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L19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4654818-3687-5746-83CD-0D5CA97D2376}"/>
              </a:ext>
            </a:extLst>
          </p:cNvPr>
          <p:cNvSpPr/>
          <p:nvPr/>
        </p:nvSpPr>
        <p:spPr>
          <a:xfrm>
            <a:off x="5951863" y="3049964"/>
            <a:ext cx="401782" cy="320387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L14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0C05A89-872A-7346-9CEA-6DF67BA16AFD}"/>
              </a:ext>
            </a:extLst>
          </p:cNvPr>
          <p:cNvSpPr/>
          <p:nvPr/>
        </p:nvSpPr>
        <p:spPr>
          <a:xfrm>
            <a:off x="7573711" y="3063781"/>
            <a:ext cx="388722" cy="293436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L18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A2A90BF-F441-4E49-939B-E8E543F81415}"/>
              </a:ext>
            </a:extLst>
          </p:cNvPr>
          <p:cNvSpPr/>
          <p:nvPr/>
        </p:nvSpPr>
        <p:spPr>
          <a:xfrm>
            <a:off x="6788728" y="3045394"/>
            <a:ext cx="396423" cy="320387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L16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F4A72B-091B-C949-8985-AD56B1DF44CD}"/>
              </a:ext>
            </a:extLst>
          </p:cNvPr>
          <p:cNvCxnSpPr/>
          <p:nvPr/>
        </p:nvCxnSpPr>
        <p:spPr>
          <a:xfrm>
            <a:off x="5382492" y="3456709"/>
            <a:ext cx="28124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FC238B-52C8-9848-849D-206F7A8E1B7A}"/>
              </a:ext>
            </a:extLst>
          </p:cNvPr>
          <p:cNvSpPr txBox="1"/>
          <p:nvPr/>
        </p:nvSpPr>
        <p:spPr>
          <a:xfrm>
            <a:off x="8188089" y="1847692"/>
            <a:ext cx="586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Txg</a:t>
            </a:r>
            <a:r>
              <a:rPr lang="en-US" sz="1000" dirty="0"/>
              <a:t>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45329F-0B4A-0144-B037-73ABC6EE5468}"/>
              </a:ext>
            </a:extLst>
          </p:cNvPr>
          <p:cNvSpPr txBox="1"/>
          <p:nvPr/>
        </p:nvSpPr>
        <p:spPr>
          <a:xfrm>
            <a:off x="8155667" y="2417408"/>
            <a:ext cx="586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Txg</a:t>
            </a:r>
            <a:r>
              <a:rPr lang="en-US" sz="1000" dirty="0"/>
              <a:t>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73B448-D526-CE42-B8DB-E8FE4A984A5C}"/>
              </a:ext>
            </a:extLst>
          </p:cNvPr>
          <p:cNvSpPr txBox="1"/>
          <p:nvPr/>
        </p:nvSpPr>
        <p:spPr>
          <a:xfrm>
            <a:off x="8153467" y="2992371"/>
            <a:ext cx="586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Txg</a:t>
            </a:r>
            <a:r>
              <a:rPr lang="en-US" sz="1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2046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2A109D4D-3219-6142-A802-45D6E9F1C7FC}"/>
              </a:ext>
            </a:extLst>
          </p:cNvPr>
          <p:cNvSpPr txBox="1">
            <a:spLocks/>
          </p:cNvSpPr>
          <p:nvPr/>
        </p:nvSpPr>
        <p:spPr>
          <a:xfrm>
            <a:off x="645900" y="1850745"/>
            <a:ext cx="7852200" cy="1442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2400" dirty="0"/>
              <a:t>How do we meet the SLA for synchronous operations ?</a:t>
            </a:r>
          </a:p>
        </p:txBody>
      </p:sp>
    </p:spTree>
    <p:extLst>
      <p:ext uri="{BB962C8B-B14F-4D97-AF65-F5344CB8AC3E}">
        <p14:creationId xmlns:p14="http://schemas.microsoft.com/office/powerpoint/2010/main" val="1790353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893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Enforce “required” dependency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557682" cy="3599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Define “Namespace LWB” – LWB which carries a namespace operation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Keep track of all pending namespace LWBs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Form a dependency chain for LWBs based on whether namespace operations are pending or not.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An LWB is completely independent if there are no namespace LWBs pending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An LWB depends only on the last pending namespace LWB to finish.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Each LWB write carries data that thread needs to wait on and any namespace operations, but not data for any other thread.</a:t>
            </a:r>
          </a:p>
        </p:txBody>
      </p:sp>
    </p:spTree>
    <p:extLst>
      <p:ext uri="{BB962C8B-B14F-4D97-AF65-F5344CB8AC3E}">
        <p14:creationId xmlns:p14="http://schemas.microsoft.com/office/powerpoint/2010/main" val="2114633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Enforce “required” dependency</a:t>
            </a:r>
            <a:endParaRPr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>
                <a:highlight>
                  <a:srgbClr val="FFFF00"/>
                </a:highlight>
              </a:rPr>
              <a:t>zil_ns_lwbs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63DF0924-3818-2A4F-857C-21AEB410DC9C}"/>
              </a:ext>
            </a:extLst>
          </p:cNvPr>
          <p:cNvSpPr/>
          <p:nvPr/>
        </p:nvSpPr>
        <p:spPr>
          <a:xfrm rot="10800000">
            <a:off x="1421411" y="1345580"/>
            <a:ext cx="3183320" cy="572700"/>
          </a:xfrm>
          <a:prstGeom prst="homePlate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5F8F-F37E-A841-8F23-5E70ECEFF1CD}"/>
              </a:ext>
            </a:extLst>
          </p:cNvPr>
          <p:cNvSpPr txBox="1"/>
          <p:nvPr/>
        </p:nvSpPr>
        <p:spPr>
          <a:xfrm>
            <a:off x="2009812" y="1409061"/>
            <a:ext cx="259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Logs </a:t>
            </a:r>
            <a:r>
              <a:rPr lang="en-US" sz="1200" dirty="0">
                <a:highlight>
                  <a:srgbClr val="FFFF00"/>
                </a:highlight>
              </a:rPr>
              <a:t>only namespace operations </a:t>
            </a:r>
            <a:r>
              <a:rPr lang="en-US" sz="1200" dirty="0"/>
              <a:t>– Per dataset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5D01497D-1275-2D48-B191-B4B45E5828E1}"/>
              </a:ext>
            </a:extLst>
          </p:cNvPr>
          <p:cNvSpPr/>
          <p:nvPr/>
        </p:nvSpPr>
        <p:spPr>
          <a:xfrm rot="10800000">
            <a:off x="1421409" y="2045885"/>
            <a:ext cx="3229466" cy="646330"/>
          </a:xfrm>
          <a:prstGeom prst="homePlate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373958-11B2-A145-B831-D9CAEC9C28EB}"/>
              </a:ext>
            </a:extLst>
          </p:cNvPr>
          <p:cNvSpPr txBox="1"/>
          <p:nvPr/>
        </p:nvSpPr>
        <p:spPr>
          <a:xfrm>
            <a:off x="2009812" y="2075940"/>
            <a:ext cx="256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Logs other modify operations (</a:t>
            </a:r>
            <a:r>
              <a:rPr lang="en-US" sz="1200" dirty="0">
                <a:highlight>
                  <a:srgbClr val="FFFF00"/>
                </a:highlight>
              </a:rPr>
              <a:t>including sync writes</a:t>
            </a:r>
            <a:r>
              <a:rPr lang="en-US" sz="1200" dirty="0"/>
              <a:t>) AVL tree, tracking per object operations..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EC143AE9-CEBB-E74A-9EB7-C85014BE0D32}"/>
              </a:ext>
            </a:extLst>
          </p:cNvPr>
          <p:cNvSpPr/>
          <p:nvPr/>
        </p:nvSpPr>
        <p:spPr>
          <a:xfrm rot="10800000">
            <a:off x="1500287" y="3225221"/>
            <a:ext cx="3229465" cy="572700"/>
          </a:xfrm>
          <a:prstGeom prst="homePlate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BA0675-D3E0-6442-81D4-70C4E3CD7829}"/>
              </a:ext>
            </a:extLst>
          </p:cNvPr>
          <p:cNvSpPr txBox="1"/>
          <p:nvPr/>
        </p:nvSpPr>
        <p:spPr>
          <a:xfrm>
            <a:off x="2055956" y="3383110"/>
            <a:ext cx="2594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 of pending </a:t>
            </a:r>
            <a:r>
              <a:rPr lang="en-US" sz="1200" dirty="0">
                <a:highlight>
                  <a:srgbClr val="FFFF00"/>
                </a:highlight>
              </a:rPr>
              <a:t>namespace</a:t>
            </a:r>
            <a:r>
              <a:rPr lang="en-US" sz="1200" dirty="0"/>
              <a:t> LWBs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F34FB30-B124-BB47-ACD3-BA53941E54B8}"/>
              </a:ext>
            </a:extLst>
          </p:cNvPr>
          <p:cNvSpPr/>
          <p:nvPr/>
        </p:nvSpPr>
        <p:spPr>
          <a:xfrm>
            <a:off x="4936273" y="1263805"/>
            <a:ext cx="423747" cy="14584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52C55-4519-8845-A4DC-5057FCA0385A}"/>
              </a:ext>
            </a:extLst>
          </p:cNvPr>
          <p:cNvSpPr txBox="1"/>
          <p:nvPr/>
        </p:nvSpPr>
        <p:spPr>
          <a:xfrm>
            <a:off x="5620215" y="1263805"/>
            <a:ext cx="3092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Tracking namespace operations separately allows us to deterministically identify if we need to force the succeeding LWBs to wait for the namespace operations to be committed.</a:t>
            </a:r>
          </a:p>
        </p:txBody>
      </p:sp>
    </p:spTree>
    <p:extLst>
      <p:ext uri="{BB962C8B-B14F-4D97-AF65-F5344CB8AC3E}">
        <p14:creationId xmlns:p14="http://schemas.microsoft.com/office/powerpoint/2010/main" val="214624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cxnSp>
        <p:nvCxnSpPr>
          <p:cNvPr id="12" name="Straight Arrow Connector 11" descr=" 9">
            <a:extLst>
              <a:ext uri="{FF2B5EF4-FFF2-40B4-BE49-F238E27FC236}">
                <a16:creationId xmlns:a16="http://schemas.microsoft.com/office/drawing/2014/main" id="{A6098C0D-837B-E64E-835E-5B14313AA7B5}"/>
              </a:ext>
            </a:extLst>
          </p:cNvPr>
          <p:cNvCxnSpPr>
            <a:cxnSpLocks/>
          </p:cNvCxnSpPr>
          <p:nvPr/>
        </p:nvCxnSpPr>
        <p:spPr>
          <a:xfrm>
            <a:off x="1219083" y="1645232"/>
            <a:ext cx="3420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14" name="TextBox 13" descr=" 32">
            <a:extLst>
              <a:ext uri="{FF2B5EF4-FFF2-40B4-BE49-F238E27FC236}">
                <a16:creationId xmlns:a16="http://schemas.microsoft.com/office/drawing/2014/main" id="{FFDEBB0B-E15F-9847-8EA0-B766D83133C2}"/>
              </a:ext>
            </a:extLst>
          </p:cNvPr>
          <p:cNvSpPr txBox="1"/>
          <p:nvPr/>
        </p:nvSpPr>
        <p:spPr>
          <a:xfrm>
            <a:off x="1557433" y="1537510"/>
            <a:ext cx="671410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sp>
        <p:nvSpPr>
          <p:cNvPr id="17" name="Teardrop 16">
            <a:extLst>
              <a:ext uri="{FF2B5EF4-FFF2-40B4-BE49-F238E27FC236}">
                <a16:creationId xmlns:a16="http://schemas.microsoft.com/office/drawing/2014/main" id="{D9180237-F5E0-8543-8D06-5EF74B51D2D4}"/>
              </a:ext>
            </a:extLst>
          </p:cNvPr>
          <p:cNvSpPr/>
          <p:nvPr/>
        </p:nvSpPr>
        <p:spPr>
          <a:xfrm>
            <a:off x="2587455" y="1495105"/>
            <a:ext cx="2158313" cy="1162443"/>
          </a:xfrm>
          <a:prstGeom prst="teardrop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default sync mode, Create succeeds immediately</a:t>
            </a:r>
          </a:p>
        </p:txBody>
      </p:sp>
      <p:sp>
        <p:nvSpPr>
          <p:cNvPr id="19" name="Google Shape;75;p15" descr=" 75">
            <a:extLst>
              <a:ext uri="{FF2B5EF4-FFF2-40B4-BE49-F238E27FC236}">
                <a16:creationId xmlns:a16="http://schemas.microsoft.com/office/drawing/2014/main" id="{250A89F9-4A80-5740-A738-2CABB58002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Before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037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cxnSp>
        <p:nvCxnSpPr>
          <p:cNvPr id="12" name="Straight Arrow Connector 11" descr=" 9">
            <a:extLst>
              <a:ext uri="{FF2B5EF4-FFF2-40B4-BE49-F238E27FC236}">
                <a16:creationId xmlns:a16="http://schemas.microsoft.com/office/drawing/2014/main" id="{A6098C0D-837B-E64E-835E-5B14313AA7B5}"/>
              </a:ext>
            </a:extLst>
          </p:cNvPr>
          <p:cNvCxnSpPr>
            <a:cxnSpLocks/>
          </p:cNvCxnSpPr>
          <p:nvPr/>
        </p:nvCxnSpPr>
        <p:spPr>
          <a:xfrm>
            <a:off x="1219083" y="1645232"/>
            <a:ext cx="3420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14" name="TextBox 13" descr=" 32">
            <a:extLst>
              <a:ext uri="{FF2B5EF4-FFF2-40B4-BE49-F238E27FC236}">
                <a16:creationId xmlns:a16="http://schemas.microsoft.com/office/drawing/2014/main" id="{FFDEBB0B-E15F-9847-8EA0-B766D83133C2}"/>
              </a:ext>
            </a:extLst>
          </p:cNvPr>
          <p:cNvSpPr txBox="1"/>
          <p:nvPr/>
        </p:nvSpPr>
        <p:spPr>
          <a:xfrm>
            <a:off x="1557433" y="1537510"/>
            <a:ext cx="671410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sp>
        <p:nvSpPr>
          <p:cNvPr id="20" name="Teardrop 19">
            <a:extLst>
              <a:ext uri="{FF2B5EF4-FFF2-40B4-BE49-F238E27FC236}">
                <a16:creationId xmlns:a16="http://schemas.microsoft.com/office/drawing/2014/main" id="{89F70CC1-20E4-B448-BEDB-7382CD2B12B0}"/>
              </a:ext>
            </a:extLst>
          </p:cNvPr>
          <p:cNvSpPr/>
          <p:nvPr/>
        </p:nvSpPr>
        <p:spPr>
          <a:xfrm>
            <a:off x="4248250" y="1899554"/>
            <a:ext cx="2158313" cy="1162443"/>
          </a:xfrm>
          <a:prstGeom prst="teardrop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Succeeds</a:t>
            </a:r>
          </a:p>
        </p:txBody>
      </p:sp>
      <p:sp>
        <p:nvSpPr>
          <p:cNvPr id="22" name="Google Shape;75;p15" descr=" 75">
            <a:extLst>
              <a:ext uri="{FF2B5EF4-FFF2-40B4-BE49-F238E27FC236}">
                <a16:creationId xmlns:a16="http://schemas.microsoft.com/office/drawing/2014/main" id="{CAA49EFA-C9A5-3241-B01C-80D87EA1C6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Before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511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cxnSp>
        <p:nvCxnSpPr>
          <p:cNvPr id="12" name="Straight Arrow Connector 11" descr=" 9">
            <a:extLst>
              <a:ext uri="{FF2B5EF4-FFF2-40B4-BE49-F238E27FC236}">
                <a16:creationId xmlns:a16="http://schemas.microsoft.com/office/drawing/2014/main" id="{A6098C0D-837B-E64E-835E-5B14313AA7B5}"/>
              </a:ext>
            </a:extLst>
          </p:cNvPr>
          <p:cNvCxnSpPr>
            <a:cxnSpLocks/>
          </p:cNvCxnSpPr>
          <p:nvPr/>
        </p:nvCxnSpPr>
        <p:spPr>
          <a:xfrm>
            <a:off x="1219083" y="1645232"/>
            <a:ext cx="3420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 descr=" 18">
            <a:extLst>
              <a:ext uri="{FF2B5EF4-FFF2-40B4-BE49-F238E27FC236}">
                <a16:creationId xmlns:a16="http://schemas.microsoft.com/office/drawing/2014/main" id="{CE2526EA-D128-FE4B-92CC-662BAF77172F}"/>
              </a:ext>
            </a:extLst>
          </p:cNvPr>
          <p:cNvCxnSpPr>
            <a:cxnSpLocks/>
          </p:cNvCxnSpPr>
          <p:nvPr/>
        </p:nvCxnSpPr>
        <p:spPr>
          <a:xfrm flipV="1">
            <a:off x="1237254" y="2345974"/>
            <a:ext cx="320179" cy="90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14" name="TextBox 13" descr=" 32">
            <a:extLst>
              <a:ext uri="{FF2B5EF4-FFF2-40B4-BE49-F238E27FC236}">
                <a16:creationId xmlns:a16="http://schemas.microsoft.com/office/drawing/2014/main" id="{FFDEBB0B-E15F-9847-8EA0-B766D83133C2}"/>
              </a:ext>
            </a:extLst>
          </p:cNvPr>
          <p:cNvSpPr txBox="1"/>
          <p:nvPr/>
        </p:nvSpPr>
        <p:spPr>
          <a:xfrm>
            <a:off x="1557433" y="1537510"/>
            <a:ext cx="671410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22" name="TextBox 21" descr=" 35">
            <a:extLst>
              <a:ext uri="{FF2B5EF4-FFF2-40B4-BE49-F238E27FC236}">
                <a16:creationId xmlns:a16="http://schemas.microsoft.com/office/drawing/2014/main" id="{4FC25E4E-1FD3-3844-9899-9CBDA03E5C5A}"/>
              </a:ext>
            </a:extLst>
          </p:cNvPr>
          <p:cNvSpPr txBox="1"/>
          <p:nvPr/>
        </p:nvSpPr>
        <p:spPr>
          <a:xfrm>
            <a:off x="1557433" y="2248736"/>
            <a:ext cx="645880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sp>
        <p:nvSpPr>
          <p:cNvPr id="24" name="Teardrop 23">
            <a:extLst>
              <a:ext uri="{FF2B5EF4-FFF2-40B4-BE49-F238E27FC236}">
                <a16:creationId xmlns:a16="http://schemas.microsoft.com/office/drawing/2014/main" id="{BC8B073E-8882-E040-A3C5-E674693DA24D}"/>
              </a:ext>
            </a:extLst>
          </p:cNvPr>
          <p:cNvSpPr/>
          <p:nvPr/>
        </p:nvSpPr>
        <p:spPr>
          <a:xfrm>
            <a:off x="2873178" y="2021411"/>
            <a:ext cx="2158313" cy="1162443"/>
          </a:xfrm>
          <a:prstGeom prst="teardrop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Succeeds</a:t>
            </a:r>
          </a:p>
        </p:txBody>
      </p:sp>
      <p:sp>
        <p:nvSpPr>
          <p:cNvPr id="26" name="Google Shape;75;p15" descr=" 75">
            <a:extLst>
              <a:ext uri="{FF2B5EF4-FFF2-40B4-BE49-F238E27FC236}">
                <a16:creationId xmlns:a16="http://schemas.microsoft.com/office/drawing/2014/main" id="{6385F827-4856-2E4C-A75D-7ECD2B70AC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Before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37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cxnSp>
        <p:nvCxnSpPr>
          <p:cNvPr id="12" name="Straight Arrow Connector 11" descr=" 9">
            <a:extLst>
              <a:ext uri="{FF2B5EF4-FFF2-40B4-BE49-F238E27FC236}">
                <a16:creationId xmlns:a16="http://schemas.microsoft.com/office/drawing/2014/main" id="{A6098C0D-837B-E64E-835E-5B14313AA7B5}"/>
              </a:ext>
            </a:extLst>
          </p:cNvPr>
          <p:cNvCxnSpPr>
            <a:cxnSpLocks/>
          </p:cNvCxnSpPr>
          <p:nvPr/>
        </p:nvCxnSpPr>
        <p:spPr>
          <a:xfrm>
            <a:off x="1219083" y="1645232"/>
            <a:ext cx="3420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 descr=" 18">
            <a:extLst>
              <a:ext uri="{FF2B5EF4-FFF2-40B4-BE49-F238E27FC236}">
                <a16:creationId xmlns:a16="http://schemas.microsoft.com/office/drawing/2014/main" id="{CE2526EA-D128-FE4B-92CC-662BAF77172F}"/>
              </a:ext>
            </a:extLst>
          </p:cNvPr>
          <p:cNvCxnSpPr>
            <a:cxnSpLocks/>
          </p:cNvCxnSpPr>
          <p:nvPr/>
        </p:nvCxnSpPr>
        <p:spPr>
          <a:xfrm flipV="1">
            <a:off x="1237254" y="2345974"/>
            <a:ext cx="320179" cy="90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14" name="TextBox 13" descr=" 32">
            <a:extLst>
              <a:ext uri="{FF2B5EF4-FFF2-40B4-BE49-F238E27FC236}">
                <a16:creationId xmlns:a16="http://schemas.microsoft.com/office/drawing/2014/main" id="{FFDEBB0B-E15F-9847-8EA0-B766D83133C2}"/>
              </a:ext>
            </a:extLst>
          </p:cNvPr>
          <p:cNvSpPr txBox="1"/>
          <p:nvPr/>
        </p:nvSpPr>
        <p:spPr>
          <a:xfrm>
            <a:off x="1557433" y="1537510"/>
            <a:ext cx="671410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22" name="TextBox 21" descr=" 35">
            <a:extLst>
              <a:ext uri="{FF2B5EF4-FFF2-40B4-BE49-F238E27FC236}">
                <a16:creationId xmlns:a16="http://schemas.microsoft.com/office/drawing/2014/main" id="{4FC25E4E-1FD3-3844-9899-9CBDA03E5C5A}"/>
              </a:ext>
            </a:extLst>
          </p:cNvPr>
          <p:cNvSpPr txBox="1"/>
          <p:nvPr/>
        </p:nvSpPr>
        <p:spPr>
          <a:xfrm>
            <a:off x="1557433" y="2248736"/>
            <a:ext cx="645880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26" name="TextBox 25" descr=" 36">
            <a:extLst>
              <a:ext uri="{FF2B5EF4-FFF2-40B4-BE49-F238E27FC236}">
                <a16:creationId xmlns:a16="http://schemas.microsoft.com/office/drawing/2014/main" id="{A98C3D95-B674-9847-B2C1-A9DB01C1F435}"/>
              </a:ext>
            </a:extLst>
          </p:cNvPr>
          <p:cNvSpPr txBox="1"/>
          <p:nvPr/>
        </p:nvSpPr>
        <p:spPr>
          <a:xfrm>
            <a:off x="2565884" y="1523488"/>
            <a:ext cx="613170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25" name="Straight Arrow Connector 24" descr=" 37">
            <a:extLst>
              <a:ext uri="{FF2B5EF4-FFF2-40B4-BE49-F238E27FC236}">
                <a16:creationId xmlns:a16="http://schemas.microsoft.com/office/drawing/2014/main" id="{0772663E-A9C2-B742-BE58-9EEE3C36A0C3}"/>
              </a:ext>
            </a:extLst>
          </p:cNvPr>
          <p:cNvCxnSpPr>
            <a:cxnSpLocks/>
          </p:cNvCxnSpPr>
          <p:nvPr/>
        </p:nvCxnSpPr>
        <p:spPr>
          <a:xfrm>
            <a:off x="2228843" y="1631210"/>
            <a:ext cx="3420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sp>
        <p:nvSpPr>
          <p:cNvPr id="29" name="Up Arrow 28">
            <a:extLst>
              <a:ext uri="{FF2B5EF4-FFF2-40B4-BE49-F238E27FC236}">
                <a16:creationId xmlns:a16="http://schemas.microsoft.com/office/drawing/2014/main" id="{16258811-A6B2-884E-8EA1-A7D7ECB16EE3}"/>
              </a:ext>
            </a:extLst>
          </p:cNvPr>
          <p:cNvSpPr/>
          <p:nvPr/>
        </p:nvSpPr>
        <p:spPr>
          <a:xfrm>
            <a:off x="1931773" y="1924958"/>
            <a:ext cx="2652583" cy="1504717"/>
          </a:xfrm>
          <a:prstGeom prst="upArrow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this write is sync write, added to per dataset sync list</a:t>
            </a:r>
          </a:p>
        </p:txBody>
      </p:sp>
      <p:sp>
        <p:nvSpPr>
          <p:cNvPr id="31" name="Google Shape;75;p15" descr=" 75">
            <a:extLst>
              <a:ext uri="{FF2B5EF4-FFF2-40B4-BE49-F238E27FC236}">
                <a16:creationId xmlns:a16="http://schemas.microsoft.com/office/drawing/2014/main" id="{033E4365-AEE7-5A42-8796-25A534C3B2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Before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458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27" name="Rectangle 26" descr=" 38">
            <a:extLst>
              <a:ext uri="{FF2B5EF4-FFF2-40B4-BE49-F238E27FC236}">
                <a16:creationId xmlns:a16="http://schemas.microsoft.com/office/drawing/2014/main" id="{C4A25543-7641-5D41-9A82-0E986F84DF4D}"/>
              </a:ext>
            </a:extLst>
          </p:cNvPr>
          <p:cNvSpPr/>
          <p:nvPr/>
        </p:nvSpPr>
        <p:spPr>
          <a:xfrm>
            <a:off x="1591578" y="3164538"/>
            <a:ext cx="1204920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 descr=" 42">
            <a:extLst>
              <a:ext uri="{FF2B5EF4-FFF2-40B4-BE49-F238E27FC236}">
                <a16:creationId xmlns:a16="http://schemas.microsoft.com/office/drawing/2014/main" id="{EB7844A5-7003-C44A-897F-7BFCAAD5F447}"/>
              </a:ext>
            </a:extLst>
          </p:cNvPr>
          <p:cNvSpPr/>
          <p:nvPr/>
        </p:nvSpPr>
        <p:spPr>
          <a:xfrm>
            <a:off x="2262180" y="3380604"/>
            <a:ext cx="456058" cy="270413"/>
          </a:xfrm>
          <a:prstGeom prst="rect">
            <a:avLst/>
          </a:prstGeom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F2</a:t>
            </a:r>
          </a:p>
        </p:txBody>
      </p:sp>
      <p:sp>
        <p:nvSpPr>
          <p:cNvPr id="30" name="Rectangle 29" descr=" 44">
            <a:extLst>
              <a:ext uri="{FF2B5EF4-FFF2-40B4-BE49-F238E27FC236}">
                <a16:creationId xmlns:a16="http://schemas.microsoft.com/office/drawing/2014/main" id="{465A5FA8-4FA6-0A4E-9ADF-E7A1EEE1C3D0}"/>
              </a:ext>
            </a:extLst>
          </p:cNvPr>
          <p:cNvSpPr/>
          <p:nvPr/>
        </p:nvSpPr>
        <p:spPr>
          <a:xfrm>
            <a:off x="1711247" y="3372516"/>
            <a:ext cx="456058" cy="270413"/>
          </a:xfrm>
          <a:prstGeom prst="rect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 F1</a:t>
            </a:r>
          </a:p>
        </p:txBody>
      </p:sp>
      <p:cxnSp>
        <p:nvCxnSpPr>
          <p:cNvPr id="33" name="Straight Arrow Connector 32" descr=" 45">
            <a:extLst>
              <a:ext uri="{FF2B5EF4-FFF2-40B4-BE49-F238E27FC236}">
                <a16:creationId xmlns:a16="http://schemas.microsoft.com/office/drawing/2014/main" id="{62C2CF2F-9994-B848-B7F7-26F270643124}"/>
              </a:ext>
            </a:extLst>
          </p:cNvPr>
          <p:cNvCxnSpPr>
            <a:cxnSpLocks/>
          </p:cNvCxnSpPr>
          <p:nvPr/>
        </p:nvCxnSpPr>
        <p:spPr>
          <a:xfrm flipV="1">
            <a:off x="1219083" y="3512290"/>
            <a:ext cx="372495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 descr=" 49">
            <a:extLst>
              <a:ext uri="{FF2B5EF4-FFF2-40B4-BE49-F238E27FC236}">
                <a16:creationId xmlns:a16="http://schemas.microsoft.com/office/drawing/2014/main" id="{8DF48280-8050-744A-8895-5B9A052A6A80}"/>
              </a:ext>
            </a:extLst>
          </p:cNvPr>
          <p:cNvSpPr/>
          <p:nvPr/>
        </p:nvSpPr>
        <p:spPr>
          <a:xfrm>
            <a:off x="1947898" y="4502116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32" name="Straight Arrow Connector 31" descr=" 50">
            <a:extLst>
              <a:ext uri="{FF2B5EF4-FFF2-40B4-BE49-F238E27FC236}">
                <a16:creationId xmlns:a16="http://schemas.microsoft.com/office/drawing/2014/main" id="{F97EB20B-F408-A24A-8331-9E343D0CA725}"/>
              </a:ext>
            </a:extLst>
          </p:cNvPr>
          <p:cNvCxnSpPr>
            <a:cxnSpLocks/>
          </p:cNvCxnSpPr>
          <p:nvPr/>
        </p:nvCxnSpPr>
        <p:spPr>
          <a:xfrm>
            <a:off x="2194038" y="3860041"/>
            <a:ext cx="2904" cy="6420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 descr=" 6">
            <a:extLst>
              <a:ext uri="{FF2B5EF4-FFF2-40B4-BE49-F238E27FC236}">
                <a16:creationId xmlns:a16="http://schemas.microsoft.com/office/drawing/2014/main" id="{47F8670D-40DD-054D-ADD2-C06E43E1502C}"/>
              </a:ext>
            </a:extLst>
          </p:cNvPr>
          <p:cNvSpPr txBox="1"/>
          <p:nvPr/>
        </p:nvSpPr>
        <p:spPr>
          <a:xfrm>
            <a:off x="1552931" y="4050614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8D1005F4-F7AE-704B-9CDA-A6FC87F300F4}"/>
              </a:ext>
            </a:extLst>
          </p:cNvPr>
          <p:cNvSpPr/>
          <p:nvPr/>
        </p:nvSpPr>
        <p:spPr>
          <a:xfrm>
            <a:off x="4024746" y="3067134"/>
            <a:ext cx="2851266" cy="1434981"/>
          </a:xfrm>
          <a:prstGeom prst="leftArrow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write is sync, commit that write and all pending sync operations</a:t>
            </a:r>
          </a:p>
        </p:txBody>
      </p:sp>
      <p:cxnSp>
        <p:nvCxnSpPr>
          <p:cNvPr id="36" name="Straight Arrow Connector 35" descr=" 18">
            <a:extLst>
              <a:ext uri="{FF2B5EF4-FFF2-40B4-BE49-F238E27FC236}">
                <a16:creationId xmlns:a16="http://schemas.microsoft.com/office/drawing/2014/main" id="{4B891B45-65E3-A34A-84E4-0AE7B0351EDD}"/>
              </a:ext>
            </a:extLst>
          </p:cNvPr>
          <p:cNvCxnSpPr>
            <a:cxnSpLocks/>
          </p:cNvCxnSpPr>
          <p:nvPr/>
        </p:nvCxnSpPr>
        <p:spPr>
          <a:xfrm flipV="1">
            <a:off x="1237254" y="2345974"/>
            <a:ext cx="320179" cy="90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 descr=" 35">
            <a:extLst>
              <a:ext uri="{FF2B5EF4-FFF2-40B4-BE49-F238E27FC236}">
                <a16:creationId xmlns:a16="http://schemas.microsoft.com/office/drawing/2014/main" id="{540155EC-C910-4049-BD51-8283E808859A}"/>
              </a:ext>
            </a:extLst>
          </p:cNvPr>
          <p:cNvSpPr txBox="1"/>
          <p:nvPr/>
        </p:nvSpPr>
        <p:spPr>
          <a:xfrm>
            <a:off x="1557433" y="2248736"/>
            <a:ext cx="645880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8" name="Google Shape;75;p15" descr=" 75">
            <a:extLst>
              <a:ext uri="{FF2B5EF4-FFF2-40B4-BE49-F238E27FC236}">
                <a16:creationId xmlns:a16="http://schemas.microsoft.com/office/drawing/2014/main" id="{3D3141F3-F123-D444-BBEB-288BCC0338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Before</a:t>
            </a:r>
            <a:endParaRPr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F5F6CC-5F4F-8448-A5ED-3A7D6EBD6376}"/>
              </a:ext>
            </a:extLst>
          </p:cNvPr>
          <p:cNvSpPr txBox="1"/>
          <p:nvPr/>
        </p:nvSpPr>
        <p:spPr>
          <a:xfrm>
            <a:off x="1591577" y="2951958"/>
            <a:ext cx="540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LWB1</a:t>
            </a:r>
          </a:p>
        </p:txBody>
      </p:sp>
    </p:spTree>
    <p:extLst>
      <p:ext uri="{BB962C8B-B14F-4D97-AF65-F5344CB8AC3E}">
        <p14:creationId xmlns:p14="http://schemas.microsoft.com/office/powerpoint/2010/main" val="299699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231468" y="623331"/>
            <a:ext cx="7663150" cy="40908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ZIL (ZFS Intent Log) Overview </a:t>
            </a:r>
          </a:p>
        </p:txBody>
      </p:sp>
    </p:spTree>
    <p:extLst>
      <p:ext uri="{BB962C8B-B14F-4D97-AF65-F5344CB8AC3E}">
        <p14:creationId xmlns:p14="http://schemas.microsoft.com/office/powerpoint/2010/main" val="4070556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27" name="Rectangle 26" descr=" 38">
            <a:extLst>
              <a:ext uri="{FF2B5EF4-FFF2-40B4-BE49-F238E27FC236}">
                <a16:creationId xmlns:a16="http://schemas.microsoft.com/office/drawing/2014/main" id="{C4A25543-7641-5D41-9A82-0E986F84DF4D}"/>
              </a:ext>
            </a:extLst>
          </p:cNvPr>
          <p:cNvSpPr/>
          <p:nvPr/>
        </p:nvSpPr>
        <p:spPr>
          <a:xfrm>
            <a:off x="1591578" y="3164538"/>
            <a:ext cx="1204920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 descr=" 42">
            <a:extLst>
              <a:ext uri="{FF2B5EF4-FFF2-40B4-BE49-F238E27FC236}">
                <a16:creationId xmlns:a16="http://schemas.microsoft.com/office/drawing/2014/main" id="{EB7844A5-7003-C44A-897F-7BFCAAD5F447}"/>
              </a:ext>
            </a:extLst>
          </p:cNvPr>
          <p:cNvSpPr/>
          <p:nvPr/>
        </p:nvSpPr>
        <p:spPr>
          <a:xfrm>
            <a:off x="2262180" y="3380604"/>
            <a:ext cx="456058" cy="270413"/>
          </a:xfrm>
          <a:prstGeom prst="rect">
            <a:avLst/>
          </a:prstGeom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F2</a:t>
            </a:r>
          </a:p>
        </p:txBody>
      </p:sp>
      <p:sp>
        <p:nvSpPr>
          <p:cNvPr id="30" name="Rectangle 29" descr=" 44">
            <a:extLst>
              <a:ext uri="{FF2B5EF4-FFF2-40B4-BE49-F238E27FC236}">
                <a16:creationId xmlns:a16="http://schemas.microsoft.com/office/drawing/2014/main" id="{465A5FA8-4FA6-0A4E-9ADF-E7A1EEE1C3D0}"/>
              </a:ext>
            </a:extLst>
          </p:cNvPr>
          <p:cNvSpPr/>
          <p:nvPr/>
        </p:nvSpPr>
        <p:spPr>
          <a:xfrm>
            <a:off x="1711247" y="3372516"/>
            <a:ext cx="456058" cy="270413"/>
          </a:xfrm>
          <a:prstGeom prst="rect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 F1</a:t>
            </a:r>
          </a:p>
        </p:txBody>
      </p:sp>
      <p:cxnSp>
        <p:nvCxnSpPr>
          <p:cNvPr id="33" name="Straight Arrow Connector 32" descr=" 45">
            <a:extLst>
              <a:ext uri="{FF2B5EF4-FFF2-40B4-BE49-F238E27FC236}">
                <a16:creationId xmlns:a16="http://schemas.microsoft.com/office/drawing/2014/main" id="{62C2CF2F-9994-B848-B7F7-26F270643124}"/>
              </a:ext>
            </a:extLst>
          </p:cNvPr>
          <p:cNvCxnSpPr>
            <a:cxnSpLocks/>
          </p:cNvCxnSpPr>
          <p:nvPr/>
        </p:nvCxnSpPr>
        <p:spPr>
          <a:xfrm flipV="1">
            <a:off x="1219083" y="3512290"/>
            <a:ext cx="372495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 descr=" 49">
            <a:extLst>
              <a:ext uri="{FF2B5EF4-FFF2-40B4-BE49-F238E27FC236}">
                <a16:creationId xmlns:a16="http://schemas.microsoft.com/office/drawing/2014/main" id="{8DF48280-8050-744A-8895-5B9A052A6A80}"/>
              </a:ext>
            </a:extLst>
          </p:cNvPr>
          <p:cNvSpPr/>
          <p:nvPr/>
        </p:nvSpPr>
        <p:spPr>
          <a:xfrm>
            <a:off x="1947898" y="4502116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32" name="Straight Arrow Connector 31" descr=" 50">
            <a:extLst>
              <a:ext uri="{FF2B5EF4-FFF2-40B4-BE49-F238E27FC236}">
                <a16:creationId xmlns:a16="http://schemas.microsoft.com/office/drawing/2014/main" id="{F97EB20B-F408-A24A-8331-9E343D0CA725}"/>
              </a:ext>
            </a:extLst>
          </p:cNvPr>
          <p:cNvCxnSpPr>
            <a:cxnSpLocks/>
          </p:cNvCxnSpPr>
          <p:nvPr/>
        </p:nvCxnSpPr>
        <p:spPr>
          <a:xfrm>
            <a:off x="2194038" y="3860041"/>
            <a:ext cx="2904" cy="6420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 descr=" 54">
            <a:extLst>
              <a:ext uri="{FF2B5EF4-FFF2-40B4-BE49-F238E27FC236}">
                <a16:creationId xmlns:a16="http://schemas.microsoft.com/office/drawing/2014/main" id="{D1EDF6AB-07F9-BB4F-AC61-9A30663960C0}"/>
              </a:ext>
            </a:extLst>
          </p:cNvPr>
          <p:cNvSpPr/>
          <p:nvPr/>
        </p:nvSpPr>
        <p:spPr>
          <a:xfrm>
            <a:off x="3179054" y="3164538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 descr=" 55">
            <a:extLst>
              <a:ext uri="{FF2B5EF4-FFF2-40B4-BE49-F238E27FC236}">
                <a16:creationId xmlns:a16="http://schemas.microsoft.com/office/drawing/2014/main" id="{58D5584A-082A-8C47-8E52-6811A7C1166F}"/>
              </a:ext>
            </a:extLst>
          </p:cNvPr>
          <p:cNvSpPr/>
          <p:nvPr/>
        </p:nvSpPr>
        <p:spPr>
          <a:xfrm>
            <a:off x="3334221" y="3380604"/>
            <a:ext cx="456058" cy="270413"/>
          </a:xfrm>
          <a:prstGeom prst="rect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F1</a:t>
            </a:r>
          </a:p>
        </p:txBody>
      </p:sp>
      <p:cxnSp>
        <p:nvCxnSpPr>
          <p:cNvPr id="36" name="Straight Arrow Connector 35" descr=" 57">
            <a:extLst>
              <a:ext uri="{FF2B5EF4-FFF2-40B4-BE49-F238E27FC236}">
                <a16:creationId xmlns:a16="http://schemas.microsoft.com/office/drawing/2014/main" id="{4A4AB19D-63B3-CD42-8724-B5BDFABB7315}"/>
              </a:ext>
            </a:extLst>
          </p:cNvPr>
          <p:cNvCxnSpPr>
            <a:cxnSpLocks/>
          </p:cNvCxnSpPr>
          <p:nvPr/>
        </p:nvCxnSpPr>
        <p:spPr>
          <a:xfrm flipV="1">
            <a:off x="2806559" y="3512290"/>
            <a:ext cx="372495" cy="39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 descr=" 58">
            <a:extLst>
              <a:ext uri="{FF2B5EF4-FFF2-40B4-BE49-F238E27FC236}">
                <a16:creationId xmlns:a16="http://schemas.microsoft.com/office/drawing/2014/main" id="{28F883BB-A827-E440-849A-B684F401597F}"/>
              </a:ext>
            </a:extLst>
          </p:cNvPr>
          <p:cNvSpPr/>
          <p:nvPr/>
        </p:nvSpPr>
        <p:spPr>
          <a:xfrm>
            <a:off x="3286330" y="4502115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cxnSp>
        <p:nvCxnSpPr>
          <p:cNvPr id="40" name="Straight Arrow Connector 39" descr=" 59">
            <a:extLst>
              <a:ext uri="{FF2B5EF4-FFF2-40B4-BE49-F238E27FC236}">
                <a16:creationId xmlns:a16="http://schemas.microsoft.com/office/drawing/2014/main" id="{96B2F0D8-2D2C-2F43-A69A-84F2991D0F59}"/>
              </a:ext>
            </a:extLst>
          </p:cNvPr>
          <p:cNvCxnSpPr>
            <a:cxnSpLocks/>
          </p:cNvCxnSpPr>
          <p:nvPr/>
        </p:nvCxnSpPr>
        <p:spPr>
          <a:xfrm flipH="1">
            <a:off x="3535374" y="3860041"/>
            <a:ext cx="10969" cy="642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 descr=" 6">
            <a:extLst>
              <a:ext uri="{FF2B5EF4-FFF2-40B4-BE49-F238E27FC236}">
                <a16:creationId xmlns:a16="http://schemas.microsoft.com/office/drawing/2014/main" id="{47F8670D-40DD-054D-ADD2-C06E43E1502C}"/>
              </a:ext>
            </a:extLst>
          </p:cNvPr>
          <p:cNvSpPr txBox="1"/>
          <p:nvPr/>
        </p:nvSpPr>
        <p:spPr>
          <a:xfrm>
            <a:off x="1552931" y="4050614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cxnSp>
        <p:nvCxnSpPr>
          <p:cNvPr id="39" name="Curved Connector 38" descr=" 11">
            <a:extLst>
              <a:ext uri="{FF2B5EF4-FFF2-40B4-BE49-F238E27FC236}">
                <a16:creationId xmlns:a16="http://schemas.microsoft.com/office/drawing/2014/main" id="{A74D55E5-8089-4943-AD41-39ABC0C187B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70191" y="2488385"/>
            <a:ext cx="12700" cy="13523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 descr=" 14">
            <a:extLst>
              <a:ext uri="{FF2B5EF4-FFF2-40B4-BE49-F238E27FC236}">
                <a16:creationId xmlns:a16="http://schemas.microsoft.com/office/drawing/2014/main" id="{71FABE6D-5F8A-C344-A44C-EDB1A0F3A6FE}"/>
              </a:ext>
            </a:extLst>
          </p:cNvPr>
          <p:cNvSpPr txBox="1"/>
          <p:nvPr/>
        </p:nvSpPr>
        <p:spPr>
          <a:xfrm>
            <a:off x="2644998" y="2736514"/>
            <a:ext cx="613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Child</a:t>
            </a:r>
          </a:p>
        </p:txBody>
      </p:sp>
      <p:sp>
        <p:nvSpPr>
          <p:cNvPr id="42" name="TextBox 41" descr=" 82">
            <a:extLst>
              <a:ext uri="{FF2B5EF4-FFF2-40B4-BE49-F238E27FC236}">
                <a16:creationId xmlns:a16="http://schemas.microsoft.com/office/drawing/2014/main" id="{EA719DCB-7B5A-C040-ACB6-8A292721AFEF}"/>
              </a:ext>
            </a:extLst>
          </p:cNvPr>
          <p:cNvSpPr txBox="1"/>
          <p:nvPr/>
        </p:nvSpPr>
        <p:spPr>
          <a:xfrm>
            <a:off x="2892874" y="4064737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sp>
        <p:nvSpPr>
          <p:cNvPr id="44" name="Left Arrow 43">
            <a:extLst>
              <a:ext uri="{FF2B5EF4-FFF2-40B4-BE49-F238E27FC236}">
                <a16:creationId xmlns:a16="http://schemas.microsoft.com/office/drawing/2014/main" id="{A209C3EB-DA14-374E-B75C-406061D7CD4F}"/>
              </a:ext>
            </a:extLst>
          </p:cNvPr>
          <p:cNvSpPr/>
          <p:nvPr/>
        </p:nvSpPr>
        <p:spPr>
          <a:xfrm>
            <a:off x="4024746" y="3067134"/>
            <a:ext cx="2851266" cy="1434981"/>
          </a:xfrm>
          <a:prstGeom prst="leftArrow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async write on F1 through new LWB, making it parent of pending LWB</a:t>
            </a:r>
          </a:p>
        </p:txBody>
      </p:sp>
      <p:sp>
        <p:nvSpPr>
          <p:cNvPr id="46" name="Google Shape;75;p15" descr=" 75">
            <a:extLst>
              <a:ext uri="{FF2B5EF4-FFF2-40B4-BE49-F238E27FC236}">
                <a16:creationId xmlns:a16="http://schemas.microsoft.com/office/drawing/2014/main" id="{CB7EB5BD-A1A2-4A42-9EC7-0938569558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Before</a:t>
            </a:r>
            <a:endParaRPr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1B7260-B4FD-3C46-A766-0144CD808CCC}"/>
              </a:ext>
            </a:extLst>
          </p:cNvPr>
          <p:cNvSpPr txBox="1"/>
          <p:nvPr/>
        </p:nvSpPr>
        <p:spPr>
          <a:xfrm>
            <a:off x="1591577" y="2951958"/>
            <a:ext cx="540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LWB1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384AA6-7FD5-1F49-AD00-DC4086E317B1}"/>
              </a:ext>
            </a:extLst>
          </p:cNvPr>
          <p:cNvSpPr txBox="1"/>
          <p:nvPr/>
        </p:nvSpPr>
        <p:spPr>
          <a:xfrm>
            <a:off x="3086473" y="2994459"/>
            <a:ext cx="540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LWB2</a:t>
            </a:r>
          </a:p>
        </p:txBody>
      </p:sp>
    </p:spTree>
    <p:extLst>
      <p:ext uri="{BB962C8B-B14F-4D97-AF65-F5344CB8AC3E}">
        <p14:creationId xmlns:p14="http://schemas.microsoft.com/office/powerpoint/2010/main" val="150357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sp>
        <p:nvSpPr>
          <p:cNvPr id="45" name="TextBox 44" descr=" 24">
            <a:extLst>
              <a:ext uri="{FF2B5EF4-FFF2-40B4-BE49-F238E27FC236}">
                <a16:creationId xmlns:a16="http://schemas.microsoft.com/office/drawing/2014/main" id="{69EFD9C8-1717-7D42-92EF-BAC2456D705A}"/>
              </a:ext>
            </a:extLst>
          </p:cNvPr>
          <p:cNvSpPr txBox="1"/>
          <p:nvPr/>
        </p:nvSpPr>
        <p:spPr>
          <a:xfrm>
            <a:off x="7273554" y="1747753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F3 (S)</a:t>
            </a:r>
          </a:p>
        </p:txBody>
      </p:sp>
      <p:sp>
        <p:nvSpPr>
          <p:cNvPr id="44" name="Oval 43" descr=" 25">
            <a:extLst>
              <a:ext uri="{FF2B5EF4-FFF2-40B4-BE49-F238E27FC236}">
                <a16:creationId xmlns:a16="http://schemas.microsoft.com/office/drawing/2014/main" id="{7BEB15B9-91BC-A949-95F0-482C2780980D}"/>
              </a:ext>
            </a:extLst>
          </p:cNvPr>
          <p:cNvSpPr/>
          <p:nvPr/>
        </p:nvSpPr>
        <p:spPr>
          <a:xfrm>
            <a:off x="7358749" y="127631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sp>
        <p:nvSpPr>
          <p:cNvPr id="47" name="TextBox 46" descr=" 26">
            <a:extLst>
              <a:ext uri="{FF2B5EF4-FFF2-40B4-BE49-F238E27FC236}">
                <a16:creationId xmlns:a16="http://schemas.microsoft.com/office/drawing/2014/main" id="{152AFB32-1F38-1B43-839E-6491B453691E}"/>
              </a:ext>
            </a:extLst>
          </p:cNvPr>
          <p:cNvSpPr txBox="1"/>
          <p:nvPr/>
        </p:nvSpPr>
        <p:spPr>
          <a:xfrm>
            <a:off x="7274415" y="1994352"/>
            <a:ext cx="790548" cy="21544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F3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27" name="Rectangle 26" descr=" 38">
            <a:extLst>
              <a:ext uri="{FF2B5EF4-FFF2-40B4-BE49-F238E27FC236}">
                <a16:creationId xmlns:a16="http://schemas.microsoft.com/office/drawing/2014/main" id="{C4A25543-7641-5D41-9A82-0E986F84DF4D}"/>
              </a:ext>
            </a:extLst>
          </p:cNvPr>
          <p:cNvSpPr/>
          <p:nvPr/>
        </p:nvSpPr>
        <p:spPr>
          <a:xfrm>
            <a:off x="1591578" y="3164538"/>
            <a:ext cx="1204920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 descr=" 42">
            <a:extLst>
              <a:ext uri="{FF2B5EF4-FFF2-40B4-BE49-F238E27FC236}">
                <a16:creationId xmlns:a16="http://schemas.microsoft.com/office/drawing/2014/main" id="{EB7844A5-7003-C44A-897F-7BFCAAD5F447}"/>
              </a:ext>
            </a:extLst>
          </p:cNvPr>
          <p:cNvSpPr/>
          <p:nvPr/>
        </p:nvSpPr>
        <p:spPr>
          <a:xfrm>
            <a:off x="2262180" y="3380604"/>
            <a:ext cx="456058" cy="270413"/>
          </a:xfrm>
          <a:prstGeom prst="rect">
            <a:avLst/>
          </a:prstGeom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F2</a:t>
            </a:r>
          </a:p>
        </p:txBody>
      </p:sp>
      <p:sp>
        <p:nvSpPr>
          <p:cNvPr id="30" name="Rectangle 29" descr=" 44">
            <a:extLst>
              <a:ext uri="{FF2B5EF4-FFF2-40B4-BE49-F238E27FC236}">
                <a16:creationId xmlns:a16="http://schemas.microsoft.com/office/drawing/2014/main" id="{465A5FA8-4FA6-0A4E-9ADF-E7A1EEE1C3D0}"/>
              </a:ext>
            </a:extLst>
          </p:cNvPr>
          <p:cNvSpPr/>
          <p:nvPr/>
        </p:nvSpPr>
        <p:spPr>
          <a:xfrm>
            <a:off x="1711247" y="3372516"/>
            <a:ext cx="456058" cy="270413"/>
          </a:xfrm>
          <a:prstGeom prst="rect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 F1</a:t>
            </a:r>
          </a:p>
        </p:txBody>
      </p:sp>
      <p:cxnSp>
        <p:nvCxnSpPr>
          <p:cNvPr id="33" name="Straight Arrow Connector 32" descr=" 45">
            <a:extLst>
              <a:ext uri="{FF2B5EF4-FFF2-40B4-BE49-F238E27FC236}">
                <a16:creationId xmlns:a16="http://schemas.microsoft.com/office/drawing/2014/main" id="{62C2CF2F-9994-B848-B7F7-26F270643124}"/>
              </a:ext>
            </a:extLst>
          </p:cNvPr>
          <p:cNvCxnSpPr>
            <a:cxnSpLocks/>
          </p:cNvCxnSpPr>
          <p:nvPr/>
        </p:nvCxnSpPr>
        <p:spPr>
          <a:xfrm flipV="1">
            <a:off x="1219083" y="3512290"/>
            <a:ext cx="372495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 descr=" 49">
            <a:extLst>
              <a:ext uri="{FF2B5EF4-FFF2-40B4-BE49-F238E27FC236}">
                <a16:creationId xmlns:a16="http://schemas.microsoft.com/office/drawing/2014/main" id="{8DF48280-8050-744A-8895-5B9A052A6A80}"/>
              </a:ext>
            </a:extLst>
          </p:cNvPr>
          <p:cNvSpPr/>
          <p:nvPr/>
        </p:nvSpPr>
        <p:spPr>
          <a:xfrm>
            <a:off x="1947898" y="4502116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32" name="Straight Arrow Connector 31" descr=" 50">
            <a:extLst>
              <a:ext uri="{FF2B5EF4-FFF2-40B4-BE49-F238E27FC236}">
                <a16:creationId xmlns:a16="http://schemas.microsoft.com/office/drawing/2014/main" id="{F97EB20B-F408-A24A-8331-9E343D0CA725}"/>
              </a:ext>
            </a:extLst>
          </p:cNvPr>
          <p:cNvCxnSpPr>
            <a:cxnSpLocks/>
          </p:cNvCxnSpPr>
          <p:nvPr/>
        </p:nvCxnSpPr>
        <p:spPr>
          <a:xfrm>
            <a:off x="2194038" y="3860041"/>
            <a:ext cx="2904" cy="6420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 descr=" 54">
            <a:extLst>
              <a:ext uri="{FF2B5EF4-FFF2-40B4-BE49-F238E27FC236}">
                <a16:creationId xmlns:a16="http://schemas.microsoft.com/office/drawing/2014/main" id="{D1EDF6AB-07F9-BB4F-AC61-9A30663960C0}"/>
              </a:ext>
            </a:extLst>
          </p:cNvPr>
          <p:cNvSpPr/>
          <p:nvPr/>
        </p:nvSpPr>
        <p:spPr>
          <a:xfrm>
            <a:off x="3179054" y="3164538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 descr=" 55">
            <a:extLst>
              <a:ext uri="{FF2B5EF4-FFF2-40B4-BE49-F238E27FC236}">
                <a16:creationId xmlns:a16="http://schemas.microsoft.com/office/drawing/2014/main" id="{58D5584A-082A-8C47-8E52-6811A7C1166F}"/>
              </a:ext>
            </a:extLst>
          </p:cNvPr>
          <p:cNvSpPr/>
          <p:nvPr/>
        </p:nvSpPr>
        <p:spPr>
          <a:xfrm>
            <a:off x="3334221" y="3380604"/>
            <a:ext cx="456058" cy="270413"/>
          </a:xfrm>
          <a:prstGeom prst="rect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F1</a:t>
            </a:r>
          </a:p>
        </p:txBody>
      </p:sp>
      <p:cxnSp>
        <p:nvCxnSpPr>
          <p:cNvPr id="36" name="Straight Arrow Connector 35" descr=" 57">
            <a:extLst>
              <a:ext uri="{FF2B5EF4-FFF2-40B4-BE49-F238E27FC236}">
                <a16:creationId xmlns:a16="http://schemas.microsoft.com/office/drawing/2014/main" id="{4A4AB19D-63B3-CD42-8724-B5BDFABB7315}"/>
              </a:ext>
            </a:extLst>
          </p:cNvPr>
          <p:cNvCxnSpPr>
            <a:cxnSpLocks/>
          </p:cNvCxnSpPr>
          <p:nvPr/>
        </p:nvCxnSpPr>
        <p:spPr>
          <a:xfrm flipV="1">
            <a:off x="2806559" y="3512290"/>
            <a:ext cx="372495" cy="39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 descr=" 58">
            <a:extLst>
              <a:ext uri="{FF2B5EF4-FFF2-40B4-BE49-F238E27FC236}">
                <a16:creationId xmlns:a16="http://schemas.microsoft.com/office/drawing/2014/main" id="{28F883BB-A827-E440-849A-B684F401597F}"/>
              </a:ext>
            </a:extLst>
          </p:cNvPr>
          <p:cNvSpPr/>
          <p:nvPr/>
        </p:nvSpPr>
        <p:spPr>
          <a:xfrm>
            <a:off x="3286330" y="4502115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cxnSp>
        <p:nvCxnSpPr>
          <p:cNvPr id="40" name="Straight Arrow Connector 39" descr=" 59">
            <a:extLst>
              <a:ext uri="{FF2B5EF4-FFF2-40B4-BE49-F238E27FC236}">
                <a16:creationId xmlns:a16="http://schemas.microsoft.com/office/drawing/2014/main" id="{96B2F0D8-2D2C-2F43-A69A-84F2991D0F59}"/>
              </a:ext>
            </a:extLst>
          </p:cNvPr>
          <p:cNvCxnSpPr>
            <a:cxnSpLocks/>
          </p:cNvCxnSpPr>
          <p:nvPr/>
        </p:nvCxnSpPr>
        <p:spPr>
          <a:xfrm flipH="1">
            <a:off x="3535374" y="3860041"/>
            <a:ext cx="10969" cy="642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 descr=" 69">
            <a:extLst>
              <a:ext uri="{FF2B5EF4-FFF2-40B4-BE49-F238E27FC236}">
                <a16:creationId xmlns:a16="http://schemas.microsoft.com/office/drawing/2014/main" id="{368338AB-FD17-E042-9EE5-905416090F35}"/>
              </a:ext>
            </a:extLst>
          </p:cNvPr>
          <p:cNvSpPr/>
          <p:nvPr/>
        </p:nvSpPr>
        <p:spPr>
          <a:xfrm>
            <a:off x="4296188" y="3164538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 descr=" 70">
            <a:extLst>
              <a:ext uri="{FF2B5EF4-FFF2-40B4-BE49-F238E27FC236}">
                <a16:creationId xmlns:a16="http://schemas.microsoft.com/office/drawing/2014/main" id="{7417748E-9966-1F40-8F47-6A7DF3924893}"/>
              </a:ext>
            </a:extLst>
          </p:cNvPr>
          <p:cNvSpPr/>
          <p:nvPr/>
        </p:nvSpPr>
        <p:spPr>
          <a:xfrm>
            <a:off x="4451355" y="3380604"/>
            <a:ext cx="456058" cy="270413"/>
          </a:xfrm>
          <a:prstGeom prst="rect">
            <a:avLst/>
          </a:prstGeom>
          <a:ln w="9525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F3</a:t>
            </a:r>
          </a:p>
        </p:txBody>
      </p:sp>
      <p:cxnSp>
        <p:nvCxnSpPr>
          <p:cNvPr id="50" name="Straight Arrow Connector 49" descr=" 71">
            <a:extLst>
              <a:ext uri="{FF2B5EF4-FFF2-40B4-BE49-F238E27FC236}">
                <a16:creationId xmlns:a16="http://schemas.microsoft.com/office/drawing/2014/main" id="{2634ED84-11E9-0043-98BC-E1D4F68FA360}"/>
              </a:ext>
            </a:extLst>
          </p:cNvPr>
          <p:cNvCxnSpPr>
            <a:cxnSpLocks/>
          </p:cNvCxnSpPr>
          <p:nvPr/>
        </p:nvCxnSpPr>
        <p:spPr>
          <a:xfrm flipV="1">
            <a:off x="3923693" y="3512290"/>
            <a:ext cx="372495" cy="39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 descr=" 72">
            <a:extLst>
              <a:ext uri="{FF2B5EF4-FFF2-40B4-BE49-F238E27FC236}">
                <a16:creationId xmlns:a16="http://schemas.microsoft.com/office/drawing/2014/main" id="{01AAED8D-A229-2547-B322-0E5E62FDC26D}"/>
              </a:ext>
            </a:extLst>
          </p:cNvPr>
          <p:cNvSpPr/>
          <p:nvPr/>
        </p:nvSpPr>
        <p:spPr>
          <a:xfrm>
            <a:off x="4403464" y="4502115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cxnSp>
        <p:nvCxnSpPr>
          <p:cNvPr id="55" name="Straight Arrow Connector 54" descr=" 73">
            <a:extLst>
              <a:ext uri="{FF2B5EF4-FFF2-40B4-BE49-F238E27FC236}">
                <a16:creationId xmlns:a16="http://schemas.microsoft.com/office/drawing/2014/main" id="{82DE4316-E340-9D4B-8D8B-E929DB49216B}"/>
              </a:ext>
            </a:extLst>
          </p:cNvPr>
          <p:cNvCxnSpPr>
            <a:cxnSpLocks/>
          </p:cNvCxnSpPr>
          <p:nvPr/>
        </p:nvCxnSpPr>
        <p:spPr>
          <a:xfrm flipH="1">
            <a:off x="4652508" y="3860041"/>
            <a:ext cx="10969" cy="642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 descr=" 6">
            <a:extLst>
              <a:ext uri="{FF2B5EF4-FFF2-40B4-BE49-F238E27FC236}">
                <a16:creationId xmlns:a16="http://schemas.microsoft.com/office/drawing/2014/main" id="{47F8670D-40DD-054D-ADD2-C06E43E1502C}"/>
              </a:ext>
            </a:extLst>
          </p:cNvPr>
          <p:cNvSpPr txBox="1"/>
          <p:nvPr/>
        </p:nvSpPr>
        <p:spPr>
          <a:xfrm>
            <a:off x="1552931" y="4050614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cxnSp>
        <p:nvCxnSpPr>
          <p:cNvPr id="39" name="Curved Connector 38" descr=" 11">
            <a:extLst>
              <a:ext uri="{FF2B5EF4-FFF2-40B4-BE49-F238E27FC236}">
                <a16:creationId xmlns:a16="http://schemas.microsoft.com/office/drawing/2014/main" id="{A74D55E5-8089-4943-AD41-39ABC0C187B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70191" y="2488385"/>
            <a:ext cx="12700" cy="13523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 descr=" 14">
            <a:extLst>
              <a:ext uri="{FF2B5EF4-FFF2-40B4-BE49-F238E27FC236}">
                <a16:creationId xmlns:a16="http://schemas.microsoft.com/office/drawing/2014/main" id="{71FABE6D-5F8A-C344-A44C-EDB1A0F3A6FE}"/>
              </a:ext>
            </a:extLst>
          </p:cNvPr>
          <p:cNvSpPr txBox="1"/>
          <p:nvPr/>
        </p:nvSpPr>
        <p:spPr>
          <a:xfrm>
            <a:off x="2644998" y="2736514"/>
            <a:ext cx="613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Child</a:t>
            </a:r>
          </a:p>
        </p:txBody>
      </p:sp>
      <p:cxnSp>
        <p:nvCxnSpPr>
          <p:cNvPr id="53" name="Curved Connector 52" descr=" 43">
            <a:extLst>
              <a:ext uri="{FF2B5EF4-FFF2-40B4-BE49-F238E27FC236}">
                <a16:creationId xmlns:a16="http://schemas.microsoft.com/office/drawing/2014/main" id="{A0B2EA85-EE07-294A-9D24-61A9B7FF3DE5}"/>
              </a:ext>
            </a:extLst>
          </p:cNvPr>
          <p:cNvCxnSpPr>
            <a:cxnSpLocks/>
          </p:cNvCxnSpPr>
          <p:nvPr/>
        </p:nvCxnSpPr>
        <p:spPr>
          <a:xfrm rot="10800000">
            <a:off x="3557310" y="3154235"/>
            <a:ext cx="1106167" cy="12703"/>
          </a:xfrm>
          <a:prstGeom prst="curvedConnector4">
            <a:avLst>
              <a:gd name="adj1" fmla="val 733"/>
              <a:gd name="adj2" fmla="val 2247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 descr=" 74">
            <a:extLst>
              <a:ext uri="{FF2B5EF4-FFF2-40B4-BE49-F238E27FC236}">
                <a16:creationId xmlns:a16="http://schemas.microsoft.com/office/drawing/2014/main" id="{759BC84C-D16B-4647-A7C4-6D82D0AE14DF}"/>
              </a:ext>
            </a:extLst>
          </p:cNvPr>
          <p:cNvSpPr txBox="1"/>
          <p:nvPr/>
        </p:nvSpPr>
        <p:spPr>
          <a:xfrm>
            <a:off x="3871560" y="2701162"/>
            <a:ext cx="613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Child</a:t>
            </a:r>
          </a:p>
        </p:txBody>
      </p:sp>
      <p:sp>
        <p:nvSpPr>
          <p:cNvPr id="57" name="TextBox 56" descr=" 80">
            <a:extLst>
              <a:ext uri="{FF2B5EF4-FFF2-40B4-BE49-F238E27FC236}">
                <a16:creationId xmlns:a16="http://schemas.microsoft.com/office/drawing/2014/main" id="{6114A5A7-4188-E14C-B65E-A944405FFBEA}"/>
              </a:ext>
            </a:extLst>
          </p:cNvPr>
          <p:cNvSpPr txBox="1"/>
          <p:nvPr/>
        </p:nvSpPr>
        <p:spPr>
          <a:xfrm>
            <a:off x="4012971" y="4064737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sp>
        <p:nvSpPr>
          <p:cNvPr id="42" name="TextBox 41" descr=" 82">
            <a:extLst>
              <a:ext uri="{FF2B5EF4-FFF2-40B4-BE49-F238E27FC236}">
                <a16:creationId xmlns:a16="http://schemas.microsoft.com/office/drawing/2014/main" id="{EA719DCB-7B5A-C040-ACB6-8A292721AFEF}"/>
              </a:ext>
            </a:extLst>
          </p:cNvPr>
          <p:cNvSpPr txBox="1"/>
          <p:nvPr/>
        </p:nvSpPr>
        <p:spPr>
          <a:xfrm>
            <a:off x="2892874" y="4064737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pic>
        <p:nvPicPr>
          <p:cNvPr id="46" name="Graphic 45" descr=" 87">
            <a:extLst>
              <a:ext uri="{FF2B5EF4-FFF2-40B4-BE49-F238E27FC236}">
                <a16:creationId xmlns:a16="http://schemas.microsoft.com/office/drawing/2014/main" id="{236E344F-CBAA-F54C-9B85-44C9D2ADF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93" y="1770491"/>
            <a:ext cx="177763" cy="215444"/>
          </a:xfrm>
          <a:prstGeom prst="rect">
            <a:avLst/>
          </a:prstGeom>
        </p:spPr>
      </p:pic>
      <p:sp>
        <p:nvSpPr>
          <p:cNvPr id="48" name="Left Arrow 47">
            <a:extLst>
              <a:ext uri="{FF2B5EF4-FFF2-40B4-BE49-F238E27FC236}">
                <a16:creationId xmlns:a16="http://schemas.microsoft.com/office/drawing/2014/main" id="{B8FBE1BC-781E-0A43-891A-AD4C77AE65D1}"/>
              </a:ext>
            </a:extLst>
          </p:cNvPr>
          <p:cNvSpPr/>
          <p:nvPr/>
        </p:nvSpPr>
        <p:spPr>
          <a:xfrm>
            <a:off x="5303426" y="2916606"/>
            <a:ext cx="3317399" cy="1698132"/>
          </a:xfrm>
          <a:prstGeom prst="leftArrow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that LBW2 and LWB3 are independent without the </a:t>
            </a:r>
            <a:r>
              <a:rPr lang="en-US" dirty="0" err="1"/>
              <a:t>presense</a:t>
            </a:r>
            <a:r>
              <a:rPr lang="en-US" dirty="0"/>
              <a:t> of Create in LWB1</a:t>
            </a:r>
          </a:p>
        </p:txBody>
      </p:sp>
      <p:sp>
        <p:nvSpPr>
          <p:cNvPr id="58" name="Google Shape;75;p15" descr=" 75">
            <a:extLst>
              <a:ext uri="{FF2B5EF4-FFF2-40B4-BE49-F238E27FC236}">
                <a16:creationId xmlns:a16="http://schemas.microsoft.com/office/drawing/2014/main" id="{768369BA-9265-264C-911A-D92321F7A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Before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5353C-4D52-C245-AEC3-98B16BECC8FE}"/>
              </a:ext>
            </a:extLst>
          </p:cNvPr>
          <p:cNvSpPr txBox="1"/>
          <p:nvPr/>
        </p:nvSpPr>
        <p:spPr>
          <a:xfrm>
            <a:off x="1591577" y="2951958"/>
            <a:ext cx="540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LWB1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5BF057-14F1-364A-B452-14D44BFDB9F5}"/>
              </a:ext>
            </a:extLst>
          </p:cNvPr>
          <p:cNvSpPr txBox="1"/>
          <p:nvPr/>
        </p:nvSpPr>
        <p:spPr>
          <a:xfrm>
            <a:off x="3086473" y="2994459"/>
            <a:ext cx="540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LWB2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78A349-C73C-864C-86F0-76848FEC0BA6}"/>
              </a:ext>
            </a:extLst>
          </p:cNvPr>
          <p:cNvSpPr txBox="1"/>
          <p:nvPr/>
        </p:nvSpPr>
        <p:spPr>
          <a:xfrm>
            <a:off x="4214492" y="2979987"/>
            <a:ext cx="540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LWB3</a:t>
            </a:r>
          </a:p>
        </p:txBody>
      </p:sp>
    </p:spTree>
    <p:extLst>
      <p:ext uri="{BB962C8B-B14F-4D97-AF65-F5344CB8AC3E}">
        <p14:creationId xmlns:p14="http://schemas.microsoft.com/office/powerpoint/2010/main" val="83029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sp>
        <p:nvSpPr>
          <p:cNvPr id="45" name="TextBox 44" descr=" 24">
            <a:extLst>
              <a:ext uri="{FF2B5EF4-FFF2-40B4-BE49-F238E27FC236}">
                <a16:creationId xmlns:a16="http://schemas.microsoft.com/office/drawing/2014/main" id="{69EFD9C8-1717-7D42-92EF-BAC2456D705A}"/>
              </a:ext>
            </a:extLst>
          </p:cNvPr>
          <p:cNvSpPr txBox="1"/>
          <p:nvPr/>
        </p:nvSpPr>
        <p:spPr>
          <a:xfrm>
            <a:off x="7273554" y="1747753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F3 (S)</a:t>
            </a:r>
          </a:p>
        </p:txBody>
      </p:sp>
      <p:sp>
        <p:nvSpPr>
          <p:cNvPr id="44" name="Oval 43" descr=" 25">
            <a:extLst>
              <a:ext uri="{FF2B5EF4-FFF2-40B4-BE49-F238E27FC236}">
                <a16:creationId xmlns:a16="http://schemas.microsoft.com/office/drawing/2014/main" id="{7BEB15B9-91BC-A949-95F0-482C2780980D}"/>
              </a:ext>
            </a:extLst>
          </p:cNvPr>
          <p:cNvSpPr/>
          <p:nvPr/>
        </p:nvSpPr>
        <p:spPr>
          <a:xfrm>
            <a:off x="7358749" y="127631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sp>
        <p:nvSpPr>
          <p:cNvPr id="47" name="TextBox 46" descr=" 26">
            <a:extLst>
              <a:ext uri="{FF2B5EF4-FFF2-40B4-BE49-F238E27FC236}">
                <a16:creationId xmlns:a16="http://schemas.microsoft.com/office/drawing/2014/main" id="{152AFB32-1F38-1B43-839E-6491B453691E}"/>
              </a:ext>
            </a:extLst>
          </p:cNvPr>
          <p:cNvSpPr txBox="1"/>
          <p:nvPr/>
        </p:nvSpPr>
        <p:spPr>
          <a:xfrm>
            <a:off x="7274415" y="1994352"/>
            <a:ext cx="790548" cy="21544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F3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38" name="Rectangle 37" descr=" 54">
            <a:extLst>
              <a:ext uri="{FF2B5EF4-FFF2-40B4-BE49-F238E27FC236}">
                <a16:creationId xmlns:a16="http://schemas.microsoft.com/office/drawing/2014/main" id="{D1EDF6AB-07F9-BB4F-AC61-9A30663960C0}"/>
              </a:ext>
            </a:extLst>
          </p:cNvPr>
          <p:cNvSpPr/>
          <p:nvPr/>
        </p:nvSpPr>
        <p:spPr>
          <a:xfrm>
            <a:off x="3179054" y="3164538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 descr=" 55">
            <a:extLst>
              <a:ext uri="{FF2B5EF4-FFF2-40B4-BE49-F238E27FC236}">
                <a16:creationId xmlns:a16="http://schemas.microsoft.com/office/drawing/2014/main" id="{58D5584A-082A-8C47-8E52-6811A7C1166F}"/>
              </a:ext>
            </a:extLst>
          </p:cNvPr>
          <p:cNvSpPr/>
          <p:nvPr/>
        </p:nvSpPr>
        <p:spPr>
          <a:xfrm>
            <a:off x="3334221" y="3380604"/>
            <a:ext cx="456058" cy="270413"/>
          </a:xfrm>
          <a:prstGeom prst="rect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F1</a:t>
            </a:r>
          </a:p>
        </p:txBody>
      </p:sp>
      <p:sp>
        <p:nvSpPr>
          <p:cNvPr id="43" name="Oval 42" descr=" 58">
            <a:extLst>
              <a:ext uri="{FF2B5EF4-FFF2-40B4-BE49-F238E27FC236}">
                <a16:creationId xmlns:a16="http://schemas.microsoft.com/office/drawing/2014/main" id="{28F883BB-A827-E440-849A-B684F401597F}"/>
              </a:ext>
            </a:extLst>
          </p:cNvPr>
          <p:cNvSpPr/>
          <p:nvPr/>
        </p:nvSpPr>
        <p:spPr>
          <a:xfrm>
            <a:off x="3286330" y="4502115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cxnSp>
        <p:nvCxnSpPr>
          <p:cNvPr id="40" name="Straight Arrow Connector 39" descr=" 59">
            <a:extLst>
              <a:ext uri="{FF2B5EF4-FFF2-40B4-BE49-F238E27FC236}">
                <a16:creationId xmlns:a16="http://schemas.microsoft.com/office/drawing/2014/main" id="{96B2F0D8-2D2C-2F43-A69A-84F2991D0F59}"/>
              </a:ext>
            </a:extLst>
          </p:cNvPr>
          <p:cNvCxnSpPr>
            <a:cxnSpLocks/>
          </p:cNvCxnSpPr>
          <p:nvPr/>
        </p:nvCxnSpPr>
        <p:spPr>
          <a:xfrm flipH="1">
            <a:off x="3535374" y="3860041"/>
            <a:ext cx="10969" cy="642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 descr=" 69">
            <a:extLst>
              <a:ext uri="{FF2B5EF4-FFF2-40B4-BE49-F238E27FC236}">
                <a16:creationId xmlns:a16="http://schemas.microsoft.com/office/drawing/2014/main" id="{368338AB-FD17-E042-9EE5-905416090F35}"/>
              </a:ext>
            </a:extLst>
          </p:cNvPr>
          <p:cNvSpPr/>
          <p:nvPr/>
        </p:nvSpPr>
        <p:spPr>
          <a:xfrm>
            <a:off x="4296188" y="3164538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 descr=" 70">
            <a:extLst>
              <a:ext uri="{FF2B5EF4-FFF2-40B4-BE49-F238E27FC236}">
                <a16:creationId xmlns:a16="http://schemas.microsoft.com/office/drawing/2014/main" id="{7417748E-9966-1F40-8F47-6A7DF3924893}"/>
              </a:ext>
            </a:extLst>
          </p:cNvPr>
          <p:cNvSpPr/>
          <p:nvPr/>
        </p:nvSpPr>
        <p:spPr>
          <a:xfrm>
            <a:off x="4451355" y="3380604"/>
            <a:ext cx="456058" cy="270413"/>
          </a:xfrm>
          <a:prstGeom prst="rect">
            <a:avLst/>
          </a:prstGeom>
          <a:ln w="9525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F3</a:t>
            </a:r>
          </a:p>
        </p:txBody>
      </p:sp>
      <p:cxnSp>
        <p:nvCxnSpPr>
          <p:cNvPr id="50" name="Straight Arrow Connector 49" descr=" 71">
            <a:extLst>
              <a:ext uri="{FF2B5EF4-FFF2-40B4-BE49-F238E27FC236}">
                <a16:creationId xmlns:a16="http://schemas.microsoft.com/office/drawing/2014/main" id="{2634ED84-11E9-0043-98BC-E1D4F68FA360}"/>
              </a:ext>
            </a:extLst>
          </p:cNvPr>
          <p:cNvCxnSpPr>
            <a:cxnSpLocks/>
          </p:cNvCxnSpPr>
          <p:nvPr/>
        </p:nvCxnSpPr>
        <p:spPr>
          <a:xfrm flipV="1">
            <a:off x="3923693" y="3512290"/>
            <a:ext cx="372495" cy="39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 descr=" 72">
            <a:extLst>
              <a:ext uri="{FF2B5EF4-FFF2-40B4-BE49-F238E27FC236}">
                <a16:creationId xmlns:a16="http://schemas.microsoft.com/office/drawing/2014/main" id="{01AAED8D-A229-2547-B322-0E5E62FDC26D}"/>
              </a:ext>
            </a:extLst>
          </p:cNvPr>
          <p:cNvSpPr/>
          <p:nvPr/>
        </p:nvSpPr>
        <p:spPr>
          <a:xfrm>
            <a:off x="4403464" y="4502115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cxnSp>
        <p:nvCxnSpPr>
          <p:cNvPr id="55" name="Straight Arrow Connector 54" descr=" 73">
            <a:extLst>
              <a:ext uri="{FF2B5EF4-FFF2-40B4-BE49-F238E27FC236}">
                <a16:creationId xmlns:a16="http://schemas.microsoft.com/office/drawing/2014/main" id="{82DE4316-E340-9D4B-8D8B-E929DB49216B}"/>
              </a:ext>
            </a:extLst>
          </p:cNvPr>
          <p:cNvCxnSpPr>
            <a:cxnSpLocks/>
          </p:cNvCxnSpPr>
          <p:nvPr/>
        </p:nvCxnSpPr>
        <p:spPr>
          <a:xfrm flipH="1">
            <a:off x="4652508" y="3860041"/>
            <a:ext cx="10969" cy="642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 descr=" 76">
            <a:extLst>
              <a:ext uri="{FF2B5EF4-FFF2-40B4-BE49-F238E27FC236}">
                <a16:creationId xmlns:a16="http://schemas.microsoft.com/office/drawing/2014/main" id="{713BB9DF-DA94-E149-B9ED-88F4103C0263}"/>
              </a:ext>
            </a:extLst>
          </p:cNvPr>
          <p:cNvCxnSpPr>
            <a:cxnSpLocks/>
          </p:cNvCxnSpPr>
          <p:nvPr/>
        </p:nvCxnSpPr>
        <p:spPr>
          <a:xfrm flipV="1">
            <a:off x="1219083" y="3512290"/>
            <a:ext cx="1959971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 descr=" 43">
            <a:extLst>
              <a:ext uri="{FF2B5EF4-FFF2-40B4-BE49-F238E27FC236}">
                <a16:creationId xmlns:a16="http://schemas.microsoft.com/office/drawing/2014/main" id="{A0B2EA85-EE07-294A-9D24-61A9B7FF3DE5}"/>
              </a:ext>
            </a:extLst>
          </p:cNvPr>
          <p:cNvCxnSpPr>
            <a:cxnSpLocks/>
          </p:cNvCxnSpPr>
          <p:nvPr/>
        </p:nvCxnSpPr>
        <p:spPr>
          <a:xfrm rot="10800000">
            <a:off x="3557310" y="3154235"/>
            <a:ext cx="1106167" cy="12703"/>
          </a:xfrm>
          <a:prstGeom prst="curvedConnector4">
            <a:avLst>
              <a:gd name="adj1" fmla="val 733"/>
              <a:gd name="adj2" fmla="val 2247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 descr=" 74">
            <a:extLst>
              <a:ext uri="{FF2B5EF4-FFF2-40B4-BE49-F238E27FC236}">
                <a16:creationId xmlns:a16="http://schemas.microsoft.com/office/drawing/2014/main" id="{759BC84C-D16B-4647-A7C4-6D82D0AE14DF}"/>
              </a:ext>
            </a:extLst>
          </p:cNvPr>
          <p:cNvSpPr txBox="1"/>
          <p:nvPr/>
        </p:nvSpPr>
        <p:spPr>
          <a:xfrm>
            <a:off x="3871560" y="2701162"/>
            <a:ext cx="613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Child</a:t>
            </a:r>
          </a:p>
        </p:txBody>
      </p:sp>
      <p:sp>
        <p:nvSpPr>
          <p:cNvPr id="57" name="TextBox 56" descr=" 80">
            <a:extLst>
              <a:ext uri="{FF2B5EF4-FFF2-40B4-BE49-F238E27FC236}">
                <a16:creationId xmlns:a16="http://schemas.microsoft.com/office/drawing/2014/main" id="{6114A5A7-4188-E14C-B65E-A944405FFBEA}"/>
              </a:ext>
            </a:extLst>
          </p:cNvPr>
          <p:cNvSpPr txBox="1"/>
          <p:nvPr/>
        </p:nvSpPr>
        <p:spPr>
          <a:xfrm>
            <a:off x="4012971" y="4064737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sp>
        <p:nvSpPr>
          <p:cNvPr id="42" name="TextBox 41" descr=" 82">
            <a:extLst>
              <a:ext uri="{FF2B5EF4-FFF2-40B4-BE49-F238E27FC236}">
                <a16:creationId xmlns:a16="http://schemas.microsoft.com/office/drawing/2014/main" id="{EA719DCB-7B5A-C040-ACB6-8A292721AFEF}"/>
              </a:ext>
            </a:extLst>
          </p:cNvPr>
          <p:cNvSpPr txBox="1"/>
          <p:nvPr/>
        </p:nvSpPr>
        <p:spPr>
          <a:xfrm>
            <a:off x="2892874" y="4064737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pic>
        <p:nvPicPr>
          <p:cNvPr id="46" name="Graphic 45" descr=" 87">
            <a:extLst>
              <a:ext uri="{FF2B5EF4-FFF2-40B4-BE49-F238E27FC236}">
                <a16:creationId xmlns:a16="http://schemas.microsoft.com/office/drawing/2014/main" id="{236E344F-CBAA-F54C-9B85-44C9D2ADF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93" y="1770491"/>
            <a:ext cx="177763" cy="215444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0689F81-025E-224F-99EA-1AF1F0ACA149}"/>
              </a:ext>
            </a:extLst>
          </p:cNvPr>
          <p:cNvSpPr/>
          <p:nvPr/>
        </p:nvSpPr>
        <p:spPr>
          <a:xfrm>
            <a:off x="6087675" y="3269673"/>
            <a:ext cx="2086507" cy="1232442"/>
          </a:xfrm>
          <a:prstGeom prst="roundRect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LWB1 finishes, so we can respond to write F2 through T2</a:t>
            </a:r>
          </a:p>
        </p:txBody>
      </p:sp>
      <p:pic>
        <p:nvPicPr>
          <p:cNvPr id="39" name="Graphic 38" descr=" 86">
            <a:extLst>
              <a:ext uri="{FF2B5EF4-FFF2-40B4-BE49-F238E27FC236}">
                <a16:creationId xmlns:a16="http://schemas.microsoft.com/office/drawing/2014/main" id="{3BC3AB07-C9A2-2346-A409-26E21652C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5033" y="1767946"/>
            <a:ext cx="177763" cy="215444"/>
          </a:xfrm>
          <a:prstGeom prst="rect">
            <a:avLst/>
          </a:prstGeom>
        </p:spPr>
      </p:pic>
      <p:sp>
        <p:nvSpPr>
          <p:cNvPr id="58" name="Google Shape;75;p15" descr=" 75">
            <a:extLst>
              <a:ext uri="{FF2B5EF4-FFF2-40B4-BE49-F238E27FC236}">
                <a16:creationId xmlns:a16="http://schemas.microsoft.com/office/drawing/2014/main" id="{82E86344-A47C-444D-B89F-304B8B2120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Before</a:t>
            </a:r>
            <a:endParaRPr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AEF67B-39B2-D644-B12D-25F3491D0808}"/>
              </a:ext>
            </a:extLst>
          </p:cNvPr>
          <p:cNvSpPr txBox="1"/>
          <p:nvPr/>
        </p:nvSpPr>
        <p:spPr>
          <a:xfrm>
            <a:off x="3086473" y="2994459"/>
            <a:ext cx="540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LWB2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D3D4BF-6186-EC46-B7AC-39BB54E980E8}"/>
              </a:ext>
            </a:extLst>
          </p:cNvPr>
          <p:cNvSpPr txBox="1"/>
          <p:nvPr/>
        </p:nvSpPr>
        <p:spPr>
          <a:xfrm>
            <a:off x="4214492" y="2979987"/>
            <a:ext cx="540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LWB3</a:t>
            </a:r>
          </a:p>
        </p:txBody>
      </p:sp>
    </p:spTree>
    <p:extLst>
      <p:ext uri="{BB962C8B-B14F-4D97-AF65-F5344CB8AC3E}">
        <p14:creationId xmlns:p14="http://schemas.microsoft.com/office/powerpoint/2010/main" val="185358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sp>
        <p:nvSpPr>
          <p:cNvPr id="45" name="TextBox 44" descr=" 24">
            <a:extLst>
              <a:ext uri="{FF2B5EF4-FFF2-40B4-BE49-F238E27FC236}">
                <a16:creationId xmlns:a16="http://schemas.microsoft.com/office/drawing/2014/main" id="{69EFD9C8-1717-7D42-92EF-BAC2456D705A}"/>
              </a:ext>
            </a:extLst>
          </p:cNvPr>
          <p:cNvSpPr txBox="1"/>
          <p:nvPr/>
        </p:nvSpPr>
        <p:spPr>
          <a:xfrm>
            <a:off x="7273554" y="1747753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F3 (S)</a:t>
            </a:r>
          </a:p>
        </p:txBody>
      </p:sp>
      <p:sp>
        <p:nvSpPr>
          <p:cNvPr id="44" name="Oval 43" descr=" 25">
            <a:extLst>
              <a:ext uri="{FF2B5EF4-FFF2-40B4-BE49-F238E27FC236}">
                <a16:creationId xmlns:a16="http://schemas.microsoft.com/office/drawing/2014/main" id="{7BEB15B9-91BC-A949-95F0-482C2780980D}"/>
              </a:ext>
            </a:extLst>
          </p:cNvPr>
          <p:cNvSpPr/>
          <p:nvPr/>
        </p:nvSpPr>
        <p:spPr>
          <a:xfrm>
            <a:off x="7358749" y="127631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sp>
        <p:nvSpPr>
          <p:cNvPr id="47" name="TextBox 46" descr=" 26">
            <a:extLst>
              <a:ext uri="{FF2B5EF4-FFF2-40B4-BE49-F238E27FC236}">
                <a16:creationId xmlns:a16="http://schemas.microsoft.com/office/drawing/2014/main" id="{152AFB32-1F38-1B43-839E-6491B453691E}"/>
              </a:ext>
            </a:extLst>
          </p:cNvPr>
          <p:cNvSpPr txBox="1"/>
          <p:nvPr/>
        </p:nvSpPr>
        <p:spPr>
          <a:xfrm>
            <a:off x="7274415" y="1994352"/>
            <a:ext cx="790548" cy="21544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F3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38" name="Rectangle 37" descr=" 54">
            <a:extLst>
              <a:ext uri="{FF2B5EF4-FFF2-40B4-BE49-F238E27FC236}">
                <a16:creationId xmlns:a16="http://schemas.microsoft.com/office/drawing/2014/main" id="{D1EDF6AB-07F9-BB4F-AC61-9A30663960C0}"/>
              </a:ext>
            </a:extLst>
          </p:cNvPr>
          <p:cNvSpPr/>
          <p:nvPr/>
        </p:nvSpPr>
        <p:spPr>
          <a:xfrm>
            <a:off x="3179054" y="3164538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 descr=" 55">
            <a:extLst>
              <a:ext uri="{FF2B5EF4-FFF2-40B4-BE49-F238E27FC236}">
                <a16:creationId xmlns:a16="http://schemas.microsoft.com/office/drawing/2014/main" id="{58D5584A-082A-8C47-8E52-6811A7C1166F}"/>
              </a:ext>
            </a:extLst>
          </p:cNvPr>
          <p:cNvSpPr/>
          <p:nvPr/>
        </p:nvSpPr>
        <p:spPr>
          <a:xfrm>
            <a:off x="3334221" y="3380604"/>
            <a:ext cx="456058" cy="270413"/>
          </a:xfrm>
          <a:prstGeom prst="rect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F1</a:t>
            </a:r>
          </a:p>
        </p:txBody>
      </p:sp>
      <p:sp>
        <p:nvSpPr>
          <p:cNvPr id="43" name="Oval 42" descr=" 58">
            <a:extLst>
              <a:ext uri="{FF2B5EF4-FFF2-40B4-BE49-F238E27FC236}">
                <a16:creationId xmlns:a16="http://schemas.microsoft.com/office/drawing/2014/main" id="{28F883BB-A827-E440-849A-B684F401597F}"/>
              </a:ext>
            </a:extLst>
          </p:cNvPr>
          <p:cNvSpPr/>
          <p:nvPr/>
        </p:nvSpPr>
        <p:spPr>
          <a:xfrm>
            <a:off x="3286330" y="4502115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cxnSp>
        <p:nvCxnSpPr>
          <p:cNvPr id="40" name="Straight Arrow Connector 39" descr=" 59">
            <a:extLst>
              <a:ext uri="{FF2B5EF4-FFF2-40B4-BE49-F238E27FC236}">
                <a16:creationId xmlns:a16="http://schemas.microsoft.com/office/drawing/2014/main" id="{96B2F0D8-2D2C-2F43-A69A-84F2991D0F59}"/>
              </a:ext>
            </a:extLst>
          </p:cNvPr>
          <p:cNvCxnSpPr>
            <a:cxnSpLocks/>
          </p:cNvCxnSpPr>
          <p:nvPr/>
        </p:nvCxnSpPr>
        <p:spPr>
          <a:xfrm flipH="1">
            <a:off x="3535374" y="3860041"/>
            <a:ext cx="10969" cy="642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 descr=" 69">
            <a:extLst>
              <a:ext uri="{FF2B5EF4-FFF2-40B4-BE49-F238E27FC236}">
                <a16:creationId xmlns:a16="http://schemas.microsoft.com/office/drawing/2014/main" id="{368338AB-FD17-E042-9EE5-905416090F35}"/>
              </a:ext>
            </a:extLst>
          </p:cNvPr>
          <p:cNvSpPr/>
          <p:nvPr/>
        </p:nvSpPr>
        <p:spPr>
          <a:xfrm>
            <a:off x="4296188" y="3164538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 descr=" 70">
            <a:extLst>
              <a:ext uri="{FF2B5EF4-FFF2-40B4-BE49-F238E27FC236}">
                <a16:creationId xmlns:a16="http://schemas.microsoft.com/office/drawing/2014/main" id="{7417748E-9966-1F40-8F47-6A7DF3924893}"/>
              </a:ext>
            </a:extLst>
          </p:cNvPr>
          <p:cNvSpPr/>
          <p:nvPr/>
        </p:nvSpPr>
        <p:spPr>
          <a:xfrm>
            <a:off x="4451355" y="3380604"/>
            <a:ext cx="456058" cy="270413"/>
          </a:xfrm>
          <a:prstGeom prst="rect">
            <a:avLst/>
          </a:prstGeom>
          <a:ln w="9525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F3</a:t>
            </a:r>
          </a:p>
        </p:txBody>
      </p:sp>
      <p:cxnSp>
        <p:nvCxnSpPr>
          <p:cNvPr id="50" name="Straight Arrow Connector 49" descr=" 71">
            <a:extLst>
              <a:ext uri="{FF2B5EF4-FFF2-40B4-BE49-F238E27FC236}">
                <a16:creationId xmlns:a16="http://schemas.microsoft.com/office/drawing/2014/main" id="{2634ED84-11E9-0043-98BC-E1D4F68FA360}"/>
              </a:ext>
            </a:extLst>
          </p:cNvPr>
          <p:cNvCxnSpPr>
            <a:cxnSpLocks/>
          </p:cNvCxnSpPr>
          <p:nvPr/>
        </p:nvCxnSpPr>
        <p:spPr>
          <a:xfrm flipV="1">
            <a:off x="3923693" y="3512290"/>
            <a:ext cx="372495" cy="39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 descr=" 72">
            <a:extLst>
              <a:ext uri="{FF2B5EF4-FFF2-40B4-BE49-F238E27FC236}">
                <a16:creationId xmlns:a16="http://schemas.microsoft.com/office/drawing/2014/main" id="{01AAED8D-A229-2547-B322-0E5E62FDC26D}"/>
              </a:ext>
            </a:extLst>
          </p:cNvPr>
          <p:cNvSpPr/>
          <p:nvPr/>
        </p:nvSpPr>
        <p:spPr>
          <a:xfrm>
            <a:off x="4403464" y="4502115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cxnSp>
        <p:nvCxnSpPr>
          <p:cNvPr id="55" name="Straight Arrow Connector 54" descr=" 73">
            <a:extLst>
              <a:ext uri="{FF2B5EF4-FFF2-40B4-BE49-F238E27FC236}">
                <a16:creationId xmlns:a16="http://schemas.microsoft.com/office/drawing/2014/main" id="{82DE4316-E340-9D4B-8D8B-E929DB49216B}"/>
              </a:ext>
            </a:extLst>
          </p:cNvPr>
          <p:cNvCxnSpPr>
            <a:cxnSpLocks/>
          </p:cNvCxnSpPr>
          <p:nvPr/>
        </p:nvCxnSpPr>
        <p:spPr>
          <a:xfrm flipH="1">
            <a:off x="4652508" y="3860041"/>
            <a:ext cx="10969" cy="642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 descr=" 76">
            <a:extLst>
              <a:ext uri="{FF2B5EF4-FFF2-40B4-BE49-F238E27FC236}">
                <a16:creationId xmlns:a16="http://schemas.microsoft.com/office/drawing/2014/main" id="{713BB9DF-DA94-E149-B9ED-88F4103C0263}"/>
              </a:ext>
            </a:extLst>
          </p:cNvPr>
          <p:cNvCxnSpPr>
            <a:cxnSpLocks/>
          </p:cNvCxnSpPr>
          <p:nvPr/>
        </p:nvCxnSpPr>
        <p:spPr>
          <a:xfrm flipV="1">
            <a:off x="1219083" y="3512290"/>
            <a:ext cx="1959971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Arrow 48" descr=" 81">
            <a:extLst>
              <a:ext uri="{FF2B5EF4-FFF2-40B4-BE49-F238E27FC236}">
                <a16:creationId xmlns:a16="http://schemas.microsoft.com/office/drawing/2014/main" id="{5CBC3823-514E-154F-8DB9-9F9C41835601}"/>
              </a:ext>
            </a:extLst>
          </p:cNvPr>
          <p:cNvSpPr/>
          <p:nvPr/>
        </p:nvSpPr>
        <p:spPr>
          <a:xfrm>
            <a:off x="5445126" y="3372516"/>
            <a:ext cx="2805991" cy="126519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 done, But need to wait for child to finish before waking up T3</a:t>
            </a:r>
          </a:p>
        </p:txBody>
      </p:sp>
      <p:cxnSp>
        <p:nvCxnSpPr>
          <p:cNvPr id="53" name="Curved Connector 52" descr=" 43">
            <a:extLst>
              <a:ext uri="{FF2B5EF4-FFF2-40B4-BE49-F238E27FC236}">
                <a16:creationId xmlns:a16="http://schemas.microsoft.com/office/drawing/2014/main" id="{A0B2EA85-EE07-294A-9D24-61A9B7FF3DE5}"/>
              </a:ext>
            </a:extLst>
          </p:cNvPr>
          <p:cNvCxnSpPr>
            <a:cxnSpLocks/>
          </p:cNvCxnSpPr>
          <p:nvPr/>
        </p:nvCxnSpPr>
        <p:spPr>
          <a:xfrm rot="10800000">
            <a:off x="3557310" y="3154235"/>
            <a:ext cx="1106167" cy="12703"/>
          </a:xfrm>
          <a:prstGeom prst="curvedConnector4">
            <a:avLst>
              <a:gd name="adj1" fmla="val 733"/>
              <a:gd name="adj2" fmla="val 2247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 descr=" 74">
            <a:extLst>
              <a:ext uri="{FF2B5EF4-FFF2-40B4-BE49-F238E27FC236}">
                <a16:creationId xmlns:a16="http://schemas.microsoft.com/office/drawing/2014/main" id="{759BC84C-D16B-4647-A7C4-6D82D0AE14DF}"/>
              </a:ext>
            </a:extLst>
          </p:cNvPr>
          <p:cNvSpPr txBox="1"/>
          <p:nvPr/>
        </p:nvSpPr>
        <p:spPr>
          <a:xfrm>
            <a:off x="3871560" y="2701162"/>
            <a:ext cx="613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Child</a:t>
            </a:r>
          </a:p>
        </p:txBody>
      </p:sp>
      <p:sp>
        <p:nvSpPr>
          <p:cNvPr id="57" name="TextBox 56" descr=" 80">
            <a:extLst>
              <a:ext uri="{FF2B5EF4-FFF2-40B4-BE49-F238E27FC236}">
                <a16:creationId xmlns:a16="http://schemas.microsoft.com/office/drawing/2014/main" id="{6114A5A7-4188-E14C-B65E-A944405FFBEA}"/>
              </a:ext>
            </a:extLst>
          </p:cNvPr>
          <p:cNvSpPr txBox="1"/>
          <p:nvPr/>
        </p:nvSpPr>
        <p:spPr>
          <a:xfrm>
            <a:off x="4012971" y="4064737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sp>
        <p:nvSpPr>
          <p:cNvPr id="42" name="TextBox 41" descr=" 82">
            <a:extLst>
              <a:ext uri="{FF2B5EF4-FFF2-40B4-BE49-F238E27FC236}">
                <a16:creationId xmlns:a16="http://schemas.microsoft.com/office/drawing/2014/main" id="{EA719DCB-7B5A-C040-ACB6-8A292721AFEF}"/>
              </a:ext>
            </a:extLst>
          </p:cNvPr>
          <p:cNvSpPr txBox="1"/>
          <p:nvPr/>
        </p:nvSpPr>
        <p:spPr>
          <a:xfrm>
            <a:off x="2892874" y="4064737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pic>
        <p:nvPicPr>
          <p:cNvPr id="39" name="Graphic 38" descr=" 86">
            <a:extLst>
              <a:ext uri="{FF2B5EF4-FFF2-40B4-BE49-F238E27FC236}">
                <a16:creationId xmlns:a16="http://schemas.microsoft.com/office/drawing/2014/main" id="{390D0014-4945-F940-A132-8D1231DB2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5033" y="1767946"/>
            <a:ext cx="177763" cy="215444"/>
          </a:xfrm>
          <a:prstGeom prst="rect">
            <a:avLst/>
          </a:prstGeom>
        </p:spPr>
      </p:pic>
      <p:pic>
        <p:nvPicPr>
          <p:cNvPr id="46" name="Graphic 45" descr=" 87">
            <a:extLst>
              <a:ext uri="{FF2B5EF4-FFF2-40B4-BE49-F238E27FC236}">
                <a16:creationId xmlns:a16="http://schemas.microsoft.com/office/drawing/2014/main" id="{236E344F-CBAA-F54C-9B85-44C9D2ADF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93" y="1770491"/>
            <a:ext cx="177763" cy="215444"/>
          </a:xfrm>
          <a:prstGeom prst="rect">
            <a:avLst/>
          </a:prstGeom>
        </p:spPr>
      </p:pic>
      <p:sp>
        <p:nvSpPr>
          <p:cNvPr id="41" name="Oval 40" descr=" 79">
            <a:extLst>
              <a:ext uri="{FF2B5EF4-FFF2-40B4-BE49-F238E27FC236}">
                <a16:creationId xmlns:a16="http://schemas.microsoft.com/office/drawing/2014/main" id="{25C91706-339A-1C41-9233-4F411373D286}"/>
              </a:ext>
            </a:extLst>
          </p:cNvPr>
          <p:cNvSpPr/>
          <p:nvPr/>
        </p:nvSpPr>
        <p:spPr>
          <a:xfrm>
            <a:off x="3989104" y="2916267"/>
            <a:ext cx="1424218" cy="2063530"/>
          </a:xfrm>
          <a:prstGeom prst="ellipse">
            <a:avLst/>
          </a:prstGeom>
          <a:solidFill>
            <a:srgbClr val="29667E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Google Shape;75;p15" descr=" 75">
            <a:extLst>
              <a:ext uri="{FF2B5EF4-FFF2-40B4-BE49-F238E27FC236}">
                <a16:creationId xmlns:a16="http://schemas.microsoft.com/office/drawing/2014/main" id="{F26EEF43-EAF3-B949-83BC-F8CEDAE02E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Before</a:t>
            </a:r>
            <a:endParaRPr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196749-367E-894B-9F4D-55E69EAFEED7}"/>
              </a:ext>
            </a:extLst>
          </p:cNvPr>
          <p:cNvSpPr txBox="1"/>
          <p:nvPr/>
        </p:nvSpPr>
        <p:spPr>
          <a:xfrm>
            <a:off x="3086473" y="2994459"/>
            <a:ext cx="540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LWB2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7D05DE-AF94-2B4F-879F-8EEBB427E8D0}"/>
              </a:ext>
            </a:extLst>
          </p:cNvPr>
          <p:cNvSpPr txBox="1"/>
          <p:nvPr/>
        </p:nvSpPr>
        <p:spPr>
          <a:xfrm>
            <a:off x="4214492" y="2979987"/>
            <a:ext cx="540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LWB3</a:t>
            </a:r>
          </a:p>
        </p:txBody>
      </p:sp>
    </p:spTree>
    <p:extLst>
      <p:ext uri="{BB962C8B-B14F-4D97-AF65-F5344CB8AC3E}">
        <p14:creationId xmlns:p14="http://schemas.microsoft.com/office/powerpoint/2010/main" val="147786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After</a:t>
            </a:r>
            <a:endParaRPr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00657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>
                <a:highlight>
                  <a:srgbClr val="FFFF00"/>
                </a:highlight>
              </a:rPr>
              <a:t>zil_ns_lwbs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27" name="Rectangle 26" descr=" 38">
            <a:extLst>
              <a:ext uri="{FF2B5EF4-FFF2-40B4-BE49-F238E27FC236}">
                <a16:creationId xmlns:a16="http://schemas.microsoft.com/office/drawing/2014/main" id="{C4A25543-7641-5D41-9A82-0E986F84DF4D}"/>
              </a:ext>
            </a:extLst>
          </p:cNvPr>
          <p:cNvSpPr/>
          <p:nvPr/>
        </p:nvSpPr>
        <p:spPr>
          <a:xfrm>
            <a:off x="1591578" y="2782258"/>
            <a:ext cx="1204920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 descr=" 42">
            <a:extLst>
              <a:ext uri="{FF2B5EF4-FFF2-40B4-BE49-F238E27FC236}">
                <a16:creationId xmlns:a16="http://schemas.microsoft.com/office/drawing/2014/main" id="{EB7844A5-7003-C44A-897F-7BFCAAD5F447}"/>
              </a:ext>
            </a:extLst>
          </p:cNvPr>
          <p:cNvSpPr/>
          <p:nvPr/>
        </p:nvSpPr>
        <p:spPr>
          <a:xfrm>
            <a:off x="2262180" y="2998324"/>
            <a:ext cx="456058" cy="270413"/>
          </a:xfrm>
          <a:prstGeom prst="rect">
            <a:avLst/>
          </a:prstGeom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F2</a:t>
            </a:r>
          </a:p>
        </p:txBody>
      </p:sp>
      <p:sp>
        <p:nvSpPr>
          <p:cNvPr id="30" name="Rectangle 29" descr=" 44">
            <a:extLst>
              <a:ext uri="{FF2B5EF4-FFF2-40B4-BE49-F238E27FC236}">
                <a16:creationId xmlns:a16="http://schemas.microsoft.com/office/drawing/2014/main" id="{465A5FA8-4FA6-0A4E-9ADF-E7A1EEE1C3D0}"/>
              </a:ext>
            </a:extLst>
          </p:cNvPr>
          <p:cNvSpPr/>
          <p:nvPr/>
        </p:nvSpPr>
        <p:spPr>
          <a:xfrm>
            <a:off x="1711247" y="2990236"/>
            <a:ext cx="456058" cy="270413"/>
          </a:xfrm>
          <a:prstGeom prst="rect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 F1</a:t>
            </a:r>
          </a:p>
        </p:txBody>
      </p:sp>
      <p:cxnSp>
        <p:nvCxnSpPr>
          <p:cNvPr id="33" name="Straight Arrow Connector 32" descr=" 45">
            <a:extLst>
              <a:ext uri="{FF2B5EF4-FFF2-40B4-BE49-F238E27FC236}">
                <a16:creationId xmlns:a16="http://schemas.microsoft.com/office/drawing/2014/main" id="{62C2CF2F-9994-B848-B7F7-26F270643124}"/>
              </a:ext>
            </a:extLst>
          </p:cNvPr>
          <p:cNvCxnSpPr>
            <a:cxnSpLocks/>
          </p:cNvCxnSpPr>
          <p:nvPr/>
        </p:nvCxnSpPr>
        <p:spPr>
          <a:xfrm flipV="1">
            <a:off x="1219083" y="3130010"/>
            <a:ext cx="372495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 descr=" 49">
            <a:extLst>
              <a:ext uri="{FF2B5EF4-FFF2-40B4-BE49-F238E27FC236}">
                <a16:creationId xmlns:a16="http://schemas.microsoft.com/office/drawing/2014/main" id="{8DF48280-8050-744A-8895-5B9A052A6A80}"/>
              </a:ext>
            </a:extLst>
          </p:cNvPr>
          <p:cNvSpPr/>
          <p:nvPr/>
        </p:nvSpPr>
        <p:spPr>
          <a:xfrm>
            <a:off x="1947898" y="4119836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32" name="Straight Arrow Connector 31" descr=" 50">
            <a:extLst>
              <a:ext uri="{FF2B5EF4-FFF2-40B4-BE49-F238E27FC236}">
                <a16:creationId xmlns:a16="http://schemas.microsoft.com/office/drawing/2014/main" id="{F97EB20B-F408-A24A-8331-9E343D0CA725}"/>
              </a:ext>
            </a:extLst>
          </p:cNvPr>
          <p:cNvCxnSpPr>
            <a:cxnSpLocks/>
          </p:cNvCxnSpPr>
          <p:nvPr/>
        </p:nvCxnSpPr>
        <p:spPr>
          <a:xfrm>
            <a:off x="2194038" y="3477761"/>
            <a:ext cx="2904" cy="6420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 descr=" 54">
            <a:extLst>
              <a:ext uri="{FF2B5EF4-FFF2-40B4-BE49-F238E27FC236}">
                <a16:creationId xmlns:a16="http://schemas.microsoft.com/office/drawing/2014/main" id="{D1EDF6AB-07F9-BB4F-AC61-9A30663960C0}"/>
              </a:ext>
            </a:extLst>
          </p:cNvPr>
          <p:cNvSpPr/>
          <p:nvPr/>
        </p:nvSpPr>
        <p:spPr>
          <a:xfrm>
            <a:off x="3561215" y="3650510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 descr=" 55">
            <a:extLst>
              <a:ext uri="{FF2B5EF4-FFF2-40B4-BE49-F238E27FC236}">
                <a16:creationId xmlns:a16="http://schemas.microsoft.com/office/drawing/2014/main" id="{58D5584A-082A-8C47-8E52-6811A7C1166F}"/>
              </a:ext>
            </a:extLst>
          </p:cNvPr>
          <p:cNvSpPr/>
          <p:nvPr/>
        </p:nvSpPr>
        <p:spPr>
          <a:xfrm>
            <a:off x="3716382" y="3866576"/>
            <a:ext cx="456058" cy="270413"/>
          </a:xfrm>
          <a:prstGeom prst="rect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F1</a:t>
            </a:r>
          </a:p>
        </p:txBody>
      </p:sp>
      <p:sp>
        <p:nvSpPr>
          <p:cNvPr id="43" name="Oval 42" descr=" 58">
            <a:extLst>
              <a:ext uri="{FF2B5EF4-FFF2-40B4-BE49-F238E27FC236}">
                <a16:creationId xmlns:a16="http://schemas.microsoft.com/office/drawing/2014/main" id="{28F883BB-A827-E440-849A-B684F401597F}"/>
              </a:ext>
            </a:extLst>
          </p:cNvPr>
          <p:cNvSpPr/>
          <p:nvPr/>
        </p:nvSpPr>
        <p:spPr>
          <a:xfrm>
            <a:off x="4561705" y="4407195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34" name="TextBox 33" descr=" 6">
            <a:extLst>
              <a:ext uri="{FF2B5EF4-FFF2-40B4-BE49-F238E27FC236}">
                <a16:creationId xmlns:a16="http://schemas.microsoft.com/office/drawing/2014/main" id="{47F8670D-40DD-054D-ADD2-C06E43E1502C}"/>
              </a:ext>
            </a:extLst>
          </p:cNvPr>
          <p:cNvSpPr txBox="1"/>
          <p:nvPr/>
        </p:nvSpPr>
        <p:spPr>
          <a:xfrm>
            <a:off x="1552931" y="3668334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sp>
        <p:nvSpPr>
          <p:cNvPr id="42" name="TextBox 41" descr=" 82">
            <a:extLst>
              <a:ext uri="{FF2B5EF4-FFF2-40B4-BE49-F238E27FC236}">
                <a16:creationId xmlns:a16="http://schemas.microsoft.com/office/drawing/2014/main" id="{EA719DCB-7B5A-C040-ACB6-8A292721AFEF}"/>
              </a:ext>
            </a:extLst>
          </p:cNvPr>
          <p:cNvSpPr txBox="1"/>
          <p:nvPr/>
        </p:nvSpPr>
        <p:spPr>
          <a:xfrm>
            <a:off x="3908613" y="4384312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D893DF4-99F2-944A-88BE-27C802948673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569437" y="3477761"/>
            <a:ext cx="991778" cy="520501"/>
          </a:xfrm>
          <a:prstGeom prst="bentConnector3">
            <a:avLst>
              <a:gd name="adj1" fmla="val 180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 descr=" 6">
            <a:extLst>
              <a:ext uri="{FF2B5EF4-FFF2-40B4-BE49-F238E27FC236}">
                <a16:creationId xmlns:a16="http://schemas.microsoft.com/office/drawing/2014/main" id="{B0646AE6-99D3-0240-9E1A-138E8BCAB6E4}"/>
              </a:ext>
            </a:extLst>
          </p:cNvPr>
          <p:cNvSpPr txBox="1"/>
          <p:nvPr/>
        </p:nvSpPr>
        <p:spPr>
          <a:xfrm>
            <a:off x="2534791" y="3782817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lwb_ns_waiters</a:t>
            </a:r>
            <a:endParaRPr lang="en-US" sz="800" dirty="0"/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160E506-30D3-B548-9829-0FC805D0F6D0}"/>
              </a:ext>
            </a:extLst>
          </p:cNvPr>
          <p:cNvCxnSpPr>
            <a:cxnSpLocks/>
            <a:stCxn id="38" idx="2"/>
            <a:endCxn id="43" idx="2"/>
          </p:cNvCxnSpPr>
          <p:nvPr/>
        </p:nvCxnSpPr>
        <p:spPr>
          <a:xfrm rot="16200000" flipH="1">
            <a:off x="4137569" y="4136947"/>
            <a:ext cx="215071" cy="63320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 descr=" 24">
            <a:extLst>
              <a:ext uri="{FF2B5EF4-FFF2-40B4-BE49-F238E27FC236}">
                <a16:creationId xmlns:a16="http://schemas.microsoft.com/office/drawing/2014/main" id="{4052C29F-838C-1847-84CF-01ADC2750704}"/>
              </a:ext>
            </a:extLst>
          </p:cNvPr>
          <p:cNvSpPr txBox="1"/>
          <p:nvPr/>
        </p:nvSpPr>
        <p:spPr>
          <a:xfrm>
            <a:off x="7273554" y="1747753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F3 (S)</a:t>
            </a:r>
          </a:p>
        </p:txBody>
      </p:sp>
      <p:sp>
        <p:nvSpPr>
          <p:cNvPr id="39" name="Oval 38" descr=" 25">
            <a:extLst>
              <a:ext uri="{FF2B5EF4-FFF2-40B4-BE49-F238E27FC236}">
                <a16:creationId xmlns:a16="http://schemas.microsoft.com/office/drawing/2014/main" id="{114895ED-8A43-B442-BA6D-EBD2016D34E6}"/>
              </a:ext>
            </a:extLst>
          </p:cNvPr>
          <p:cNvSpPr/>
          <p:nvPr/>
        </p:nvSpPr>
        <p:spPr>
          <a:xfrm>
            <a:off x="7358749" y="127631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pic>
        <p:nvPicPr>
          <p:cNvPr id="40" name="Graphic 39" descr=" 87">
            <a:extLst>
              <a:ext uri="{FF2B5EF4-FFF2-40B4-BE49-F238E27FC236}">
                <a16:creationId xmlns:a16="http://schemas.microsoft.com/office/drawing/2014/main" id="{ACBE12CD-ECD6-9A45-93B0-CA67B6C5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93" y="1770491"/>
            <a:ext cx="177763" cy="215444"/>
          </a:xfrm>
          <a:prstGeom prst="rect">
            <a:avLst/>
          </a:prstGeom>
        </p:spPr>
      </p:pic>
      <p:sp>
        <p:nvSpPr>
          <p:cNvPr id="44" name="TextBox 43" descr=" 26">
            <a:extLst>
              <a:ext uri="{FF2B5EF4-FFF2-40B4-BE49-F238E27FC236}">
                <a16:creationId xmlns:a16="http://schemas.microsoft.com/office/drawing/2014/main" id="{FC92A836-C4A6-0A4A-87FA-0C27B1FF3D32}"/>
              </a:ext>
            </a:extLst>
          </p:cNvPr>
          <p:cNvSpPr txBox="1"/>
          <p:nvPr/>
        </p:nvSpPr>
        <p:spPr>
          <a:xfrm>
            <a:off x="7274415" y="1994352"/>
            <a:ext cx="790548" cy="21544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F3</a:t>
            </a:r>
          </a:p>
        </p:txBody>
      </p:sp>
      <p:sp>
        <p:nvSpPr>
          <p:cNvPr id="50" name="Rectangle 49" descr=" 69">
            <a:extLst>
              <a:ext uri="{FF2B5EF4-FFF2-40B4-BE49-F238E27FC236}">
                <a16:creationId xmlns:a16="http://schemas.microsoft.com/office/drawing/2014/main" id="{559D496A-6874-434C-8C31-632BDD0FA23D}"/>
              </a:ext>
            </a:extLst>
          </p:cNvPr>
          <p:cNvSpPr/>
          <p:nvPr/>
        </p:nvSpPr>
        <p:spPr>
          <a:xfrm>
            <a:off x="5075872" y="3614955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 descr=" 70">
            <a:extLst>
              <a:ext uri="{FF2B5EF4-FFF2-40B4-BE49-F238E27FC236}">
                <a16:creationId xmlns:a16="http://schemas.microsoft.com/office/drawing/2014/main" id="{C5F3676B-E1A0-DA4F-BE07-D0793E15356D}"/>
              </a:ext>
            </a:extLst>
          </p:cNvPr>
          <p:cNvSpPr/>
          <p:nvPr/>
        </p:nvSpPr>
        <p:spPr>
          <a:xfrm>
            <a:off x="5231039" y="3831021"/>
            <a:ext cx="456058" cy="270413"/>
          </a:xfrm>
          <a:prstGeom prst="rect">
            <a:avLst/>
          </a:prstGeom>
          <a:ln w="9525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F3</a:t>
            </a:r>
          </a:p>
        </p:txBody>
      </p:sp>
      <p:cxnSp>
        <p:nvCxnSpPr>
          <p:cNvPr id="52" name="Straight Arrow Connector 51" descr=" 71">
            <a:extLst>
              <a:ext uri="{FF2B5EF4-FFF2-40B4-BE49-F238E27FC236}">
                <a16:creationId xmlns:a16="http://schemas.microsoft.com/office/drawing/2014/main" id="{058C7724-2D09-B649-ADDD-67DF564EA4F7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4311370" y="3962707"/>
            <a:ext cx="764502" cy="58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 descr=" 72">
            <a:extLst>
              <a:ext uri="{FF2B5EF4-FFF2-40B4-BE49-F238E27FC236}">
                <a16:creationId xmlns:a16="http://schemas.microsoft.com/office/drawing/2014/main" id="{2EABE5BA-2966-A645-8D8B-CBE2ED2093E1}"/>
              </a:ext>
            </a:extLst>
          </p:cNvPr>
          <p:cNvSpPr/>
          <p:nvPr/>
        </p:nvSpPr>
        <p:spPr>
          <a:xfrm>
            <a:off x="6068350" y="4381259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sp>
        <p:nvSpPr>
          <p:cNvPr id="56" name="TextBox 55" descr=" 82">
            <a:extLst>
              <a:ext uri="{FF2B5EF4-FFF2-40B4-BE49-F238E27FC236}">
                <a16:creationId xmlns:a16="http://schemas.microsoft.com/office/drawing/2014/main" id="{8BC78CA3-03E5-A744-801B-57FB5BBACA91}"/>
              </a:ext>
            </a:extLst>
          </p:cNvPr>
          <p:cNvSpPr txBox="1"/>
          <p:nvPr/>
        </p:nvSpPr>
        <p:spPr>
          <a:xfrm>
            <a:off x="5371240" y="4346011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A05BC65B-AC3B-334A-A215-BE56A79360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33573" y="4111012"/>
            <a:ext cx="215071" cy="63320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C9BD4AB-5DD8-2A48-8D56-1FBB04668F37}"/>
              </a:ext>
            </a:extLst>
          </p:cNvPr>
          <p:cNvSpPr/>
          <p:nvPr/>
        </p:nvSpPr>
        <p:spPr>
          <a:xfrm>
            <a:off x="3816927" y="2480776"/>
            <a:ext cx="3359728" cy="6492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that LWB2 &amp; LWB3 are dependent only on LWB1, which has a namespace operation.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5451E6-E973-2440-9C95-3A008DFC2C5E}"/>
              </a:ext>
            </a:extLst>
          </p:cNvPr>
          <p:cNvSpPr txBox="1"/>
          <p:nvPr/>
        </p:nvSpPr>
        <p:spPr>
          <a:xfrm>
            <a:off x="1947898" y="2599575"/>
            <a:ext cx="58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LWB1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D19010-8FBF-594C-8D08-748080D1791B}"/>
              </a:ext>
            </a:extLst>
          </p:cNvPr>
          <p:cNvSpPr txBox="1"/>
          <p:nvPr/>
        </p:nvSpPr>
        <p:spPr>
          <a:xfrm>
            <a:off x="3657808" y="3472057"/>
            <a:ext cx="58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LWB2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72C21E-934E-AA4E-BC42-BBD2F14B9DFF}"/>
              </a:ext>
            </a:extLst>
          </p:cNvPr>
          <p:cNvSpPr txBox="1"/>
          <p:nvPr/>
        </p:nvSpPr>
        <p:spPr>
          <a:xfrm>
            <a:off x="5157587" y="3423248"/>
            <a:ext cx="58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LWB3</a:t>
            </a:r>
          </a:p>
        </p:txBody>
      </p:sp>
    </p:spTree>
    <p:extLst>
      <p:ext uri="{BB962C8B-B14F-4D97-AF65-F5344CB8AC3E}">
        <p14:creationId xmlns:p14="http://schemas.microsoft.com/office/powerpoint/2010/main" val="285600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00657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zil_ns_lwbs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38" name="Rectangle 37" descr=" 54">
            <a:extLst>
              <a:ext uri="{FF2B5EF4-FFF2-40B4-BE49-F238E27FC236}">
                <a16:creationId xmlns:a16="http://schemas.microsoft.com/office/drawing/2014/main" id="{D1EDF6AB-07F9-BB4F-AC61-9A30663960C0}"/>
              </a:ext>
            </a:extLst>
          </p:cNvPr>
          <p:cNvSpPr/>
          <p:nvPr/>
        </p:nvSpPr>
        <p:spPr>
          <a:xfrm>
            <a:off x="2280862" y="2474584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 descr=" 55">
            <a:extLst>
              <a:ext uri="{FF2B5EF4-FFF2-40B4-BE49-F238E27FC236}">
                <a16:creationId xmlns:a16="http://schemas.microsoft.com/office/drawing/2014/main" id="{58D5584A-082A-8C47-8E52-6811A7C1166F}"/>
              </a:ext>
            </a:extLst>
          </p:cNvPr>
          <p:cNvSpPr/>
          <p:nvPr/>
        </p:nvSpPr>
        <p:spPr>
          <a:xfrm>
            <a:off x="2436029" y="2690650"/>
            <a:ext cx="456058" cy="270413"/>
          </a:xfrm>
          <a:prstGeom prst="rect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F1</a:t>
            </a:r>
          </a:p>
        </p:txBody>
      </p:sp>
      <p:sp>
        <p:nvSpPr>
          <p:cNvPr id="43" name="Oval 42" descr=" 58">
            <a:extLst>
              <a:ext uri="{FF2B5EF4-FFF2-40B4-BE49-F238E27FC236}">
                <a16:creationId xmlns:a16="http://schemas.microsoft.com/office/drawing/2014/main" id="{28F883BB-A827-E440-849A-B684F401597F}"/>
              </a:ext>
            </a:extLst>
          </p:cNvPr>
          <p:cNvSpPr/>
          <p:nvPr/>
        </p:nvSpPr>
        <p:spPr>
          <a:xfrm>
            <a:off x="3281352" y="32312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42" name="TextBox 41" descr=" 82">
            <a:extLst>
              <a:ext uri="{FF2B5EF4-FFF2-40B4-BE49-F238E27FC236}">
                <a16:creationId xmlns:a16="http://schemas.microsoft.com/office/drawing/2014/main" id="{EA719DCB-7B5A-C040-ACB6-8A292721AFEF}"/>
              </a:ext>
            </a:extLst>
          </p:cNvPr>
          <p:cNvSpPr txBox="1"/>
          <p:nvPr/>
        </p:nvSpPr>
        <p:spPr>
          <a:xfrm>
            <a:off x="2628260" y="3208386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160E506-30D3-B548-9829-0FC805D0F6D0}"/>
              </a:ext>
            </a:extLst>
          </p:cNvPr>
          <p:cNvCxnSpPr>
            <a:cxnSpLocks/>
            <a:stCxn id="38" idx="2"/>
            <a:endCxn id="43" idx="2"/>
          </p:cNvCxnSpPr>
          <p:nvPr/>
        </p:nvCxnSpPr>
        <p:spPr>
          <a:xfrm rot="16200000" flipH="1">
            <a:off x="2857216" y="2961021"/>
            <a:ext cx="215071" cy="63320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 descr=" 24">
            <a:extLst>
              <a:ext uri="{FF2B5EF4-FFF2-40B4-BE49-F238E27FC236}">
                <a16:creationId xmlns:a16="http://schemas.microsoft.com/office/drawing/2014/main" id="{4052C29F-838C-1847-84CF-01ADC2750704}"/>
              </a:ext>
            </a:extLst>
          </p:cNvPr>
          <p:cNvSpPr txBox="1"/>
          <p:nvPr/>
        </p:nvSpPr>
        <p:spPr>
          <a:xfrm>
            <a:off x="7273554" y="1747753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F3 (S)</a:t>
            </a:r>
          </a:p>
        </p:txBody>
      </p:sp>
      <p:sp>
        <p:nvSpPr>
          <p:cNvPr id="39" name="Oval 38" descr=" 25">
            <a:extLst>
              <a:ext uri="{FF2B5EF4-FFF2-40B4-BE49-F238E27FC236}">
                <a16:creationId xmlns:a16="http://schemas.microsoft.com/office/drawing/2014/main" id="{114895ED-8A43-B442-BA6D-EBD2016D34E6}"/>
              </a:ext>
            </a:extLst>
          </p:cNvPr>
          <p:cNvSpPr/>
          <p:nvPr/>
        </p:nvSpPr>
        <p:spPr>
          <a:xfrm>
            <a:off x="7358749" y="127631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pic>
        <p:nvPicPr>
          <p:cNvPr id="40" name="Graphic 39" descr=" 87">
            <a:extLst>
              <a:ext uri="{FF2B5EF4-FFF2-40B4-BE49-F238E27FC236}">
                <a16:creationId xmlns:a16="http://schemas.microsoft.com/office/drawing/2014/main" id="{ACBE12CD-ECD6-9A45-93B0-CA67B6C5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93" y="1770491"/>
            <a:ext cx="177763" cy="215444"/>
          </a:xfrm>
          <a:prstGeom prst="rect">
            <a:avLst/>
          </a:prstGeom>
        </p:spPr>
      </p:pic>
      <p:sp>
        <p:nvSpPr>
          <p:cNvPr id="44" name="TextBox 43" descr=" 26">
            <a:extLst>
              <a:ext uri="{FF2B5EF4-FFF2-40B4-BE49-F238E27FC236}">
                <a16:creationId xmlns:a16="http://schemas.microsoft.com/office/drawing/2014/main" id="{FC92A836-C4A6-0A4A-87FA-0C27B1FF3D32}"/>
              </a:ext>
            </a:extLst>
          </p:cNvPr>
          <p:cNvSpPr txBox="1"/>
          <p:nvPr/>
        </p:nvSpPr>
        <p:spPr>
          <a:xfrm>
            <a:off x="7274415" y="1994352"/>
            <a:ext cx="790548" cy="21544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F3</a:t>
            </a:r>
          </a:p>
        </p:txBody>
      </p:sp>
      <p:sp>
        <p:nvSpPr>
          <p:cNvPr id="50" name="Rectangle 49" descr=" 69">
            <a:extLst>
              <a:ext uri="{FF2B5EF4-FFF2-40B4-BE49-F238E27FC236}">
                <a16:creationId xmlns:a16="http://schemas.microsoft.com/office/drawing/2014/main" id="{559D496A-6874-434C-8C31-632BDD0FA23D}"/>
              </a:ext>
            </a:extLst>
          </p:cNvPr>
          <p:cNvSpPr/>
          <p:nvPr/>
        </p:nvSpPr>
        <p:spPr>
          <a:xfrm>
            <a:off x="3795519" y="2439029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 descr=" 70">
            <a:extLst>
              <a:ext uri="{FF2B5EF4-FFF2-40B4-BE49-F238E27FC236}">
                <a16:creationId xmlns:a16="http://schemas.microsoft.com/office/drawing/2014/main" id="{C5F3676B-E1A0-DA4F-BE07-D0793E15356D}"/>
              </a:ext>
            </a:extLst>
          </p:cNvPr>
          <p:cNvSpPr/>
          <p:nvPr/>
        </p:nvSpPr>
        <p:spPr>
          <a:xfrm>
            <a:off x="3950686" y="2655095"/>
            <a:ext cx="456058" cy="270413"/>
          </a:xfrm>
          <a:prstGeom prst="rect">
            <a:avLst/>
          </a:prstGeom>
          <a:ln w="9525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F3</a:t>
            </a:r>
          </a:p>
        </p:txBody>
      </p:sp>
      <p:sp>
        <p:nvSpPr>
          <p:cNvPr id="53" name="Oval 52" descr=" 72">
            <a:extLst>
              <a:ext uri="{FF2B5EF4-FFF2-40B4-BE49-F238E27FC236}">
                <a16:creationId xmlns:a16="http://schemas.microsoft.com/office/drawing/2014/main" id="{2EABE5BA-2966-A645-8D8B-CBE2ED2093E1}"/>
              </a:ext>
            </a:extLst>
          </p:cNvPr>
          <p:cNvSpPr/>
          <p:nvPr/>
        </p:nvSpPr>
        <p:spPr>
          <a:xfrm>
            <a:off x="4787997" y="320533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sp>
        <p:nvSpPr>
          <p:cNvPr id="56" name="TextBox 55" descr=" 82">
            <a:extLst>
              <a:ext uri="{FF2B5EF4-FFF2-40B4-BE49-F238E27FC236}">
                <a16:creationId xmlns:a16="http://schemas.microsoft.com/office/drawing/2014/main" id="{8BC78CA3-03E5-A744-801B-57FB5BBACA91}"/>
              </a:ext>
            </a:extLst>
          </p:cNvPr>
          <p:cNvSpPr txBox="1"/>
          <p:nvPr/>
        </p:nvSpPr>
        <p:spPr>
          <a:xfrm>
            <a:off x="4090887" y="3170085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A05BC65B-AC3B-334A-A215-BE56A79360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53220" y="2935086"/>
            <a:ext cx="215071" cy="63320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C9BD4AB-5DD8-2A48-8D56-1FBB04668F37}"/>
              </a:ext>
            </a:extLst>
          </p:cNvPr>
          <p:cNvSpPr/>
          <p:nvPr/>
        </p:nvSpPr>
        <p:spPr>
          <a:xfrm>
            <a:off x="5272933" y="3714854"/>
            <a:ext cx="3359728" cy="10283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LWB1 finishes, T2 responds to the write. At this point LWB2 and LWB3 are completely independent and can finish in any order</a:t>
            </a:r>
          </a:p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D19010-8FBF-594C-8D08-748080D1791B}"/>
              </a:ext>
            </a:extLst>
          </p:cNvPr>
          <p:cNvSpPr txBox="1"/>
          <p:nvPr/>
        </p:nvSpPr>
        <p:spPr>
          <a:xfrm>
            <a:off x="2377455" y="2296131"/>
            <a:ext cx="58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LWB2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72C21E-934E-AA4E-BC42-BBD2F14B9DFF}"/>
              </a:ext>
            </a:extLst>
          </p:cNvPr>
          <p:cNvSpPr txBox="1"/>
          <p:nvPr/>
        </p:nvSpPr>
        <p:spPr>
          <a:xfrm>
            <a:off x="3877234" y="2247322"/>
            <a:ext cx="58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LWB3</a:t>
            </a:r>
          </a:p>
        </p:txBody>
      </p:sp>
      <p:pic>
        <p:nvPicPr>
          <p:cNvPr id="49" name="Graphic 48" descr=" 83">
            <a:extLst>
              <a:ext uri="{FF2B5EF4-FFF2-40B4-BE49-F238E27FC236}">
                <a16:creationId xmlns:a16="http://schemas.microsoft.com/office/drawing/2014/main" id="{5C8110CB-C667-4B4D-8CBC-D4EBC6651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763798"/>
            <a:ext cx="177763" cy="215444"/>
          </a:xfrm>
          <a:prstGeom prst="rect">
            <a:avLst/>
          </a:prstGeom>
        </p:spPr>
      </p:pic>
      <p:sp>
        <p:nvSpPr>
          <p:cNvPr id="45" name="Google Shape;75;p15" descr=" 75">
            <a:extLst>
              <a:ext uri="{FF2B5EF4-FFF2-40B4-BE49-F238E27FC236}">
                <a16:creationId xmlns:a16="http://schemas.microsoft.com/office/drawing/2014/main" id="{AE274DBF-62F9-B049-B4AF-40BEF1BC35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After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30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893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17578" y="959970"/>
            <a:ext cx="7609892" cy="38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600" dirty="0"/>
              <a:t>New on-disk layout  &amp; replay based on the new on-disk layout needs to be implemented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Potential performance drop for throughput bound workloads</a:t>
            </a:r>
          </a:p>
          <a:p>
            <a:pPr marL="742950" lvl="1" indent="-285750">
              <a:spcAft>
                <a:spcPts val="1600"/>
              </a:spcAft>
            </a:pPr>
            <a:r>
              <a:rPr lang="en-US" sz="1400" dirty="0"/>
              <a:t>Needs L0 writes to data </a:t>
            </a:r>
            <a:r>
              <a:rPr lang="en-US" sz="1400" dirty="0" err="1"/>
              <a:t>vdev</a:t>
            </a:r>
            <a:r>
              <a:rPr lang="en-US" sz="1400" dirty="0"/>
              <a:t> support with SLOG, get maximum throughout for that without </a:t>
            </a:r>
            <a:r>
              <a:rPr lang="en-US" sz="1400" dirty="0" err="1"/>
              <a:t>zio</a:t>
            </a:r>
            <a:r>
              <a:rPr lang="en-US" sz="1400" dirty="0"/>
              <a:t> pipeline.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/>
              <a:t>Large commits needing more than one LWB needs to be serialized – Provide parallelism</a:t>
            </a:r>
          </a:p>
          <a:p>
            <a:pPr marL="285750" indent="-285750">
              <a:spcAft>
                <a:spcPts val="1600"/>
              </a:spcAft>
            </a:pPr>
            <a:r>
              <a:rPr lang="en-US" sz="1600" dirty="0" err="1"/>
              <a:t>Fsync</a:t>
            </a:r>
            <a:r>
              <a:rPr lang="en-US" sz="1600" dirty="0"/>
              <a:t> for entire dataset (variant of above) is inefficient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Support for mirrored slog.</a:t>
            </a:r>
          </a:p>
        </p:txBody>
      </p:sp>
    </p:spTree>
    <p:extLst>
      <p:ext uri="{BB962C8B-B14F-4D97-AF65-F5344CB8AC3E}">
        <p14:creationId xmlns:p14="http://schemas.microsoft.com/office/powerpoint/2010/main" val="3346832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Summary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C7F021-A71B-0049-BE11-09C494D16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Avoid </a:t>
            </a:r>
            <a:r>
              <a:rPr lang="en-US" sz="2000" dirty="0" err="1"/>
              <a:t>zio</a:t>
            </a:r>
            <a:r>
              <a:rPr lang="en-US" sz="2000" dirty="0"/>
              <a:t> pipeline in ZIL write path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Make LWB dependency to be more intelligent thus avoid serialization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New on-disk layout for LWBs without need for a linked list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Part of these proposals are implemented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Upto</a:t>
            </a:r>
            <a:r>
              <a:rPr lang="en-US" sz="2000" dirty="0"/>
              <a:t> 4x performance improvement for random writes – Both IOPS and latency.</a:t>
            </a:r>
          </a:p>
        </p:txBody>
      </p:sp>
    </p:spTree>
    <p:extLst>
      <p:ext uri="{BB962C8B-B14F-4D97-AF65-F5344CB8AC3E}">
        <p14:creationId xmlns:p14="http://schemas.microsoft.com/office/powerpoint/2010/main" val="16909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8540EA21-893F-994F-9C3E-E676606C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13" y="2208627"/>
            <a:ext cx="7852200" cy="861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	      Q &amp; A</a:t>
            </a:r>
          </a:p>
        </p:txBody>
      </p:sp>
    </p:spTree>
    <p:extLst>
      <p:ext uri="{BB962C8B-B14F-4D97-AF65-F5344CB8AC3E}">
        <p14:creationId xmlns:p14="http://schemas.microsoft.com/office/powerpoint/2010/main" val="9923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 idx="4294967295"/>
          </p:nvPr>
        </p:nvSpPr>
        <p:spPr>
          <a:xfrm>
            <a:off x="1292225" y="2141538"/>
            <a:ext cx="7851775" cy="860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– How ZIL works today</a:t>
            </a:r>
            <a:endParaRPr dirty="0"/>
          </a:p>
        </p:txBody>
      </p:sp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247E36CF-69F8-8A46-83DB-D64F9BAFA5E0}"/>
              </a:ext>
            </a:extLst>
          </p:cNvPr>
          <p:cNvSpPr txBox="1">
            <a:spLocks/>
          </p:cNvSpPr>
          <p:nvPr/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/>
              <a:t>Backup slides – Walk through example</a:t>
            </a:r>
          </a:p>
        </p:txBody>
      </p:sp>
    </p:spTree>
    <p:extLst>
      <p:ext uri="{BB962C8B-B14F-4D97-AF65-F5344CB8AC3E}">
        <p14:creationId xmlns:p14="http://schemas.microsoft.com/office/powerpoint/2010/main" val="196124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ZIL overview – SLA for sync operations</a:t>
            </a:r>
            <a:endParaRPr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F525E5-BC4D-8342-ACDA-4C1B2EADC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441" y="614167"/>
            <a:ext cx="8659118" cy="4159825"/>
          </a:xfrm>
        </p:spPr>
        <p:txBody>
          <a:bodyPr/>
          <a:lstStyle/>
          <a:p>
            <a:pPr marL="3429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File system namespace is up to date.</a:t>
            </a:r>
          </a:p>
          <a:p>
            <a:pPr marL="800100" lvl="3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All pending name space </a:t>
            </a:r>
            <a:r>
              <a:rPr lang="en-US" sz="1600" dirty="0" err="1"/>
              <a:t>operaions</a:t>
            </a:r>
            <a:r>
              <a:rPr lang="en-US" sz="1600" dirty="0"/>
              <a:t> (creates, renames, deletes </a:t>
            </a:r>
            <a:r>
              <a:rPr lang="en-US" sz="1600" dirty="0" err="1"/>
              <a:t>etc</a:t>
            </a:r>
            <a:r>
              <a:rPr lang="en-US" sz="1600" dirty="0"/>
              <a:t>)  have to be persisted on-disk before responding to any synchronous operation such as </a:t>
            </a:r>
            <a:r>
              <a:rPr lang="en-US" sz="1600" dirty="0" err="1"/>
              <a:t>fsync</a:t>
            </a:r>
            <a:r>
              <a:rPr lang="en-US" sz="1600" dirty="0"/>
              <a:t>, sync writes.</a:t>
            </a:r>
          </a:p>
          <a:p>
            <a:pPr marL="3429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All relevant data and metadata for the object being operated on must be written to persistent storage.</a:t>
            </a:r>
          </a:p>
          <a:p>
            <a:pPr marL="3429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For a workload which is purely sync writes (no name space operations), all concurrent writes are independent – Do not depend on any other outstanding writes.</a:t>
            </a:r>
          </a:p>
          <a:p>
            <a:pPr marL="3429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No guarantee on the order in which independent concurrent operations finish.</a:t>
            </a:r>
          </a:p>
          <a:p>
            <a:pPr marL="457200" lvl="3" indent="0">
              <a:lnSpc>
                <a:spcPct val="150000"/>
              </a:lnSpc>
              <a:buNone/>
            </a:pPr>
            <a:endParaRPr lang="en-US" sz="1600" dirty="0"/>
          </a:p>
          <a:p>
            <a:pPr marL="457200" lvl="3" indent="0">
              <a:lnSpc>
                <a:spcPct val="150000"/>
              </a:lnSpc>
              <a:buNone/>
            </a:pPr>
            <a:endParaRPr lang="en-US" sz="1600" dirty="0"/>
          </a:p>
          <a:p>
            <a:pPr marL="342900" lvl="2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sz="1600" dirty="0"/>
          </a:p>
          <a:p>
            <a:pPr marL="3429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/>
              <a:t>Optional separate </a:t>
            </a:r>
            <a:r>
              <a:rPr lang="en-US" sz="1800" dirty="0" err="1"/>
              <a:t>vdev</a:t>
            </a:r>
            <a:r>
              <a:rPr lang="en-US" sz="1800" dirty="0"/>
              <a:t> for persisting log entries (SLOG)</a:t>
            </a:r>
          </a:p>
          <a:p>
            <a:pPr marL="3429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/>
              <a:t>On-disk log entries are organized as a linked list</a:t>
            </a:r>
          </a:p>
          <a:p>
            <a:pPr marL="3429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/>
              <a:t>On a crash/power outage, log is replayed as part of importing the pool</a:t>
            </a:r>
          </a:p>
          <a:p>
            <a:pPr marL="0" lvl="2" indent="0">
              <a:lnSpc>
                <a:spcPct val="150000"/>
              </a:lnSpc>
              <a:buNone/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 idx="4294967295"/>
          </p:nvPr>
        </p:nvSpPr>
        <p:spPr>
          <a:xfrm>
            <a:off x="1292225" y="2141538"/>
            <a:ext cx="7851775" cy="860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– How ZIL works today</a:t>
            </a:r>
            <a:endParaRPr dirty="0"/>
          </a:p>
        </p:txBody>
      </p:sp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247E36CF-69F8-8A46-83DB-D64F9BAFA5E0}"/>
              </a:ext>
            </a:extLst>
          </p:cNvPr>
          <p:cNvSpPr txBox="1">
            <a:spLocks/>
          </p:cNvSpPr>
          <p:nvPr/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/>
              <a:t>Example – How ZIL works today</a:t>
            </a:r>
          </a:p>
        </p:txBody>
      </p:sp>
    </p:spTree>
    <p:extLst>
      <p:ext uri="{BB962C8B-B14F-4D97-AF65-F5344CB8AC3E}">
        <p14:creationId xmlns:p14="http://schemas.microsoft.com/office/powerpoint/2010/main" val="155470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How ZIL works today</a:t>
            </a:r>
            <a:endParaRPr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63DF0924-3818-2A4F-857C-21AEB410DC9C}"/>
              </a:ext>
            </a:extLst>
          </p:cNvPr>
          <p:cNvSpPr/>
          <p:nvPr/>
        </p:nvSpPr>
        <p:spPr>
          <a:xfrm rot="10800000">
            <a:off x="1421414" y="1345580"/>
            <a:ext cx="3257447" cy="572700"/>
          </a:xfrm>
          <a:prstGeom prst="homePlate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5F8F-F37E-A841-8F23-5E70ECEFF1CD}"/>
              </a:ext>
            </a:extLst>
          </p:cNvPr>
          <p:cNvSpPr txBox="1"/>
          <p:nvPr/>
        </p:nvSpPr>
        <p:spPr>
          <a:xfrm>
            <a:off x="2009812" y="1409061"/>
            <a:ext cx="259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Logs namespace operations, all sync operations – Per dataset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5D01497D-1275-2D48-B191-B4B45E5828E1}"/>
              </a:ext>
            </a:extLst>
          </p:cNvPr>
          <p:cNvSpPr/>
          <p:nvPr/>
        </p:nvSpPr>
        <p:spPr>
          <a:xfrm rot="10800000">
            <a:off x="1421414" y="2045888"/>
            <a:ext cx="3257447" cy="572700"/>
          </a:xfrm>
          <a:prstGeom prst="homePlate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373958-11B2-A145-B831-D9CAEC9C28EB}"/>
              </a:ext>
            </a:extLst>
          </p:cNvPr>
          <p:cNvSpPr txBox="1"/>
          <p:nvPr/>
        </p:nvSpPr>
        <p:spPr>
          <a:xfrm>
            <a:off x="1977081" y="2030652"/>
            <a:ext cx="259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Logs other modify operations – AVL tree, tracking per object operations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EC143AE9-CEBB-E74A-9EB7-C85014BE0D32}"/>
              </a:ext>
            </a:extLst>
          </p:cNvPr>
          <p:cNvSpPr/>
          <p:nvPr/>
        </p:nvSpPr>
        <p:spPr>
          <a:xfrm rot="10800000">
            <a:off x="1500289" y="3225221"/>
            <a:ext cx="3257447" cy="572700"/>
          </a:xfrm>
          <a:prstGeom prst="homePlate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BA0675-D3E0-6442-81D4-70C4E3CD7829}"/>
              </a:ext>
            </a:extLst>
          </p:cNvPr>
          <p:cNvSpPr txBox="1"/>
          <p:nvPr/>
        </p:nvSpPr>
        <p:spPr>
          <a:xfrm>
            <a:off x="2055956" y="3383110"/>
            <a:ext cx="2594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 of pending LWBs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cxnSp>
        <p:nvCxnSpPr>
          <p:cNvPr id="12" name="Straight Arrow Connector 11" descr=" 9">
            <a:extLst>
              <a:ext uri="{FF2B5EF4-FFF2-40B4-BE49-F238E27FC236}">
                <a16:creationId xmlns:a16="http://schemas.microsoft.com/office/drawing/2014/main" id="{A6098C0D-837B-E64E-835E-5B14313AA7B5}"/>
              </a:ext>
            </a:extLst>
          </p:cNvPr>
          <p:cNvCxnSpPr>
            <a:cxnSpLocks/>
          </p:cNvCxnSpPr>
          <p:nvPr/>
        </p:nvCxnSpPr>
        <p:spPr>
          <a:xfrm>
            <a:off x="1219083" y="1645232"/>
            <a:ext cx="3420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14" name="TextBox 13" descr=" 32">
            <a:extLst>
              <a:ext uri="{FF2B5EF4-FFF2-40B4-BE49-F238E27FC236}">
                <a16:creationId xmlns:a16="http://schemas.microsoft.com/office/drawing/2014/main" id="{FFDEBB0B-E15F-9847-8EA0-B766D83133C2}"/>
              </a:ext>
            </a:extLst>
          </p:cNvPr>
          <p:cNvSpPr txBox="1"/>
          <p:nvPr/>
        </p:nvSpPr>
        <p:spPr>
          <a:xfrm>
            <a:off x="1557433" y="1537510"/>
            <a:ext cx="671410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7ADB003C-395C-2947-9F68-ACB34F573D39}"/>
              </a:ext>
            </a:extLst>
          </p:cNvPr>
          <p:cNvSpPr/>
          <p:nvPr/>
        </p:nvSpPr>
        <p:spPr>
          <a:xfrm>
            <a:off x="902551" y="1879912"/>
            <a:ext cx="2652583" cy="1504717"/>
          </a:xfrm>
          <a:prstGeom prst="upArrow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its namespace operation, add to per data set </a:t>
            </a:r>
            <a:r>
              <a:rPr lang="en-US" dirty="0" err="1"/>
              <a:t>sync_itx</a:t>
            </a:r>
            <a:r>
              <a:rPr lang="en-US" dirty="0"/>
              <a:t> list</a:t>
            </a:r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CDE3A5B4-F1C4-CE4D-AE3E-0DBBDF6F5960}"/>
              </a:ext>
            </a:extLst>
          </p:cNvPr>
          <p:cNvSpPr/>
          <p:nvPr/>
        </p:nvSpPr>
        <p:spPr>
          <a:xfrm>
            <a:off x="3855259" y="1673415"/>
            <a:ext cx="1437178" cy="952021"/>
          </a:xfrm>
          <a:prstGeom prst="teardrop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Thread-1 creates a new file, F1</a:t>
            </a:r>
          </a:p>
        </p:txBody>
      </p:sp>
      <p:sp>
        <p:nvSpPr>
          <p:cNvPr id="20" name="Google Shape;75;p15" descr=" 75">
            <a:extLst>
              <a:ext uri="{FF2B5EF4-FFF2-40B4-BE49-F238E27FC236}">
                <a16:creationId xmlns:a16="http://schemas.microsoft.com/office/drawing/2014/main" id="{680C36F6-7DF5-C84A-B917-4E9D28BE4A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How ZIL works today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44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cxnSp>
        <p:nvCxnSpPr>
          <p:cNvPr id="12" name="Straight Arrow Connector 11" descr=" 9">
            <a:extLst>
              <a:ext uri="{FF2B5EF4-FFF2-40B4-BE49-F238E27FC236}">
                <a16:creationId xmlns:a16="http://schemas.microsoft.com/office/drawing/2014/main" id="{A6098C0D-837B-E64E-835E-5B14313AA7B5}"/>
              </a:ext>
            </a:extLst>
          </p:cNvPr>
          <p:cNvCxnSpPr>
            <a:cxnSpLocks/>
          </p:cNvCxnSpPr>
          <p:nvPr/>
        </p:nvCxnSpPr>
        <p:spPr>
          <a:xfrm>
            <a:off x="1219083" y="1645232"/>
            <a:ext cx="3420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14" name="TextBox 13" descr=" 32">
            <a:extLst>
              <a:ext uri="{FF2B5EF4-FFF2-40B4-BE49-F238E27FC236}">
                <a16:creationId xmlns:a16="http://schemas.microsoft.com/office/drawing/2014/main" id="{FFDEBB0B-E15F-9847-8EA0-B766D83133C2}"/>
              </a:ext>
            </a:extLst>
          </p:cNvPr>
          <p:cNvSpPr txBox="1"/>
          <p:nvPr/>
        </p:nvSpPr>
        <p:spPr>
          <a:xfrm>
            <a:off x="1557433" y="1537510"/>
            <a:ext cx="671410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sp>
        <p:nvSpPr>
          <p:cNvPr id="17" name="Teardrop 16">
            <a:extLst>
              <a:ext uri="{FF2B5EF4-FFF2-40B4-BE49-F238E27FC236}">
                <a16:creationId xmlns:a16="http://schemas.microsoft.com/office/drawing/2014/main" id="{D9180237-F5E0-8543-8D06-5EF74B51D2D4}"/>
              </a:ext>
            </a:extLst>
          </p:cNvPr>
          <p:cNvSpPr/>
          <p:nvPr/>
        </p:nvSpPr>
        <p:spPr>
          <a:xfrm>
            <a:off x="2587455" y="1495105"/>
            <a:ext cx="2158313" cy="1162443"/>
          </a:xfrm>
          <a:prstGeom prst="teardrop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default sync mode, Create succeeds immediately</a:t>
            </a:r>
          </a:p>
        </p:txBody>
      </p:sp>
      <p:sp>
        <p:nvSpPr>
          <p:cNvPr id="18" name="Google Shape;75;p15" descr=" 75">
            <a:extLst>
              <a:ext uri="{FF2B5EF4-FFF2-40B4-BE49-F238E27FC236}">
                <a16:creationId xmlns:a16="http://schemas.microsoft.com/office/drawing/2014/main" id="{728E4DBB-4524-6B44-8202-76B60CC315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How ZIL works today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045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cxnSp>
        <p:nvCxnSpPr>
          <p:cNvPr id="12" name="Straight Arrow Connector 11" descr=" 9">
            <a:extLst>
              <a:ext uri="{FF2B5EF4-FFF2-40B4-BE49-F238E27FC236}">
                <a16:creationId xmlns:a16="http://schemas.microsoft.com/office/drawing/2014/main" id="{A6098C0D-837B-E64E-835E-5B14313AA7B5}"/>
              </a:ext>
            </a:extLst>
          </p:cNvPr>
          <p:cNvCxnSpPr>
            <a:cxnSpLocks/>
          </p:cNvCxnSpPr>
          <p:nvPr/>
        </p:nvCxnSpPr>
        <p:spPr>
          <a:xfrm>
            <a:off x="1219083" y="1645232"/>
            <a:ext cx="3420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14" name="TextBox 13" descr=" 32">
            <a:extLst>
              <a:ext uri="{FF2B5EF4-FFF2-40B4-BE49-F238E27FC236}">
                <a16:creationId xmlns:a16="http://schemas.microsoft.com/office/drawing/2014/main" id="{FFDEBB0B-E15F-9847-8EA0-B766D83133C2}"/>
              </a:ext>
            </a:extLst>
          </p:cNvPr>
          <p:cNvSpPr txBox="1"/>
          <p:nvPr/>
        </p:nvSpPr>
        <p:spPr>
          <a:xfrm>
            <a:off x="1557433" y="1537510"/>
            <a:ext cx="671410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sp>
        <p:nvSpPr>
          <p:cNvPr id="19" name="Teardrop 18">
            <a:extLst>
              <a:ext uri="{FF2B5EF4-FFF2-40B4-BE49-F238E27FC236}">
                <a16:creationId xmlns:a16="http://schemas.microsoft.com/office/drawing/2014/main" id="{C5F063A8-D812-EF4F-B644-88C204A51AC7}"/>
              </a:ext>
            </a:extLst>
          </p:cNvPr>
          <p:cNvSpPr/>
          <p:nvPr/>
        </p:nvSpPr>
        <p:spPr>
          <a:xfrm>
            <a:off x="4248250" y="1899554"/>
            <a:ext cx="2158313" cy="1162443"/>
          </a:xfrm>
          <a:prstGeom prst="teardrop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Thread-2 Opens file F2 in sync mode (O_SYNC)</a:t>
            </a:r>
          </a:p>
        </p:txBody>
      </p:sp>
      <p:sp>
        <p:nvSpPr>
          <p:cNvPr id="21" name="Google Shape;75;p15" descr=" 75">
            <a:extLst>
              <a:ext uri="{FF2B5EF4-FFF2-40B4-BE49-F238E27FC236}">
                <a16:creationId xmlns:a16="http://schemas.microsoft.com/office/drawing/2014/main" id="{0BDD1908-36E0-784D-8E88-2C47E32799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How ZIL works today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89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cxnSp>
        <p:nvCxnSpPr>
          <p:cNvPr id="12" name="Straight Arrow Connector 11" descr=" 9">
            <a:extLst>
              <a:ext uri="{FF2B5EF4-FFF2-40B4-BE49-F238E27FC236}">
                <a16:creationId xmlns:a16="http://schemas.microsoft.com/office/drawing/2014/main" id="{A6098C0D-837B-E64E-835E-5B14313AA7B5}"/>
              </a:ext>
            </a:extLst>
          </p:cNvPr>
          <p:cNvCxnSpPr>
            <a:cxnSpLocks/>
          </p:cNvCxnSpPr>
          <p:nvPr/>
        </p:nvCxnSpPr>
        <p:spPr>
          <a:xfrm>
            <a:off x="1219083" y="1645232"/>
            <a:ext cx="3420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14" name="TextBox 13" descr=" 32">
            <a:extLst>
              <a:ext uri="{FF2B5EF4-FFF2-40B4-BE49-F238E27FC236}">
                <a16:creationId xmlns:a16="http://schemas.microsoft.com/office/drawing/2014/main" id="{FFDEBB0B-E15F-9847-8EA0-B766D83133C2}"/>
              </a:ext>
            </a:extLst>
          </p:cNvPr>
          <p:cNvSpPr txBox="1"/>
          <p:nvPr/>
        </p:nvSpPr>
        <p:spPr>
          <a:xfrm>
            <a:off x="1557433" y="1537510"/>
            <a:ext cx="671410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sp>
        <p:nvSpPr>
          <p:cNvPr id="20" name="Teardrop 19">
            <a:extLst>
              <a:ext uri="{FF2B5EF4-FFF2-40B4-BE49-F238E27FC236}">
                <a16:creationId xmlns:a16="http://schemas.microsoft.com/office/drawing/2014/main" id="{89F70CC1-20E4-B448-BEDB-7382CD2B12B0}"/>
              </a:ext>
            </a:extLst>
          </p:cNvPr>
          <p:cNvSpPr/>
          <p:nvPr/>
        </p:nvSpPr>
        <p:spPr>
          <a:xfrm>
            <a:off x="4248250" y="1899554"/>
            <a:ext cx="2158313" cy="1162443"/>
          </a:xfrm>
          <a:prstGeom prst="teardrop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Succeeds</a:t>
            </a:r>
          </a:p>
        </p:txBody>
      </p:sp>
      <p:sp>
        <p:nvSpPr>
          <p:cNvPr id="21" name="Google Shape;75;p15" descr=" 75">
            <a:extLst>
              <a:ext uri="{FF2B5EF4-FFF2-40B4-BE49-F238E27FC236}">
                <a16:creationId xmlns:a16="http://schemas.microsoft.com/office/drawing/2014/main" id="{AA381A46-7907-D44A-A1DE-DF414C9872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How ZIL works today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346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cxnSp>
        <p:nvCxnSpPr>
          <p:cNvPr id="12" name="Straight Arrow Connector 11" descr=" 9">
            <a:extLst>
              <a:ext uri="{FF2B5EF4-FFF2-40B4-BE49-F238E27FC236}">
                <a16:creationId xmlns:a16="http://schemas.microsoft.com/office/drawing/2014/main" id="{A6098C0D-837B-E64E-835E-5B14313AA7B5}"/>
              </a:ext>
            </a:extLst>
          </p:cNvPr>
          <p:cNvCxnSpPr>
            <a:cxnSpLocks/>
          </p:cNvCxnSpPr>
          <p:nvPr/>
        </p:nvCxnSpPr>
        <p:spPr>
          <a:xfrm>
            <a:off x="1219083" y="1645232"/>
            <a:ext cx="3420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14" name="TextBox 13" descr=" 32">
            <a:extLst>
              <a:ext uri="{FF2B5EF4-FFF2-40B4-BE49-F238E27FC236}">
                <a16:creationId xmlns:a16="http://schemas.microsoft.com/office/drawing/2014/main" id="{FFDEBB0B-E15F-9847-8EA0-B766D83133C2}"/>
              </a:ext>
            </a:extLst>
          </p:cNvPr>
          <p:cNvSpPr txBox="1"/>
          <p:nvPr/>
        </p:nvSpPr>
        <p:spPr>
          <a:xfrm>
            <a:off x="1557433" y="1537510"/>
            <a:ext cx="671410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sp>
        <p:nvSpPr>
          <p:cNvPr id="21" name="Google Shape;75;p15" descr=" 75">
            <a:extLst>
              <a:ext uri="{FF2B5EF4-FFF2-40B4-BE49-F238E27FC236}">
                <a16:creationId xmlns:a16="http://schemas.microsoft.com/office/drawing/2014/main" id="{C1673201-D234-3948-9092-2D158D58F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How ZIL works today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570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cxnSp>
        <p:nvCxnSpPr>
          <p:cNvPr id="12" name="Straight Arrow Connector 11" descr=" 9">
            <a:extLst>
              <a:ext uri="{FF2B5EF4-FFF2-40B4-BE49-F238E27FC236}">
                <a16:creationId xmlns:a16="http://schemas.microsoft.com/office/drawing/2014/main" id="{A6098C0D-837B-E64E-835E-5B14313AA7B5}"/>
              </a:ext>
            </a:extLst>
          </p:cNvPr>
          <p:cNvCxnSpPr>
            <a:cxnSpLocks/>
          </p:cNvCxnSpPr>
          <p:nvPr/>
        </p:nvCxnSpPr>
        <p:spPr>
          <a:xfrm>
            <a:off x="1219083" y="1645232"/>
            <a:ext cx="3420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 descr=" 18">
            <a:extLst>
              <a:ext uri="{FF2B5EF4-FFF2-40B4-BE49-F238E27FC236}">
                <a16:creationId xmlns:a16="http://schemas.microsoft.com/office/drawing/2014/main" id="{CE2526EA-D128-FE4B-92CC-662BAF77172F}"/>
              </a:ext>
            </a:extLst>
          </p:cNvPr>
          <p:cNvCxnSpPr>
            <a:cxnSpLocks/>
          </p:cNvCxnSpPr>
          <p:nvPr/>
        </p:nvCxnSpPr>
        <p:spPr>
          <a:xfrm flipV="1">
            <a:off x="1237254" y="2345974"/>
            <a:ext cx="320179" cy="90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14" name="TextBox 13" descr=" 32">
            <a:extLst>
              <a:ext uri="{FF2B5EF4-FFF2-40B4-BE49-F238E27FC236}">
                <a16:creationId xmlns:a16="http://schemas.microsoft.com/office/drawing/2014/main" id="{FFDEBB0B-E15F-9847-8EA0-B766D83133C2}"/>
              </a:ext>
            </a:extLst>
          </p:cNvPr>
          <p:cNvSpPr txBox="1"/>
          <p:nvPr/>
        </p:nvSpPr>
        <p:spPr>
          <a:xfrm>
            <a:off x="1557433" y="1537510"/>
            <a:ext cx="671410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22" name="TextBox 21" descr=" 35">
            <a:extLst>
              <a:ext uri="{FF2B5EF4-FFF2-40B4-BE49-F238E27FC236}">
                <a16:creationId xmlns:a16="http://schemas.microsoft.com/office/drawing/2014/main" id="{4FC25E4E-1FD3-3844-9899-9CBDA03E5C5A}"/>
              </a:ext>
            </a:extLst>
          </p:cNvPr>
          <p:cNvSpPr txBox="1"/>
          <p:nvPr/>
        </p:nvSpPr>
        <p:spPr>
          <a:xfrm>
            <a:off x="1557433" y="2248736"/>
            <a:ext cx="645880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sp>
        <p:nvSpPr>
          <p:cNvPr id="23" name="Up Arrow 22">
            <a:extLst>
              <a:ext uri="{FF2B5EF4-FFF2-40B4-BE49-F238E27FC236}">
                <a16:creationId xmlns:a16="http://schemas.microsoft.com/office/drawing/2014/main" id="{5AB10905-C251-B44D-B7D6-D85AF840C042}"/>
              </a:ext>
            </a:extLst>
          </p:cNvPr>
          <p:cNvSpPr/>
          <p:nvPr/>
        </p:nvSpPr>
        <p:spPr>
          <a:xfrm>
            <a:off x="812316" y="2582925"/>
            <a:ext cx="2652583" cy="1504717"/>
          </a:xfrm>
          <a:prstGeom prst="upArrow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this write is async, added to per object async list</a:t>
            </a:r>
          </a:p>
        </p:txBody>
      </p:sp>
      <p:sp>
        <p:nvSpPr>
          <p:cNvPr id="24" name="Google Shape;75;p15" descr=" 75">
            <a:extLst>
              <a:ext uri="{FF2B5EF4-FFF2-40B4-BE49-F238E27FC236}">
                <a16:creationId xmlns:a16="http://schemas.microsoft.com/office/drawing/2014/main" id="{7BC43A86-5B87-2449-9F24-6EC44576CE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How ZIL works today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544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cxnSp>
        <p:nvCxnSpPr>
          <p:cNvPr id="12" name="Straight Arrow Connector 11" descr=" 9">
            <a:extLst>
              <a:ext uri="{FF2B5EF4-FFF2-40B4-BE49-F238E27FC236}">
                <a16:creationId xmlns:a16="http://schemas.microsoft.com/office/drawing/2014/main" id="{A6098C0D-837B-E64E-835E-5B14313AA7B5}"/>
              </a:ext>
            </a:extLst>
          </p:cNvPr>
          <p:cNvCxnSpPr>
            <a:cxnSpLocks/>
          </p:cNvCxnSpPr>
          <p:nvPr/>
        </p:nvCxnSpPr>
        <p:spPr>
          <a:xfrm>
            <a:off x="1219083" y="1645232"/>
            <a:ext cx="3420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 descr=" 18">
            <a:extLst>
              <a:ext uri="{FF2B5EF4-FFF2-40B4-BE49-F238E27FC236}">
                <a16:creationId xmlns:a16="http://schemas.microsoft.com/office/drawing/2014/main" id="{CE2526EA-D128-FE4B-92CC-662BAF77172F}"/>
              </a:ext>
            </a:extLst>
          </p:cNvPr>
          <p:cNvCxnSpPr>
            <a:cxnSpLocks/>
          </p:cNvCxnSpPr>
          <p:nvPr/>
        </p:nvCxnSpPr>
        <p:spPr>
          <a:xfrm flipV="1">
            <a:off x="1237254" y="2345974"/>
            <a:ext cx="320179" cy="90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14" name="TextBox 13" descr=" 32">
            <a:extLst>
              <a:ext uri="{FF2B5EF4-FFF2-40B4-BE49-F238E27FC236}">
                <a16:creationId xmlns:a16="http://schemas.microsoft.com/office/drawing/2014/main" id="{FFDEBB0B-E15F-9847-8EA0-B766D83133C2}"/>
              </a:ext>
            </a:extLst>
          </p:cNvPr>
          <p:cNvSpPr txBox="1"/>
          <p:nvPr/>
        </p:nvSpPr>
        <p:spPr>
          <a:xfrm>
            <a:off x="1557433" y="1537510"/>
            <a:ext cx="671410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22" name="TextBox 21" descr=" 35">
            <a:extLst>
              <a:ext uri="{FF2B5EF4-FFF2-40B4-BE49-F238E27FC236}">
                <a16:creationId xmlns:a16="http://schemas.microsoft.com/office/drawing/2014/main" id="{4FC25E4E-1FD3-3844-9899-9CBDA03E5C5A}"/>
              </a:ext>
            </a:extLst>
          </p:cNvPr>
          <p:cNvSpPr txBox="1"/>
          <p:nvPr/>
        </p:nvSpPr>
        <p:spPr>
          <a:xfrm>
            <a:off x="1557433" y="2248736"/>
            <a:ext cx="645880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sp>
        <p:nvSpPr>
          <p:cNvPr id="24" name="Teardrop 23">
            <a:extLst>
              <a:ext uri="{FF2B5EF4-FFF2-40B4-BE49-F238E27FC236}">
                <a16:creationId xmlns:a16="http://schemas.microsoft.com/office/drawing/2014/main" id="{BC8B073E-8882-E040-A3C5-E674693DA24D}"/>
              </a:ext>
            </a:extLst>
          </p:cNvPr>
          <p:cNvSpPr/>
          <p:nvPr/>
        </p:nvSpPr>
        <p:spPr>
          <a:xfrm>
            <a:off x="2873178" y="2021411"/>
            <a:ext cx="2158313" cy="1162443"/>
          </a:xfrm>
          <a:prstGeom prst="teardrop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Succeeds</a:t>
            </a:r>
          </a:p>
        </p:txBody>
      </p:sp>
      <p:sp>
        <p:nvSpPr>
          <p:cNvPr id="25" name="Google Shape;75;p15" descr=" 75">
            <a:extLst>
              <a:ext uri="{FF2B5EF4-FFF2-40B4-BE49-F238E27FC236}">
                <a16:creationId xmlns:a16="http://schemas.microsoft.com/office/drawing/2014/main" id="{F66B706F-27C9-B04C-9D0E-72A30386F1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How ZIL works today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96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cxnSp>
        <p:nvCxnSpPr>
          <p:cNvPr id="12" name="Straight Arrow Connector 11" descr=" 9">
            <a:extLst>
              <a:ext uri="{FF2B5EF4-FFF2-40B4-BE49-F238E27FC236}">
                <a16:creationId xmlns:a16="http://schemas.microsoft.com/office/drawing/2014/main" id="{A6098C0D-837B-E64E-835E-5B14313AA7B5}"/>
              </a:ext>
            </a:extLst>
          </p:cNvPr>
          <p:cNvCxnSpPr>
            <a:cxnSpLocks/>
          </p:cNvCxnSpPr>
          <p:nvPr/>
        </p:nvCxnSpPr>
        <p:spPr>
          <a:xfrm>
            <a:off x="1219083" y="1645232"/>
            <a:ext cx="3420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 descr=" 18">
            <a:extLst>
              <a:ext uri="{FF2B5EF4-FFF2-40B4-BE49-F238E27FC236}">
                <a16:creationId xmlns:a16="http://schemas.microsoft.com/office/drawing/2014/main" id="{CE2526EA-D128-FE4B-92CC-662BAF77172F}"/>
              </a:ext>
            </a:extLst>
          </p:cNvPr>
          <p:cNvCxnSpPr>
            <a:cxnSpLocks/>
          </p:cNvCxnSpPr>
          <p:nvPr/>
        </p:nvCxnSpPr>
        <p:spPr>
          <a:xfrm flipV="1">
            <a:off x="1237254" y="2345974"/>
            <a:ext cx="320179" cy="90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14" name="TextBox 13" descr=" 32">
            <a:extLst>
              <a:ext uri="{FF2B5EF4-FFF2-40B4-BE49-F238E27FC236}">
                <a16:creationId xmlns:a16="http://schemas.microsoft.com/office/drawing/2014/main" id="{FFDEBB0B-E15F-9847-8EA0-B766D83133C2}"/>
              </a:ext>
            </a:extLst>
          </p:cNvPr>
          <p:cNvSpPr txBox="1"/>
          <p:nvPr/>
        </p:nvSpPr>
        <p:spPr>
          <a:xfrm>
            <a:off x="1557433" y="1537510"/>
            <a:ext cx="671410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22" name="TextBox 21" descr=" 35">
            <a:extLst>
              <a:ext uri="{FF2B5EF4-FFF2-40B4-BE49-F238E27FC236}">
                <a16:creationId xmlns:a16="http://schemas.microsoft.com/office/drawing/2014/main" id="{4FC25E4E-1FD3-3844-9899-9CBDA03E5C5A}"/>
              </a:ext>
            </a:extLst>
          </p:cNvPr>
          <p:cNvSpPr txBox="1"/>
          <p:nvPr/>
        </p:nvSpPr>
        <p:spPr>
          <a:xfrm>
            <a:off x="1557433" y="2248736"/>
            <a:ext cx="645880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sp>
        <p:nvSpPr>
          <p:cNvPr id="25" name="Teardrop 24">
            <a:extLst>
              <a:ext uri="{FF2B5EF4-FFF2-40B4-BE49-F238E27FC236}">
                <a16:creationId xmlns:a16="http://schemas.microsoft.com/office/drawing/2014/main" id="{6DB3154D-95A6-944D-ADC7-732B8FC0BA0C}"/>
              </a:ext>
            </a:extLst>
          </p:cNvPr>
          <p:cNvSpPr/>
          <p:nvPr/>
        </p:nvSpPr>
        <p:spPr>
          <a:xfrm>
            <a:off x="4037529" y="2036542"/>
            <a:ext cx="2158313" cy="1162443"/>
          </a:xfrm>
          <a:prstGeom prst="teardrop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Write on F2</a:t>
            </a:r>
          </a:p>
        </p:txBody>
      </p:sp>
      <p:sp>
        <p:nvSpPr>
          <p:cNvPr id="26" name="Google Shape;75;p15" descr=" 75">
            <a:extLst>
              <a:ext uri="{FF2B5EF4-FFF2-40B4-BE49-F238E27FC236}">
                <a16:creationId xmlns:a16="http://schemas.microsoft.com/office/drawing/2014/main" id="{A8B9C1B1-4C69-F149-BBC8-A52C811B8E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How ZIL works today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72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ZIL overview - What is ZIL, SLOG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F525E5-BC4D-8342-ACDA-4C1B2EADC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441" y="589915"/>
            <a:ext cx="8659118" cy="4249714"/>
          </a:xfrm>
        </p:spPr>
        <p:txBody>
          <a:bodyPr/>
          <a:lstStyle/>
          <a:p>
            <a:pPr marL="3429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/>
              <a:t>ZIL (ZFS intent log) is ZFS software component which implements  a log of modify operations </a:t>
            </a:r>
          </a:p>
          <a:p>
            <a:pPr marL="800100" lvl="3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All modify operations are logged in-memory,  Synchronous operations are committed to persistent media</a:t>
            </a:r>
          </a:p>
          <a:p>
            <a:pPr marL="3429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/>
              <a:t>By default, ZIL uses data </a:t>
            </a:r>
            <a:r>
              <a:rPr lang="en-US" sz="1800" dirty="0" err="1"/>
              <a:t>vdevs</a:t>
            </a:r>
            <a:r>
              <a:rPr lang="en-US" sz="1800" dirty="0"/>
              <a:t> as persistent store.</a:t>
            </a:r>
          </a:p>
          <a:p>
            <a:pPr marL="3429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/>
              <a:t>Optionally separate </a:t>
            </a:r>
            <a:r>
              <a:rPr lang="en-US" sz="1800" dirty="0" err="1"/>
              <a:t>vdev</a:t>
            </a:r>
            <a:r>
              <a:rPr lang="en-US" sz="1800" dirty="0"/>
              <a:t> (called SLOG – separate log device) could be used as persistent store</a:t>
            </a:r>
          </a:p>
          <a:p>
            <a:pPr marL="800100" lvl="3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Faster media (such as </a:t>
            </a:r>
            <a:r>
              <a:rPr lang="en-US" sz="1600" dirty="0" err="1"/>
              <a:t>NVMe</a:t>
            </a:r>
            <a:r>
              <a:rPr lang="en-US" sz="1600" dirty="0"/>
              <a:t> SSDs) as SLOG helps to improve performance</a:t>
            </a:r>
          </a:p>
          <a:p>
            <a:pPr marL="342900" lvl="2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1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cxnSp>
        <p:nvCxnSpPr>
          <p:cNvPr id="12" name="Straight Arrow Connector 11" descr=" 9">
            <a:extLst>
              <a:ext uri="{FF2B5EF4-FFF2-40B4-BE49-F238E27FC236}">
                <a16:creationId xmlns:a16="http://schemas.microsoft.com/office/drawing/2014/main" id="{A6098C0D-837B-E64E-835E-5B14313AA7B5}"/>
              </a:ext>
            </a:extLst>
          </p:cNvPr>
          <p:cNvCxnSpPr>
            <a:cxnSpLocks/>
          </p:cNvCxnSpPr>
          <p:nvPr/>
        </p:nvCxnSpPr>
        <p:spPr>
          <a:xfrm>
            <a:off x="1219083" y="1645232"/>
            <a:ext cx="3420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 descr=" 18">
            <a:extLst>
              <a:ext uri="{FF2B5EF4-FFF2-40B4-BE49-F238E27FC236}">
                <a16:creationId xmlns:a16="http://schemas.microsoft.com/office/drawing/2014/main" id="{CE2526EA-D128-FE4B-92CC-662BAF77172F}"/>
              </a:ext>
            </a:extLst>
          </p:cNvPr>
          <p:cNvCxnSpPr>
            <a:cxnSpLocks/>
          </p:cNvCxnSpPr>
          <p:nvPr/>
        </p:nvCxnSpPr>
        <p:spPr>
          <a:xfrm flipV="1">
            <a:off x="1237254" y="2345974"/>
            <a:ext cx="320179" cy="90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14" name="TextBox 13" descr=" 32">
            <a:extLst>
              <a:ext uri="{FF2B5EF4-FFF2-40B4-BE49-F238E27FC236}">
                <a16:creationId xmlns:a16="http://schemas.microsoft.com/office/drawing/2014/main" id="{FFDEBB0B-E15F-9847-8EA0-B766D83133C2}"/>
              </a:ext>
            </a:extLst>
          </p:cNvPr>
          <p:cNvSpPr txBox="1"/>
          <p:nvPr/>
        </p:nvSpPr>
        <p:spPr>
          <a:xfrm>
            <a:off x="1557433" y="1537510"/>
            <a:ext cx="671410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22" name="TextBox 21" descr=" 35">
            <a:extLst>
              <a:ext uri="{FF2B5EF4-FFF2-40B4-BE49-F238E27FC236}">
                <a16:creationId xmlns:a16="http://schemas.microsoft.com/office/drawing/2014/main" id="{4FC25E4E-1FD3-3844-9899-9CBDA03E5C5A}"/>
              </a:ext>
            </a:extLst>
          </p:cNvPr>
          <p:cNvSpPr txBox="1"/>
          <p:nvPr/>
        </p:nvSpPr>
        <p:spPr>
          <a:xfrm>
            <a:off x="1557433" y="2248736"/>
            <a:ext cx="645880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26" name="TextBox 25" descr=" 36">
            <a:extLst>
              <a:ext uri="{FF2B5EF4-FFF2-40B4-BE49-F238E27FC236}">
                <a16:creationId xmlns:a16="http://schemas.microsoft.com/office/drawing/2014/main" id="{A98C3D95-B674-9847-B2C1-A9DB01C1F435}"/>
              </a:ext>
            </a:extLst>
          </p:cNvPr>
          <p:cNvSpPr txBox="1"/>
          <p:nvPr/>
        </p:nvSpPr>
        <p:spPr>
          <a:xfrm>
            <a:off x="2565884" y="1523488"/>
            <a:ext cx="613170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25" name="Straight Arrow Connector 24" descr=" 37">
            <a:extLst>
              <a:ext uri="{FF2B5EF4-FFF2-40B4-BE49-F238E27FC236}">
                <a16:creationId xmlns:a16="http://schemas.microsoft.com/office/drawing/2014/main" id="{0772663E-A9C2-B742-BE58-9EEE3C36A0C3}"/>
              </a:ext>
            </a:extLst>
          </p:cNvPr>
          <p:cNvCxnSpPr>
            <a:cxnSpLocks/>
          </p:cNvCxnSpPr>
          <p:nvPr/>
        </p:nvCxnSpPr>
        <p:spPr>
          <a:xfrm>
            <a:off x="2228843" y="1631210"/>
            <a:ext cx="3420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sp>
        <p:nvSpPr>
          <p:cNvPr id="29" name="Up Arrow 28">
            <a:extLst>
              <a:ext uri="{FF2B5EF4-FFF2-40B4-BE49-F238E27FC236}">
                <a16:creationId xmlns:a16="http://schemas.microsoft.com/office/drawing/2014/main" id="{16258811-A6B2-884E-8EA1-A7D7ECB16EE3}"/>
              </a:ext>
            </a:extLst>
          </p:cNvPr>
          <p:cNvSpPr/>
          <p:nvPr/>
        </p:nvSpPr>
        <p:spPr>
          <a:xfrm>
            <a:off x="1931773" y="1924958"/>
            <a:ext cx="2652583" cy="1504717"/>
          </a:xfrm>
          <a:prstGeom prst="upArrow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this write is sync write, added to per dataset sync list</a:t>
            </a:r>
          </a:p>
        </p:txBody>
      </p:sp>
      <p:sp>
        <p:nvSpPr>
          <p:cNvPr id="30" name="Google Shape;75;p15" descr=" 75">
            <a:extLst>
              <a:ext uri="{FF2B5EF4-FFF2-40B4-BE49-F238E27FC236}">
                <a16:creationId xmlns:a16="http://schemas.microsoft.com/office/drawing/2014/main" id="{60792FA9-A841-D044-8E71-A8FDE4047F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How ZIL works today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05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27" name="Rectangle 26" descr=" 38">
            <a:extLst>
              <a:ext uri="{FF2B5EF4-FFF2-40B4-BE49-F238E27FC236}">
                <a16:creationId xmlns:a16="http://schemas.microsoft.com/office/drawing/2014/main" id="{C4A25543-7641-5D41-9A82-0E986F84DF4D}"/>
              </a:ext>
            </a:extLst>
          </p:cNvPr>
          <p:cNvSpPr/>
          <p:nvPr/>
        </p:nvSpPr>
        <p:spPr>
          <a:xfrm>
            <a:off x="1591578" y="3164538"/>
            <a:ext cx="1204920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 descr=" 42">
            <a:extLst>
              <a:ext uri="{FF2B5EF4-FFF2-40B4-BE49-F238E27FC236}">
                <a16:creationId xmlns:a16="http://schemas.microsoft.com/office/drawing/2014/main" id="{EB7844A5-7003-C44A-897F-7BFCAAD5F447}"/>
              </a:ext>
            </a:extLst>
          </p:cNvPr>
          <p:cNvSpPr/>
          <p:nvPr/>
        </p:nvSpPr>
        <p:spPr>
          <a:xfrm>
            <a:off x="2262180" y="3380604"/>
            <a:ext cx="456058" cy="270413"/>
          </a:xfrm>
          <a:prstGeom prst="rect">
            <a:avLst/>
          </a:prstGeom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F2</a:t>
            </a:r>
          </a:p>
        </p:txBody>
      </p:sp>
      <p:sp>
        <p:nvSpPr>
          <p:cNvPr id="30" name="Rectangle 29" descr=" 44">
            <a:extLst>
              <a:ext uri="{FF2B5EF4-FFF2-40B4-BE49-F238E27FC236}">
                <a16:creationId xmlns:a16="http://schemas.microsoft.com/office/drawing/2014/main" id="{465A5FA8-4FA6-0A4E-9ADF-E7A1EEE1C3D0}"/>
              </a:ext>
            </a:extLst>
          </p:cNvPr>
          <p:cNvSpPr/>
          <p:nvPr/>
        </p:nvSpPr>
        <p:spPr>
          <a:xfrm>
            <a:off x="1711247" y="3372516"/>
            <a:ext cx="456058" cy="270413"/>
          </a:xfrm>
          <a:prstGeom prst="rect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 F1</a:t>
            </a:r>
          </a:p>
        </p:txBody>
      </p:sp>
      <p:cxnSp>
        <p:nvCxnSpPr>
          <p:cNvPr id="33" name="Straight Arrow Connector 32" descr=" 45">
            <a:extLst>
              <a:ext uri="{FF2B5EF4-FFF2-40B4-BE49-F238E27FC236}">
                <a16:creationId xmlns:a16="http://schemas.microsoft.com/office/drawing/2014/main" id="{62C2CF2F-9994-B848-B7F7-26F270643124}"/>
              </a:ext>
            </a:extLst>
          </p:cNvPr>
          <p:cNvCxnSpPr>
            <a:cxnSpLocks/>
          </p:cNvCxnSpPr>
          <p:nvPr/>
        </p:nvCxnSpPr>
        <p:spPr>
          <a:xfrm flipV="1">
            <a:off x="1219083" y="3512290"/>
            <a:ext cx="372495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 descr=" 49">
            <a:extLst>
              <a:ext uri="{FF2B5EF4-FFF2-40B4-BE49-F238E27FC236}">
                <a16:creationId xmlns:a16="http://schemas.microsoft.com/office/drawing/2014/main" id="{8DF48280-8050-744A-8895-5B9A052A6A80}"/>
              </a:ext>
            </a:extLst>
          </p:cNvPr>
          <p:cNvSpPr/>
          <p:nvPr/>
        </p:nvSpPr>
        <p:spPr>
          <a:xfrm>
            <a:off x="1947898" y="4502116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32" name="Straight Arrow Connector 31" descr=" 50">
            <a:extLst>
              <a:ext uri="{FF2B5EF4-FFF2-40B4-BE49-F238E27FC236}">
                <a16:creationId xmlns:a16="http://schemas.microsoft.com/office/drawing/2014/main" id="{F97EB20B-F408-A24A-8331-9E343D0CA725}"/>
              </a:ext>
            </a:extLst>
          </p:cNvPr>
          <p:cNvCxnSpPr>
            <a:cxnSpLocks/>
          </p:cNvCxnSpPr>
          <p:nvPr/>
        </p:nvCxnSpPr>
        <p:spPr>
          <a:xfrm>
            <a:off x="2194038" y="3860041"/>
            <a:ext cx="2904" cy="6420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 descr=" 6">
            <a:extLst>
              <a:ext uri="{FF2B5EF4-FFF2-40B4-BE49-F238E27FC236}">
                <a16:creationId xmlns:a16="http://schemas.microsoft.com/office/drawing/2014/main" id="{47F8670D-40DD-054D-ADD2-C06E43E1502C}"/>
              </a:ext>
            </a:extLst>
          </p:cNvPr>
          <p:cNvSpPr txBox="1"/>
          <p:nvPr/>
        </p:nvSpPr>
        <p:spPr>
          <a:xfrm>
            <a:off x="1552931" y="4050614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8D1005F4-F7AE-704B-9CDA-A6FC87F300F4}"/>
              </a:ext>
            </a:extLst>
          </p:cNvPr>
          <p:cNvSpPr/>
          <p:nvPr/>
        </p:nvSpPr>
        <p:spPr>
          <a:xfrm>
            <a:off x="4024746" y="3067134"/>
            <a:ext cx="2851266" cy="1434981"/>
          </a:xfrm>
          <a:prstGeom prst="leftArrow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write is sync, commit that write and all pending sync operations</a:t>
            </a:r>
          </a:p>
        </p:txBody>
      </p:sp>
      <p:sp>
        <p:nvSpPr>
          <p:cNvPr id="35" name="Google Shape;75;p15" descr=" 75">
            <a:extLst>
              <a:ext uri="{FF2B5EF4-FFF2-40B4-BE49-F238E27FC236}">
                <a16:creationId xmlns:a16="http://schemas.microsoft.com/office/drawing/2014/main" id="{44A99770-E4B3-534C-B67A-D7A74371A5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How ZIL works today</a:t>
            </a:r>
            <a:endParaRPr dirty="0"/>
          </a:p>
        </p:txBody>
      </p:sp>
      <p:cxnSp>
        <p:nvCxnSpPr>
          <p:cNvPr id="36" name="Straight Arrow Connector 35" descr=" 18">
            <a:extLst>
              <a:ext uri="{FF2B5EF4-FFF2-40B4-BE49-F238E27FC236}">
                <a16:creationId xmlns:a16="http://schemas.microsoft.com/office/drawing/2014/main" id="{4B891B45-65E3-A34A-84E4-0AE7B0351EDD}"/>
              </a:ext>
            </a:extLst>
          </p:cNvPr>
          <p:cNvCxnSpPr>
            <a:cxnSpLocks/>
          </p:cNvCxnSpPr>
          <p:nvPr/>
        </p:nvCxnSpPr>
        <p:spPr>
          <a:xfrm flipV="1">
            <a:off x="1237254" y="2345974"/>
            <a:ext cx="320179" cy="90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 descr=" 35">
            <a:extLst>
              <a:ext uri="{FF2B5EF4-FFF2-40B4-BE49-F238E27FC236}">
                <a16:creationId xmlns:a16="http://schemas.microsoft.com/office/drawing/2014/main" id="{540155EC-C910-4049-BD51-8283E808859A}"/>
              </a:ext>
            </a:extLst>
          </p:cNvPr>
          <p:cNvSpPr txBox="1"/>
          <p:nvPr/>
        </p:nvSpPr>
        <p:spPr>
          <a:xfrm>
            <a:off x="1557433" y="2248736"/>
            <a:ext cx="645880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</p:spTree>
    <p:extLst>
      <p:ext uri="{BB962C8B-B14F-4D97-AF65-F5344CB8AC3E}">
        <p14:creationId xmlns:p14="http://schemas.microsoft.com/office/powerpoint/2010/main" val="59602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cxnSp>
        <p:nvCxnSpPr>
          <p:cNvPr id="21" name="Straight Arrow Connector 20" descr=" 18">
            <a:extLst>
              <a:ext uri="{FF2B5EF4-FFF2-40B4-BE49-F238E27FC236}">
                <a16:creationId xmlns:a16="http://schemas.microsoft.com/office/drawing/2014/main" id="{CE2526EA-D128-FE4B-92CC-662BAF77172F}"/>
              </a:ext>
            </a:extLst>
          </p:cNvPr>
          <p:cNvCxnSpPr>
            <a:cxnSpLocks/>
          </p:cNvCxnSpPr>
          <p:nvPr/>
        </p:nvCxnSpPr>
        <p:spPr>
          <a:xfrm flipV="1">
            <a:off x="1237254" y="2345974"/>
            <a:ext cx="320179" cy="90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22" name="TextBox 21" descr=" 35">
            <a:extLst>
              <a:ext uri="{FF2B5EF4-FFF2-40B4-BE49-F238E27FC236}">
                <a16:creationId xmlns:a16="http://schemas.microsoft.com/office/drawing/2014/main" id="{4FC25E4E-1FD3-3844-9899-9CBDA03E5C5A}"/>
              </a:ext>
            </a:extLst>
          </p:cNvPr>
          <p:cNvSpPr txBox="1"/>
          <p:nvPr/>
        </p:nvSpPr>
        <p:spPr>
          <a:xfrm>
            <a:off x="1557433" y="2248736"/>
            <a:ext cx="645880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27" name="Rectangle 26" descr=" 38">
            <a:extLst>
              <a:ext uri="{FF2B5EF4-FFF2-40B4-BE49-F238E27FC236}">
                <a16:creationId xmlns:a16="http://schemas.microsoft.com/office/drawing/2014/main" id="{C4A25543-7641-5D41-9A82-0E986F84DF4D}"/>
              </a:ext>
            </a:extLst>
          </p:cNvPr>
          <p:cNvSpPr/>
          <p:nvPr/>
        </p:nvSpPr>
        <p:spPr>
          <a:xfrm>
            <a:off x="1591578" y="3164538"/>
            <a:ext cx="1204920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 descr=" 42">
            <a:extLst>
              <a:ext uri="{FF2B5EF4-FFF2-40B4-BE49-F238E27FC236}">
                <a16:creationId xmlns:a16="http://schemas.microsoft.com/office/drawing/2014/main" id="{EB7844A5-7003-C44A-897F-7BFCAAD5F447}"/>
              </a:ext>
            </a:extLst>
          </p:cNvPr>
          <p:cNvSpPr/>
          <p:nvPr/>
        </p:nvSpPr>
        <p:spPr>
          <a:xfrm>
            <a:off x="2262180" y="3380604"/>
            <a:ext cx="456058" cy="270413"/>
          </a:xfrm>
          <a:prstGeom prst="rect">
            <a:avLst/>
          </a:prstGeom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F2</a:t>
            </a:r>
          </a:p>
        </p:txBody>
      </p:sp>
      <p:sp>
        <p:nvSpPr>
          <p:cNvPr id="30" name="Rectangle 29" descr=" 44">
            <a:extLst>
              <a:ext uri="{FF2B5EF4-FFF2-40B4-BE49-F238E27FC236}">
                <a16:creationId xmlns:a16="http://schemas.microsoft.com/office/drawing/2014/main" id="{465A5FA8-4FA6-0A4E-9ADF-E7A1EEE1C3D0}"/>
              </a:ext>
            </a:extLst>
          </p:cNvPr>
          <p:cNvSpPr/>
          <p:nvPr/>
        </p:nvSpPr>
        <p:spPr>
          <a:xfrm>
            <a:off x="1711247" y="3372516"/>
            <a:ext cx="456058" cy="270413"/>
          </a:xfrm>
          <a:prstGeom prst="rect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 F1</a:t>
            </a:r>
          </a:p>
        </p:txBody>
      </p:sp>
      <p:cxnSp>
        <p:nvCxnSpPr>
          <p:cNvPr id="33" name="Straight Arrow Connector 32" descr=" 45">
            <a:extLst>
              <a:ext uri="{FF2B5EF4-FFF2-40B4-BE49-F238E27FC236}">
                <a16:creationId xmlns:a16="http://schemas.microsoft.com/office/drawing/2014/main" id="{62C2CF2F-9994-B848-B7F7-26F270643124}"/>
              </a:ext>
            </a:extLst>
          </p:cNvPr>
          <p:cNvCxnSpPr>
            <a:cxnSpLocks/>
          </p:cNvCxnSpPr>
          <p:nvPr/>
        </p:nvCxnSpPr>
        <p:spPr>
          <a:xfrm flipV="1">
            <a:off x="1219083" y="3512290"/>
            <a:ext cx="372495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 descr=" 49">
            <a:extLst>
              <a:ext uri="{FF2B5EF4-FFF2-40B4-BE49-F238E27FC236}">
                <a16:creationId xmlns:a16="http://schemas.microsoft.com/office/drawing/2014/main" id="{8DF48280-8050-744A-8895-5B9A052A6A80}"/>
              </a:ext>
            </a:extLst>
          </p:cNvPr>
          <p:cNvSpPr/>
          <p:nvPr/>
        </p:nvSpPr>
        <p:spPr>
          <a:xfrm>
            <a:off x="1947898" y="4502116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32" name="Straight Arrow Connector 31" descr=" 50">
            <a:extLst>
              <a:ext uri="{FF2B5EF4-FFF2-40B4-BE49-F238E27FC236}">
                <a16:creationId xmlns:a16="http://schemas.microsoft.com/office/drawing/2014/main" id="{F97EB20B-F408-A24A-8331-9E343D0CA725}"/>
              </a:ext>
            </a:extLst>
          </p:cNvPr>
          <p:cNvCxnSpPr>
            <a:cxnSpLocks/>
          </p:cNvCxnSpPr>
          <p:nvPr/>
        </p:nvCxnSpPr>
        <p:spPr>
          <a:xfrm>
            <a:off x="2194038" y="3860041"/>
            <a:ext cx="2904" cy="6420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 descr=" 6">
            <a:extLst>
              <a:ext uri="{FF2B5EF4-FFF2-40B4-BE49-F238E27FC236}">
                <a16:creationId xmlns:a16="http://schemas.microsoft.com/office/drawing/2014/main" id="{47F8670D-40DD-054D-ADD2-C06E43E1502C}"/>
              </a:ext>
            </a:extLst>
          </p:cNvPr>
          <p:cNvSpPr txBox="1"/>
          <p:nvPr/>
        </p:nvSpPr>
        <p:spPr>
          <a:xfrm>
            <a:off x="1552931" y="4050614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sp>
        <p:nvSpPr>
          <p:cNvPr id="36" name="Up Arrow 35">
            <a:extLst>
              <a:ext uri="{FF2B5EF4-FFF2-40B4-BE49-F238E27FC236}">
                <a16:creationId xmlns:a16="http://schemas.microsoft.com/office/drawing/2014/main" id="{2B030926-70F6-354B-BF27-63E9F65DA3FB}"/>
              </a:ext>
            </a:extLst>
          </p:cNvPr>
          <p:cNvSpPr/>
          <p:nvPr/>
        </p:nvSpPr>
        <p:spPr>
          <a:xfrm>
            <a:off x="3957072" y="2240774"/>
            <a:ext cx="2652583" cy="1504717"/>
          </a:xfrm>
          <a:prstGeom prst="upArrow">
            <a:avLst/>
          </a:prstGeom>
          <a:solidFill>
            <a:schemeClr val="accent3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Fsync</a:t>
            </a:r>
            <a:r>
              <a:rPr lang="en-US" dirty="0"/>
              <a:t> on F1 through T1</a:t>
            </a:r>
          </a:p>
        </p:txBody>
      </p:sp>
      <p:sp>
        <p:nvSpPr>
          <p:cNvPr id="37" name="Google Shape;75;p15" descr=" 75">
            <a:extLst>
              <a:ext uri="{FF2B5EF4-FFF2-40B4-BE49-F238E27FC236}">
                <a16:creationId xmlns:a16="http://schemas.microsoft.com/office/drawing/2014/main" id="{CEC6ED7F-DA0E-5C42-849A-EBBD1F53FC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How ZIL works today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025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27" name="Rectangle 26" descr=" 38">
            <a:extLst>
              <a:ext uri="{FF2B5EF4-FFF2-40B4-BE49-F238E27FC236}">
                <a16:creationId xmlns:a16="http://schemas.microsoft.com/office/drawing/2014/main" id="{C4A25543-7641-5D41-9A82-0E986F84DF4D}"/>
              </a:ext>
            </a:extLst>
          </p:cNvPr>
          <p:cNvSpPr/>
          <p:nvPr/>
        </p:nvSpPr>
        <p:spPr>
          <a:xfrm>
            <a:off x="1591578" y="3164538"/>
            <a:ext cx="1204920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 descr=" 42">
            <a:extLst>
              <a:ext uri="{FF2B5EF4-FFF2-40B4-BE49-F238E27FC236}">
                <a16:creationId xmlns:a16="http://schemas.microsoft.com/office/drawing/2014/main" id="{EB7844A5-7003-C44A-897F-7BFCAAD5F447}"/>
              </a:ext>
            </a:extLst>
          </p:cNvPr>
          <p:cNvSpPr/>
          <p:nvPr/>
        </p:nvSpPr>
        <p:spPr>
          <a:xfrm>
            <a:off x="2262180" y="3380604"/>
            <a:ext cx="456058" cy="270413"/>
          </a:xfrm>
          <a:prstGeom prst="rect">
            <a:avLst/>
          </a:prstGeom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F2</a:t>
            </a:r>
          </a:p>
        </p:txBody>
      </p:sp>
      <p:sp>
        <p:nvSpPr>
          <p:cNvPr id="30" name="Rectangle 29" descr=" 44">
            <a:extLst>
              <a:ext uri="{FF2B5EF4-FFF2-40B4-BE49-F238E27FC236}">
                <a16:creationId xmlns:a16="http://schemas.microsoft.com/office/drawing/2014/main" id="{465A5FA8-4FA6-0A4E-9ADF-E7A1EEE1C3D0}"/>
              </a:ext>
            </a:extLst>
          </p:cNvPr>
          <p:cNvSpPr/>
          <p:nvPr/>
        </p:nvSpPr>
        <p:spPr>
          <a:xfrm>
            <a:off x="1711247" y="3372516"/>
            <a:ext cx="456058" cy="270413"/>
          </a:xfrm>
          <a:prstGeom prst="rect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 F1</a:t>
            </a:r>
          </a:p>
        </p:txBody>
      </p:sp>
      <p:cxnSp>
        <p:nvCxnSpPr>
          <p:cNvPr id="33" name="Straight Arrow Connector 32" descr=" 45">
            <a:extLst>
              <a:ext uri="{FF2B5EF4-FFF2-40B4-BE49-F238E27FC236}">
                <a16:creationId xmlns:a16="http://schemas.microsoft.com/office/drawing/2014/main" id="{62C2CF2F-9994-B848-B7F7-26F270643124}"/>
              </a:ext>
            </a:extLst>
          </p:cNvPr>
          <p:cNvCxnSpPr>
            <a:cxnSpLocks/>
          </p:cNvCxnSpPr>
          <p:nvPr/>
        </p:nvCxnSpPr>
        <p:spPr>
          <a:xfrm flipV="1">
            <a:off x="1219083" y="3512290"/>
            <a:ext cx="372495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 descr=" 49">
            <a:extLst>
              <a:ext uri="{FF2B5EF4-FFF2-40B4-BE49-F238E27FC236}">
                <a16:creationId xmlns:a16="http://schemas.microsoft.com/office/drawing/2014/main" id="{8DF48280-8050-744A-8895-5B9A052A6A80}"/>
              </a:ext>
            </a:extLst>
          </p:cNvPr>
          <p:cNvSpPr/>
          <p:nvPr/>
        </p:nvSpPr>
        <p:spPr>
          <a:xfrm>
            <a:off x="1947898" y="4502116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32" name="Straight Arrow Connector 31" descr=" 50">
            <a:extLst>
              <a:ext uri="{FF2B5EF4-FFF2-40B4-BE49-F238E27FC236}">
                <a16:creationId xmlns:a16="http://schemas.microsoft.com/office/drawing/2014/main" id="{F97EB20B-F408-A24A-8331-9E343D0CA725}"/>
              </a:ext>
            </a:extLst>
          </p:cNvPr>
          <p:cNvCxnSpPr>
            <a:cxnSpLocks/>
          </p:cNvCxnSpPr>
          <p:nvPr/>
        </p:nvCxnSpPr>
        <p:spPr>
          <a:xfrm>
            <a:off x="2194038" y="3860041"/>
            <a:ext cx="2904" cy="6420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 descr=" 54">
            <a:extLst>
              <a:ext uri="{FF2B5EF4-FFF2-40B4-BE49-F238E27FC236}">
                <a16:creationId xmlns:a16="http://schemas.microsoft.com/office/drawing/2014/main" id="{D1EDF6AB-07F9-BB4F-AC61-9A30663960C0}"/>
              </a:ext>
            </a:extLst>
          </p:cNvPr>
          <p:cNvSpPr/>
          <p:nvPr/>
        </p:nvSpPr>
        <p:spPr>
          <a:xfrm>
            <a:off x="3179054" y="3164538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 descr=" 55">
            <a:extLst>
              <a:ext uri="{FF2B5EF4-FFF2-40B4-BE49-F238E27FC236}">
                <a16:creationId xmlns:a16="http://schemas.microsoft.com/office/drawing/2014/main" id="{58D5584A-082A-8C47-8E52-6811A7C1166F}"/>
              </a:ext>
            </a:extLst>
          </p:cNvPr>
          <p:cNvSpPr/>
          <p:nvPr/>
        </p:nvSpPr>
        <p:spPr>
          <a:xfrm>
            <a:off x="3334221" y="3380604"/>
            <a:ext cx="456058" cy="270413"/>
          </a:xfrm>
          <a:prstGeom prst="rect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F1</a:t>
            </a:r>
          </a:p>
        </p:txBody>
      </p:sp>
      <p:cxnSp>
        <p:nvCxnSpPr>
          <p:cNvPr id="36" name="Straight Arrow Connector 35" descr=" 57">
            <a:extLst>
              <a:ext uri="{FF2B5EF4-FFF2-40B4-BE49-F238E27FC236}">
                <a16:creationId xmlns:a16="http://schemas.microsoft.com/office/drawing/2014/main" id="{4A4AB19D-63B3-CD42-8724-B5BDFABB7315}"/>
              </a:ext>
            </a:extLst>
          </p:cNvPr>
          <p:cNvCxnSpPr>
            <a:cxnSpLocks/>
          </p:cNvCxnSpPr>
          <p:nvPr/>
        </p:nvCxnSpPr>
        <p:spPr>
          <a:xfrm flipV="1">
            <a:off x="2806559" y="3512290"/>
            <a:ext cx="372495" cy="39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 descr=" 58">
            <a:extLst>
              <a:ext uri="{FF2B5EF4-FFF2-40B4-BE49-F238E27FC236}">
                <a16:creationId xmlns:a16="http://schemas.microsoft.com/office/drawing/2014/main" id="{28F883BB-A827-E440-849A-B684F401597F}"/>
              </a:ext>
            </a:extLst>
          </p:cNvPr>
          <p:cNvSpPr/>
          <p:nvPr/>
        </p:nvSpPr>
        <p:spPr>
          <a:xfrm>
            <a:off x="3286330" y="4502115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cxnSp>
        <p:nvCxnSpPr>
          <p:cNvPr id="40" name="Straight Arrow Connector 39" descr=" 59">
            <a:extLst>
              <a:ext uri="{FF2B5EF4-FFF2-40B4-BE49-F238E27FC236}">
                <a16:creationId xmlns:a16="http://schemas.microsoft.com/office/drawing/2014/main" id="{96B2F0D8-2D2C-2F43-A69A-84F2991D0F59}"/>
              </a:ext>
            </a:extLst>
          </p:cNvPr>
          <p:cNvCxnSpPr>
            <a:cxnSpLocks/>
          </p:cNvCxnSpPr>
          <p:nvPr/>
        </p:nvCxnSpPr>
        <p:spPr>
          <a:xfrm flipH="1">
            <a:off x="3535374" y="3860041"/>
            <a:ext cx="10969" cy="642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 descr=" 6">
            <a:extLst>
              <a:ext uri="{FF2B5EF4-FFF2-40B4-BE49-F238E27FC236}">
                <a16:creationId xmlns:a16="http://schemas.microsoft.com/office/drawing/2014/main" id="{47F8670D-40DD-054D-ADD2-C06E43E1502C}"/>
              </a:ext>
            </a:extLst>
          </p:cNvPr>
          <p:cNvSpPr txBox="1"/>
          <p:nvPr/>
        </p:nvSpPr>
        <p:spPr>
          <a:xfrm>
            <a:off x="1552931" y="4050614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cxnSp>
        <p:nvCxnSpPr>
          <p:cNvPr id="39" name="Curved Connector 38" descr=" 11">
            <a:extLst>
              <a:ext uri="{FF2B5EF4-FFF2-40B4-BE49-F238E27FC236}">
                <a16:creationId xmlns:a16="http://schemas.microsoft.com/office/drawing/2014/main" id="{A74D55E5-8089-4943-AD41-39ABC0C187B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70191" y="2488385"/>
            <a:ext cx="12700" cy="13523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 descr=" 14">
            <a:extLst>
              <a:ext uri="{FF2B5EF4-FFF2-40B4-BE49-F238E27FC236}">
                <a16:creationId xmlns:a16="http://schemas.microsoft.com/office/drawing/2014/main" id="{71FABE6D-5F8A-C344-A44C-EDB1A0F3A6FE}"/>
              </a:ext>
            </a:extLst>
          </p:cNvPr>
          <p:cNvSpPr txBox="1"/>
          <p:nvPr/>
        </p:nvSpPr>
        <p:spPr>
          <a:xfrm>
            <a:off x="2644998" y="2736514"/>
            <a:ext cx="613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Child</a:t>
            </a:r>
          </a:p>
        </p:txBody>
      </p:sp>
      <p:sp>
        <p:nvSpPr>
          <p:cNvPr id="42" name="TextBox 41" descr=" 82">
            <a:extLst>
              <a:ext uri="{FF2B5EF4-FFF2-40B4-BE49-F238E27FC236}">
                <a16:creationId xmlns:a16="http://schemas.microsoft.com/office/drawing/2014/main" id="{EA719DCB-7B5A-C040-ACB6-8A292721AFEF}"/>
              </a:ext>
            </a:extLst>
          </p:cNvPr>
          <p:cNvSpPr txBox="1"/>
          <p:nvPr/>
        </p:nvSpPr>
        <p:spPr>
          <a:xfrm>
            <a:off x="2892874" y="4064737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sp>
        <p:nvSpPr>
          <p:cNvPr id="44" name="Left Arrow 43">
            <a:extLst>
              <a:ext uri="{FF2B5EF4-FFF2-40B4-BE49-F238E27FC236}">
                <a16:creationId xmlns:a16="http://schemas.microsoft.com/office/drawing/2014/main" id="{A209C3EB-DA14-374E-B75C-406061D7CD4F}"/>
              </a:ext>
            </a:extLst>
          </p:cNvPr>
          <p:cNvSpPr/>
          <p:nvPr/>
        </p:nvSpPr>
        <p:spPr>
          <a:xfrm>
            <a:off x="4024746" y="3067134"/>
            <a:ext cx="2851266" cy="1434981"/>
          </a:xfrm>
          <a:prstGeom prst="leftArrow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async write on F1 through new LWB, making it parent of pending LWB</a:t>
            </a:r>
          </a:p>
        </p:txBody>
      </p:sp>
      <p:sp>
        <p:nvSpPr>
          <p:cNvPr id="45" name="Google Shape;75;p15" descr=" 75">
            <a:extLst>
              <a:ext uri="{FF2B5EF4-FFF2-40B4-BE49-F238E27FC236}">
                <a16:creationId xmlns:a16="http://schemas.microsoft.com/office/drawing/2014/main" id="{635F9035-9B96-8D4D-8F82-541B9303B8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How ZIL works today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827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sp>
        <p:nvSpPr>
          <p:cNvPr id="45" name="TextBox 44" descr=" 24">
            <a:extLst>
              <a:ext uri="{FF2B5EF4-FFF2-40B4-BE49-F238E27FC236}">
                <a16:creationId xmlns:a16="http://schemas.microsoft.com/office/drawing/2014/main" id="{69EFD9C8-1717-7D42-92EF-BAC2456D705A}"/>
              </a:ext>
            </a:extLst>
          </p:cNvPr>
          <p:cNvSpPr txBox="1"/>
          <p:nvPr/>
        </p:nvSpPr>
        <p:spPr>
          <a:xfrm>
            <a:off x="7273554" y="1747753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F3 (S)</a:t>
            </a:r>
          </a:p>
        </p:txBody>
      </p:sp>
      <p:sp>
        <p:nvSpPr>
          <p:cNvPr id="44" name="Oval 43" descr=" 25">
            <a:extLst>
              <a:ext uri="{FF2B5EF4-FFF2-40B4-BE49-F238E27FC236}">
                <a16:creationId xmlns:a16="http://schemas.microsoft.com/office/drawing/2014/main" id="{7BEB15B9-91BC-A949-95F0-482C2780980D}"/>
              </a:ext>
            </a:extLst>
          </p:cNvPr>
          <p:cNvSpPr/>
          <p:nvPr/>
        </p:nvSpPr>
        <p:spPr>
          <a:xfrm>
            <a:off x="7358749" y="127631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27" name="Rectangle 26" descr=" 38">
            <a:extLst>
              <a:ext uri="{FF2B5EF4-FFF2-40B4-BE49-F238E27FC236}">
                <a16:creationId xmlns:a16="http://schemas.microsoft.com/office/drawing/2014/main" id="{C4A25543-7641-5D41-9A82-0E986F84DF4D}"/>
              </a:ext>
            </a:extLst>
          </p:cNvPr>
          <p:cNvSpPr/>
          <p:nvPr/>
        </p:nvSpPr>
        <p:spPr>
          <a:xfrm>
            <a:off x="1591578" y="3164538"/>
            <a:ext cx="1204920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 descr=" 42">
            <a:extLst>
              <a:ext uri="{FF2B5EF4-FFF2-40B4-BE49-F238E27FC236}">
                <a16:creationId xmlns:a16="http://schemas.microsoft.com/office/drawing/2014/main" id="{EB7844A5-7003-C44A-897F-7BFCAAD5F447}"/>
              </a:ext>
            </a:extLst>
          </p:cNvPr>
          <p:cNvSpPr/>
          <p:nvPr/>
        </p:nvSpPr>
        <p:spPr>
          <a:xfrm>
            <a:off x="2262180" y="3380604"/>
            <a:ext cx="456058" cy="270413"/>
          </a:xfrm>
          <a:prstGeom prst="rect">
            <a:avLst/>
          </a:prstGeom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F2</a:t>
            </a:r>
          </a:p>
        </p:txBody>
      </p:sp>
      <p:sp>
        <p:nvSpPr>
          <p:cNvPr id="30" name="Rectangle 29" descr=" 44">
            <a:extLst>
              <a:ext uri="{FF2B5EF4-FFF2-40B4-BE49-F238E27FC236}">
                <a16:creationId xmlns:a16="http://schemas.microsoft.com/office/drawing/2014/main" id="{465A5FA8-4FA6-0A4E-9ADF-E7A1EEE1C3D0}"/>
              </a:ext>
            </a:extLst>
          </p:cNvPr>
          <p:cNvSpPr/>
          <p:nvPr/>
        </p:nvSpPr>
        <p:spPr>
          <a:xfrm>
            <a:off x="1711247" y="3372516"/>
            <a:ext cx="456058" cy="270413"/>
          </a:xfrm>
          <a:prstGeom prst="rect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 F1</a:t>
            </a:r>
          </a:p>
        </p:txBody>
      </p:sp>
      <p:cxnSp>
        <p:nvCxnSpPr>
          <p:cNvPr id="33" name="Straight Arrow Connector 32" descr=" 45">
            <a:extLst>
              <a:ext uri="{FF2B5EF4-FFF2-40B4-BE49-F238E27FC236}">
                <a16:creationId xmlns:a16="http://schemas.microsoft.com/office/drawing/2014/main" id="{62C2CF2F-9994-B848-B7F7-26F270643124}"/>
              </a:ext>
            </a:extLst>
          </p:cNvPr>
          <p:cNvCxnSpPr>
            <a:cxnSpLocks/>
          </p:cNvCxnSpPr>
          <p:nvPr/>
        </p:nvCxnSpPr>
        <p:spPr>
          <a:xfrm flipV="1">
            <a:off x="1219083" y="3512290"/>
            <a:ext cx="372495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 descr=" 49">
            <a:extLst>
              <a:ext uri="{FF2B5EF4-FFF2-40B4-BE49-F238E27FC236}">
                <a16:creationId xmlns:a16="http://schemas.microsoft.com/office/drawing/2014/main" id="{8DF48280-8050-744A-8895-5B9A052A6A80}"/>
              </a:ext>
            </a:extLst>
          </p:cNvPr>
          <p:cNvSpPr/>
          <p:nvPr/>
        </p:nvSpPr>
        <p:spPr>
          <a:xfrm>
            <a:off x="1947898" y="4502116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32" name="Straight Arrow Connector 31" descr=" 50">
            <a:extLst>
              <a:ext uri="{FF2B5EF4-FFF2-40B4-BE49-F238E27FC236}">
                <a16:creationId xmlns:a16="http://schemas.microsoft.com/office/drawing/2014/main" id="{F97EB20B-F408-A24A-8331-9E343D0CA725}"/>
              </a:ext>
            </a:extLst>
          </p:cNvPr>
          <p:cNvCxnSpPr>
            <a:cxnSpLocks/>
          </p:cNvCxnSpPr>
          <p:nvPr/>
        </p:nvCxnSpPr>
        <p:spPr>
          <a:xfrm>
            <a:off x="2194038" y="3860041"/>
            <a:ext cx="2904" cy="6420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 descr=" 54">
            <a:extLst>
              <a:ext uri="{FF2B5EF4-FFF2-40B4-BE49-F238E27FC236}">
                <a16:creationId xmlns:a16="http://schemas.microsoft.com/office/drawing/2014/main" id="{D1EDF6AB-07F9-BB4F-AC61-9A30663960C0}"/>
              </a:ext>
            </a:extLst>
          </p:cNvPr>
          <p:cNvSpPr/>
          <p:nvPr/>
        </p:nvSpPr>
        <p:spPr>
          <a:xfrm>
            <a:off x="3179054" y="3164538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 descr=" 55">
            <a:extLst>
              <a:ext uri="{FF2B5EF4-FFF2-40B4-BE49-F238E27FC236}">
                <a16:creationId xmlns:a16="http://schemas.microsoft.com/office/drawing/2014/main" id="{58D5584A-082A-8C47-8E52-6811A7C1166F}"/>
              </a:ext>
            </a:extLst>
          </p:cNvPr>
          <p:cNvSpPr/>
          <p:nvPr/>
        </p:nvSpPr>
        <p:spPr>
          <a:xfrm>
            <a:off x="3334221" y="3380604"/>
            <a:ext cx="456058" cy="270413"/>
          </a:xfrm>
          <a:prstGeom prst="rect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F1</a:t>
            </a:r>
          </a:p>
        </p:txBody>
      </p:sp>
      <p:cxnSp>
        <p:nvCxnSpPr>
          <p:cNvPr id="36" name="Straight Arrow Connector 35" descr=" 57">
            <a:extLst>
              <a:ext uri="{FF2B5EF4-FFF2-40B4-BE49-F238E27FC236}">
                <a16:creationId xmlns:a16="http://schemas.microsoft.com/office/drawing/2014/main" id="{4A4AB19D-63B3-CD42-8724-B5BDFABB7315}"/>
              </a:ext>
            </a:extLst>
          </p:cNvPr>
          <p:cNvCxnSpPr>
            <a:cxnSpLocks/>
          </p:cNvCxnSpPr>
          <p:nvPr/>
        </p:nvCxnSpPr>
        <p:spPr>
          <a:xfrm flipV="1">
            <a:off x="2806559" y="3512290"/>
            <a:ext cx="372495" cy="39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 descr=" 58">
            <a:extLst>
              <a:ext uri="{FF2B5EF4-FFF2-40B4-BE49-F238E27FC236}">
                <a16:creationId xmlns:a16="http://schemas.microsoft.com/office/drawing/2014/main" id="{28F883BB-A827-E440-849A-B684F401597F}"/>
              </a:ext>
            </a:extLst>
          </p:cNvPr>
          <p:cNvSpPr/>
          <p:nvPr/>
        </p:nvSpPr>
        <p:spPr>
          <a:xfrm>
            <a:off x="3286330" y="4502115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cxnSp>
        <p:nvCxnSpPr>
          <p:cNvPr id="40" name="Straight Arrow Connector 39" descr=" 59">
            <a:extLst>
              <a:ext uri="{FF2B5EF4-FFF2-40B4-BE49-F238E27FC236}">
                <a16:creationId xmlns:a16="http://schemas.microsoft.com/office/drawing/2014/main" id="{96B2F0D8-2D2C-2F43-A69A-84F2991D0F59}"/>
              </a:ext>
            </a:extLst>
          </p:cNvPr>
          <p:cNvCxnSpPr>
            <a:cxnSpLocks/>
          </p:cNvCxnSpPr>
          <p:nvPr/>
        </p:nvCxnSpPr>
        <p:spPr>
          <a:xfrm flipH="1">
            <a:off x="3535374" y="3860041"/>
            <a:ext cx="10969" cy="642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 descr=" 6">
            <a:extLst>
              <a:ext uri="{FF2B5EF4-FFF2-40B4-BE49-F238E27FC236}">
                <a16:creationId xmlns:a16="http://schemas.microsoft.com/office/drawing/2014/main" id="{47F8670D-40DD-054D-ADD2-C06E43E1502C}"/>
              </a:ext>
            </a:extLst>
          </p:cNvPr>
          <p:cNvSpPr txBox="1"/>
          <p:nvPr/>
        </p:nvSpPr>
        <p:spPr>
          <a:xfrm>
            <a:off x="1552931" y="4050614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cxnSp>
        <p:nvCxnSpPr>
          <p:cNvPr id="39" name="Curved Connector 38" descr=" 11">
            <a:extLst>
              <a:ext uri="{FF2B5EF4-FFF2-40B4-BE49-F238E27FC236}">
                <a16:creationId xmlns:a16="http://schemas.microsoft.com/office/drawing/2014/main" id="{A74D55E5-8089-4943-AD41-39ABC0C187B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70191" y="2488385"/>
            <a:ext cx="12700" cy="13523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 descr=" 14">
            <a:extLst>
              <a:ext uri="{FF2B5EF4-FFF2-40B4-BE49-F238E27FC236}">
                <a16:creationId xmlns:a16="http://schemas.microsoft.com/office/drawing/2014/main" id="{71FABE6D-5F8A-C344-A44C-EDB1A0F3A6FE}"/>
              </a:ext>
            </a:extLst>
          </p:cNvPr>
          <p:cNvSpPr txBox="1"/>
          <p:nvPr/>
        </p:nvSpPr>
        <p:spPr>
          <a:xfrm>
            <a:off x="2644998" y="2736514"/>
            <a:ext cx="613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Child</a:t>
            </a:r>
          </a:p>
        </p:txBody>
      </p:sp>
      <p:sp>
        <p:nvSpPr>
          <p:cNvPr id="42" name="TextBox 41" descr=" 82">
            <a:extLst>
              <a:ext uri="{FF2B5EF4-FFF2-40B4-BE49-F238E27FC236}">
                <a16:creationId xmlns:a16="http://schemas.microsoft.com/office/drawing/2014/main" id="{EA719DCB-7B5A-C040-ACB6-8A292721AFEF}"/>
              </a:ext>
            </a:extLst>
          </p:cNvPr>
          <p:cNvSpPr txBox="1"/>
          <p:nvPr/>
        </p:nvSpPr>
        <p:spPr>
          <a:xfrm>
            <a:off x="2892874" y="4064737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pic>
        <p:nvPicPr>
          <p:cNvPr id="46" name="Graphic 45" descr=" 87">
            <a:extLst>
              <a:ext uri="{FF2B5EF4-FFF2-40B4-BE49-F238E27FC236}">
                <a16:creationId xmlns:a16="http://schemas.microsoft.com/office/drawing/2014/main" id="{236E344F-CBAA-F54C-9B85-44C9D2ADF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93" y="1770491"/>
            <a:ext cx="177763" cy="215444"/>
          </a:xfrm>
          <a:prstGeom prst="rect">
            <a:avLst/>
          </a:prstGeom>
        </p:spPr>
      </p:pic>
      <p:sp>
        <p:nvSpPr>
          <p:cNvPr id="47" name="Google Shape;75;p15" descr=" 75">
            <a:extLst>
              <a:ext uri="{FF2B5EF4-FFF2-40B4-BE49-F238E27FC236}">
                <a16:creationId xmlns:a16="http://schemas.microsoft.com/office/drawing/2014/main" id="{1B9FCD0E-274C-9945-98C4-BB2A3514B0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How ZIL works today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821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sp>
        <p:nvSpPr>
          <p:cNvPr id="45" name="TextBox 44" descr=" 24">
            <a:extLst>
              <a:ext uri="{FF2B5EF4-FFF2-40B4-BE49-F238E27FC236}">
                <a16:creationId xmlns:a16="http://schemas.microsoft.com/office/drawing/2014/main" id="{69EFD9C8-1717-7D42-92EF-BAC2456D705A}"/>
              </a:ext>
            </a:extLst>
          </p:cNvPr>
          <p:cNvSpPr txBox="1"/>
          <p:nvPr/>
        </p:nvSpPr>
        <p:spPr>
          <a:xfrm>
            <a:off x="7273554" y="1747753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F3 (S)</a:t>
            </a:r>
          </a:p>
        </p:txBody>
      </p:sp>
      <p:sp>
        <p:nvSpPr>
          <p:cNvPr id="44" name="Oval 43" descr=" 25">
            <a:extLst>
              <a:ext uri="{FF2B5EF4-FFF2-40B4-BE49-F238E27FC236}">
                <a16:creationId xmlns:a16="http://schemas.microsoft.com/office/drawing/2014/main" id="{7BEB15B9-91BC-A949-95F0-482C2780980D}"/>
              </a:ext>
            </a:extLst>
          </p:cNvPr>
          <p:cNvSpPr/>
          <p:nvPr/>
        </p:nvSpPr>
        <p:spPr>
          <a:xfrm>
            <a:off x="7358749" y="127631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sp>
        <p:nvSpPr>
          <p:cNvPr id="47" name="TextBox 46" descr=" 26">
            <a:extLst>
              <a:ext uri="{FF2B5EF4-FFF2-40B4-BE49-F238E27FC236}">
                <a16:creationId xmlns:a16="http://schemas.microsoft.com/office/drawing/2014/main" id="{152AFB32-1F38-1B43-839E-6491B453691E}"/>
              </a:ext>
            </a:extLst>
          </p:cNvPr>
          <p:cNvSpPr txBox="1"/>
          <p:nvPr/>
        </p:nvSpPr>
        <p:spPr>
          <a:xfrm>
            <a:off x="7274415" y="1994352"/>
            <a:ext cx="790548" cy="21544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F3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27" name="Rectangle 26" descr=" 38">
            <a:extLst>
              <a:ext uri="{FF2B5EF4-FFF2-40B4-BE49-F238E27FC236}">
                <a16:creationId xmlns:a16="http://schemas.microsoft.com/office/drawing/2014/main" id="{C4A25543-7641-5D41-9A82-0E986F84DF4D}"/>
              </a:ext>
            </a:extLst>
          </p:cNvPr>
          <p:cNvSpPr/>
          <p:nvPr/>
        </p:nvSpPr>
        <p:spPr>
          <a:xfrm>
            <a:off x="1591578" y="3164538"/>
            <a:ext cx="1204920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 descr=" 42">
            <a:extLst>
              <a:ext uri="{FF2B5EF4-FFF2-40B4-BE49-F238E27FC236}">
                <a16:creationId xmlns:a16="http://schemas.microsoft.com/office/drawing/2014/main" id="{EB7844A5-7003-C44A-897F-7BFCAAD5F447}"/>
              </a:ext>
            </a:extLst>
          </p:cNvPr>
          <p:cNvSpPr/>
          <p:nvPr/>
        </p:nvSpPr>
        <p:spPr>
          <a:xfrm>
            <a:off x="2262180" y="3380604"/>
            <a:ext cx="456058" cy="270413"/>
          </a:xfrm>
          <a:prstGeom prst="rect">
            <a:avLst/>
          </a:prstGeom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F2</a:t>
            </a:r>
          </a:p>
        </p:txBody>
      </p:sp>
      <p:sp>
        <p:nvSpPr>
          <p:cNvPr id="30" name="Rectangle 29" descr=" 44">
            <a:extLst>
              <a:ext uri="{FF2B5EF4-FFF2-40B4-BE49-F238E27FC236}">
                <a16:creationId xmlns:a16="http://schemas.microsoft.com/office/drawing/2014/main" id="{465A5FA8-4FA6-0A4E-9ADF-E7A1EEE1C3D0}"/>
              </a:ext>
            </a:extLst>
          </p:cNvPr>
          <p:cNvSpPr/>
          <p:nvPr/>
        </p:nvSpPr>
        <p:spPr>
          <a:xfrm>
            <a:off x="1711247" y="3372516"/>
            <a:ext cx="456058" cy="270413"/>
          </a:xfrm>
          <a:prstGeom prst="rect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 F1</a:t>
            </a:r>
          </a:p>
        </p:txBody>
      </p:sp>
      <p:cxnSp>
        <p:nvCxnSpPr>
          <p:cNvPr id="33" name="Straight Arrow Connector 32" descr=" 45">
            <a:extLst>
              <a:ext uri="{FF2B5EF4-FFF2-40B4-BE49-F238E27FC236}">
                <a16:creationId xmlns:a16="http://schemas.microsoft.com/office/drawing/2014/main" id="{62C2CF2F-9994-B848-B7F7-26F270643124}"/>
              </a:ext>
            </a:extLst>
          </p:cNvPr>
          <p:cNvCxnSpPr>
            <a:cxnSpLocks/>
          </p:cNvCxnSpPr>
          <p:nvPr/>
        </p:nvCxnSpPr>
        <p:spPr>
          <a:xfrm flipV="1">
            <a:off x="1219083" y="3512290"/>
            <a:ext cx="372495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 descr=" 49">
            <a:extLst>
              <a:ext uri="{FF2B5EF4-FFF2-40B4-BE49-F238E27FC236}">
                <a16:creationId xmlns:a16="http://schemas.microsoft.com/office/drawing/2014/main" id="{8DF48280-8050-744A-8895-5B9A052A6A80}"/>
              </a:ext>
            </a:extLst>
          </p:cNvPr>
          <p:cNvSpPr/>
          <p:nvPr/>
        </p:nvSpPr>
        <p:spPr>
          <a:xfrm>
            <a:off x="1947898" y="4502116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32" name="Straight Arrow Connector 31" descr=" 50">
            <a:extLst>
              <a:ext uri="{FF2B5EF4-FFF2-40B4-BE49-F238E27FC236}">
                <a16:creationId xmlns:a16="http://schemas.microsoft.com/office/drawing/2014/main" id="{F97EB20B-F408-A24A-8331-9E343D0CA725}"/>
              </a:ext>
            </a:extLst>
          </p:cNvPr>
          <p:cNvCxnSpPr>
            <a:cxnSpLocks/>
          </p:cNvCxnSpPr>
          <p:nvPr/>
        </p:nvCxnSpPr>
        <p:spPr>
          <a:xfrm>
            <a:off x="2194038" y="3860041"/>
            <a:ext cx="2904" cy="6420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 descr=" 54">
            <a:extLst>
              <a:ext uri="{FF2B5EF4-FFF2-40B4-BE49-F238E27FC236}">
                <a16:creationId xmlns:a16="http://schemas.microsoft.com/office/drawing/2014/main" id="{D1EDF6AB-07F9-BB4F-AC61-9A30663960C0}"/>
              </a:ext>
            </a:extLst>
          </p:cNvPr>
          <p:cNvSpPr/>
          <p:nvPr/>
        </p:nvSpPr>
        <p:spPr>
          <a:xfrm>
            <a:off x="3179054" y="3164538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 descr=" 55">
            <a:extLst>
              <a:ext uri="{FF2B5EF4-FFF2-40B4-BE49-F238E27FC236}">
                <a16:creationId xmlns:a16="http://schemas.microsoft.com/office/drawing/2014/main" id="{58D5584A-082A-8C47-8E52-6811A7C1166F}"/>
              </a:ext>
            </a:extLst>
          </p:cNvPr>
          <p:cNvSpPr/>
          <p:nvPr/>
        </p:nvSpPr>
        <p:spPr>
          <a:xfrm>
            <a:off x="3334221" y="3380604"/>
            <a:ext cx="456058" cy="270413"/>
          </a:xfrm>
          <a:prstGeom prst="rect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F1</a:t>
            </a:r>
          </a:p>
        </p:txBody>
      </p:sp>
      <p:cxnSp>
        <p:nvCxnSpPr>
          <p:cNvPr id="36" name="Straight Arrow Connector 35" descr=" 57">
            <a:extLst>
              <a:ext uri="{FF2B5EF4-FFF2-40B4-BE49-F238E27FC236}">
                <a16:creationId xmlns:a16="http://schemas.microsoft.com/office/drawing/2014/main" id="{4A4AB19D-63B3-CD42-8724-B5BDFABB7315}"/>
              </a:ext>
            </a:extLst>
          </p:cNvPr>
          <p:cNvCxnSpPr>
            <a:cxnSpLocks/>
          </p:cNvCxnSpPr>
          <p:nvPr/>
        </p:nvCxnSpPr>
        <p:spPr>
          <a:xfrm flipV="1">
            <a:off x="2806559" y="3512290"/>
            <a:ext cx="372495" cy="39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 descr=" 58">
            <a:extLst>
              <a:ext uri="{FF2B5EF4-FFF2-40B4-BE49-F238E27FC236}">
                <a16:creationId xmlns:a16="http://schemas.microsoft.com/office/drawing/2014/main" id="{28F883BB-A827-E440-849A-B684F401597F}"/>
              </a:ext>
            </a:extLst>
          </p:cNvPr>
          <p:cNvSpPr/>
          <p:nvPr/>
        </p:nvSpPr>
        <p:spPr>
          <a:xfrm>
            <a:off x="3286330" y="4502115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cxnSp>
        <p:nvCxnSpPr>
          <p:cNvPr id="40" name="Straight Arrow Connector 39" descr=" 59">
            <a:extLst>
              <a:ext uri="{FF2B5EF4-FFF2-40B4-BE49-F238E27FC236}">
                <a16:creationId xmlns:a16="http://schemas.microsoft.com/office/drawing/2014/main" id="{96B2F0D8-2D2C-2F43-A69A-84F2991D0F59}"/>
              </a:ext>
            </a:extLst>
          </p:cNvPr>
          <p:cNvCxnSpPr>
            <a:cxnSpLocks/>
          </p:cNvCxnSpPr>
          <p:nvPr/>
        </p:nvCxnSpPr>
        <p:spPr>
          <a:xfrm flipH="1">
            <a:off x="3535374" y="3860041"/>
            <a:ext cx="10969" cy="642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 descr=" 63">
            <a:extLst>
              <a:ext uri="{FF2B5EF4-FFF2-40B4-BE49-F238E27FC236}">
                <a16:creationId xmlns:a16="http://schemas.microsoft.com/office/drawing/2014/main" id="{47900896-CBA9-2141-8049-0C86D739B784}"/>
              </a:ext>
            </a:extLst>
          </p:cNvPr>
          <p:cNvSpPr txBox="1"/>
          <p:nvPr/>
        </p:nvSpPr>
        <p:spPr>
          <a:xfrm>
            <a:off x="1564815" y="1821549"/>
            <a:ext cx="613170" cy="21544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F3</a:t>
            </a:r>
          </a:p>
        </p:txBody>
      </p:sp>
      <p:cxnSp>
        <p:nvCxnSpPr>
          <p:cNvPr id="48" name="Straight Arrow Connector 47" descr=" 64">
            <a:extLst>
              <a:ext uri="{FF2B5EF4-FFF2-40B4-BE49-F238E27FC236}">
                <a16:creationId xmlns:a16="http://schemas.microsoft.com/office/drawing/2014/main" id="{0439496E-DB32-6848-8C0A-EA5D69BB1BBE}"/>
              </a:ext>
            </a:extLst>
          </p:cNvPr>
          <p:cNvCxnSpPr>
            <a:cxnSpLocks/>
          </p:cNvCxnSpPr>
          <p:nvPr/>
        </p:nvCxnSpPr>
        <p:spPr>
          <a:xfrm>
            <a:off x="1219083" y="1645232"/>
            <a:ext cx="345732" cy="2840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 descr=" 6">
            <a:extLst>
              <a:ext uri="{FF2B5EF4-FFF2-40B4-BE49-F238E27FC236}">
                <a16:creationId xmlns:a16="http://schemas.microsoft.com/office/drawing/2014/main" id="{47F8670D-40DD-054D-ADD2-C06E43E1502C}"/>
              </a:ext>
            </a:extLst>
          </p:cNvPr>
          <p:cNvSpPr txBox="1"/>
          <p:nvPr/>
        </p:nvSpPr>
        <p:spPr>
          <a:xfrm>
            <a:off x="1552931" y="4050614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cxnSp>
        <p:nvCxnSpPr>
          <p:cNvPr id="39" name="Curved Connector 38" descr=" 11">
            <a:extLst>
              <a:ext uri="{FF2B5EF4-FFF2-40B4-BE49-F238E27FC236}">
                <a16:creationId xmlns:a16="http://schemas.microsoft.com/office/drawing/2014/main" id="{A74D55E5-8089-4943-AD41-39ABC0C187B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70191" y="2488385"/>
            <a:ext cx="12700" cy="13523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 descr=" 14">
            <a:extLst>
              <a:ext uri="{FF2B5EF4-FFF2-40B4-BE49-F238E27FC236}">
                <a16:creationId xmlns:a16="http://schemas.microsoft.com/office/drawing/2014/main" id="{71FABE6D-5F8A-C344-A44C-EDB1A0F3A6FE}"/>
              </a:ext>
            </a:extLst>
          </p:cNvPr>
          <p:cNvSpPr txBox="1"/>
          <p:nvPr/>
        </p:nvSpPr>
        <p:spPr>
          <a:xfrm>
            <a:off x="2644998" y="2736514"/>
            <a:ext cx="613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Child</a:t>
            </a:r>
          </a:p>
        </p:txBody>
      </p:sp>
      <p:sp>
        <p:nvSpPr>
          <p:cNvPr id="42" name="TextBox 41" descr=" 82">
            <a:extLst>
              <a:ext uri="{FF2B5EF4-FFF2-40B4-BE49-F238E27FC236}">
                <a16:creationId xmlns:a16="http://schemas.microsoft.com/office/drawing/2014/main" id="{EA719DCB-7B5A-C040-ACB6-8A292721AFEF}"/>
              </a:ext>
            </a:extLst>
          </p:cNvPr>
          <p:cNvSpPr txBox="1"/>
          <p:nvPr/>
        </p:nvSpPr>
        <p:spPr>
          <a:xfrm>
            <a:off x="2892874" y="4064737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pic>
        <p:nvPicPr>
          <p:cNvPr id="46" name="Graphic 45" descr=" 87">
            <a:extLst>
              <a:ext uri="{FF2B5EF4-FFF2-40B4-BE49-F238E27FC236}">
                <a16:creationId xmlns:a16="http://schemas.microsoft.com/office/drawing/2014/main" id="{236E344F-CBAA-F54C-9B85-44C9D2ADF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93" y="1770491"/>
            <a:ext cx="177763" cy="215444"/>
          </a:xfrm>
          <a:prstGeom prst="rect">
            <a:avLst/>
          </a:prstGeom>
        </p:spPr>
      </p:pic>
      <p:sp>
        <p:nvSpPr>
          <p:cNvPr id="50" name="Teardrop 49">
            <a:extLst>
              <a:ext uri="{FF2B5EF4-FFF2-40B4-BE49-F238E27FC236}">
                <a16:creationId xmlns:a16="http://schemas.microsoft.com/office/drawing/2014/main" id="{32EF6304-E1DB-AB4D-B361-348B9BAF6664}"/>
              </a:ext>
            </a:extLst>
          </p:cNvPr>
          <p:cNvSpPr/>
          <p:nvPr/>
        </p:nvSpPr>
        <p:spPr>
          <a:xfrm>
            <a:off x="5337874" y="2345279"/>
            <a:ext cx="2158313" cy="1162443"/>
          </a:xfrm>
          <a:prstGeom prst="teardrop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Write on F3, added to </a:t>
            </a:r>
            <a:r>
              <a:rPr lang="en-US" dirty="0" err="1"/>
              <a:t>sync_itx</a:t>
            </a:r>
            <a:endParaRPr lang="en-US" dirty="0"/>
          </a:p>
        </p:txBody>
      </p:sp>
      <p:sp>
        <p:nvSpPr>
          <p:cNvPr id="51" name="Google Shape;75;p15" descr=" 75">
            <a:extLst>
              <a:ext uri="{FF2B5EF4-FFF2-40B4-BE49-F238E27FC236}">
                <a16:creationId xmlns:a16="http://schemas.microsoft.com/office/drawing/2014/main" id="{F1732A69-FCC9-0245-A685-5D9F5FA1AF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How ZIL works today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730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sp>
        <p:nvSpPr>
          <p:cNvPr id="45" name="TextBox 44" descr=" 24">
            <a:extLst>
              <a:ext uri="{FF2B5EF4-FFF2-40B4-BE49-F238E27FC236}">
                <a16:creationId xmlns:a16="http://schemas.microsoft.com/office/drawing/2014/main" id="{69EFD9C8-1717-7D42-92EF-BAC2456D705A}"/>
              </a:ext>
            </a:extLst>
          </p:cNvPr>
          <p:cNvSpPr txBox="1"/>
          <p:nvPr/>
        </p:nvSpPr>
        <p:spPr>
          <a:xfrm>
            <a:off x="7273554" y="1747753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F3 (S)</a:t>
            </a:r>
          </a:p>
        </p:txBody>
      </p:sp>
      <p:sp>
        <p:nvSpPr>
          <p:cNvPr id="44" name="Oval 43" descr=" 25">
            <a:extLst>
              <a:ext uri="{FF2B5EF4-FFF2-40B4-BE49-F238E27FC236}">
                <a16:creationId xmlns:a16="http://schemas.microsoft.com/office/drawing/2014/main" id="{7BEB15B9-91BC-A949-95F0-482C2780980D}"/>
              </a:ext>
            </a:extLst>
          </p:cNvPr>
          <p:cNvSpPr/>
          <p:nvPr/>
        </p:nvSpPr>
        <p:spPr>
          <a:xfrm>
            <a:off x="7358749" y="127631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sp>
        <p:nvSpPr>
          <p:cNvPr id="47" name="TextBox 46" descr=" 26">
            <a:extLst>
              <a:ext uri="{FF2B5EF4-FFF2-40B4-BE49-F238E27FC236}">
                <a16:creationId xmlns:a16="http://schemas.microsoft.com/office/drawing/2014/main" id="{152AFB32-1F38-1B43-839E-6491B453691E}"/>
              </a:ext>
            </a:extLst>
          </p:cNvPr>
          <p:cNvSpPr txBox="1"/>
          <p:nvPr/>
        </p:nvSpPr>
        <p:spPr>
          <a:xfrm>
            <a:off x="7274415" y="1994352"/>
            <a:ext cx="790548" cy="21544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F3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27" name="Rectangle 26" descr=" 38">
            <a:extLst>
              <a:ext uri="{FF2B5EF4-FFF2-40B4-BE49-F238E27FC236}">
                <a16:creationId xmlns:a16="http://schemas.microsoft.com/office/drawing/2014/main" id="{C4A25543-7641-5D41-9A82-0E986F84DF4D}"/>
              </a:ext>
            </a:extLst>
          </p:cNvPr>
          <p:cNvSpPr/>
          <p:nvPr/>
        </p:nvSpPr>
        <p:spPr>
          <a:xfrm>
            <a:off x="1591578" y="3164538"/>
            <a:ext cx="1204920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 descr=" 42">
            <a:extLst>
              <a:ext uri="{FF2B5EF4-FFF2-40B4-BE49-F238E27FC236}">
                <a16:creationId xmlns:a16="http://schemas.microsoft.com/office/drawing/2014/main" id="{EB7844A5-7003-C44A-897F-7BFCAAD5F447}"/>
              </a:ext>
            </a:extLst>
          </p:cNvPr>
          <p:cNvSpPr/>
          <p:nvPr/>
        </p:nvSpPr>
        <p:spPr>
          <a:xfrm>
            <a:off x="2262180" y="3380604"/>
            <a:ext cx="456058" cy="270413"/>
          </a:xfrm>
          <a:prstGeom prst="rect">
            <a:avLst/>
          </a:prstGeom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F2</a:t>
            </a:r>
          </a:p>
        </p:txBody>
      </p:sp>
      <p:sp>
        <p:nvSpPr>
          <p:cNvPr id="30" name="Rectangle 29" descr=" 44">
            <a:extLst>
              <a:ext uri="{FF2B5EF4-FFF2-40B4-BE49-F238E27FC236}">
                <a16:creationId xmlns:a16="http://schemas.microsoft.com/office/drawing/2014/main" id="{465A5FA8-4FA6-0A4E-9ADF-E7A1EEE1C3D0}"/>
              </a:ext>
            </a:extLst>
          </p:cNvPr>
          <p:cNvSpPr/>
          <p:nvPr/>
        </p:nvSpPr>
        <p:spPr>
          <a:xfrm>
            <a:off x="1711247" y="3372516"/>
            <a:ext cx="456058" cy="270413"/>
          </a:xfrm>
          <a:prstGeom prst="rect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 F1</a:t>
            </a:r>
          </a:p>
        </p:txBody>
      </p:sp>
      <p:cxnSp>
        <p:nvCxnSpPr>
          <p:cNvPr id="33" name="Straight Arrow Connector 32" descr=" 45">
            <a:extLst>
              <a:ext uri="{FF2B5EF4-FFF2-40B4-BE49-F238E27FC236}">
                <a16:creationId xmlns:a16="http://schemas.microsoft.com/office/drawing/2014/main" id="{62C2CF2F-9994-B848-B7F7-26F270643124}"/>
              </a:ext>
            </a:extLst>
          </p:cNvPr>
          <p:cNvCxnSpPr>
            <a:cxnSpLocks/>
          </p:cNvCxnSpPr>
          <p:nvPr/>
        </p:nvCxnSpPr>
        <p:spPr>
          <a:xfrm flipV="1">
            <a:off x="1219083" y="3512290"/>
            <a:ext cx="372495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 descr=" 49">
            <a:extLst>
              <a:ext uri="{FF2B5EF4-FFF2-40B4-BE49-F238E27FC236}">
                <a16:creationId xmlns:a16="http://schemas.microsoft.com/office/drawing/2014/main" id="{8DF48280-8050-744A-8895-5B9A052A6A80}"/>
              </a:ext>
            </a:extLst>
          </p:cNvPr>
          <p:cNvSpPr/>
          <p:nvPr/>
        </p:nvSpPr>
        <p:spPr>
          <a:xfrm>
            <a:off x="1947898" y="4502116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32" name="Straight Arrow Connector 31" descr=" 50">
            <a:extLst>
              <a:ext uri="{FF2B5EF4-FFF2-40B4-BE49-F238E27FC236}">
                <a16:creationId xmlns:a16="http://schemas.microsoft.com/office/drawing/2014/main" id="{F97EB20B-F408-A24A-8331-9E343D0CA725}"/>
              </a:ext>
            </a:extLst>
          </p:cNvPr>
          <p:cNvCxnSpPr>
            <a:cxnSpLocks/>
          </p:cNvCxnSpPr>
          <p:nvPr/>
        </p:nvCxnSpPr>
        <p:spPr>
          <a:xfrm>
            <a:off x="2194038" y="3860041"/>
            <a:ext cx="2904" cy="6420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 descr=" 54">
            <a:extLst>
              <a:ext uri="{FF2B5EF4-FFF2-40B4-BE49-F238E27FC236}">
                <a16:creationId xmlns:a16="http://schemas.microsoft.com/office/drawing/2014/main" id="{D1EDF6AB-07F9-BB4F-AC61-9A30663960C0}"/>
              </a:ext>
            </a:extLst>
          </p:cNvPr>
          <p:cNvSpPr/>
          <p:nvPr/>
        </p:nvSpPr>
        <p:spPr>
          <a:xfrm>
            <a:off x="3179054" y="3164538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 descr=" 55">
            <a:extLst>
              <a:ext uri="{FF2B5EF4-FFF2-40B4-BE49-F238E27FC236}">
                <a16:creationId xmlns:a16="http://schemas.microsoft.com/office/drawing/2014/main" id="{58D5584A-082A-8C47-8E52-6811A7C1166F}"/>
              </a:ext>
            </a:extLst>
          </p:cNvPr>
          <p:cNvSpPr/>
          <p:nvPr/>
        </p:nvSpPr>
        <p:spPr>
          <a:xfrm>
            <a:off x="3334221" y="3380604"/>
            <a:ext cx="456058" cy="270413"/>
          </a:xfrm>
          <a:prstGeom prst="rect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F1</a:t>
            </a:r>
          </a:p>
        </p:txBody>
      </p:sp>
      <p:cxnSp>
        <p:nvCxnSpPr>
          <p:cNvPr id="36" name="Straight Arrow Connector 35" descr=" 57">
            <a:extLst>
              <a:ext uri="{FF2B5EF4-FFF2-40B4-BE49-F238E27FC236}">
                <a16:creationId xmlns:a16="http://schemas.microsoft.com/office/drawing/2014/main" id="{4A4AB19D-63B3-CD42-8724-B5BDFABB7315}"/>
              </a:ext>
            </a:extLst>
          </p:cNvPr>
          <p:cNvCxnSpPr>
            <a:cxnSpLocks/>
          </p:cNvCxnSpPr>
          <p:nvPr/>
        </p:nvCxnSpPr>
        <p:spPr>
          <a:xfrm flipV="1">
            <a:off x="2806559" y="3512290"/>
            <a:ext cx="372495" cy="39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 descr=" 58">
            <a:extLst>
              <a:ext uri="{FF2B5EF4-FFF2-40B4-BE49-F238E27FC236}">
                <a16:creationId xmlns:a16="http://schemas.microsoft.com/office/drawing/2014/main" id="{28F883BB-A827-E440-849A-B684F401597F}"/>
              </a:ext>
            </a:extLst>
          </p:cNvPr>
          <p:cNvSpPr/>
          <p:nvPr/>
        </p:nvSpPr>
        <p:spPr>
          <a:xfrm>
            <a:off x="3286330" y="4502115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cxnSp>
        <p:nvCxnSpPr>
          <p:cNvPr id="40" name="Straight Arrow Connector 39" descr=" 59">
            <a:extLst>
              <a:ext uri="{FF2B5EF4-FFF2-40B4-BE49-F238E27FC236}">
                <a16:creationId xmlns:a16="http://schemas.microsoft.com/office/drawing/2014/main" id="{96B2F0D8-2D2C-2F43-A69A-84F2991D0F59}"/>
              </a:ext>
            </a:extLst>
          </p:cNvPr>
          <p:cNvCxnSpPr>
            <a:cxnSpLocks/>
          </p:cNvCxnSpPr>
          <p:nvPr/>
        </p:nvCxnSpPr>
        <p:spPr>
          <a:xfrm flipH="1">
            <a:off x="3535374" y="3860041"/>
            <a:ext cx="10969" cy="642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 descr=" 69">
            <a:extLst>
              <a:ext uri="{FF2B5EF4-FFF2-40B4-BE49-F238E27FC236}">
                <a16:creationId xmlns:a16="http://schemas.microsoft.com/office/drawing/2014/main" id="{368338AB-FD17-E042-9EE5-905416090F35}"/>
              </a:ext>
            </a:extLst>
          </p:cNvPr>
          <p:cNvSpPr/>
          <p:nvPr/>
        </p:nvSpPr>
        <p:spPr>
          <a:xfrm>
            <a:off x="4296188" y="3164538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 descr=" 70">
            <a:extLst>
              <a:ext uri="{FF2B5EF4-FFF2-40B4-BE49-F238E27FC236}">
                <a16:creationId xmlns:a16="http://schemas.microsoft.com/office/drawing/2014/main" id="{7417748E-9966-1F40-8F47-6A7DF3924893}"/>
              </a:ext>
            </a:extLst>
          </p:cNvPr>
          <p:cNvSpPr/>
          <p:nvPr/>
        </p:nvSpPr>
        <p:spPr>
          <a:xfrm>
            <a:off x="4451355" y="3380604"/>
            <a:ext cx="456058" cy="270413"/>
          </a:xfrm>
          <a:prstGeom prst="rect">
            <a:avLst/>
          </a:prstGeom>
          <a:ln w="9525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F3</a:t>
            </a:r>
          </a:p>
        </p:txBody>
      </p:sp>
      <p:cxnSp>
        <p:nvCxnSpPr>
          <p:cNvPr id="50" name="Straight Arrow Connector 49" descr=" 71">
            <a:extLst>
              <a:ext uri="{FF2B5EF4-FFF2-40B4-BE49-F238E27FC236}">
                <a16:creationId xmlns:a16="http://schemas.microsoft.com/office/drawing/2014/main" id="{2634ED84-11E9-0043-98BC-E1D4F68FA360}"/>
              </a:ext>
            </a:extLst>
          </p:cNvPr>
          <p:cNvCxnSpPr>
            <a:cxnSpLocks/>
          </p:cNvCxnSpPr>
          <p:nvPr/>
        </p:nvCxnSpPr>
        <p:spPr>
          <a:xfrm flipV="1">
            <a:off x="3923693" y="3512290"/>
            <a:ext cx="372495" cy="39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 descr=" 72">
            <a:extLst>
              <a:ext uri="{FF2B5EF4-FFF2-40B4-BE49-F238E27FC236}">
                <a16:creationId xmlns:a16="http://schemas.microsoft.com/office/drawing/2014/main" id="{01AAED8D-A229-2547-B322-0E5E62FDC26D}"/>
              </a:ext>
            </a:extLst>
          </p:cNvPr>
          <p:cNvSpPr/>
          <p:nvPr/>
        </p:nvSpPr>
        <p:spPr>
          <a:xfrm>
            <a:off x="4403464" y="4502115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cxnSp>
        <p:nvCxnSpPr>
          <p:cNvPr id="55" name="Straight Arrow Connector 54" descr=" 73">
            <a:extLst>
              <a:ext uri="{FF2B5EF4-FFF2-40B4-BE49-F238E27FC236}">
                <a16:creationId xmlns:a16="http://schemas.microsoft.com/office/drawing/2014/main" id="{82DE4316-E340-9D4B-8D8B-E929DB49216B}"/>
              </a:ext>
            </a:extLst>
          </p:cNvPr>
          <p:cNvCxnSpPr>
            <a:cxnSpLocks/>
          </p:cNvCxnSpPr>
          <p:nvPr/>
        </p:nvCxnSpPr>
        <p:spPr>
          <a:xfrm flipH="1">
            <a:off x="4652508" y="3860041"/>
            <a:ext cx="10969" cy="642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 descr=" 6">
            <a:extLst>
              <a:ext uri="{FF2B5EF4-FFF2-40B4-BE49-F238E27FC236}">
                <a16:creationId xmlns:a16="http://schemas.microsoft.com/office/drawing/2014/main" id="{47F8670D-40DD-054D-ADD2-C06E43E1502C}"/>
              </a:ext>
            </a:extLst>
          </p:cNvPr>
          <p:cNvSpPr txBox="1"/>
          <p:nvPr/>
        </p:nvSpPr>
        <p:spPr>
          <a:xfrm>
            <a:off x="1552931" y="4050614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cxnSp>
        <p:nvCxnSpPr>
          <p:cNvPr id="39" name="Curved Connector 38" descr=" 11">
            <a:extLst>
              <a:ext uri="{FF2B5EF4-FFF2-40B4-BE49-F238E27FC236}">
                <a16:creationId xmlns:a16="http://schemas.microsoft.com/office/drawing/2014/main" id="{A74D55E5-8089-4943-AD41-39ABC0C187B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70191" y="2488385"/>
            <a:ext cx="12700" cy="13523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 descr=" 14">
            <a:extLst>
              <a:ext uri="{FF2B5EF4-FFF2-40B4-BE49-F238E27FC236}">
                <a16:creationId xmlns:a16="http://schemas.microsoft.com/office/drawing/2014/main" id="{71FABE6D-5F8A-C344-A44C-EDB1A0F3A6FE}"/>
              </a:ext>
            </a:extLst>
          </p:cNvPr>
          <p:cNvSpPr txBox="1"/>
          <p:nvPr/>
        </p:nvSpPr>
        <p:spPr>
          <a:xfrm>
            <a:off x="2644998" y="2736514"/>
            <a:ext cx="613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Child</a:t>
            </a:r>
          </a:p>
        </p:txBody>
      </p:sp>
      <p:cxnSp>
        <p:nvCxnSpPr>
          <p:cNvPr id="53" name="Curved Connector 52" descr=" 43">
            <a:extLst>
              <a:ext uri="{FF2B5EF4-FFF2-40B4-BE49-F238E27FC236}">
                <a16:creationId xmlns:a16="http://schemas.microsoft.com/office/drawing/2014/main" id="{A0B2EA85-EE07-294A-9D24-61A9B7FF3DE5}"/>
              </a:ext>
            </a:extLst>
          </p:cNvPr>
          <p:cNvCxnSpPr>
            <a:cxnSpLocks/>
          </p:cNvCxnSpPr>
          <p:nvPr/>
        </p:nvCxnSpPr>
        <p:spPr>
          <a:xfrm rot="10800000">
            <a:off x="3557310" y="3154235"/>
            <a:ext cx="1106167" cy="12703"/>
          </a:xfrm>
          <a:prstGeom prst="curvedConnector4">
            <a:avLst>
              <a:gd name="adj1" fmla="val 733"/>
              <a:gd name="adj2" fmla="val 2247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 descr=" 74">
            <a:extLst>
              <a:ext uri="{FF2B5EF4-FFF2-40B4-BE49-F238E27FC236}">
                <a16:creationId xmlns:a16="http://schemas.microsoft.com/office/drawing/2014/main" id="{759BC84C-D16B-4647-A7C4-6D82D0AE14DF}"/>
              </a:ext>
            </a:extLst>
          </p:cNvPr>
          <p:cNvSpPr txBox="1"/>
          <p:nvPr/>
        </p:nvSpPr>
        <p:spPr>
          <a:xfrm>
            <a:off x="3871560" y="2701162"/>
            <a:ext cx="613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Child</a:t>
            </a:r>
          </a:p>
        </p:txBody>
      </p:sp>
      <p:sp>
        <p:nvSpPr>
          <p:cNvPr id="57" name="TextBox 56" descr=" 80">
            <a:extLst>
              <a:ext uri="{FF2B5EF4-FFF2-40B4-BE49-F238E27FC236}">
                <a16:creationId xmlns:a16="http://schemas.microsoft.com/office/drawing/2014/main" id="{6114A5A7-4188-E14C-B65E-A944405FFBEA}"/>
              </a:ext>
            </a:extLst>
          </p:cNvPr>
          <p:cNvSpPr txBox="1"/>
          <p:nvPr/>
        </p:nvSpPr>
        <p:spPr>
          <a:xfrm>
            <a:off x="4012971" y="4064737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sp>
        <p:nvSpPr>
          <p:cNvPr id="42" name="TextBox 41" descr=" 82">
            <a:extLst>
              <a:ext uri="{FF2B5EF4-FFF2-40B4-BE49-F238E27FC236}">
                <a16:creationId xmlns:a16="http://schemas.microsoft.com/office/drawing/2014/main" id="{EA719DCB-7B5A-C040-ACB6-8A292721AFEF}"/>
              </a:ext>
            </a:extLst>
          </p:cNvPr>
          <p:cNvSpPr txBox="1"/>
          <p:nvPr/>
        </p:nvSpPr>
        <p:spPr>
          <a:xfrm>
            <a:off x="2892874" y="4064737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pic>
        <p:nvPicPr>
          <p:cNvPr id="46" name="Graphic 45" descr=" 87">
            <a:extLst>
              <a:ext uri="{FF2B5EF4-FFF2-40B4-BE49-F238E27FC236}">
                <a16:creationId xmlns:a16="http://schemas.microsoft.com/office/drawing/2014/main" id="{236E344F-CBAA-F54C-9B85-44C9D2ADF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93" y="1770491"/>
            <a:ext cx="177763" cy="215444"/>
          </a:xfrm>
          <a:prstGeom prst="rect">
            <a:avLst/>
          </a:prstGeom>
        </p:spPr>
      </p:pic>
      <p:sp>
        <p:nvSpPr>
          <p:cNvPr id="48" name="Left Arrow 47">
            <a:extLst>
              <a:ext uri="{FF2B5EF4-FFF2-40B4-BE49-F238E27FC236}">
                <a16:creationId xmlns:a16="http://schemas.microsoft.com/office/drawing/2014/main" id="{B8FBE1BC-781E-0A43-891A-AD4C77AE65D1}"/>
              </a:ext>
            </a:extLst>
          </p:cNvPr>
          <p:cNvSpPr/>
          <p:nvPr/>
        </p:nvSpPr>
        <p:spPr>
          <a:xfrm>
            <a:off x="5303426" y="2916606"/>
            <a:ext cx="3317399" cy="1698132"/>
          </a:xfrm>
          <a:prstGeom prst="leftArrow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LWB, committing write on F3, semantically it is dependent only on LWB1 for the create operation</a:t>
            </a:r>
          </a:p>
        </p:txBody>
      </p:sp>
      <p:sp>
        <p:nvSpPr>
          <p:cNvPr id="58" name="Google Shape;75;p15" descr=" 75">
            <a:extLst>
              <a:ext uri="{FF2B5EF4-FFF2-40B4-BE49-F238E27FC236}">
                <a16:creationId xmlns:a16="http://schemas.microsoft.com/office/drawing/2014/main" id="{768369BA-9265-264C-911A-D92321F7A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How ZIL works today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9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sp>
        <p:nvSpPr>
          <p:cNvPr id="45" name="TextBox 44" descr=" 24">
            <a:extLst>
              <a:ext uri="{FF2B5EF4-FFF2-40B4-BE49-F238E27FC236}">
                <a16:creationId xmlns:a16="http://schemas.microsoft.com/office/drawing/2014/main" id="{69EFD9C8-1717-7D42-92EF-BAC2456D705A}"/>
              </a:ext>
            </a:extLst>
          </p:cNvPr>
          <p:cNvSpPr txBox="1"/>
          <p:nvPr/>
        </p:nvSpPr>
        <p:spPr>
          <a:xfrm>
            <a:off x="7273554" y="1747753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F3 (S)</a:t>
            </a:r>
          </a:p>
        </p:txBody>
      </p:sp>
      <p:sp>
        <p:nvSpPr>
          <p:cNvPr id="44" name="Oval 43" descr=" 25">
            <a:extLst>
              <a:ext uri="{FF2B5EF4-FFF2-40B4-BE49-F238E27FC236}">
                <a16:creationId xmlns:a16="http://schemas.microsoft.com/office/drawing/2014/main" id="{7BEB15B9-91BC-A949-95F0-482C2780980D}"/>
              </a:ext>
            </a:extLst>
          </p:cNvPr>
          <p:cNvSpPr/>
          <p:nvPr/>
        </p:nvSpPr>
        <p:spPr>
          <a:xfrm>
            <a:off x="7358749" y="127631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sp>
        <p:nvSpPr>
          <p:cNvPr id="47" name="TextBox 46" descr=" 26">
            <a:extLst>
              <a:ext uri="{FF2B5EF4-FFF2-40B4-BE49-F238E27FC236}">
                <a16:creationId xmlns:a16="http://schemas.microsoft.com/office/drawing/2014/main" id="{152AFB32-1F38-1B43-839E-6491B453691E}"/>
              </a:ext>
            </a:extLst>
          </p:cNvPr>
          <p:cNvSpPr txBox="1"/>
          <p:nvPr/>
        </p:nvSpPr>
        <p:spPr>
          <a:xfrm>
            <a:off x="7274415" y="1994352"/>
            <a:ext cx="790548" cy="21544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F3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38" name="Rectangle 37" descr=" 54">
            <a:extLst>
              <a:ext uri="{FF2B5EF4-FFF2-40B4-BE49-F238E27FC236}">
                <a16:creationId xmlns:a16="http://schemas.microsoft.com/office/drawing/2014/main" id="{D1EDF6AB-07F9-BB4F-AC61-9A30663960C0}"/>
              </a:ext>
            </a:extLst>
          </p:cNvPr>
          <p:cNvSpPr/>
          <p:nvPr/>
        </p:nvSpPr>
        <p:spPr>
          <a:xfrm>
            <a:off x="3179054" y="3164538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 descr=" 55">
            <a:extLst>
              <a:ext uri="{FF2B5EF4-FFF2-40B4-BE49-F238E27FC236}">
                <a16:creationId xmlns:a16="http://schemas.microsoft.com/office/drawing/2014/main" id="{58D5584A-082A-8C47-8E52-6811A7C1166F}"/>
              </a:ext>
            </a:extLst>
          </p:cNvPr>
          <p:cNvSpPr/>
          <p:nvPr/>
        </p:nvSpPr>
        <p:spPr>
          <a:xfrm>
            <a:off x="3334221" y="3380604"/>
            <a:ext cx="456058" cy="270413"/>
          </a:xfrm>
          <a:prstGeom prst="rect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F1</a:t>
            </a:r>
          </a:p>
        </p:txBody>
      </p:sp>
      <p:sp>
        <p:nvSpPr>
          <p:cNvPr id="43" name="Oval 42" descr=" 58">
            <a:extLst>
              <a:ext uri="{FF2B5EF4-FFF2-40B4-BE49-F238E27FC236}">
                <a16:creationId xmlns:a16="http://schemas.microsoft.com/office/drawing/2014/main" id="{28F883BB-A827-E440-849A-B684F401597F}"/>
              </a:ext>
            </a:extLst>
          </p:cNvPr>
          <p:cNvSpPr/>
          <p:nvPr/>
        </p:nvSpPr>
        <p:spPr>
          <a:xfrm>
            <a:off x="3286330" y="4502115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cxnSp>
        <p:nvCxnSpPr>
          <p:cNvPr id="40" name="Straight Arrow Connector 39" descr=" 59">
            <a:extLst>
              <a:ext uri="{FF2B5EF4-FFF2-40B4-BE49-F238E27FC236}">
                <a16:creationId xmlns:a16="http://schemas.microsoft.com/office/drawing/2014/main" id="{96B2F0D8-2D2C-2F43-A69A-84F2991D0F59}"/>
              </a:ext>
            </a:extLst>
          </p:cNvPr>
          <p:cNvCxnSpPr>
            <a:cxnSpLocks/>
          </p:cNvCxnSpPr>
          <p:nvPr/>
        </p:nvCxnSpPr>
        <p:spPr>
          <a:xfrm flipH="1">
            <a:off x="3535374" y="3860041"/>
            <a:ext cx="10969" cy="642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 descr=" 69">
            <a:extLst>
              <a:ext uri="{FF2B5EF4-FFF2-40B4-BE49-F238E27FC236}">
                <a16:creationId xmlns:a16="http://schemas.microsoft.com/office/drawing/2014/main" id="{368338AB-FD17-E042-9EE5-905416090F35}"/>
              </a:ext>
            </a:extLst>
          </p:cNvPr>
          <p:cNvSpPr/>
          <p:nvPr/>
        </p:nvSpPr>
        <p:spPr>
          <a:xfrm>
            <a:off x="4296188" y="3164538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 descr=" 70">
            <a:extLst>
              <a:ext uri="{FF2B5EF4-FFF2-40B4-BE49-F238E27FC236}">
                <a16:creationId xmlns:a16="http://schemas.microsoft.com/office/drawing/2014/main" id="{7417748E-9966-1F40-8F47-6A7DF3924893}"/>
              </a:ext>
            </a:extLst>
          </p:cNvPr>
          <p:cNvSpPr/>
          <p:nvPr/>
        </p:nvSpPr>
        <p:spPr>
          <a:xfrm>
            <a:off x="4451355" y="3380604"/>
            <a:ext cx="456058" cy="270413"/>
          </a:xfrm>
          <a:prstGeom prst="rect">
            <a:avLst/>
          </a:prstGeom>
          <a:ln w="9525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F3</a:t>
            </a:r>
          </a:p>
        </p:txBody>
      </p:sp>
      <p:cxnSp>
        <p:nvCxnSpPr>
          <p:cNvPr id="50" name="Straight Arrow Connector 49" descr=" 71">
            <a:extLst>
              <a:ext uri="{FF2B5EF4-FFF2-40B4-BE49-F238E27FC236}">
                <a16:creationId xmlns:a16="http://schemas.microsoft.com/office/drawing/2014/main" id="{2634ED84-11E9-0043-98BC-E1D4F68FA360}"/>
              </a:ext>
            </a:extLst>
          </p:cNvPr>
          <p:cNvCxnSpPr>
            <a:cxnSpLocks/>
          </p:cNvCxnSpPr>
          <p:nvPr/>
        </p:nvCxnSpPr>
        <p:spPr>
          <a:xfrm flipV="1">
            <a:off x="3923693" y="3512290"/>
            <a:ext cx="372495" cy="39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 descr=" 72">
            <a:extLst>
              <a:ext uri="{FF2B5EF4-FFF2-40B4-BE49-F238E27FC236}">
                <a16:creationId xmlns:a16="http://schemas.microsoft.com/office/drawing/2014/main" id="{01AAED8D-A229-2547-B322-0E5E62FDC26D}"/>
              </a:ext>
            </a:extLst>
          </p:cNvPr>
          <p:cNvSpPr/>
          <p:nvPr/>
        </p:nvSpPr>
        <p:spPr>
          <a:xfrm>
            <a:off x="4403464" y="4502115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cxnSp>
        <p:nvCxnSpPr>
          <p:cNvPr id="55" name="Straight Arrow Connector 54" descr=" 73">
            <a:extLst>
              <a:ext uri="{FF2B5EF4-FFF2-40B4-BE49-F238E27FC236}">
                <a16:creationId xmlns:a16="http://schemas.microsoft.com/office/drawing/2014/main" id="{82DE4316-E340-9D4B-8D8B-E929DB49216B}"/>
              </a:ext>
            </a:extLst>
          </p:cNvPr>
          <p:cNvCxnSpPr>
            <a:cxnSpLocks/>
          </p:cNvCxnSpPr>
          <p:nvPr/>
        </p:nvCxnSpPr>
        <p:spPr>
          <a:xfrm flipH="1">
            <a:off x="4652508" y="3860041"/>
            <a:ext cx="10969" cy="642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 descr=" 76">
            <a:extLst>
              <a:ext uri="{FF2B5EF4-FFF2-40B4-BE49-F238E27FC236}">
                <a16:creationId xmlns:a16="http://schemas.microsoft.com/office/drawing/2014/main" id="{713BB9DF-DA94-E149-B9ED-88F4103C0263}"/>
              </a:ext>
            </a:extLst>
          </p:cNvPr>
          <p:cNvCxnSpPr>
            <a:cxnSpLocks/>
          </p:cNvCxnSpPr>
          <p:nvPr/>
        </p:nvCxnSpPr>
        <p:spPr>
          <a:xfrm flipV="1">
            <a:off x="1219083" y="3512290"/>
            <a:ext cx="1959971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 descr=" 43">
            <a:extLst>
              <a:ext uri="{FF2B5EF4-FFF2-40B4-BE49-F238E27FC236}">
                <a16:creationId xmlns:a16="http://schemas.microsoft.com/office/drawing/2014/main" id="{A0B2EA85-EE07-294A-9D24-61A9B7FF3DE5}"/>
              </a:ext>
            </a:extLst>
          </p:cNvPr>
          <p:cNvCxnSpPr>
            <a:cxnSpLocks/>
          </p:cNvCxnSpPr>
          <p:nvPr/>
        </p:nvCxnSpPr>
        <p:spPr>
          <a:xfrm rot="10800000">
            <a:off x="3557310" y="3154235"/>
            <a:ext cx="1106167" cy="12703"/>
          </a:xfrm>
          <a:prstGeom prst="curvedConnector4">
            <a:avLst>
              <a:gd name="adj1" fmla="val 733"/>
              <a:gd name="adj2" fmla="val 2247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 descr=" 74">
            <a:extLst>
              <a:ext uri="{FF2B5EF4-FFF2-40B4-BE49-F238E27FC236}">
                <a16:creationId xmlns:a16="http://schemas.microsoft.com/office/drawing/2014/main" id="{759BC84C-D16B-4647-A7C4-6D82D0AE14DF}"/>
              </a:ext>
            </a:extLst>
          </p:cNvPr>
          <p:cNvSpPr txBox="1"/>
          <p:nvPr/>
        </p:nvSpPr>
        <p:spPr>
          <a:xfrm>
            <a:off x="3871560" y="2701162"/>
            <a:ext cx="613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Child</a:t>
            </a:r>
          </a:p>
        </p:txBody>
      </p:sp>
      <p:sp>
        <p:nvSpPr>
          <p:cNvPr id="57" name="TextBox 56" descr=" 80">
            <a:extLst>
              <a:ext uri="{FF2B5EF4-FFF2-40B4-BE49-F238E27FC236}">
                <a16:creationId xmlns:a16="http://schemas.microsoft.com/office/drawing/2014/main" id="{6114A5A7-4188-E14C-B65E-A944405FFBEA}"/>
              </a:ext>
            </a:extLst>
          </p:cNvPr>
          <p:cNvSpPr txBox="1"/>
          <p:nvPr/>
        </p:nvSpPr>
        <p:spPr>
          <a:xfrm>
            <a:off x="4012971" y="4064737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sp>
        <p:nvSpPr>
          <p:cNvPr id="42" name="TextBox 41" descr=" 82">
            <a:extLst>
              <a:ext uri="{FF2B5EF4-FFF2-40B4-BE49-F238E27FC236}">
                <a16:creationId xmlns:a16="http://schemas.microsoft.com/office/drawing/2014/main" id="{EA719DCB-7B5A-C040-ACB6-8A292721AFEF}"/>
              </a:ext>
            </a:extLst>
          </p:cNvPr>
          <p:cNvSpPr txBox="1"/>
          <p:nvPr/>
        </p:nvSpPr>
        <p:spPr>
          <a:xfrm>
            <a:off x="2892874" y="4064737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pic>
        <p:nvPicPr>
          <p:cNvPr id="46" name="Graphic 45" descr=" 87">
            <a:extLst>
              <a:ext uri="{FF2B5EF4-FFF2-40B4-BE49-F238E27FC236}">
                <a16:creationId xmlns:a16="http://schemas.microsoft.com/office/drawing/2014/main" id="{236E344F-CBAA-F54C-9B85-44C9D2ADF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93" y="1770491"/>
            <a:ext cx="177763" cy="215444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0689F81-025E-224F-99EA-1AF1F0ACA149}"/>
              </a:ext>
            </a:extLst>
          </p:cNvPr>
          <p:cNvSpPr/>
          <p:nvPr/>
        </p:nvSpPr>
        <p:spPr>
          <a:xfrm>
            <a:off x="6087675" y="3269673"/>
            <a:ext cx="2086507" cy="1232442"/>
          </a:xfrm>
          <a:prstGeom prst="roundRect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LWB1 finishes, so we can respond to write F2 through T2</a:t>
            </a:r>
          </a:p>
        </p:txBody>
      </p:sp>
      <p:pic>
        <p:nvPicPr>
          <p:cNvPr id="39" name="Graphic 38" descr=" 86">
            <a:extLst>
              <a:ext uri="{FF2B5EF4-FFF2-40B4-BE49-F238E27FC236}">
                <a16:creationId xmlns:a16="http://schemas.microsoft.com/office/drawing/2014/main" id="{3BC3AB07-C9A2-2346-A409-26E21652C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5033" y="1767946"/>
            <a:ext cx="177763" cy="215444"/>
          </a:xfrm>
          <a:prstGeom prst="rect">
            <a:avLst/>
          </a:prstGeom>
        </p:spPr>
      </p:pic>
      <p:sp>
        <p:nvSpPr>
          <p:cNvPr id="49" name="Google Shape;75;p15" descr=" 75">
            <a:extLst>
              <a:ext uri="{FF2B5EF4-FFF2-40B4-BE49-F238E27FC236}">
                <a16:creationId xmlns:a16="http://schemas.microsoft.com/office/drawing/2014/main" id="{0A71D965-D756-364C-BAF2-461C5D590E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How ZIL works today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086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sp>
        <p:nvSpPr>
          <p:cNvPr id="45" name="TextBox 44" descr=" 24">
            <a:extLst>
              <a:ext uri="{FF2B5EF4-FFF2-40B4-BE49-F238E27FC236}">
                <a16:creationId xmlns:a16="http://schemas.microsoft.com/office/drawing/2014/main" id="{69EFD9C8-1717-7D42-92EF-BAC2456D705A}"/>
              </a:ext>
            </a:extLst>
          </p:cNvPr>
          <p:cNvSpPr txBox="1"/>
          <p:nvPr/>
        </p:nvSpPr>
        <p:spPr>
          <a:xfrm>
            <a:off x="7273554" y="1747753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F3 (S)</a:t>
            </a:r>
          </a:p>
        </p:txBody>
      </p:sp>
      <p:sp>
        <p:nvSpPr>
          <p:cNvPr id="44" name="Oval 43" descr=" 25">
            <a:extLst>
              <a:ext uri="{FF2B5EF4-FFF2-40B4-BE49-F238E27FC236}">
                <a16:creationId xmlns:a16="http://schemas.microsoft.com/office/drawing/2014/main" id="{7BEB15B9-91BC-A949-95F0-482C2780980D}"/>
              </a:ext>
            </a:extLst>
          </p:cNvPr>
          <p:cNvSpPr/>
          <p:nvPr/>
        </p:nvSpPr>
        <p:spPr>
          <a:xfrm>
            <a:off x="7358749" y="127631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sp>
        <p:nvSpPr>
          <p:cNvPr id="47" name="TextBox 46" descr=" 26">
            <a:extLst>
              <a:ext uri="{FF2B5EF4-FFF2-40B4-BE49-F238E27FC236}">
                <a16:creationId xmlns:a16="http://schemas.microsoft.com/office/drawing/2014/main" id="{152AFB32-1F38-1B43-839E-6491B453691E}"/>
              </a:ext>
            </a:extLst>
          </p:cNvPr>
          <p:cNvSpPr txBox="1"/>
          <p:nvPr/>
        </p:nvSpPr>
        <p:spPr>
          <a:xfrm>
            <a:off x="7274415" y="1994352"/>
            <a:ext cx="790548" cy="21544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F3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38" name="Rectangle 37" descr=" 54">
            <a:extLst>
              <a:ext uri="{FF2B5EF4-FFF2-40B4-BE49-F238E27FC236}">
                <a16:creationId xmlns:a16="http://schemas.microsoft.com/office/drawing/2014/main" id="{D1EDF6AB-07F9-BB4F-AC61-9A30663960C0}"/>
              </a:ext>
            </a:extLst>
          </p:cNvPr>
          <p:cNvSpPr/>
          <p:nvPr/>
        </p:nvSpPr>
        <p:spPr>
          <a:xfrm>
            <a:off x="3179054" y="3164538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 descr=" 55">
            <a:extLst>
              <a:ext uri="{FF2B5EF4-FFF2-40B4-BE49-F238E27FC236}">
                <a16:creationId xmlns:a16="http://schemas.microsoft.com/office/drawing/2014/main" id="{58D5584A-082A-8C47-8E52-6811A7C1166F}"/>
              </a:ext>
            </a:extLst>
          </p:cNvPr>
          <p:cNvSpPr/>
          <p:nvPr/>
        </p:nvSpPr>
        <p:spPr>
          <a:xfrm>
            <a:off x="3334221" y="3380604"/>
            <a:ext cx="456058" cy="270413"/>
          </a:xfrm>
          <a:prstGeom prst="rect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F1</a:t>
            </a:r>
          </a:p>
        </p:txBody>
      </p:sp>
      <p:sp>
        <p:nvSpPr>
          <p:cNvPr id="43" name="Oval 42" descr=" 58">
            <a:extLst>
              <a:ext uri="{FF2B5EF4-FFF2-40B4-BE49-F238E27FC236}">
                <a16:creationId xmlns:a16="http://schemas.microsoft.com/office/drawing/2014/main" id="{28F883BB-A827-E440-849A-B684F401597F}"/>
              </a:ext>
            </a:extLst>
          </p:cNvPr>
          <p:cNvSpPr/>
          <p:nvPr/>
        </p:nvSpPr>
        <p:spPr>
          <a:xfrm>
            <a:off x="3286330" y="4502115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cxnSp>
        <p:nvCxnSpPr>
          <p:cNvPr id="40" name="Straight Arrow Connector 39" descr=" 59">
            <a:extLst>
              <a:ext uri="{FF2B5EF4-FFF2-40B4-BE49-F238E27FC236}">
                <a16:creationId xmlns:a16="http://schemas.microsoft.com/office/drawing/2014/main" id="{96B2F0D8-2D2C-2F43-A69A-84F2991D0F59}"/>
              </a:ext>
            </a:extLst>
          </p:cNvPr>
          <p:cNvCxnSpPr>
            <a:cxnSpLocks/>
          </p:cNvCxnSpPr>
          <p:nvPr/>
        </p:nvCxnSpPr>
        <p:spPr>
          <a:xfrm flipH="1">
            <a:off x="3535374" y="3860041"/>
            <a:ext cx="10969" cy="642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 descr=" 69">
            <a:extLst>
              <a:ext uri="{FF2B5EF4-FFF2-40B4-BE49-F238E27FC236}">
                <a16:creationId xmlns:a16="http://schemas.microsoft.com/office/drawing/2014/main" id="{368338AB-FD17-E042-9EE5-905416090F35}"/>
              </a:ext>
            </a:extLst>
          </p:cNvPr>
          <p:cNvSpPr/>
          <p:nvPr/>
        </p:nvSpPr>
        <p:spPr>
          <a:xfrm>
            <a:off x="4296188" y="3164538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 descr=" 70">
            <a:extLst>
              <a:ext uri="{FF2B5EF4-FFF2-40B4-BE49-F238E27FC236}">
                <a16:creationId xmlns:a16="http://schemas.microsoft.com/office/drawing/2014/main" id="{7417748E-9966-1F40-8F47-6A7DF3924893}"/>
              </a:ext>
            </a:extLst>
          </p:cNvPr>
          <p:cNvSpPr/>
          <p:nvPr/>
        </p:nvSpPr>
        <p:spPr>
          <a:xfrm>
            <a:off x="4451355" y="3380604"/>
            <a:ext cx="456058" cy="270413"/>
          </a:xfrm>
          <a:prstGeom prst="rect">
            <a:avLst/>
          </a:prstGeom>
          <a:ln w="9525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F3</a:t>
            </a:r>
          </a:p>
        </p:txBody>
      </p:sp>
      <p:cxnSp>
        <p:nvCxnSpPr>
          <p:cNvPr id="50" name="Straight Arrow Connector 49" descr=" 71">
            <a:extLst>
              <a:ext uri="{FF2B5EF4-FFF2-40B4-BE49-F238E27FC236}">
                <a16:creationId xmlns:a16="http://schemas.microsoft.com/office/drawing/2014/main" id="{2634ED84-11E9-0043-98BC-E1D4F68FA360}"/>
              </a:ext>
            </a:extLst>
          </p:cNvPr>
          <p:cNvCxnSpPr>
            <a:cxnSpLocks/>
          </p:cNvCxnSpPr>
          <p:nvPr/>
        </p:nvCxnSpPr>
        <p:spPr>
          <a:xfrm flipV="1">
            <a:off x="3923693" y="3512290"/>
            <a:ext cx="372495" cy="39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 descr=" 72">
            <a:extLst>
              <a:ext uri="{FF2B5EF4-FFF2-40B4-BE49-F238E27FC236}">
                <a16:creationId xmlns:a16="http://schemas.microsoft.com/office/drawing/2014/main" id="{01AAED8D-A229-2547-B322-0E5E62FDC26D}"/>
              </a:ext>
            </a:extLst>
          </p:cNvPr>
          <p:cNvSpPr/>
          <p:nvPr/>
        </p:nvSpPr>
        <p:spPr>
          <a:xfrm>
            <a:off x="4403464" y="4502115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cxnSp>
        <p:nvCxnSpPr>
          <p:cNvPr id="55" name="Straight Arrow Connector 54" descr=" 73">
            <a:extLst>
              <a:ext uri="{FF2B5EF4-FFF2-40B4-BE49-F238E27FC236}">
                <a16:creationId xmlns:a16="http://schemas.microsoft.com/office/drawing/2014/main" id="{82DE4316-E340-9D4B-8D8B-E929DB49216B}"/>
              </a:ext>
            </a:extLst>
          </p:cNvPr>
          <p:cNvCxnSpPr>
            <a:cxnSpLocks/>
          </p:cNvCxnSpPr>
          <p:nvPr/>
        </p:nvCxnSpPr>
        <p:spPr>
          <a:xfrm flipH="1">
            <a:off x="4652508" y="3860041"/>
            <a:ext cx="10969" cy="642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 descr=" 76">
            <a:extLst>
              <a:ext uri="{FF2B5EF4-FFF2-40B4-BE49-F238E27FC236}">
                <a16:creationId xmlns:a16="http://schemas.microsoft.com/office/drawing/2014/main" id="{713BB9DF-DA94-E149-B9ED-88F4103C0263}"/>
              </a:ext>
            </a:extLst>
          </p:cNvPr>
          <p:cNvCxnSpPr>
            <a:cxnSpLocks/>
          </p:cNvCxnSpPr>
          <p:nvPr/>
        </p:nvCxnSpPr>
        <p:spPr>
          <a:xfrm flipV="1">
            <a:off x="1219083" y="3512290"/>
            <a:ext cx="1959971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Arrow 48" descr=" 81">
            <a:extLst>
              <a:ext uri="{FF2B5EF4-FFF2-40B4-BE49-F238E27FC236}">
                <a16:creationId xmlns:a16="http://schemas.microsoft.com/office/drawing/2014/main" id="{5CBC3823-514E-154F-8DB9-9F9C41835601}"/>
              </a:ext>
            </a:extLst>
          </p:cNvPr>
          <p:cNvSpPr/>
          <p:nvPr/>
        </p:nvSpPr>
        <p:spPr>
          <a:xfrm>
            <a:off x="5445126" y="3372516"/>
            <a:ext cx="2805991" cy="126519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 done, But need to wait for child to finish before waking up T3</a:t>
            </a:r>
          </a:p>
        </p:txBody>
      </p:sp>
      <p:cxnSp>
        <p:nvCxnSpPr>
          <p:cNvPr id="53" name="Curved Connector 52" descr=" 43">
            <a:extLst>
              <a:ext uri="{FF2B5EF4-FFF2-40B4-BE49-F238E27FC236}">
                <a16:creationId xmlns:a16="http://schemas.microsoft.com/office/drawing/2014/main" id="{A0B2EA85-EE07-294A-9D24-61A9B7FF3DE5}"/>
              </a:ext>
            </a:extLst>
          </p:cNvPr>
          <p:cNvCxnSpPr>
            <a:cxnSpLocks/>
          </p:cNvCxnSpPr>
          <p:nvPr/>
        </p:nvCxnSpPr>
        <p:spPr>
          <a:xfrm rot="10800000">
            <a:off x="3557310" y="3154235"/>
            <a:ext cx="1106167" cy="12703"/>
          </a:xfrm>
          <a:prstGeom prst="curvedConnector4">
            <a:avLst>
              <a:gd name="adj1" fmla="val 733"/>
              <a:gd name="adj2" fmla="val 2247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 descr=" 74">
            <a:extLst>
              <a:ext uri="{FF2B5EF4-FFF2-40B4-BE49-F238E27FC236}">
                <a16:creationId xmlns:a16="http://schemas.microsoft.com/office/drawing/2014/main" id="{759BC84C-D16B-4647-A7C4-6D82D0AE14DF}"/>
              </a:ext>
            </a:extLst>
          </p:cNvPr>
          <p:cNvSpPr txBox="1"/>
          <p:nvPr/>
        </p:nvSpPr>
        <p:spPr>
          <a:xfrm>
            <a:off x="3871560" y="2701162"/>
            <a:ext cx="613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Child</a:t>
            </a:r>
          </a:p>
        </p:txBody>
      </p:sp>
      <p:sp>
        <p:nvSpPr>
          <p:cNvPr id="57" name="TextBox 56" descr=" 80">
            <a:extLst>
              <a:ext uri="{FF2B5EF4-FFF2-40B4-BE49-F238E27FC236}">
                <a16:creationId xmlns:a16="http://schemas.microsoft.com/office/drawing/2014/main" id="{6114A5A7-4188-E14C-B65E-A944405FFBEA}"/>
              </a:ext>
            </a:extLst>
          </p:cNvPr>
          <p:cNvSpPr txBox="1"/>
          <p:nvPr/>
        </p:nvSpPr>
        <p:spPr>
          <a:xfrm>
            <a:off x="4012971" y="4064737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sp>
        <p:nvSpPr>
          <p:cNvPr id="42" name="TextBox 41" descr=" 82">
            <a:extLst>
              <a:ext uri="{FF2B5EF4-FFF2-40B4-BE49-F238E27FC236}">
                <a16:creationId xmlns:a16="http://schemas.microsoft.com/office/drawing/2014/main" id="{EA719DCB-7B5A-C040-ACB6-8A292721AFEF}"/>
              </a:ext>
            </a:extLst>
          </p:cNvPr>
          <p:cNvSpPr txBox="1"/>
          <p:nvPr/>
        </p:nvSpPr>
        <p:spPr>
          <a:xfrm>
            <a:off x="2892874" y="4064737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pic>
        <p:nvPicPr>
          <p:cNvPr id="39" name="Graphic 38" descr=" 86">
            <a:extLst>
              <a:ext uri="{FF2B5EF4-FFF2-40B4-BE49-F238E27FC236}">
                <a16:creationId xmlns:a16="http://schemas.microsoft.com/office/drawing/2014/main" id="{390D0014-4945-F940-A132-8D1231DB2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5033" y="1767946"/>
            <a:ext cx="177763" cy="215444"/>
          </a:xfrm>
          <a:prstGeom prst="rect">
            <a:avLst/>
          </a:prstGeom>
        </p:spPr>
      </p:pic>
      <p:pic>
        <p:nvPicPr>
          <p:cNvPr id="46" name="Graphic 45" descr=" 87">
            <a:extLst>
              <a:ext uri="{FF2B5EF4-FFF2-40B4-BE49-F238E27FC236}">
                <a16:creationId xmlns:a16="http://schemas.microsoft.com/office/drawing/2014/main" id="{236E344F-CBAA-F54C-9B85-44C9D2ADF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93" y="1770491"/>
            <a:ext cx="177763" cy="215444"/>
          </a:xfrm>
          <a:prstGeom prst="rect">
            <a:avLst/>
          </a:prstGeom>
        </p:spPr>
      </p:pic>
      <p:sp>
        <p:nvSpPr>
          <p:cNvPr id="41" name="Oval 40" descr=" 79">
            <a:extLst>
              <a:ext uri="{FF2B5EF4-FFF2-40B4-BE49-F238E27FC236}">
                <a16:creationId xmlns:a16="http://schemas.microsoft.com/office/drawing/2014/main" id="{25C91706-339A-1C41-9233-4F411373D286}"/>
              </a:ext>
            </a:extLst>
          </p:cNvPr>
          <p:cNvSpPr/>
          <p:nvPr/>
        </p:nvSpPr>
        <p:spPr>
          <a:xfrm>
            <a:off x="3989104" y="2916267"/>
            <a:ext cx="1424218" cy="2063530"/>
          </a:xfrm>
          <a:prstGeom prst="ellipse">
            <a:avLst/>
          </a:prstGeom>
          <a:solidFill>
            <a:srgbClr val="29667E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Google Shape;75;p15" descr=" 75">
            <a:extLst>
              <a:ext uri="{FF2B5EF4-FFF2-40B4-BE49-F238E27FC236}">
                <a16:creationId xmlns:a16="http://schemas.microsoft.com/office/drawing/2014/main" id="{F26EEF43-EAF3-B949-83BC-F8CEDAE02E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How ZIL works today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67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sp>
        <p:nvSpPr>
          <p:cNvPr id="45" name="TextBox 44" descr=" 24">
            <a:extLst>
              <a:ext uri="{FF2B5EF4-FFF2-40B4-BE49-F238E27FC236}">
                <a16:creationId xmlns:a16="http://schemas.microsoft.com/office/drawing/2014/main" id="{69EFD9C8-1717-7D42-92EF-BAC2456D705A}"/>
              </a:ext>
            </a:extLst>
          </p:cNvPr>
          <p:cNvSpPr txBox="1"/>
          <p:nvPr/>
        </p:nvSpPr>
        <p:spPr>
          <a:xfrm>
            <a:off x="7273554" y="1747753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F3 (S)</a:t>
            </a:r>
          </a:p>
        </p:txBody>
      </p:sp>
      <p:sp>
        <p:nvSpPr>
          <p:cNvPr id="44" name="Oval 43" descr=" 25">
            <a:extLst>
              <a:ext uri="{FF2B5EF4-FFF2-40B4-BE49-F238E27FC236}">
                <a16:creationId xmlns:a16="http://schemas.microsoft.com/office/drawing/2014/main" id="{7BEB15B9-91BC-A949-95F0-482C2780980D}"/>
              </a:ext>
            </a:extLst>
          </p:cNvPr>
          <p:cNvSpPr/>
          <p:nvPr/>
        </p:nvSpPr>
        <p:spPr>
          <a:xfrm>
            <a:off x="7358749" y="127631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sp>
        <p:nvSpPr>
          <p:cNvPr id="47" name="TextBox 46" descr=" 26">
            <a:extLst>
              <a:ext uri="{FF2B5EF4-FFF2-40B4-BE49-F238E27FC236}">
                <a16:creationId xmlns:a16="http://schemas.microsoft.com/office/drawing/2014/main" id="{152AFB32-1F38-1B43-839E-6491B453691E}"/>
              </a:ext>
            </a:extLst>
          </p:cNvPr>
          <p:cNvSpPr txBox="1"/>
          <p:nvPr/>
        </p:nvSpPr>
        <p:spPr>
          <a:xfrm>
            <a:off x="7274415" y="1994352"/>
            <a:ext cx="790548" cy="21544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F3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38" name="Rectangle 37" descr=" 54">
            <a:extLst>
              <a:ext uri="{FF2B5EF4-FFF2-40B4-BE49-F238E27FC236}">
                <a16:creationId xmlns:a16="http://schemas.microsoft.com/office/drawing/2014/main" id="{D1EDF6AB-07F9-BB4F-AC61-9A30663960C0}"/>
              </a:ext>
            </a:extLst>
          </p:cNvPr>
          <p:cNvSpPr/>
          <p:nvPr/>
        </p:nvSpPr>
        <p:spPr>
          <a:xfrm>
            <a:off x="3179054" y="3164538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 descr=" 55">
            <a:extLst>
              <a:ext uri="{FF2B5EF4-FFF2-40B4-BE49-F238E27FC236}">
                <a16:creationId xmlns:a16="http://schemas.microsoft.com/office/drawing/2014/main" id="{58D5584A-082A-8C47-8E52-6811A7C1166F}"/>
              </a:ext>
            </a:extLst>
          </p:cNvPr>
          <p:cNvSpPr/>
          <p:nvPr/>
        </p:nvSpPr>
        <p:spPr>
          <a:xfrm>
            <a:off x="3334221" y="3380604"/>
            <a:ext cx="456058" cy="270413"/>
          </a:xfrm>
          <a:prstGeom prst="rect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F1</a:t>
            </a:r>
          </a:p>
        </p:txBody>
      </p:sp>
      <p:sp>
        <p:nvSpPr>
          <p:cNvPr id="43" name="Oval 42" descr=" 58">
            <a:extLst>
              <a:ext uri="{FF2B5EF4-FFF2-40B4-BE49-F238E27FC236}">
                <a16:creationId xmlns:a16="http://schemas.microsoft.com/office/drawing/2014/main" id="{28F883BB-A827-E440-849A-B684F401597F}"/>
              </a:ext>
            </a:extLst>
          </p:cNvPr>
          <p:cNvSpPr/>
          <p:nvPr/>
        </p:nvSpPr>
        <p:spPr>
          <a:xfrm>
            <a:off x="3286330" y="4502115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cxnSp>
        <p:nvCxnSpPr>
          <p:cNvPr id="40" name="Straight Arrow Connector 39" descr=" 59">
            <a:extLst>
              <a:ext uri="{FF2B5EF4-FFF2-40B4-BE49-F238E27FC236}">
                <a16:creationId xmlns:a16="http://schemas.microsoft.com/office/drawing/2014/main" id="{96B2F0D8-2D2C-2F43-A69A-84F2991D0F59}"/>
              </a:ext>
            </a:extLst>
          </p:cNvPr>
          <p:cNvCxnSpPr>
            <a:cxnSpLocks/>
          </p:cNvCxnSpPr>
          <p:nvPr/>
        </p:nvCxnSpPr>
        <p:spPr>
          <a:xfrm flipH="1">
            <a:off x="3535374" y="3860041"/>
            <a:ext cx="10969" cy="642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 descr=" 69">
            <a:extLst>
              <a:ext uri="{FF2B5EF4-FFF2-40B4-BE49-F238E27FC236}">
                <a16:creationId xmlns:a16="http://schemas.microsoft.com/office/drawing/2014/main" id="{368338AB-FD17-E042-9EE5-905416090F35}"/>
              </a:ext>
            </a:extLst>
          </p:cNvPr>
          <p:cNvSpPr/>
          <p:nvPr/>
        </p:nvSpPr>
        <p:spPr>
          <a:xfrm>
            <a:off x="4296188" y="3164538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 descr=" 70">
            <a:extLst>
              <a:ext uri="{FF2B5EF4-FFF2-40B4-BE49-F238E27FC236}">
                <a16:creationId xmlns:a16="http://schemas.microsoft.com/office/drawing/2014/main" id="{7417748E-9966-1F40-8F47-6A7DF3924893}"/>
              </a:ext>
            </a:extLst>
          </p:cNvPr>
          <p:cNvSpPr/>
          <p:nvPr/>
        </p:nvSpPr>
        <p:spPr>
          <a:xfrm>
            <a:off x="4451355" y="3380604"/>
            <a:ext cx="456058" cy="270413"/>
          </a:xfrm>
          <a:prstGeom prst="rect">
            <a:avLst/>
          </a:prstGeom>
          <a:ln w="9525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F3</a:t>
            </a:r>
          </a:p>
        </p:txBody>
      </p:sp>
      <p:cxnSp>
        <p:nvCxnSpPr>
          <p:cNvPr id="50" name="Straight Arrow Connector 49" descr=" 71">
            <a:extLst>
              <a:ext uri="{FF2B5EF4-FFF2-40B4-BE49-F238E27FC236}">
                <a16:creationId xmlns:a16="http://schemas.microsoft.com/office/drawing/2014/main" id="{2634ED84-11E9-0043-98BC-E1D4F68FA360}"/>
              </a:ext>
            </a:extLst>
          </p:cNvPr>
          <p:cNvCxnSpPr>
            <a:cxnSpLocks/>
          </p:cNvCxnSpPr>
          <p:nvPr/>
        </p:nvCxnSpPr>
        <p:spPr>
          <a:xfrm flipV="1">
            <a:off x="3923693" y="3512290"/>
            <a:ext cx="372495" cy="39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 descr=" 72">
            <a:extLst>
              <a:ext uri="{FF2B5EF4-FFF2-40B4-BE49-F238E27FC236}">
                <a16:creationId xmlns:a16="http://schemas.microsoft.com/office/drawing/2014/main" id="{01AAED8D-A229-2547-B322-0E5E62FDC26D}"/>
              </a:ext>
            </a:extLst>
          </p:cNvPr>
          <p:cNvSpPr/>
          <p:nvPr/>
        </p:nvSpPr>
        <p:spPr>
          <a:xfrm>
            <a:off x="4403464" y="4502115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cxnSp>
        <p:nvCxnSpPr>
          <p:cNvPr id="55" name="Straight Arrow Connector 54" descr=" 73">
            <a:extLst>
              <a:ext uri="{FF2B5EF4-FFF2-40B4-BE49-F238E27FC236}">
                <a16:creationId xmlns:a16="http://schemas.microsoft.com/office/drawing/2014/main" id="{82DE4316-E340-9D4B-8D8B-E929DB49216B}"/>
              </a:ext>
            </a:extLst>
          </p:cNvPr>
          <p:cNvCxnSpPr>
            <a:cxnSpLocks/>
          </p:cNvCxnSpPr>
          <p:nvPr/>
        </p:nvCxnSpPr>
        <p:spPr>
          <a:xfrm flipH="1">
            <a:off x="4652508" y="3860041"/>
            <a:ext cx="10969" cy="642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 descr=" 76">
            <a:extLst>
              <a:ext uri="{FF2B5EF4-FFF2-40B4-BE49-F238E27FC236}">
                <a16:creationId xmlns:a16="http://schemas.microsoft.com/office/drawing/2014/main" id="{713BB9DF-DA94-E149-B9ED-88F4103C0263}"/>
              </a:ext>
            </a:extLst>
          </p:cNvPr>
          <p:cNvCxnSpPr>
            <a:cxnSpLocks/>
          </p:cNvCxnSpPr>
          <p:nvPr/>
        </p:nvCxnSpPr>
        <p:spPr>
          <a:xfrm flipV="1">
            <a:off x="1219083" y="3512290"/>
            <a:ext cx="1959971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 descr=" 43">
            <a:extLst>
              <a:ext uri="{FF2B5EF4-FFF2-40B4-BE49-F238E27FC236}">
                <a16:creationId xmlns:a16="http://schemas.microsoft.com/office/drawing/2014/main" id="{A0B2EA85-EE07-294A-9D24-61A9B7FF3DE5}"/>
              </a:ext>
            </a:extLst>
          </p:cNvPr>
          <p:cNvCxnSpPr>
            <a:cxnSpLocks/>
          </p:cNvCxnSpPr>
          <p:nvPr/>
        </p:nvCxnSpPr>
        <p:spPr>
          <a:xfrm rot="10800000">
            <a:off x="3557310" y="3154235"/>
            <a:ext cx="1106167" cy="12703"/>
          </a:xfrm>
          <a:prstGeom prst="curvedConnector4">
            <a:avLst>
              <a:gd name="adj1" fmla="val 733"/>
              <a:gd name="adj2" fmla="val 2247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 descr=" 74">
            <a:extLst>
              <a:ext uri="{FF2B5EF4-FFF2-40B4-BE49-F238E27FC236}">
                <a16:creationId xmlns:a16="http://schemas.microsoft.com/office/drawing/2014/main" id="{759BC84C-D16B-4647-A7C4-6D82D0AE14DF}"/>
              </a:ext>
            </a:extLst>
          </p:cNvPr>
          <p:cNvSpPr txBox="1"/>
          <p:nvPr/>
        </p:nvSpPr>
        <p:spPr>
          <a:xfrm>
            <a:off x="3871560" y="2701162"/>
            <a:ext cx="613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Child</a:t>
            </a:r>
          </a:p>
        </p:txBody>
      </p:sp>
      <p:sp>
        <p:nvSpPr>
          <p:cNvPr id="57" name="TextBox 56" descr=" 80">
            <a:extLst>
              <a:ext uri="{FF2B5EF4-FFF2-40B4-BE49-F238E27FC236}">
                <a16:creationId xmlns:a16="http://schemas.microsoft.com/office/drawing/2014/main" id="{6114A5A7-4188-E14C-B65E-A944405FFBEA}"/>
              </a:ext>
            </a:extLst>
          </p:cNvPr>
          <p:cNvSpPr txBox="1"/>
          <p:nvPr/>
        </p:nvSpPr>
        <p:spPr>
          <a:xfrm>
            <a:off x="4012971" y="4064737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sp>
        <p:nvSpPr>
          <p:cNvPr id="42" name="TextBox 41" descr=" 82">
            <a:extLst>
              <a:ext uri="{FF2B5EF4-FFF2-40B4-BE49-F238E27FC236}">
                <a16:creationId xmlns:a16="http://schemas.microsoft.com/office/drawing/2014/main" id="{EA719DCB-7B5A-C040-ACB6-8A292721AFEF}"/>
              </a:ext>
            </a:extLst>
          </p:cNvPr>
          <p:cNvSpPr txBox="1"/>
          <p:nvPr/>
        </p:nvSpPr>
        <p:spPr>
          <a:xfrm>
            <a:off x="2892874" y="4064737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pic>
        <p:nvPicPr>
          <p:cNvPr id="39" name="Graphic 38" descr=" 86">
            <a:extLst>
              <a:ext uri="{FF2B5EF4-FFF2-40B4-BE49-F238E27FC236}">
                <a16:creationId xmlns:a16="http://schemas.microsoft.com/office/drawing/2014/main" id="{390D0014-4945-F940-A132-8D1231DB2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5033" y="1767946"/>
            <a:ext cx="177763" cy="215444"/>
          </a:xfrm>
          <a:prstGeom prst="rect">
            <a:avLst/>
          </a:prstGeom>
        </p:spPr>
      </p:pic>
      <p:pic>
        <p:nvPicPr>
          <p:cNvPr id="46" name="Graphic 45" descr=" 87">
            <a:extLst>
              <a:ext uri="{FF2B5EF4-FFF2-40B4-BE49-F238E27FC236}">
                <a16:creationId xmlns:a16="http://schemas.microsoft.com/office/drawing/2014/main" id="{236E344F-CBAA-F54C-9B85-44C9D2ADF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93" y="1770491"/>
            <a:ext cx="177763" cy="215444"/>
          </a:xfrm>
          <a:prstGeom prst="rect">
            <a:avLst/>
          </a:prstGeom>
        </p:spPr>
      </p:pic>
      <p:sp>
        <p:nvSpPr>
          <p:cNvPr id="41" name="TextBox 40" descr=" 89">
            <a:extLst>
              <a:ext uri="{FF2B5EF4-FFF2-40B4-BE49-F238E27FC236}">
                <a16:creationId xmlns:a16="http://schemas.microsoft.com/office/drawing/2014/main" id="{B2F4A522-A426-5744-8A76-0C12AEBA157B}"/>
              </a:ext>
            </a:extLst>
          </p:cNvPr>
          <p:cNvSpPr txBox="1"/>
          <p:nvPr/>
        </p:nvSpPr>
        <p:spPr>
          <a:xfrm>
            <a:off x="6162249" y="2399547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F2</a:t>
            </a:r>
          </a:p>
        </p:txBody>
      </p:sp>
      <p:cxnSp>
        <p:nvCxnSpPr>
          <p:cNvPr id="49" name="Straight Arrow Connector 48" descr=" 91">
            <a:extLst>
              <a:ext uri="{FF2B5EF4-FFF2-40B4-BE49-F238E27FC236}">
                <a16:creationId xmlns:a16="http://schemas.microsoft.com/office/drawing/2014/main" id="{71A8F10D-207E-194D-8370-D272AEBC34F8}"/>
              </a:ext>
            </a:extLst>
          </p:cNvPr>
          <p:cNvCxnSpPr>
            <a:cxnSpLocks/>
          </p:cNvCxnSpPr>
          <p:nvPr/>
        </p:nvCxnSpPr>
        <p:spPr>
          <a:xfrm>
            <a:off x="4907413" y="4637712"/>
            <a:ext cx="42218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 descr=" 92">
            <a:extLst>
              <a:ext uri="{FF2B5EF4-FFF2-40B4-BE49-F238E27FC236}">
                <a16:creationId xmlns:a16="http://schemas.microsoft.com/office/drawing/2014/main" id="{F440B8C1-B69B-6E45-B841-175FF425E261}"/>
              </a:ext>
            </a:extLst>
          </p:cNvPr>
          <p:cNvSpPr/>
          <p:nvPr/>
        </p:nvSpPr>
        <p:spPr>
          <a:xfrm>
            <a:off x="5338659" y="4483823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D5695F6C-D261-EC42-892E-BCC7778BA72C}"/>
              </a:ext>
            </a:extLst>
          </p:cNvPr>
          <p:cNvSpPr/>
          <p:nvPr/>
        </p:nvSpPr>
        <p:spPr>
          <a:xfrm>
            <a:off x="5081042" y="2916606"/>
            <a:ext cx="3987501" cy="1524555"/>
          </a:xfrm>
          <a:prstGeom prst="wedgeEllipseCallout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there are pending LWBs, T2 needs to wait for all of them to be done.</a:t>
            </a:r>
          </a:p>
          <a:p>
            <a:pPr algn="ctr"/>
            <a:r>
              <a:rPr lang="en-US" dirty="0"/>
              <a:t>Note that we don’t really have to do this since there is no pending namespace operations</a:t>
            </a:r>
          </a:p>
        </p:txBody>
      </p:sp>
      <p:sp>
        <p:nvSpPr>
          <p:cNvPr id="59" name="Google Shape;75;p15" descr=" 75">
            <a:extLst>
              <a:ext uri="{FF2B5EF4-FFF2-40B4-BE49-F238E27FC236}">
                <a16:creationId xmlns:a16="http://schemas.microsoft.com/office/drawing/2014/main" id="{8538FA8E-8CAA-6941-A4C9-8945035EBF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How ZIL works today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443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ZIL overview - What is ZIL, SLOG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F525E5-BC4D-8342-ACDA-4C1B2EADC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441" y="692825"/>
            <a:ext cx="8659118" cy="4081167"/>
          </a:xfrm>
        </p:spPr>
        <p:txBody>
          <a:bodyPr/>
          <a:lstStyle/>
          <a:p>
            <a:pPr marL="3429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/>
              <a:t>Workload specific tuning – “</a:t>
            </a:r>
            <a:r>
              <a:rPr lang="en-US" sz="1800" dirty="0" err="1"/>
              <a:t>logbias</a:t>
            </a:r>
            <a:r>
              <a:rPr lang="en-US" sz="1800" dirty="0"/>
              <a:t>”</a:t>
            </a:r>
          </a:p>
          <a:p>
            <a:pPr marL="800100" lvl="3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/>
              <a:t>“</a:t>
            </a:r>
            <a:r>
              <a:rPr lang="en-US" sz="1800" dirty="0" err="1"/>
              <a:t>Logbias</a:t>
            </a:r>
            <a:r>
              <a:rPr lang="en-US" sz="1800" dirty="0"/>
              <a:t> = Latency” – smaller data blocks (less than 32K) written twice for sync operations</a:t>
            </a:r>
          </a:p>
          <a:p>
            <a:pPr marL="800100" lvl="3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/>
              <a:t>“</a:t>
            </a:r>
            <a:r>
              <a:rPr lang="en-US" sz="1800" dirty="0" err="1"/>
              <a:t>Logbias</a:t>
            </a:r>
            <a:r>
              <a:rPr lang="en-US" sz="1800" dirty="0"/>
              <a:t> = Throughput” – All data blocks written to final destination in data </a:t>
            </a:r>
            <a:r>
              <a:rPr lang="en-US" sz="1800" dirty="0" err="1"/>
              <a:t>vdev</a:t>
            </a:r>
            <a:endParaRPr lang="en-US" sz="1800" dirty="0"/>
          </a:p>
          <a:p>
            <a:pPr marL="3429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/>
              <a:t>On-disk log entries are organized as a linked list</a:t>
            </a:r>
          </a:p>
          <a:p>
            <a:pPr marL="3429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/>
              <a:t>On a crash/power outage, log is replayed as part of importing the pool</a:t>
            </a:r>
          </a:p>
          <a:p>
            <a:pPr marL="342900" lvl="2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sp>
        <p:nvSpPr>
          <p:cNvPr id="45" name="TextBox 44" descr=" 24">
            <a:extLst>
              <a:ext uri="{FF2B5EF4-FFF2-40B4-BE49-F238E27FC236}">
                <a16:creationId xmlns:a16="http://schemas.microsoft.com/office/drawing/2014/main" id="{69EFD9C8-1717-7D42-92EF-BAC2456D705A}"/>
              </a:ext>
            </a:extLst>
          </p:cNvPr>
          <p:cNvSpPr txBox="1"/>
          <p:nvPr/>
        </p:nvSpPr>
        <p:spPr>
          <a:xfrm>
            <a:off x="7273554" y="1747753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F3 (S)</a:t>
            </a:r>
          </a:p>
        </p:txBody>
      </p:sp>
      <p:sp>
        <p:nvSpPr>
          <p:cNvPr id="44" name="Oval 43" descr=" 25">
            <a:extLst>
              <a:ext uri="{FF2B5EF4-FFF2-40B4-BE49-F238E27FC236}">
                <a16:creationId xmlns:a16="http://schemas.microsoft.com/office/drawing/2014/main" id="{7BEB15B9-91BC-A949-95F0-482C2780980D}"/>
              </a:ext>
            </a:extLst>
          </p:cNvPr>
          <p:cNvSpPr/>
          <p:nvPr/>
        </p:nvSpPr>
        <p:spPr>
          <a:xfrm>
            <a:off x="7358749" y="127631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sp>
        <p:nvSpPr>
          <p:cNvPr id="47" name="TextBox 46" descr=" 26">
            <a:extLst>
              <a:ext uri="{FF2B5EF4-FFF2-40B4-BE49-F238E27FC236}">
                <a16:creationId xmlns:a16="http://schemas.microsoft.com/office/drawing/2014/main" id="{152AFB32-1F38-1B43-839E-6491B453691E}"/>
              </a:ext>
            </a:extLst>
          </p:cNvPr>
          <p:cNvSpPr txBox="1"/>
          <p:nvPr/>
        </p:nvSpPr>
        <p:spPr>
          <a:xfrm>
            <a:off x="7274415" y="1994352"/>
            <a:ext cx="790548" cy="21544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F3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38" name="Rectangle 37" descr=" 54">
            <a:extLst>
              <a:ext uri="{FF2B5EF4-FFF2-40B4-BE49-F238E27FC236}">
                <a16:creationId xmlns:a16="http://schemas.microsoft.com/office/drawing/2014/main" id="{D1EDF6AB-07F9-BB4F-AC61-9A30663960C0}"/>
              </a:ext>
            </a:extLst>
          </p:cNvPr>
          <p:cNvSpPr/>
          <p:nvPr/>
        </p:nvSpPr>
        <p:spPr>
          <a:xfrm>
            <a:off x="3179054" y="3164538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 descr=" 55">
            <a:extLst>
              <a:ext uri="{FF2B5EF4-FFF2-40B4-BE49-F238E27FC236}">
                <a16:creationId xmlns:a16="http://schemas.microsoft.com/office/drawing/2014/main" id="{58D5584A-082A-8C47-8E52-6811A7C1166F}"/>
              </a:ext>
            </a:extLst>
          </p:cNvPr>
          <p:cNvSpPr/>
          <p:nvPr/>
        </p:nvSpPr>
        <p:spPr>
          <a:xfrm>
            <a:off x="3334221" y="3380604"/>
            <a:ext cx="456058" cy="270413"/>
          </a:xfrm>
          <a:prstGeom prst="rect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F1</a:t>
            </a:r>
          </a:p>
        </p:txBody>
      </p:sp>
      <p:sp>
        <p:nvSpPr>
          <p:cNvPr id="43" name="Oval 42" descr=" 58">
            <a:extLst>
              <a:ext uri="{FF2B5EF4-FFF2-40B4-BE49-F238E27FC236}">
                <a16:creationId xmlns:a16="http://schemas.microsoft.com/office/drawing/2014/main" id="{28F883BB-A827-E440-849A-B684F401597F}"/>
              </a:ext>
            </a:extLst>
          </p:cNvPr>
          <p:cNvSpPr/>
          <p:nvPr/>
        </p:nvSpPr>
        <p:spPr>
          <a:xfrm>
            <a:off x="3286330" y="4502115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cxnSp>
        <p:nvCxnSpPr>
          <p:cNvPr id="40" name="Straight Arrow Connector 39" descr=" 59">
            <a:extLst>
              <a:ext uri="{FF2B5EF4-FFF2-40B4-BE49-F238E27FC236}">
                <a16:creationId xmlns:a16="http://schemas.microsoft.com/office/drawing/2014/main" id="{96B2F0D8-2D2C-2F43-A69A-84F2991D0F59}"/>
              </a:ext>
            </a:extLst>
          </p:cNvPr>
          <p:cNvCxnSpPr>
            <a:cxnSpLocks/>
          </p:cNvCxnSpPr>
          <p:nvPr/>
        </p:nvCxnSpPr>
        <p:spPr>
          <a:xfrm flipH="1">
            <a:off x="3535374" y="3860041"/>
            <a:ext cx="10969" cy="642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 descr=" 69">
            <a:extLst>
              <a:ext uri="{FF2B5EF4-FFF2-40B4-BE49-F238E27FC236}">
                <a16:creationId xmlns:a16="http://schemas.microsoft.com/office/drawing/2014/main" id="{368338AB-FD17-E042-9EE5-905416090F35}"/>
              </a:ext>
            </a:extLst>
          </p:cNvPr>
          <p:cNvSpPr/>
          <p:nvPr/>
        </p:nvSpPr>
        <p:spPr>
          <a:xfrm>
            <a:off x="4296188" y="3164538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 descr=" 70">
            <a:extLst>
              <a:ext uri="{FF2B5EF4-FFF2-40B4-BE49-F238E27FC236}">
                <a16:creationId xmlns:a16="http://schemas.microsoft.com/office/drawing/2014/main" id="{7417748E-9966-1F40-8F47-6A7DF3924893}"/>
              </a:ext>
            </a:extLst>
          </p:cNvPr>
          <p:cNvSpPr/>
          <p:nvPr/>
        </p:nvSpPr>
        <p:spPr>
          <a:xfrm>
            <a:off x="4451355" y="3380604"/>
            <a:ext cx="456058" cy="270413"/>
          </a:xfrm>
          <a:prstGeom prst="rect">
            <a:avLst/>
          </a:prstGeom>
          <a:ln w="9525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F3</a:t>
            </a:r>
          </a:p>
        </p:txBody>
      </p:sp>
      <p:cxnSp>
        <p:nvCxnSpPr>
          <p:cNvPr id="50" name="Straight Arrow Connector 49" descr=" 71">
            <a:extLst>
              <a:ext uri="{FF2B5EF4-FFF2-40B4-BE49-F238E27FC236}">
                <a16:creationId xmlns:a16="http://schemas.microsoft.com/office/drawing/2014/main" id="{2634ED84-11E9-0043-98BC-E1D4F68FA360}"/>
              </a:ext>
            </a:extLst>
          </p:cNvPr>
          <p:cNvCxnSpPr>
            <a:cxnSpLocks/>
          </p:cNvCxnSpPr>
          <p:nvPr/>
        </p:nvCxnSpPr>
        <p:spPr>
          <a:xfrm flipV="1">
            <a:off x="3923693" y="3512290"/>
            <a:ext cx="372495" cy="39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 descr=" 72">
            <a:extLst>
              <a:ext uri="{FF2B5EF4-FFF2-40B4-BE49-F238E27FC236}">
                <a16:creationId xmlns:a16="http://schemas.microsoft.com/office/drawing/2014/main" id="{01AAED8D-A229-2547-B322-0E5E62FDC26D}"/>
              </a:ext>
            </a:extLst>
          </p:cNvPr>
          <p:cNvSpPr/>
          <p:nvPr/>
        </p:nvSpPr>
        <p:spPr>
          <a:xfrm>
            <a:off x="4403464" y="4502115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cxnSp>
        <p:nvCxnSpPr>
          <p:cNvPr id="55" name="Straight Arrow Connector 54" descr=" 73">
            <a:extLst>
              <a:ext uri="{FF2B5EF4-FFF2-40B4-BE49-F238E27FC236}">
                <a16:creationId xmlns:a16="http://schemas.microsoft.com/office/drawing/2014/main" id="{82DE4316-E340-9D4B-8D8B-E929DB49216B}"/>
              </a:ext>
            </a:extLst>
          </p:cNvPr>
          <p:cNvCxnSpPr>
            <a:cxnSpLocks/>
          </p:cNvCxnSpPr>
          <p:nvPr/>
        </p:nvCxnSpPr>
        <p:spPr>
          <a:xfrm flipH="1">
            <a:off x="4652508" y="3860041"/>
            <a:ext cx="10969" cy="642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 descr=" 76">
            <a:extLst>
              <a:ext uri="{FF2B5EF4-FFF2-40B4-BE49-F238E27FC236}">
                <a16:creationId xmlns:a16="http://schemas.microsoft.com/office/drawing/2014/main" id="{713BB9DF-DA94-E149-B9ED-88F4103C0263}"/>
              </a:ext>
            </a:extLst>
          </p:cNvPr>
          <p:cNvCxnSpPr>
            <a:cxnSpLocks/>
          </p:cNvCxnSpPr>
          <p:nvPr/>
        </p:nvCxnSpPr>
        <p:spPr>
          <a:xfrm flipV="1">
            <a:off x="1219083" y="3512290"/>
            <a:ext cx="1959971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 descr=" 43">
            <a:extLst>
              <a:ext uri="{FF2B5EF4-FFF2-40B4-BE49-F238E27FC236}">
                <a16:creationId xmlns:a16="http://schemas.microsoft.com/office/drawing/2014/main" id="{A0B2EA85-EE07-294A-9D24-61A9B7FF3DE5}"/>
              </a:ext>
            </a:extLst>
          </p:cNvPr>
          <p:cNvCxnSpPr>
            <a:cxnSpLocks/>
          </p:cNvCxnSpPr>
          <p:nvPr/>
        </p:nvCxnSpPr>
        <p:spPr>
          <a:xfrm rot="10800000">
            <a:off x="3557310" y="3154235"/>
            <a:ext cx="1106167" cy="12703"/>
          </a:xfrm>
          <a:prstGeom prst="curvedConnector4">
            <a:avLst>
              <a:gd name="adj1" fmla="val 733"/>
              <a:gd name="adj2" fmla="val 2247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 descr=" 74">
            <a:extLst>
              <a:ext uri="{FF2B5EF4-FFF2-40B4-BE49-F238E27FC236}">
                <a16:creationId xmlns:a16="http://schemas.microsoft.com/office/drawing/2014/main" id="{759BC84C-D16B-4647-A7C4-6D82D0AE14DF}"/>
              </a:ext>
            </a:extLst>
          </p:cNvPr>
          <p:cNvSpPr txBox="1"/>
          <p:nvPr/>
        </p:nvSpPr>
        <p:spPr>
          <a:xfrm>
            <a:off x="3871560" y="2701162"/>
            <a:ext cx="613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Child</a:t>
            </a:r>
          </a:p>
        </p:txBody>
      </p:sp>
      <p:sp>
        <p:nvSpPr>
          <p:cNvPr id="57" name="TextBox 56" descr=" 80">
            <a:extLst>
              <a:ext uri="{FF2B5EF4-FFF2-40B4-BE49-F238E27FC236}">
                <a16:creationId xmlns:a16="http://schemas.microsoft.com/office/drawing/2014/main" id="{6114A5A7-4188-E14C-B65E-A944405FFBEA}"/>
              </a:ext>
            </a:extLst>
          </p:cNvPr>
          <p:cNvSpPr txBox="1"/>
          <p:nvPr/>
        </p:nvSpPr>
        <p:spPr>
          <a:xfrm>
            <a:off x="4012971" y="4064737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sp>
        <p:nvSpPr>
          <p:cNvPr id="42" name="TextBox 41" descr=" 82">
            <a:extLst>
              <a:ext uri="{FF2B5EF4-FFF2-40B4-BE49-F238E27FC236}">
                <a16:creationId xmlns:a16="http://schemas.microsoft.com/office/drawing/2014/main" id="{EA719DCB-7B5A-C040-ACB6-8A292721AFEF}"/>
              </a:ext>
            </a:extLst>
          </p:cNvPr>
          <p:cNvSpPr txBox="1"/>
          <p:nvPr/>
        </p:nvSpPr>
        <p:spPr>
          <a:xfrm>
            <a:off x="2892874" y="4064737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pic>
        <p:nvPicPr>
          <p:cNvPr id="39" name="Graphic 38" descr=" 86">
            <a:extLst>
              <a:ext uri="{FF2B5EF4-FFF2-40B4-BE49-F238E27FC236}">
                <a16:creationId xmlns:a16="http://schemas.microsoft.com/office/drawing/2014/main" id="{390D0014-4945-F940-A132-8D1231DB2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5033" y="1767946"/>
            <a:ext cx="177763" cy="215444"/>
          </a:xfrm>
          <a:prstGeom prst="rect">
            <a:avLst/>
          </a:prstGeom>
        </p:spPr>
      </p:pic>
      <p:pic>
        <p:nvPicPr>
          <p:cNvPr id="46" name="Graphic 45" descr=" 87">
            <a:extLst>
              <a:ext uri="{FF2B5EF4-FFF2-40B4-BE49-F238E27FC236}">
                <a16:creationId xmlns:a16="http://schemas.microsoft.com/office/drawing/2014/main" id="{236E344F-CBAA-F54C-9B85-44C9D2ADF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93" y="1770491"/>
            <a:ext cx="177763" cy="215444"/>
          </a:xfrm>
          <a:prstGeom prst="rect">
            <a:avLst/>
          </a:prstGeom>
        </p:spPr>
      </p:pic>
      <p:sp>
        <p:nvSpPr>
          <p:cNvPr id="41" name="TextBox 40" descr=" 89">
            <a:extLst>
              <a:ext uri="{FF2B5EF4-FFF2-40B4-BE49-F238E27FC236}">
                <a16:creationId xmlns:a16="http://schemas.microsoft.com/office/drawing/2014/main" id="{B2F4A522-A426-5744-8A76-0C12AEBA157B}"/>
              </a:ext>
            </a:extLst>
          </p:cNvPr>
          <p:cNvSpPr txBox="1"/>
          <p:nvPr/>
        </p:nvSpPr>
        <p:spPr>
          <a:xfrm>
            <a:off x="6162249" y="2399547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F2</a:t>
            </a:r>
          </a:p>
        </p:txBody>
      </p:sp>
      <p:cxnSp>
        <p:nvCxnSpPr>
          <p:cNvPr id="49" name="Straight Arrow Connector 48" descr=" 91">
            <a:extLst>
              <a:ext uri="{FF2B5EF4-FFF2-40B4-BE49-F238E27FC236}">
                <a16:creationId xmlns:a16="http://schemas.microsoft.com/office/drawing/2014/main" id="{71A8F10D-207E-194D-8370-D272AEBC34F8}"/>
              </a:ext>
            </a:extLst>
          </p:cNvPr>
          <p:cNvCxnSpPr>
            <a:cxnSpLocks/>
          </p:cNvCxnSpPr>
          <p:nvPr/>
        </p:nvCxnSpPr>
        <p:spPr>
          <a:xfrm>
            <a:off x="4907413" y="4637712"/>
            <a:ext cx="42218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 descr=" 92">
            <a:extLst>
              <a:ext uri="{FF2B5EF4-FFF2-40B4-BE49-F238E27FC236}">
                <a16:creationId xmlns:a16="http://schemas.microsoft.com/office/drawing/2014/main" id="{F440B8C1-B69B-6E45-B841-175FF425E261}"/>
              </a:ext>
            </a:extLst>
          </p:cNvPr>
          <p:cNvSpPr/>
          <p:nvPr/>
        </p:nvSpPr>
        <p:spPr>
          <a:xfrm>
            <a:off x="5338659" y="4483823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59" name="Down Arrow 58" descr=" 68">
            <a:extLst>
              <a:ext uri="{FF2B5EF4-FFF2-40B4-BE49-F238E27FC236}">
                <a16:creationId xmlns:a16="http://schemas.microsoft.com/office/drawing/2014/main" id="{1F659DB4-2646-644F-AEDA-6337A09F8FDD}"/>
              </a:ext>
            </a:extLst>
          </p:cNvPr>
          <p:cNvSpPr/>
          <p:nvPr/>
        </p:nvSpPr>
        <p:spPr>
          <a:xfrm>
            <a:off x="2579211" y="2043412"/>
            <a:ext cx="1934263" cy="900805"/>
          </a:xfrm>
          <a:prstGeom prst="downArrow">
            <a:avLst>
              <a:gd name="adj1" fmla="val 50000"/>
              <a:gd name="adj2" fmla="val 46631"/>
            </a:avLst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IO done, notifies parent, wakes up T1</a:t>
            </a:r>
          </a:p>
        </p:txBody>
      </p:sp>
      <p:sp>
        <p:nvSpPr>
          <p:cNvPr id="60" name="Google Shape;75;p15" descr=" 75">
            <a:extLst>
              <a:ext uri="{FF2B5EF4-FFF2-40B4-BE49-F238E27FC236}">
                <a16:creationId xmlns:a16="http://schemas.microsoft.com/office/drawing/2014/main" id="{80E01F50-5634-5C4B-B3BC-6B529C216A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How ZIL works today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94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sp>
        <p:nvSpPr>
          <p:cNvPr id="45" name="TextBox 44" descr=" 24">
            <a:extLst>
              <a:ext uri="{FF2B5EF4-FFF2-40B4-BE49-F238E27FC236}">
                <a16:creationId xmlns:a16="http://schemas.microsoft.com/office/drawing/2014/main" id="{69EFD9C8-1717-7D42-92EF-BAC2456D705A}"/>
              </a:ext>
            </a:extLst>
          </p:cNvPr>
          <p:cNvSpPr txBox="1"/>
          <p:nvPr/>
        </p:nvSpPr>
        <p:spPr>
          <a:xfrm>
            <a:off x="7273554" y="1747753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F3 (S)</a:t>
            </a:r>
          </a:p>
        </p:txBody>
      </p:sp>
      <p:sp>
        <p:nvSpPr>
          <p:cNvPr id="44" name="Oval 43" descr=" 25">
            <a:extLst>
              <a:ext uri="{FF2B5EF4-FFF2-40B4-BE49-F238E27FC236}">
                <a16:creationId xmlns:a16="http://schemas.microsoft.com/office/drawing/2014/main" id="{7BEB15B9-91BC-A949-95F0-482C2780980D}"/>
              </a:ext>
            </a:extLst>
          </p:cNvPr>
          <p:cNvSpPr/>
          <p:nvPr/>
        </p:nvSpPr>
        <p:spPr>
          <a:xfrm>
            <a:off x="7358749" y="127631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sp>
        <p:nvSpPr>
          <p:cNvPr id="47" name="TextBox 46" descr=" 26">
            <a:extLst>
              <a:ext uri="{FF2B5EF4-FFF2-40B4-BE49-F238E27FC236}">
                <a16:creationId xmlns:a16="http://schemas.microsoft.com/office/drawing/2014/main" id="{152AFB32-1F38-1B43-839E-6491B453691E}"/>
              </a:ext>
            </a:extLst>
          </p:cNvPr>
          <p:cNvSpPr txBox="1"/>
          <p:nvPr/>
        </p:nvSpPr>
        <p:spPr>
          <a:xfrm>
            <a:off x="7274415" y="1994352"/>
            <a:ext cx="790548" cy="21544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F3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52" name="Rectangle 51" descr=" 69">
            <a:extLst>
              <a:ext uri="{FF2B5EF4-FFF2-40B4-BE49-F238E27FC236}">
                <a16:creationId xmlns:a16="http://schemas.microsoft.com/office/drawing/2014/main" id="{368338AB-FD17-E042-9EE5-905416090F35}"/>
              </a:ext>
            </a:extLst>
          </p:cNvPr>
          <p:cNvSpPr/>
          <p:nvPr/>
        </p:nvSpPr>
        <p:spPr>
          <a:xfrm>
            <a:off x="4296188" y="3164538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 descr=" 70">
            <a:extLst>
              <a:ext uri="{FF2B5EF4-FFF2-40B4-BE49-F238E27FC236}">
                <a16:creationId xmlns:a16="http://schemas.microsoft.com/office/drawing/2014/main" id="{7417748E-9966-1F40-8F47-6A7DF3924893}"/>
              </a:ext>
            </a:extLst>
          </p:cNvPr>
          <p:cNvSpPr/>
          <p:nvPr/>
        </p:nvSpPr>
        <p:spPr>
          <a:xfrm>
            <a:off x="4451355" y="3380604"/>
            <a:ext cx="456058" cy="270413"/>
          </a:xfrm>
          <a:prstGeom prst="rect">
            <a:avLst/>
          </a:prstGeom>
          <a:ln w="9525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F3</a:t>
            </a:r>
          </a:p>
        </p:txBody>
      </p:sp>
      <p:sp>
        <p:nvSpPr>
          <p:cNvPr id="56" name="Oval 55" descr=" 72">
            <a:extLst>
              <a:ext uri="{FF2B5EF4-FFF2-40B4-BE49-F238E27FC236}">
                <a16:creationId xmlns:a16="http://schemas.microsoft.com/office/drawing/2014/main" id="{01AAED8D-A229-2547-B322-0E5E62FDC26D}"/>
              </a:ext>
            </a:extLst>
          </p:cNvPr>
          <p:cNvSpPr/>
          <p:nvPr/>
        </p:nvSpPr>
        <p:spPr>
          <a:xfrm>
            <a:off x="4403464" y="4502115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cxnSp>
        <p:nvCxnSpPr>
          <p:cNvPr id="55" name="Straight Arrow Connector 54" descr=" 73">
            <a:extLst>
              <a:ext uri="{FF2B5EF4-FFF2-40B4-BE49-F238E27FC236}">
                <a16:creationId xmlns:a16="http://schemas.microsoft.com/office/drawing/2014/main" id="{82DE4316-E340-9D4B-8D8B-E929DB49216B}"/>
              </a:ext>
            </a:extLst>
          </p:cNvPr>
          <p:cNvCxnSpPr>
            <a:cxnSpLocks/>
          </p:cNvCxnSpPr>
          <p:nvPr/>
        </p:nvCxnSpPr>
        <p:spPr>
          <a:xfrm flipH="1">
            <a:off x="4652508" y="3860041"/>
            <a:ext cx="10969" cy="642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 descr=" 80">
            <a:extLst>
              <a:ext uri="{FF2B5EF4-FFF2-40B4-BE49-F238E27FC236}">
                <a16:creationId xmlns:a16="http://schemas.microsoft.com/office/drawing/2014/main" id="{6114A5A7-4188-E14C-B65E-A944405FFBEA}"/>
              </a:ext>
            </a:extLst>
          </p:cNvPr>
          <p:cNvSpPr txBox="1"/>
          <p:nvPr/>
        </p:nvSpPr>
        <p:spPr>
          <a:xfrm>
            <a:off x="4012971" y="4064737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pic>
        <p:nvPicPr>
          <p:cNvPr id="39" name="Graphic 38" descr=" 86">
            <a:extLst>
              <a:ext uri="{FF2B5EF4-FFF2-40B4-BE49-F238E27FC236}">
                <a16:creationId xmlns:a16="http://schemas.microsoft.com/office/drawing/2014/main" id="{390D0014-4945-F940-A132-8D1231DB2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5033" y="1767946"/>
            <a:ext cx="177763" cy="215444"/>
          </a:xfrm>
          <a:prstGeom prst="rect">
            <a:avLst/>
          </a:prstGeom>
        </p:spPr>
      </p:pic>
      <p:pic>
        <p:nvPicPr>
          <p:cNvPr id="46" name="Graphic 45" descr=" 87">
            <a:extLst>
              <a:ext uri="{FF2B5EF4-FFF2-40B4-BE49-F238E27FC236}">
                <a16:creationId xmlns:a16="http://schemas.microsoft.com/office/drawing/2014/main" id="{236E344F-CBAA-F54C-9B85-44C9D2ADF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93" y="1770491"/>
            <a:ext cx="177763" cy="215444"/>
          </a:xfrm>
          <a:prstGeom prst="rect">
            <a:avLst/>
          </a:prstGeom>
        </p:spPr>
      </p:pic>
      <p:sp>
        <p:nvSpPr>
          <p:cNvPr id="41" name="TextBox 40" descr=" 89">
            <a:extLst>
              <a:ext uri="{FF2B5EF4-FFF2-40B4-BE49-F238E27FC236}">
                <a16:creationId xmlns:a16="http://schemas.microsoft.com/office/drawing/2014/main" id="{B2F4A522-A426-5744-8A76-0C12AEBA157B}"/>
              </a:ext>
            </a:extLst>
          </p:cNvPr>
          <p:cNvSpPr txBox="1"/>
          <p:nvPr/>
        </p:nvSpPr>
        <p:spPr>
          <a:xfrm>
            <a:off x="6162249" y="2399547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F2</a:t>
            </a:r>
          </a:p>
        </p:txBody>
      </p:sp>
      <p:cxnSp>
        <p:nvCxnSpPr>
          <p:cNvPr id="49" name="Straight Arrow Connector 48" descr=" 91">
            <a:extLst>
              <a:ext uri="{FF2B5EF4-FFF2-40B4-BE49-F238E27FC236}">
                <a16:creationId xmlns:a16="http://schemas.microsoft.com/office/drawing/2014/main" id="{71A8F10D-207E-194D-8370-D272AEBC34F8}"/>
              </a:ext>
            </a:extLst>
          </p:cNvPr>
          <p:cNvCxnSpPr>
            <a:cxnSpLocks/>
          </p:cNvCxnSpPr>
          <p:nvPr/>
        </p:nvCxnSpPr>
        <p:spPr>
          <a:xfrm>
            <a:off x="4907413" y="4637712"/>
            <a:ext cx="42218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 descr=" 92">
            <a:extLst>
              <a:ext uri="{FF2B5EF4-FFF2-40B4-BE49-F238E27FC236}">
                <a16:creationId xmlns:a16="http://schemas.microsoft.com/office/drawing/2014/main" id="{F440B8C1-B69B-6E45-B841-175FF425E261}"/>
              </a:ext>
            </a:extLst>
          </p:cNvPr>
          <p:cNvSpPr/>
          <p:nvPr/>
        </p:nvSpPr>
        <p:spPr>
          <a:xfrm>
            <a:off x="5338659" y="4483823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60" name="Straight Arrow Connector 59" descr=" 97">
            <a:extLst>
              <a:ext uri="{FF2B5EF4-FFF2-40B4-BE49-F238E27FC236}">
                <a16:creationId xmlns:a16="http://schemas.microsoft.com/office/drawing/2014/main" id="{D955DC75-3B6A-234D-8C94-B85AB3A7EFBD}"/>
              </a:ext>
            </a:extLst>
          </p:cNvPr>
          <p:cNvCxnSpPr>
            <a:cxnSpLocks/>
          </p:cNvCxnSpPr>
          <p:nvPr/>
        </p:nvCxnSpPr>
        <p:spPr>
          <a:xfrm flipV="1">
            <a:off x="1219083" y="3511493"/>
            <a:ext cx="3077105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 84">
            <a:extLst>
              <a:ext uri="{FF2B5EF4-FFF2-40B4-BE49-F238E27FC236}">
                <a16:creationId xmlns:a16="http://schemas.microsoft.com/office/drawing/2014/main" id="{952A8C66-6732-DB41-86C1-1CC0084A4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2872" y="1886630"/>
            <a:ext cx="177763" cy="215444"/>
          </a:xfrm>
          <a:prstGeom prst="rect">
            <a:avLst/>
          </a:prstGeom>
        </p:spPr>
      </p:pic>
      <p:sp>
        <p:nvSpPr>
          <p:cNvPr id="37" name="Google Shape;75;p15" descr=" 75">
            <a:extLst>
              <a:ext uri="{FF2B5EF4-FFF2-40B4-BE49-F238E27FC236}">
                <a16:creationId xmlns:a16="http://schemas.microsoft.com/office/drawing/2014/main" id="{F957A362-0D63-1442-9741-BD42DDF379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How ZIL works today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1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sp>
        <p:nvSpPr>
          <p:cNvPr id="45" name="TextBox 44" descr=" 24">
            <a:extLst>
              <a:ext uri="{FF2B5EF4-FFF2-40B4-BE49-F238E27FC236}">
                <a16:creationId xmlns:a16="http://schemas.microsoft.com/office/drawing/2014/main" id="{69EFD9C8-1717-7D42-92EF-BAC2456D705A}"/>
              </a:ext>
            </a:extLst>
          </p:cNvPr>
          <p:cNvSpPr txBox="1"/>
          <p:nvPr/>
        </p:nvSpPr>
        <p:spPr>
          <a:xfrm>
            <a:off x="7273554" y="1747753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F3 (S)</a:t>
            </a:r>
          </a:p>
        </p:txBody>
      </p:sp>
      <p:sp>
        <p:nvSpPr>
          <p:cNvPr id="44" name="Oval 43" descr=" 25">
            <a:extLst>
              <a:ext uri="{FF2B5EF4-FFF2-40B4-BE49-F238E27FC236}">
                <a16:creationId xmlns:a16="http://schemas.microsoft.com/office/drawing/2014/main" id="{7BEB15B9-91BC-A949-95F0-482C2780980D}"/>
              </a:ext>
            </a:extLst>
          </p:cNvPr>
          <p:cNvSpPr/>
          <p:nvPr/>
        </p:nvSpPr>
        <p:spPr>
          <a:xfrm>
            <a:off x="7358749" y="127631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sp>
        <p:nvSpPr>
          <p:cNvPr id="47" name="TextBox 46" descr=" 26">
            <a:extLst>
              <a:ext uri="{FF2B5EF4-FFF2-40B4-BE49-F238E27FC236}">
                <a16:creationId xmlns:a16="http://schemas.microsoft.com/office/drawing/2014/main" id="{152AFB32-1F38-1B43-839E-6491B453691E}"/>
              </a:ext>
            </a:extLst>
          </p:cNvPr>
          <p:cNvSpPr txBox="1"/>
          <p:nvPr/>
        </p:nvSpPr>
        <p:spPr>
          <a:xfrm>
            <a:off x="7274415" y="1994352"/>
            <a:ext cx="790548" cy="21544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F3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52" name="Rectangle 51" descr=" 69">
            <a:extLst>
              <a:ext uri="{FF2B5EF4-FFF2-40B4-BE49-F238E27FC236}">
                <a16:creationId xmlns:a16="http://schemas.microsoft.com/office/drawing/2014/main" id="{368338AB-FD17-E042-9EE5-905416090F35}"/>
              </a:ext>
            </a:extLst>
          </p:cNvPr>
          <p:cNvSpPr/>
          <p:nvPr/>
        </p:nvSpPr>
        <p:spPr>
          <a:xfrm>
            <a:off x="4296188" y="3164538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 descr=" 70">
            <a:extLst>
              <a:ext uri="{FF2B5EF4-FFF2-40B4-BE49-F238E27FC236}">
                <a16:creationId xmlns:a16="http://schemas.microsoft.com/office/drawing/2014/main" id="{7417748E-9966-1F40-8F47-6A7DF3924893}"/>
              </a:ext>
            </a:extLst>
          </p:cNvPr>
          <p:cNvSpPr/>
          <p:nvPr/>
        </p:nvSpPr>
        <p:spPr>
          <a:xfrm>
            <a:off x="4451355" y="3380604"/>
            <a:ext cx="456058" cy="270413"/>
          </a:xfrm>
          <a:prstGeom prst="rect">
            <a:avLst/>
          </a:prstGeom>
          <a:ln w="9525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F3</a:t>
            </a:r>
          </a:p>
        </p:txBody>
      </p:sp>
      <p:sp>
        <p:nvSpPr>
          <p:cNvPr id="56" name="Oval 55" descr=" 72">
            <a:extLst>
              <a:ext uri="{FF2B5EF4-FFF2-40B4-BE49-F238E27FC236}">
                <a16:creationId xmlns:a16="http://schemas.microsoft.com/office/drawing/2014/main" id="{01AAED8D-A229-2547-B322-0E5E62FDC26D}"/>
              </a:ext>
            </a:extLst>
          </p:cNvPr>
          <p:cNvSpPr/>
          <p:nvPr/>
        </p:nvSpPr>
        <p:spPr>
          <a:xfrm>
            <a:off x="4403464" y="4502115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cxnSp>
        <p:nvCxnSpPr>
          <p:cNvPr id="55" name="Straight Arrow Connector 54" descr=" 73">
            <a:extLst>
              <a:ext uri="{FF2B5EF4-FFF2-40B4-BE49-F238E27FC236}">
                <a16:creationId xmlns:a16="http://schemas.microsoft.com/office/drawing/2014/main" id="{82DE4316-E340-9D4B-8D8B-E929DB49216B}"/>
              </a:ext>
            </a:extLst>
          </p:cNvPr>
          <p:cNvCxnSpPr>
            <a:cxnSpLocks/>
          </p:cNvCxnSpPr>
          <p:nvPr/>
        </p:nvCxnSpPr>
        <p:spPr>
          <a:xfrm flipH="1">
            <a:off x="4652508" y="3860041"/>
            <a:ext cx="10969" cy="642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 descr=" 80">
            <a:extLst>
              <a:ext uri="{FF2B5EF4-FFF2-40B4-BE49-F238E27FC236}">
                <a16:creationId xmlns:a16="http://schemas.microsoft.com/office/drawing/2014/main" id="{6114A5A7-4188-E14C-B65E-A944405FFBEA}"/>
              </a:ext>
            </a:extLst>
          </p:cNvPr>
          <p:cNvSpPr txBox="1"/>
          <p:nvPr/>
        </p:nvSpPr>
        <p:spPr>
          <a:xfrm>
            <a:off x="4012971" y="4064737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34" name="Graphic 33" descr=" 84">
            <a:extLst>
              <a:ext uri="{FF2B5EF4-FFF2-40B4-BE49-F238E27FC236}">
                <a16:creationId xmlns:a16="http://schemas.microsoft.com/office/drawing/2014/main" id="{6F68EE6D-E1B4-434F-95D3-45335CBE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2872" y="1886630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pic>
        <p:nvPicPr>
          <p:cNvPr id="39" name="Graphic 38" descr=" 86">
            <a:extLst>
              <a:ext uri="{FF2B5EF4-FFF2-40B4-BE49-F238E27FC236}">
                <a16:creationId xmlns:a16="http://schemas.microsoft.com/office/drawing/2014/main" id="{390D0014-4945-F940-A132-8D1231DB2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5033" y="1767946"/>
            <a:ext cx="177763" cy="215444"/>
          </a:xfrm>
          <a:prstGeom prst="rect">
            <a:avLst/>
          </a:prstGeom>
        </p:spPr>
      </p:pic>
      <p:pic>
        <p:nvPicPr>
          <p:cNvPr id="46" name="Graphic 45" descr=" 87">
            <a:extLst>
              <a:ext uri="{FF2B5EF4-FFF2-40B4-BE49-F238E27FC236}">
                <a16:creationId xmlns:a16="http://schemas.microsoft.com/office/drawing/2014/main" id="{236E344F-CBAA-F54C-9B85-44C9D2ADF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93" y="1770491"/>
            <a:ext cx="177763" cy="215444"/>
          </a:xfrm>
          <a:prstGeom prst="rect">
            <a:avLst/>
          </a:prstGeom>
        </p:spPr>
      </p:pic>
      <p:sp>
        <p:nvSpPr>
          <p:cNvPr id="41" name="TextBox 40" descr=" 89">
            <a:extLst>
              <a:ext uri="{FF2B5EF4-FFF2-40B4-BE49-F238E27FC236}">
                <a16:creationId xmlns:a16="http://schemas.microsoft.com/office/drawing/2014/main" id="{B2F4A522-A426-5744-8A76-0C12AEBA157B}"/>
              </a:ext>
            </a:extLst>
          </p:cNvPr>
          <p:cNvSpPr txBox="1"/>
          <p:nvPr/>
        </p:nvSpPr>
        <p:spPr>
          <a:xfrm>
            <a:off x="6162249" y="2399547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F2</a:t>
            </a:r>
          </a:p>
        </p:txBody>
      </p:sp>
      <p:cxnSp>
        <p:nvCxnSpPr>
          <p:cNvPr id="49" name="Straight Arrow Connector 48" descr=" 91">
            <a:extLst>
              <a:ext uri="{FF2B5EF4-FFF2-40B4-BE49-F238E27FC236}">
                <a16:creationId xmlns:a16="http://schemas.microsoft.com/office/drawing/2014/main" id="{71A8F10D-207E-194D-8370-D272AEBC34F8}"/>
              </a:ext>
            </a:extLst>
          </p:cNvPr>
          <p:cNvCxnSpPr>
            <a:cxnSpLocks/>
          </p:cNvCxnSpPr>
          <p:nvPr/>
        </p:nvCxnSpPr>
        <p:spPr>
          <a:xfrm>
            <a:off x="4907413" y="4637712"/>
            <a:ext cx="42218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 descr=" 92">
            <a:extLst>
              <a:ext uri="{FF2B5EF4-FFF2-40B4-BE49-F238E27FC236}">
                <a16:creationId xmlns:a16="http://schemas.microsoft.com/office/drawing/2014/main" id="{F440B8C1-B69B-6E45-B841-175FF425E261}"/>
              </a:ext>
            </a:extLst>
          </p:cNvPr>
          <p:cNvSpPr/>
          <p:nvPr/>
        </p:nvSpPr>
        <p:spPr>
          <a:xfrm>
            <a:off x="5338659" y="4483823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60" name="Straight Arrow Connector 59" descr=" 97">
            <a:extLst>
              <a:ext uri="{FF2B5EF4-FFF2-40B4-BE49-F238E27FC236}">
                <a16:creationId xmlns:a16="http://schemas.microsoft.com/office/drawing/2014/main" id="{D955DC75-3B6A-234D-8C94-B85AB3A7EFBD}"/>
              </a:ext>
            </a:extLst>
          </p:cNvPr>
          <p:cNvCxnSpPr>
            <a:cxnSpLocks/>
          </p:cNvCxnSpPr>
          <p:nvPr/>
        </p:nvCxnSpPr>
        <p:spPr>
          <a:xfrm flipV="1">
            <a:off x="1219083" y="3511493"/>
            <a:ext cx="3077105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Arrow 35" descr=" 98">
            <a:extLst>
              <a:ext uri="{FF2B5EF4-FFF2-40B4-BE49-F238E27FC236}">
                <a16:creationId xmlns:a16="http://schemas.microsoft.com/office/drawing/2014/main" id="{D6D54C17-29B9-EA4B-9B7C-41E0484397BF}"/>
              </a:ext>
            </a:extLst>
          </p:cNvPr>
          <p:cNvSpPr/>
          <p:nvPr/>
        </p:nvSpPr>
        <p:spPr>
          <a:xfrm>
            <a:off x="5597526" y="3524916"/>
            <a:ext cx="2805991" cy="126519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finished, wakes up T3 &amp; T2</a:t>
            </a:r>
          </a:p>
        </p:txBody>
      </p:sp>
      <p:sp>
        <p:nvSpPr>
          <p:cNvPr id="38" name="Google Shape;75;p15" descr=" 75">
            <a:extLst>
              <a:ext uri="{FF2B5EF4-FFF2-40B4-BE49-F238E27FC236}">
                <a16:creationId xmlns:a16="http://schemas.microsoft.com/office/drawing/2014/main" id="{8119F073-B813-FF41-B2BD-C6DAF1D584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How ZIL works today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332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sp>
        <p:nvSpPr>
          <p:cNvPr id="45" name="TextBox 44" descr=" 24">
            <a:extLst>
              <a:ext uri="{FF2B5EF4-FFF2-40B4-BE49-F238E27FC236}">
                <a16:creationId xmlns:a16="http://schemas.microsoft.com/office/drawing/2014/main" id="{69EFD9C8-1717-7D42-92EF-BAC2456D705A}"/>
              </a:ext>
            </a:extLst>
          </p:cNvPr>
          <p:cNvSpPr txBox="1"/>
          <p:nvPr/>
        </p:nvSpPr>
        <p:spPr>
          <a:xfrm>
            <a:off x="7273554" y="1747753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F3 (S)</a:t>
            </a:r>
          </a:p>
        </p:txBody>
      </p:sp>
      <p:sp>
        <p:nvSpPr>
          <p:cNvPr id="44" name="Oval 43" descr=" 25">
            <a:extLst>
              <a:ext uri="{FF2B5EF4-FFF2-40B4-BE49-F238E27FC236}">
                <a16:creationId xmlns:a16="http://schemas.microsoft.com/office/drawing/2014/main" id="{7BEB15B9-91BC-A949-95F0-482C2780980D}"/>
              </a:ext>
            </a:extLst>
          </p:cNvPr>
          <p:cNvSpPr/>
          <p:nvPr/>
        </p:nvSpPr>
        <p:spPr>
          <a:xfrm>
            <a:off x="7358749" y="127631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sp>
        <p:nvSpPr>
          <p:cNvPr id="47" name="TextBox 46" descr=" 26">
            <a:extLst>
              <a:ext uri="{FF2B5EF4-FFF2-40B4-BE49-F238E27FC236}">
                <a16:creationId xmlns:a16="http://schemas.microsoft.com/office/drawing/2014/main" id="{152AFB32-1F38-1B43-839E-6491B453691E}"/>
              </a:ext>
            </a:extLst>
          </p:cNvPr>
          <p:cNvSpPr txBox="1"/>
          <p:nvPr/>
        </p:nvSpPr>
        <p:spPr>
          <a:xfrm>
            <a:off x="7274415" y="1994352"/>
            <a:ext cx="790548" cy="21544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F3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34" name="Graphic 33" descr=" 84">
            <a:extLst>
              <a:ext uri="{FF2B5EF4-FFF2-40B4-BE49-F238E27FC236}">
                <a16:creationId xmlns:a16="http://schemas.microsoft.com/office/drawing/2014/main" id="{6F68EE6D-E1B4-434F-95D3-45335CBE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2872" y="1886630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pic>
        <p:nvPicPr>
          <p:cNvPr id="39" name="Graphic 38" descr=" 86">
            <a:extLst>
              <a:ext uri="{FF2B5EF4-FFF2-40B4-BE49-F238E27FC236}">
                <a16:creationId xmlns:a16="http://schemas.microsoft.com/office/drawing/2014/main" id="{390D0014-4945-F940-A132-8D1231DB2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5033" y="1767946"/>
            <a:ext cx="177763" cy="215444"/>
          </a:xfrm>
          <a:prstGeom prst="rect">
            <a:avLst/>
          </a:prstGeom>
        </p:spPr>
      </p:pic>
      <p:pic>
        <p:nvPicPr>
          <p:cNvPr id="46" name="Graphic 45" descr=" 87">
            <a:extLst>
              <a:ext uri="{FF2B5EF4-FFF2-40B4-BE49-F238E27FC236}">
                <a16:creationId xmlns:a16="http://schemas.microsoft.com/office/drawing/2014/main" id="{236E344F-CBAA-F54C-9B85-44C9D2ADF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93" y="1770491"/>
            <a:ext cx="177763" cy="215444"/>
          </a:xfrm>
          <a:prstGeom prst="rect">
            <a:avLst/>
          </a:prstGeom>
        </p:spPr>
      </p:pic>
      <p:pic>
        <p:nvPicPr>
          <p:cNvPr id="27" name="Graphic 26" descr=" 88">
            <a:extLst>
              <a:ext uri="{FF2B5EF4-FFF2-40B4-BE49-F238E27FC236}">
                <a16:creationId xmlns:a16="http://schemas.microsoft.com/office/drawing/2014/main" id="{00D67C4A-65EA-F640-AFC3-4F5DE06BF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878" y="2011416"/>
            <a:ext cx="177763" cy="215444"/>
          </a:xfrm>
          <a:prstGeom prst="rect">
            <a:avLst/>
          </a:prstGeom>
        </p:spPr>
      </p:pic>
      <p:sp>
        <p:nvSpPr>
          <p:cNvPr id="41" name="TextBox 40" descr=" 89">
            <a:extLst>
              <a:ext uri="{FF2B5EF4-FFF2-40B4-BE49-F238E27FC236}">
                <a16:creationId xmlns:a16="http://schemas.microsoft.com/office/drawing/2014/main" id="{B2F4A522-A426-5744-8A76-0C12AEBA157B}"/>
              </a:ext>
            </a:extLst>
          </p:cNvPr>
          <p:cNvSpPr txBox="1"/>
          <p:nvPr/>
        </p:nvSpPr>
        <p:spPr>
          <a:xfrm>
            <a:off x="6162249" y="2399547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F2</a:t>
            </a:r>
          </a:p>
        </p:txBody>
      </p:sp>
      <p:pic>
        <p:nvPicPr>
          <p:cNvPr id="29" name="Graphic 28" descr=" 99">
            <a:extLst>
              <a:ext uri="{FF2B5EF4-FFF2-40B4-BE49-F238E27FC236}">
                <a16:creationId xmlns:a16="http://schemas.microsoft.com/office/drawing/2014/main" id="{0915AB1C-BA8C-9240-BEA9-1BB5D9F37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4372" y="2421629"/>
            <a:ext cx="177763" cy="215444"/>
          </a:xfrm>
          <a:prstGeom prst="rect">
            <a:avLst/>
          </a:prstGeom>
        </p:spPr>
      </p:pic>
      <p:sp>
        <p:nvSpPr>
          <p:cNvPr id="31" name="Google Shape;75;p15" descr=" 75">
            <a:extLst>
              <a:ext uri="{FF2B5EF4-FFF2-40B4-BE49-F238E27FC236}">
                <a16:creationId xmlns:a16="http://schemas.microsoft.com/office/drawing/2014/main" id="{BC4C2C19-F213-9940-BA45-E453F2B318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How ZIL works today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65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531339" y="2062238"/>
            <a:ext cx="8081321" cy="10190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Proposed solution for enforcing Operation dependency</a:t>
            </a:r>
            <a:endParaRPr sz="24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With proposed solution</a:t>
            </a:r>
            <a:endParaRPr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>
                <a:highlight>
                  <a:srgbClr val="FFFF00"/>
                </a:highlight>
              </a:rPr>
              <a:t>zil_ns_lwbs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63DF0924-3818-2A4F-857C-21AEB410DC9C}"/>
              </a:ext>
            </a:extLst>
          </p:cNvPr>
          <p:cNvSpPr/>
          <p:nvPr/>
        </p:nvSpPr>
        <p:spPr>
          <a:xfrm rot="10800000">
            <a:off x="1421411" y="1345580"/>
            <a:ext cx="5712755" cy="572700"/>
          </a:xfrm>
          <a:prstGeom prst="homePlate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5F8F-F37E-A841-8F23-5E70ECEFF1CD}"/>
              </a:ext>
            </a:extLst>
          </p:cNvPr>
          <p:cNvSpPr txBox="1"/>
          <p:nvPr/>
        </p:nvSpPr>
        <p:spPr>
          <a:xfrm>
            <a:off x="2009812" y="1409061"/>
            <a:ext cx="259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Logs </a:t>
            </a:r>
            <a:r>
              <a:rPr lang="en-US" sz="1200" dirty="0">
                <a:highlight>
                  <a:srgbClr val="FFFF00"/>
                </a:highlight>
              </a:rPr>
              <a:t>only namespace operations </a:t>
            </a:r>
            <a:r>
              <a:rPr lang="en-US" sz="1200" dirty="0"/>
              <a:t>– Per dataset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5D01497D-1275-2D48-B191-B4B45E5828E1}"/>
              </a:ext>
            </a:extLst>
          </p:cNvPr>
          <p:cNvSpPr/>
          <p:nvPr/>
        </p:nvSpPr>
        <p:spPr>
          <a:xfrm rot="10800000">
            <a:off x="1421409" y="2045885"/>
            <a:ext cx="5658248" cy="646330"/>
          </a:xfrm>
          <a:prstGeom prst="homePlate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373958-11B2-A145-B831-D9CAEC9C28EB}"/>
              </a:ext>
            </a:extLst>
          </p:cNvPr>
          <p:cNvSpPr txBox="1"/>
          <p:nvPr/>
        </p:nvSpPr>
        <p:spPr>
          <a:xfrm>
            <a:off x="2009811" y="2075940"/>
            <a:ext cx="4965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Logs other modify operations (</a:t>
            </a:r>
            <a:r>
              <a:rPr lang="en-US" sz="1200" dirty="0">
                <a:highlight>
                  <a:srgbClr val="FFFF00"/>
                </a:highlight>
              </a:rPr>
              <a:t>including sync writes</a:t>
            </a:r>
            <a:r>
              <a:rPr lang="en-US" sz="1200" dirty="0"/>
              <a:t>) AVL tree, tracking per object operations. Need this to deterministically identify whether there are namespace operations to be committed.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EC143AE9-CEBB-E74A-9EB7-C85014BE0D32}"/>
              </a:ext>
            </a:extLst>
          </p:cNvPr>
          <p:cNvSpPr/>
          <p:nvPr/>
        </p:nvSpPr>
        <p:spPr>
          <a:xfrm rot="10800000">
            <a:off x="1500288" y="3225221"/>
            <a:ext cx="5587755" cy="572700"/>
          </a:xfrm>
          <a:prstGeom prst="homePlate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BA0675-D3E0-6442-81D4-70C4E3CD7829}"/>
              </a:ext>
            </a:extLst>
          </p:cNvPr>
          <p:cNvSpPr txBox="1"/>
          <p:nvPr/>
        </p:nvSpPr>
        <p:spPr>
          <a:xfrm>
            <a:off x="2055956" y="3383110"/>
            <a:ext cx="2594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 of pending </a:t>
            </a:r>
            <a:r>
              <a:rPr lang="en-US" sz="1200" dirty="0">
                <a:highlight>
                  <a:srgbClr val="FFFF00"/>
                </a:highlight>
              </a:rPr>
              <a:t>namespace</a:t>
            </a:r>
            <a:r>
              <a:rPr lang="en-US" sz="1200" dirty="0"/>
              <a:t> LWBs</a:t>
            </a:r>
          </a:p>
        </p:txBody>
      </p:sp>
    </p:spTree>
    <p:extLst>
      <p:ext uri="{BB962C8B-B14F-4D97-AF65-F5344CB8AC3E}">
        <p14:creationId xmlns:p14="http://schemas.microsoft.com/office/powerpoint/2010/main" val="329184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With proposed solution</a:t>
            </a:r>
            <a:endParaRPr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zil_ns_lwbs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D9C131DF-FE8D-A14F-AEAC-4D6F560D4078}"/>
              </a:ext>
            </a:extLst>
          </p:cNvPr>
          <p:cNvSpPr/>
          <p:nvPr/>
        </p:nvSpPr>
        <p:spPr>
          <a:xfrm>
            <a:off x="3148564" y="1726369"/>
            <a:ext cx="2158313" cy="1162443"/>
          </a:xfrm>
          <a:prstGeom prst="teardrop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Thread-1 creates a new file, F1</a:t>
            </a:r>
          </a:p>
        </p:txBody>
      </p:sp>
    </p:spTree>
    <p:extLst>
      <p:ext uri="{BB962C8B-B14F-4D97-AF65-F5344CB8AC3E}">
        <p14:creationId xmlns:p14="http://schemas.microsoft.com/office/powerpoint/2010/main" val="276186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With proposed solution</a:t>
            </a:r>
            <a:endParaRPr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zil_ns_lwbs</a:t>
            </a:r>
            <a:endParaRPr lang="en-US" sz="1050" dirty="0"/>
          </a:p>
        </p:txBody>
      </p:sp>
      <p:cxnSp>
        <p:nvCxnSpPr>
          <p:cNvPr id="12" name="Straight Arrow Connector 11" descr=" 9">
            <a:extLst>
              <a:ext uri="{FF2B5EF4-FFF2-40B4-BE49-F238E27FC236}">
                <a16:creationId xmlns:a16="http://schemas.microsoft.com/office/drawing/2014/main" id="{A6098C0D-837B-E64E-835E-5B14313AA7B5}"/>
              </a:ext>
            </a:extLst>
          </p:cNvPr>
          <p:cNvCxnSpPr>
            <a:cxnSpLocks/>
          </p:cNvCxnSpPr>
          <p:nvPr/>
        </p:nvCxnSpPr>
        <p:spPr>
          <a:xfrm>
            <a:off x="1219083" y="1645232"/>
            <a:ext cx="3420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14" name="TextBox 13" descr=" 32">
            <a:extLst>
              <a:ext uri="{FF2B5EF4-FFF2-40B4-BE49-F238E27FC236}">
                <a16:creationId xmlns:a16="http://schemas.microsoft.com/office/drawing/2014/main" id="{FFDEBB0B-E15F-9847-8EA0-B766D83133C2}"/>
              </a:ext>
            </a:extLst>
          </p:cNvPr>
          <p:cNvSpPr txBox="1"/>
          <p:nvPr/>
        </p:nvSpPr>
        <p:spPr>
          <a:xfrm>
            <a:off x="1557433" y="1537510"/>
            <a:ext cx="671410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7ADB003C-395C-2947-9F68-ACB34F573D39}"/>
              </a:ext>
            </a:extLst>
          </p:cNvPr>
          <p:cNvSpPr/>
          <p:nvPr/>
        </p:nvSpPr>
        <p:spPr>
          <a:xfrm>
            <a:off x="902551" y="1879912"/>
            <a:ext cx="2652583" cy="1504717"/>
          </a:xfrm>
          <a:prstGeom prst="upArrow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its namespace operation, add to per data set </a:t>
            </a:r>
            <a:r>
              <a:rPr lang="en-US" dirty="0" err="1"/>
              <a:t>sync_itx</a:t>
            </a:r>
            <a:r>
              <a:rPr lang="en-US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36092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With proposed solution</a:t>
            </a:r>
            <a:endParaRPr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zil_ns_lwbs</a:t>
            </a:r>
            <a:endParaRPr lang="en-US" sz="1050" dirty="0"/>
          </a:p>
        </p:txBody>
      </p:sp>
      <p:cxnSp>
        <p:nvCxnSpPr>
          <p:cNvPr id="12" name="Straight Arrow Connector 11" descr=" 9">
            <a:extLst>
              <a:ext uri="{FF2B5EF4-FFF2-40B4-BE49-F238E27FC236}">
                <a16:creationId xmlns:a16="http://schemas.microsoft.com/office/drawing/2014/main" id="{A6098C0D-837B-E64E-835E-5B14313AA7B5}"/>
              </a:ext>
            </a:extLst>
          </p:cNvPr>
          <p:cNvCxnSpPr>
            <a:cxnSpLocks/>
          </p:cNvCxnSpPr>
          <p:nvPr/>
        </p:nvCxnSpPr>
        <p:spPr>
          <a:xfrm>
            <a:off x="1219083" y="1645232"/>
            <a:ext cx="3420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14" name="TextBox 13" descr=" 32">
            <a:extLst>
              <a:ext uri="{FF2B5EF4-FFF2-40B4-BE49-F238E27FC236}">
                <a16:creationId xmlns:a16="http://schemas.microsoft.com/office/drawing/2014/main" id="{FFDEBB0B-E15F-9847-8EA0-B766D83133C2}"/>
              </a:ext>
            </a:extLst>
          </p:cNvPr>
          <p:cNvSpPr txBox="1"/>
          <p:nvPr/>
        </p:nvSpPr>
        <p:spPr>
          <a:xfrm>
            <a:off x="1557433" y="1537510"/>
            <a:ext cx="671410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sp>
        <p:nvSpPr>
          <p:cNvPr id="17" name="Teardrop 16">
            <a:extLst>
              <a:ext uri="{FF2B5EF4-FFF2-40B4-BE49-F238E27FC236}">
                <a16:creationId xmlns:a16="http://schemas.microsoft.com/office/drawing/2014/main" id="{D9180237-F5E0-8543-8D06-5EF74B51D2D4}"/>
              </a:ext>
            </a:extLst>
          </p:cNvPr>
          <p:cNvSpPr/>
          <p:nvPr/>
        </p:nvSpPr>
        <p:spPr>
          <a:xfrm>
            <a:off x="2587455" y="1495105"/>
            <a:ext cx="2158313" cy="1162443"/>
          </a:xfrm>
          <a:prstGeom prst="teardrop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default sync mode, Create succeeds immediately</a:t>
            </a:r>
          </a:p>
        </p:txBody>
      </p:sp>
    </p:spTree>
    <p:extLst>
      <p:ext uri="{BB962C8B-B14F-4D97-AF65-F5344CB8AC3E}">
        <p14:creationId xmlns:p14="http://schemas.microsoft.com/office/powerpoint/2010/main" val="102611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With proposed solution</a:t>
            </a:r>
            <a:endParaRPr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zil_ns_lwbs</a:t>
            </a:r>
            <a:endParaRPr lang="en-US" sz="1050" dirty="0"/>
          </a:p>
        </p:txBody>
      </p:sp>
      <p:cxnSp>
        <p:nvCxnSpPr>
          <p:cNvPr id="12" name="Straight Arrow Connector 11" descr=" 9">
            <a:extLst>
              <a:ext uri="{FF2B5EF4-FFF2-40B4-BE49-F238E27FC236}">
                <a16:creationId xmlns:a16="http://schemas.microsoft.com/office/drawing/2014/main" id="{A6098C0D-837B-E64E-835E-5B14313AA7B5}"/>
              </a:ext>
            </a:extLst>
          </p:cNvPr>
          <p:cNvCxnSpPr>
            <a:cxnSpLocks/>
          </p:cNvCxnSpPr>
          <p:nvPr/>
        </p:nvCxnSpPr>
        <p:spPr>
          <a:xfrm>
            <a:off x="1219083" y="1645232"/>
            <a:ext cx="3420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14" name="TextBox 13" descr=" 32">
            <a:extLst>
              <a:ext uri="{FF2B5EF4-FFF2-40B4-BE49-F238E27FC236}">
                <a16:creationId xmlns:a16="http://schemas.microsoft.com/office/drawing/2014/main" id="{FFDEBB0B-E15F-9847-8EA0-B766D83133C2}"/>
              </a:ext>
            </a:extLst>
          </p:cNvPr>
          <p:cNvSpPr txBox="1"/>
          <p:nvPr/>
        </p:nvSpPr>
        <p:spPr>
          <a:xfrm>
            <a:off x="1557433" y="1537510"/>
            <a:ext cx="671410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sp>
        <p:nvSpPr>
          <p:cNvPr id="19" name="Teardrop 18">
            <a:extLst>
              <a:ext uri="{FF2B5EF4-FFF2-40B4-BE49-F238E27FC236}">
                <a16:creationId xmlns:a16="http://schemas.microsoft.com/office/drawing/2014/main" id="{C5F063A8-D812-EF4F-B644-88C204A51AC7}"/>
              </a:ext>
            </a:extLst>
          </p:cNvPr>
          <p:cNvSpPr/>
          <p:nvPr/>
        </p:nvSpPr>
        <p:spPr>
          <a:xfrm>
            <a:off x="4248250" y="1899554"/>
            <a:ext cx="2158313" cy="1162443"/>
          </a:xfrm>
          <a:prstGeom prst="teardrop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Thread-2 Opens file F2 in sync mode (O_SYNC)</a:t>
            </a:r>
          </a:p>
        </p:txBody>
      </p:sp>
      <p:pic>
        <p:nvPicPr>
          <p:cNvPr id="20" name="Graphic 19" descr=" 85">
            <a:extLst>
              <a:ext uri="{FF2B5EF4-FFF2-40B4-BE49-F238E27FC236}">
                <a16:creationId xmlns:a16="http://schemas.microsoft.com/office/drawing/2014/main" id="{A11F0A15-6E91-9142-90EB-8C472721F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8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63DF0924-3818-2A4F-857C-21AEB410DC9C}"/>
              </a:ext>
            </a:extLst>
          </p:cNvPr>
          <p:cNvSpPr/>
          <p:nvPr/>
        </p:nvSpPr>
        <p:spPr>
          <a:xfrm rot="10800000">
            <a:off x="1285990" y="1434097"/>
            <a:ext cx="5068589" cy="392625"/>
          </a:xfrm>
          <a:prstGeom prst="homePlate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5F8F-F37E-A841-8F23-5E70ECEFF1CD}"/>
              </a:ext>
            </a:extLst>
          </p:cNvPr>
          <p:cNvSpPr txBox="1"/>
          <p:nvPr/>
        </p:nvSpPr>
        <p:spPr>
          <a:xfrm>
            <a:off x="1443210" y="1467740"/>
            <a:ext cx="440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Logs namespace operations, all sync operations – Per dataset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5D01497D-1275-2D48-B191-B4B45E5828E1}"/>
              </a:ext>
            </a:extLst>
          </p:cNvPr>
          <p:cNvSpPr/>
          <p:nvPr/>
        </p:nvSpPr>
        <p:spPr>
          <a:xfrm rot="10800000">
            <a:off x="1285990" y="2143112"/>
            <a:ext cx="5256045" cy="419652"/>
          </a:xfrm>
          <a:prstGeom prst="homePlate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373958-11B2-A145-B831-D9CAEC9C28EB}"/>
              </a:ext>
            </a:extLst>
          </p:cNvPr>
          <p:cNvSpPr txBox="1"/>
          <p:nvPr/>
        </p:nvSpPr>
        <p:spPr>
          <a:xfrm>
            <a:off x="1540241" y="2214438"/>
            <a:ext cx="5068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Logs other modify operations – AVL tree, tracking per object operations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EC143AE9-CEBB-E74A-9EB7-C85014BE0D32}"/>
              </a:ext>
            </a:extLst>
          </p:cNvPr>
          <p:cNvSpPr/>
          <p:nvPr/>
        </p:nvSpPr>
        <p:spPr>
          <a:xfrm rot="10800000">
            <a:off x="1259245" y="3334036"/>
            <a:ext cx="2497990" cy="392624"/>
          </a:xfrm>
          <a:prstGeom prst="homePlate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BA0675-D3E0-6442-81D4-70C4E3CD7829}"/>
              </a:ext>
            </a:extLst>
          </p:cNvPr>
          <p:cNvSpPr txBox="1"/>
          <p:nvPr/>
        </p:nvSpPr>
        <p:spPr>
          <a:xfrm>
            <a:off x="1479612" y="3411824"/>
            <a:ext cx="2594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 of in-flight LWBs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84930734-71F5-6F48-93F1-7C3D53B0A67D}"/>
              </a:ext>
            </a:extLst>
          </p:cNvPr>
          <p:cNvSpPr/>
          <p:nvPr/>
        </p:nvSpPr>
        <p:spPr>
          <a:xfrm rot="10800000">
            <a:off x="727069" y="909238"/>
            <a:ext cx="5068595" cy="392623"/>
          </a:xfrm>
          <a:prstGeom prst="homePlate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DFE66E-67F3-9549-9786-43B4E16B3B92}"/>
              </a:ext>
            </a:extLst>
          </p:cNvPr>
          <p:cNvSpPr txBox="1"/>
          <p:nvPr/>
        </p:nvSpPr>
        <p:spPr>
          <a:xfrm>
            <a:off x="1259245" y="946129"/>
            <a:ext cx="3955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In-memory state for ZIL corresponding to a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E7796-2985-9B44-AE1B-C54CDCE9678E}"/>
              </a:ext>
            </a:extLst>
          </p:cNvPr>
          <p:cNvSpPr/>
          <p:nvPr/>
        </p:nvSpPr>
        <p:spPr>
          <a:xfrm>
            <a:off x="3850888" y="2879154"/>
            <a:ext cx="5025483" cy="15844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/>
              <a:t>Itx</a:t>
            </a:r>
            <a:r>
              <a:rPr lang="en-US" sz="1100" dirty="0"/>
              <a:t> (log record) – Intent transaction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In memory data structure tracking each modify operation, tracked per transaction group across two lists, </a:t>
            </a:r>
            <a:r>
              <a:rPr lang="en-US" sz="1100" dirty="0" err="1"/>
              <a:t>itx_sync</a:t>
            </a:r>
            <a:r>
              <a:rPr lang="en-US" sz="1100" dirty="0"/>
              <a:t>, </a:t>
            </a:r>
            <a:r>
              <a:rPr lang="en-US" sz="1100" dirty="0" err="1"/>
              <a:t>itx_async</a:t>
            </a:r>
            <a:endParaRPr lang="en-US" sz="1100" dirty="0"/>
          </a:p>
          <a:p>
            <a:pPr>
              <a:lnSpc>
                <a:spcPct val="150000"/>
              </a:lnSpc>
            </a:pPr>
            <a:r>
              <a:rPr lang="en-US" sz="1100" dirty="0"/>
              <a:t>LWB – Log Write Block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In memory representation of a disk block written out, holding one ore more </a:t>
            </a:r>
            <a:r>
              <a:rPr lang="en-US" sz="1100" dirty="0" err="1"/>
              <a:t>itxes</a:t>
            </a:r>
            <a:r>
              <a:rPr lang="en-US" sz="1100" dirty="0"/>
              <a:t> (log records)</a:t>
            </a:r>
          </a:p>
        </p:txBody>
      </p:sp>
      <p:sp>
        <p:nvSpPr>
          <p:cNvPr id="22" name="Google Shape;75;p15" descr=" 75">
            <a:extLst>
              <a:ext uri="{FF2B5EF4-FFF2-40B4-BE49-F238E27FC236}">
                <a16:creationId xmlns:a16="http://schemas.microsoft.com/office/drawing/2014/main" id="{04F8006B-6053-4644-B407-EDE35CAA50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64664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ZIL overview - Terminology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588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With proposed solution</a:t>
            </a:r>
            <a:endParaRPr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zil_ns_lwbs</a:t>
            </a:r>
            <a:endParaRPr lang="en-US" sz="1050" dirty="0"/>
          </a:p>
        </p:txBody>
      </p:sp>
      <p:cxnSp>
        <p:nvCxnSpPr>
          <p:cNvPr id="12" name="Straight Arrow Connector 11" descr=" 9">
            <a:extLst>
              <a:ext uri="{FF2B5EF4-FFF2-40B4-BE49-F238E27FC236}">
                <a16:creationId xmlns:a16="http://schemas.microsoft.com/office/drawing/2014/main" id="{A6098C0D-837B-E64E-835E-5B14313AA7B5}"/>
              </a:ext>
            </a:extLst>
          </p:cNvPr>
          <p:cNvCxnSpPr>
            <a:cxnSpLocks/>
          </p:cNvCxnSpPr>
          <p:nvPr/>
        </p:nvCxnSpPr>
        <p:spPr>
          <a:xfrm>
            <a:off x="1219083" y="1645232"/>
            <a:ext cx="3420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 descr=" 18">
            <a:extLst>
              <a:ext uri="{FF2B5EF4-FFF2-40B4-BE49-F238E27FC236}">
                <a16:creationId xmlns:a16="http://schemas.microsoft.com/office/drawing/2014/main" id="{CE2526EA-D128-FE4B-92CC-662BAF77172F}"/>
              </a:ext>
            </a:extLst>
          </p:cNvPr>
          <p:cNvCxnSpPr>
            <a:cxnSpLocks/>
          </p:cNvCxnSpPr>
          <p:nvPr/>
        </p:nvCxnSpPr>
        <p:spPr>
          <a:xfrm flipV="1">
            <a:off x="1219083" y="2362570"/>
            <a:ext cx="320179" cy="90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14" name="TextBox 13" descr=" 32">
            <a:extLst>
              <a:ext uri="{FF2B5EF4-FFF2-40B4-BE49-F238E27FC236}">
                <a16:creationId xmlns:a16="http://schemas.microsoft.com/office/drawing/2014/main" id="{FFDEBB0B-E15F-9847-8EA0-B766D83133C2}"/>
              </a:ext>
            </a:extLst>
          </p:cNvPr>
          <p:cNvSpPr txBox="1"/>
          <p:nvPr/>
        </p:nvSpPr>
        <p:spPr>
          <a:xfrm>
            <a:off x="1557433" y="1537510"/>
            <a:ext cx="671410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22" name="TextBox 21" descr=" 35">
            <a:extLst>
              <a:ext uri="{FF2B5EF4-FFF2-40B4-BE49-F238E27FC236}">
                <a16:creationId xmlns:a16="http://schemas.microsoft.com/office/drawing/2014/main" id="{4FC25E4E-1FD3-3844-9899-9CBDA03E5C5A}"/>
              </a:ext>
            </a:extLst>
          </p:cNvPr>
          <p:cNvSpPr txBox="1"/>
          <p:nvPr/>
        </p:nvSpPr>
        <p:spPr>
          <a:xfrm>
            <a:off x="1539262" y="2265332"/>
            <a:ext cx="645880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sp>
        <p:nvSpPr>
          <p:cNvPr id="23" name="Up Arrow 22">
            <a:extLst>
              <a:ext uri="{FF2B5EF4-FFF2-40B4-BE49-F238E27FC236}">
                <a16:creationId xmlns:a16="http://schemas.microsoft.com/office/drawing/2014/main" id="{5AB10905-C251-B44D-B7D6-D85AF840C042}"/>
              </a:ext>
            </a:extLst>
          </p:cNvPr>
          <p:cNvSpPr/>
          <p:nvPr/>
        </p:nvSpPr>
        <p:spPr>
          <a:xfrm>
            <a:off x="812316" y="2582925"/>
            <a:ext cx="2652583" cy="1504717"/>
          </a:xfrm>
          <a:prstGeom prst="upArrow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by T1, Added to per object list</a:t>
            </a:r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77784A06-F673-F549-B5B2-806E2A2000A7}"/>
              </a:ext>
            </a:extLst>
          </p:cNvPr>
          <p:cNvSpPr/>
          <p:nvPr/>
        </p:nvSpPr>
        <p:spPr>
          <a:xfrm>
            <a:off x="3464900" y="1896061"/>
            <a:ext cx="1541912" cy="847139"/>
          </a:xfrm>
          <a:prstGeom prst="teardrop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Succeeds</a:t>
            </a:r>
          </a:p>
        </p:txBody>
      </p:sp>
      <p:pic>
        <p:nvPicPr>
          <p:cNvPr id="25" name="Graphic 24" descr=" 83">
            <a:extLst>
              <a:ext uri="{FF2B5EF4-FFF2-40B4-BE49-F238E27FC236}">
                <a16:creationId xmlns:a16="http://schemas.microsoft.com/office/drawing/2014/main" id="{4AE8663D-4518-2749-ADA5-B928EF8C5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With proposed solution</a:t>
            </a:r>
            <a:endParaRPr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zil_ns_lwbs</a:t>
            </a:r>
            <a:endParaRPr lang="en-US" sz="1050" dirty="0"/>
          </a:p>
        </p:txBody>
      </p:sp>
      <p:cxnSp>
        <p:nvCxnSpPr>
          <p:cNvPr id="12" name="Straight Arrow Connector 11" descr=" 9">
            <a:extLst>
              <a:ext uri="{FF2B5EF4-FFF2-40B4-BE49-F238E27FC236}">
                <a16:creationId xmlns:a16="http://schemas.microsoft.com/office/drawing/2014/main" id="{A6098C0D-837B-E64E-835E-5B14313AA7B5}"/>
              </a:ext>
            </a:extLst>
          </p:cNvPr>
          <p:cNvCxnSpPr>
            <a:cxnSpLocks/>
          </p:cNvCxnSpPr>
          <p:nvPr/>
        </p:nvCxnSpPr>
        <p:spPr>
          <a:xfrm>
            <a:off x="1219083" y="1645232"/>
            <a:ext cx="3420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 descr=" 18">
            <a:extLst>
              <a:ext uri="{FF2B5EF4-FFF2-40B4-BE49-F238E27FC236}">
                <a16:creationId xmlns:a16="http://schemas.microsoft.com/office/drawing/2014/main" id="{CE2526EA-D128-FE4B-92CC-662BAF77172F}"/>
              </a:ext>
            </a:extLst>
          </p:cNvPr>
          <p:cNvCxnSpPr>
            <a:cxnSpLocks/>
          </p:cNvCxnSpPr>
          <p:nvPr/>
        </p:nvCxnSpPr>
        <p:spPr>
          <a:xfrm flipV="1">
            <a:off x="1237254" y="2345974"/>
            <a:ext cx="320179" cy="90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14" name="TextBox 13" descr=" 32">
            <a:extLst>
              <a:ext uri="{FF2B5EF4-FFF2-40B4-BE49-F238E27FC236}">
                <a16:creationId xmlns:a16="http://schemas.microsoft.com/office/drawing/2014/main" id="{FFDEBB0B-E15F-9847-8EA0-B766D83133C2}"/>
              </a:ext>
            </a:extLst>
          </p:cNvPr>
          <p:cNvSpPr txBox="1"/>
          <p:nvPr/>
        </p:nvSpPr>
        <p:spPr>
          <a:xfrm>
            <a:off x="1557433" y="1537510"/>
            <a:ext cx="671410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22" name="TextBox 21" descr=" 35">
            <a:extLst>
              <a:ext uri="{FF2B5EF4-FFF2-40B4-BE49-F238E27FC236}">
                <a16:creationId xmlns:a16="http://schemas.microsoft.com/office/drawing/2014/main" id="{4FC25E4E-1FD3-3844-9899-9CBDA03E5C5A}"/>
              </a:ext>
            </a:extLst>
          </p:cNvPr>
          <p:cNvSpPr txBox="1"/>
          <p:nvPr/>
        </p:nvSpPr>
        <p:spPr>
          <a:xfrm>
            <a:off x="1557433" y="2248736"/>
            <a:ext cx="645880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sp>
        <p:nvSpPr>
          <p:cNvPr id="25" name="Teardrop 24">
            <a:extLst>
              <a:ext uri="{FF2B5EF4-FFF2-40B4-BE49-F238E27FC236}">
                <a16:creationId xmlns:a16="http://schemas.microsoft.com/office/drawing/2014/main" id="{6DB3154D-95A6-944D-ADC7-732B8FC0BA0C}"/>
              </a:ext>
            </a:extLst>
          </p:cNvPr>
          <p:cNvSpPr/>
          <p:nvPr/>
        </p:nvSpPr>
        <p:spPr>
          <a:xfrm>
            <a:off x="4037529" y="2036542"/>
            <a:ext cx="2158313" cy="1162443"/>
          </a:xfrm>
          <a:prstGeom prst="teardrop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Write on F2</a:t>
            </a:r>
          </a:p>
        </p:txBody>
      </p:sp>
    </p:spTree>
    <p:extLst>
      <p:ext uri="{BB962C8B-B14F-4D97-AF65-F5344CB8AC3E}">
        <p14:creationId xmlns:p14="http://schemas.microsoft.com/office/powerpoint/2010/main" val="384105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With proposed solution</a:t>
            </a:r>
            <a:endParaRPr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zil_lwbs</a:t>
            </a:r>
            <a:endParaRPr lang="en-US" sz="1050" dirty="0"/>
          </a:p>
        </p:txBody>
      </p:sp>
      <p:cxnSp>
        <p:nvCxnSpPr>
          <p:cNvPr id="12" name="Straight Arrow Connector 11" descr=" 9">
            <a:extLst>
              <a:ext uri="{FF2B5EF4-FFF2-40B4-BE49-F238E27FC236}">
                <a16:creationId xmlns:a16="http://schemas.microsoft.com/office/drawing/2014/main" id="{A6098C0D-837B-E64E-835E-5B14313AA7B5}"/>
              </a:ext>
            </a:extLst>
          </p:cNvPr>
          <p:cNvCxnSpPr>
            <a:cxnSpLocks/>
          </p:cNvCxnSpPr>
          <p:nvPr/>
        </p:nvCxnSpPr>
        <p:spPr>
          <a:xfrm>
            <a:off x="1219083" y="1645232"/>
            <a:ext cx="3420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 descr=" 18">
            <a:extLst>
              <a:ext uri="{FF2B5EF4-FFF2-40B4-BE49-F238E27FC236}">
                <a16:creationId xmlns:a16="http://schemas.microsoft.com/office/drawing/2014/main" id="{CE2526EA-D128-FE4B-92CC-662BAF77172F}"/>
              </a:ext>
            </a:extLst>
          </p:cNvPr>
          <p:cNvCxnSpPr>
            <a:cxnSpLocks/>
          </p:cNvCxnSpPr>
          <p:nvPr/>
        </p:nvCxnSpPr>
        <p:spPr>
          <a:xfrm flipV="1">
            <a:off x="1237254" y="2345974"/>
            <a:ext cx="320179" cy="90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14" name="TextBox 13" descr=" 32">
            <a:extLst>
              <a:ext uri="{FF2B5EF4-FFF2-40B4-BE49-F238E27FC236}">
                <a16:creationId xmlns:a16="http://schemas.microsoft.com/office/drawing/2014/main" id="{FFDEBB0B-E15F-9847-8EA0-B766D83133C2}"/>
              </a:ext>
            </a:extLst>
          </p:cNvPr>
          <p:cNvSpPr txBox="1"/>
          <p:nvPr/>
        </p:nvSpPr>
        <p:spPr>
          <a:xfrm>
            <a:off x="1557433" y="1537510"/>
            <a:ext cx="671410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22" name="TextBox 21" descr=" 35">
            <a:extLst>
              <a:ext uri="{FF2B5EF4-FFF2-40B4-BE49-F238E27FC236}">
                <a16:creationId xmlns:a16="http://schemas.microsoft.com/office/drawing/2014/main" id="{4FC25E4E-1FD3-3844-9899-9CBDA03E5C5A}"/>
              </a:ext>
            </a:extLst>
          </p:cNvPr>
          <p:cNvSpPr txBox="1"/>
          <p:nvPr/>
        </p:nvSpPr>
        <p:spPr>
          <a:xfrm>
            <a:off x="1557433" y="2248736"/>
            <a:ext cx="645880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26" name="TextBox 25" descr=" 36">
            <a:extLst>
              <a:ext uri="{FF2B5EF4-FFF2-40B4-BE49-F238E27FC236}">
                <a16:creationId xmlns:a16="http://schemas.microsoft.com/office/drawing/2014/main" id="{A98C3D95-B674-9847-B2C1-A9DB01C1F435}"/>
              </a:ext>
            </a:extLst>
          </p:cNvPr>
          <p:cNvSpPr txBox="1"/>
          <p:nvPr/>
        </p:nvSpPr>
        <p:spPr>
          <a:xfrm>
            <a:off x="2551470" y="2248850"/>
            <a:ext cx="613170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25" name="Straight Arrow Connector 24" descr=" 37">
            <a:extLst>
              <a:ext uri="{FF2B5EF4-FFF2-40B4-BE49-F238E27FC236}">
                <a16:creationId xmlns:a16="http://schemas.microsoft.com/office/drawing/2014/main" id="{0772663E-A9C2-B742-BE58-9EEE3C36A0C3}"/>
              </a:ext>
            </a:extLst>
          </p:cNvPr>
          <p:cNvCxnSpPr>
            <a:cxnSpLocks/>
          </p:cNvCxnSpPr>
          <p:nvPr/>
        </p:nvCxnSpPr>
        <p:spPr>
          <a:xfrm>
            <a:off x="2203313" y="2345974"/>
            <a:ext cx="3420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sp>
        <p:nvSpPr>
          <p:cNvPr id="29" name="Up Arrow 28">
            <a:extLst>
              <a:ext uri="{FF2B5EF4-FFF2-40B4-BE49-F238E27FC236}">
                <a16:creationId xmlns:a16="http://schemas.microsoft.com/office/drawing/2014/main" id="{16258811-A6B2-884E-8EA1-A7D7ECB16EE3}"/>
              </a:ext>
            </a:extLst>
          </p:cNvPr>
          <p:cNvSpPr/>
          <p:nvPr/>
        </p:nvSpPr>
        <p:spPr>
          <a:xfrm>
            <a:off x="1672889" y="2597639"/>
            <a:ext cx="2370332" cy="1184769"/>
          </a:xfrm>
          <a:prstGeom prst="upArrow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Added to per-object list</a:t>
            </a:r>
          </a:p>
        </p:txBody>
      </p:sp>
    </p:spTree>
    <p:extLst>
      <p:ext uri="{BB962C8B-B14F-4D97-AF65-F5344CB8AC3E}">
        <p14:creationId xmlns:p14="http://schemas.microsoft.com/office/powerpoint/2010/main" val="98600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With proposed solution</a:t>
            </a:r>
            <a:endParaRPr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zil_ns_lwbs</a:t>
            </a:r>
            <a:endParaRPr lang="en-US" sz="1050" dirty="0"/>
          </a:p>
        </p:txBody>
      </p:sp>
      <p:cxnSp>
        <p:nvCxnSpPr>
          <p:cNvPr id="21" name="Straight Arrow Connector 20" descr=" 18">
            <a:extLst>
              <a:ext uri="{FF2B5EF4-FFF2-40B4-BE49-F238E27FC236}">
                <a16:creationId xmlns:a16="http://schemas.microsoft.com/office/drawing/2014/main" id="{CE2526EA-D128-FE4B-92CC-662BAF77172F}"/>
              </a:ext>
            </a:extLst>
          </p:cNvPr>
          <p:cNvCxnSpPr>
            <a:cxnSpLocks/>
          </p:cNvCxnSpPr>
          <p:nvPr/>
        </p:nvCxnSpPr>
        <p:spPr>
          <a:xfrm flipV="1">
            <a:off x="1237254" y="2345974"/>
            <a:ext cx="320179" cy="90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22" name="TextBox 21" descr=" 35">
            <a:extLst>
              <a:ext uri="{FF2B5EF4-FFF2-40B4-BE49-F238E27FC236}">
                <a16:creationId xmlns:a16="http://schemas.microsoft.com/office/drawing/2014/main" id="{4FC25E4E-1FD3-3844-9899-9CBDA03E5C5A}"/>
              </a:ext>
            </a:extLst>
          </p:cNvPr>
          <p:cNvSpPr txBox="1"/>
          <p:nvPr/>
        </p:nvSpPr>
        <p:spPr>
          <a:xfrm>
            <a:off x="1557433" y="2248736"/>
            <a:ext cx="645880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27" name="Rectangle 26" descr=" 38">
            <a:extLst>
              <a:ext uri="{FF2B5EF4-FFF2-40B4-BE49-F238E27FC236}">
                <a16:creationId xmlns:a16="http://schemas.microsoft.com/office/drawing/2014/main" id="{C4A25543-7641-5D41-9A82-0E986F84DF4D}"/>
              </a:ext>
            </a:extLst>
          </p:cNvPr>
          <p:cNvSpPr/>
          <p:nvPr/>
        </p:nvSpPr>
        <p:spPr>
          <a:xfrm>
            <a:off x="1591578" y="3164538"/>
            <a:ext cx="1204920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 descr=" 42">
            <a:extLst>
              <a:ext uri="{FF2B5EF4-FFF2-40B4-BE49-F238E27FC236}">
                <a16:creationId xmlns:a16="http://schemas.microsoft.com/office/drawing/2014/main" id="{EB7844A5-7003-C44A-897F-7BFCAAD5F447}"/>
              </a:ext>
            </a:extLst>
          </p:cNvPr>
          <p:cNvSpPr/>
          <p:nvPr/>
        </p:nvSpPr>
        <p:spPr>
          <a:xfrm>
            <a:off x="2262180" y="3380604"/>
            <a:ext cx="456058" cy="270413"/>
          </a:xfrm>
          <a:prstGeom prst="rect">
            <a:avLst/>
          </a:prstGeom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F2</a:t>
            </a:r>
          </a:p>
        </p:txBody>
      </p:sp>
      <p:sp>
        <p:nvSpPr>
          <p:cNvPr id="30" name="Rectangle 29" descr=" 44">
            <a:extLst>
              <a:ext uri="{FF2B5EF4-FFF2-40B4-BE49-F238E27FC236}">
                <a16:creationId xmlns:a16="http://schemas.microsoft.com/office/drawing/2014/main" id="{465A5FA8-4FA6-0A4E-9ADF-E7A1EEE1C3D0}"/>
              </a:ext>
            </a:extLst>
          </p:cNvPr>
          <p:cNvSpPr/>
          <p:nvPr/>
        </p:nvSpPr>
        <p:spPr>
          <a:xfrm>
            <a:off x="1711247" y="3372516"/>
            <a:ext cx="456058" cy="270413"/>
          </a:xfrm>
          <a:prstGeom prst="rect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 F1</a:t>
            </a:r>
          </a:p>
        </p:txBody>
      </p:sp>
      <p:cxnSp>
        <p:nvCxnSpPr>
          <p:cNvPr id="33" name="Straight Arrow Connector 32" descr=" 45">
            <a:extLst>
              <a:ext uri="{FF2B5EF4-FFF2-40B4-BE49-F238E27FC236}">
                <a16:creationId xmlns:a16="http://schemas.microsoft.com/office/drawing/2014/main" id="{62C2CF2F-9994-B848-B7F7-26F270643124}"/>
              </a:ext>
            </a:extLst>
          </p:cNvPr>
          <p:cNvCxnSpPr>
            <a:cxnSpLocks/>
          </p:cNvCxnSpPr>
          <p:nvPr/>
        </p:nvCxnSpPr>
        <p:spPr>
          <a:xfrm flipV="1">
            <a:off x="1219083" y="3512290"/>
            <a:ext cx="372495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 descr=" 49">
            <a:extLst>
              <a:ext uri="{FF2B5EF4-FFF2-40B4-BE49-F238E27FC236}">
                <a16:creationId xmlns:a16="http://schemas.microsoft.com/office/drawing/2014/main" id="{8DF48280-8050-744A-8895-5B9A052A6A80}"/>
              </a:ext>
            </a:extLst>
          </p:cNvPr>
          <p:cNvSpPr/>
          <p:nvPr/>
        </p:nvSpPr>
        <p:spPr>
          <a:xfrm>
            <a:off x="1947898" y="4502116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32" name="Straight Arrow Connector 31" descr=" 50">
            <a:extLst>
              <a:ext uri="{FF2B5EF4-FFF2-40B4-BE49-F238E27FC236}">
                <a16:creationId xmlns:a16="http://schemas.microsoft.com/office/drawing/2014/main" id="{F97EB20B-F408-A24A-8331-9E343D0CA725}"/>
              </a:ext>
            </a:extLst>
          </p:cNvPr>
          <p:cNvCxnSpPr>
            <a:cxnSpLocks/>
          </p:cNvCxnSpPr>
          <p:nvPr/>
        </p:nvCxnSpPr>
        <p:spPr>
          <a:xfrm>
            <a:off x="2194038" y="3860041"/>
            <a:ext cx="2904" cy="6420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 descr=" 6">
            <a:extLst>
              <a:ext uri="{FF2B5EF4-FFF2-40B4-BE49-F238E27FC236}">
                <a16:creationId xmlns:a16="http://schemas.microsoft.com/office/drawing/2014/main" id="{47F8670D-40DD-054D-ADD2-C06E43E1502C}"/>
              </a:ext>
            </a:extLst>
          </p:cNvPr>
          <p:cNvSpPr txBox="1"/>
          <p:nvPr/>
        </p:nvSpPr>
        <p:spPr>
          <a:xfrm>
            <a:off x="1552931" y="4050614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8D1005F4-F7AE-704B-9CDA-A6FC87F300F4}"/>
              </a:ext>
            </a:extLst>
          </p:cNvPr>
          <p:cNvSpPr/>
          <p:nvPr/>
        </p:nvSpPr>
        <p:spPr>
          <a:xfrm>
            <a:off x="4024746" y="3067134"/>
            <a:ext cx="4174240" cy="1581066"/>
          </a:xfrm>
          <a:prstGeom prst="leftArrow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write is sync, commit that write and all pending </a:t>
            </a:r>
            <a:r>
              <a:rPr lang="en-US" dirty="0">
                <a:highlight>
                  <a:srgbClr val="FFFF00"/>
                </a:highlight>
              </a:rPr>
              <a:t>namespace</a:t>
            </a:r>
            <a:r>
              <a:rPr lang="en-US" dirty="0"/>
              <a:t> operations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This is tracked as pending namespace LWB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1673F7-537C-914B-B89E-155BC88654AD}"/>
              </a:ext>
            </a:extLst>
          </p:cNvPr>
          <p:cNvSpPr txBox="1"/>
          <p:nvPr/>
        </p:nvSpPr>
        <p:spPr>
          <a:xfrm>
            <a:off x="1903316" y="2932262"/>
            <a:ext cx="58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LWB1</a:t>
            </a:r>
          </a:p>
        </p:txBody>
      </p:sp>
    </p:spTree>
    <p:extLst>
      <p:ext uri="{BB962C8B-B14F-4D97-AF65-F5344CB8AC3E}">
        <p14:creationId xmlns:p14="http://schemas.microsoft.com/office/powerpoint/2010/main" val="136603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With proposed solution</a:t>
            </a:r>
            <a:endParaRPr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38930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zil_ns_lwbs</a:t>
            </a:r>
            <a:endParaRPr lang="en-US" sz="1050" dirty="0"/>
          </a:p>
        </p:txBody>
      </p:sp>
      <p:cxnSp>
        <p:nvCxnSpPr>
          <p:cNvPr id="21" name="Straight Arrow Connector 20" descr=" 18">
            <a:extLst>
              <a:ext uri="{FF2B5EF4-FFF2-40B4-BE49-F238E27FC236}">
                <a16:creationId xmlns:a16="http://schemas.microsoft.com/office/drawing/2014/main" id="{CE2526EA-D128-FE4B-92CC-662BAF77172F}"/>
              </a:ext>
            </a:extLst>
          </p:cNvPr>
          <p:cNvCxnSpPr>
            <a:cxnSpLocks/>
          </p:cNvCxnSpPr>
          <p:nvPr/>
        </p:nvCxnSpPr>
        <p:spPr>
          <a:xfrm flipV="1">
            <a:off x="1237254" y="2345974"/>
            <a:ext cx="320179" cy="90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22" name="TextBox 21" descr=" 35">
            <a:extLst>
              <a:ext uri="{FF2B5EF4-FFF2-40B4-BE49-F238E27FC236}">
                <a16:creationId xmlns:a16="http://schemas.microsoft.com/office/drawing/2014/main" id="{4FC25E4E-1FD3-3844-9899-9CBDA03E5C5A}"/>
              </a:ext>
            </a:extLst>
          </p:cNvPr>
          <p:cNvSpPr txBox="1"/>
          <p:nvPr/>
        </p:nvSpPr>
        <p:spPr>
          <a:xfrm>
            <a:off x="1557433" y="2248736"/>
            <a:ext cx="645880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27" name="Rectangle 26" descr=" 38">
            <a:extLst>
              <a:ext uri="{FF2B5EF4-FFF2-40B4-BE49-F238E27FC236}">
                <a16:creationId xmlns:a16="http://schemas.microsoft.com/office/drawing/2014/main" id="{C4A25543-7641-5D41-9A82-0E986F84DF4D}"/>
              </a:ext>
            </a:extLst>
          </p:cNvPr>
          <p:cNvSpPr/>
          <p:nvPr/>
        </p:nvSpPr>
        <p:spPr>
          <a:xfrm>
            <a:off x="1591578" y="3164538"/>
            <a:ext cx="1204920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 descr=" 42">
            <a:extLst>
              <a:ext uri="{FF2B5EF4-FFF2-40B4-BE49-F238E27FC236}">
                <a16:creationId xmlns:a16="http://schemas.microsoft.com/office/drawing/2014/main" id="{EB7844A5-7003-C44A-897F-7BFCAAD5F447}"/>
              </a:ext>
            </a:extLst>
          </p:cNvPr>
          <p:cNvSpPr/>
          <p:nvPr/>
        </p:nvSpPr>
        <p:spPr>
          <a:xfrm>
            <a:off x="2262180" y="3380604"/>
            <a:ext cx="456058" cy="270413"/>
          </a:xfrm>
          <a:prstGeom prst="rect">
            <a:avLst/>
          </a:prstGeom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F2</a:t>
            </a:r>
          </a:p>
        </p:txBody>
      </p:sp>
      <p:sp>
        <p:nvSpPr>
          <p:cNvPr id="30" name="Rectangle 29" descr=" 44">
            <a:extLst>
              <a:ext uri="{FF2B5EF4-FFF2-40B4-BE49-F238E27FC236}">
                <a16:creationId xmlns:a16="http://schemas.microsoft.com/office/drawing/2014/main" id="{465A5FA8-4FA6-0A4E-9ADF-E7A1EEE1C3D0}"/>
              </a:ext>
            </a:extLst>
          </p:cNvPr>
          <p:cNvSpPr/>
          <p:nvPr/>
        </p:nvSpPr>
        <p:spPr>
          <a:xfrm>
            <a:off x="1711247" y="3372516"/>
            <a:ext cx="456058" cy="270413"/>
          </a:xfrm>
          <a:prstGeom prst="rect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 F1</a:t>
            </a:r>
          </a:p>
        </p:txBody>
      </p:sp>
      <p:cxnSp>
        <p:nvCxnSpPr>
          <p:cNvPr id="33" name="Straight Arrow Connector 32" descr=" 45">
            <a:extLst>
              <a:ext uri="{FF2B5EF4-FFF2-40B4-BE49-F238E27FC236}">
                <a16:creationId xmlns:a16="http://schemas.microsoft.com/office/drawing/2014/main" id="{62C2CF2F-9994-B848-B7F7-26F270643124}"/>
              </a:ext>
            </a:extLst>
          </p:cNvPr>
          <p:cNvCxnSpPr>
            <a:cxnSpLocks/>
          </p:cNvCxnSpPr>
          <p:nvPr/>
        </p:nvCxnSpPr>
        <p:spPr>
          <a:xfrm flipV="1">
            <a:off x="1219083" y="3512290"/>
            <a:ext cx="372495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 descr=" 49">
            <a:extLst>
              <a:ext uri="{FF2B5EF4-FFF2-40B4-BE49-F238E27FC236}">
                <a16:creationId xmlns:a16="http://schemas.microsoft.com/office/drawing/2014/main" id="{8DF48280-8050-744A-8895-5B9A052A6A80}"/>
              </a:ext>
            </a:extLst>
          </p:cNvPr>
          <p:cNvSpPr/>
          <p:nvPr/>
        </p:nvSpPr>
        <p:spPr>
          <a:xfrm>
            <a:off x="1947898" y="4502116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32" name="Straight Arrow Connector 31" descr=" 50">
            <a:extLst>
              <a:ext uri="{FF2B5EF4-FFF2-40B4-BE49-F238E27FC236}">
                <a16:creationId xmlns:a16="http://schemas.microsoft.com/office/drawing/2014/main" id="{F97EB20B-F408-A24A-8331-9E343D0CA725}"/>
              </a:ext>
            </a:extLst>
          </p:cNvPr>
          <p:cNvCxnSpPr>
            <a:cxnSpLocks/>
          </p:cNvCxnSpPr>
          <p:nvPr/>
        </p:nvCxnSpPr>
        <p:spPr>
          <a:xfrm>
            <a:off x="2194038" y="3860041"/>
            <a:ext cx="2904" cy="6420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 descr=" 6">
            <a:extLst>
              <a:ext uri="{FF2B5EF4-FFF2-40B4-BE49-F238E27FC236}">
                <a16:creationId xmlns:a16="http://schemas.microsoft.com/office/drawing/2014/main" id="{47F8670D-40DD-054D-ADD2-C06E43E1502C}"/>
              </a:ext>
            </a:extLst>
          </p:cNvPr>
          <p:cNvSpPr txBox="1"/>
          <p:nvPr/>
        </p:nvSpPr>
        <p:spPr>
          <a:xfrm>
            <a:off x="1552931" y="4050614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sp>
        <p:nvSpPr>
          <p:cNvPr id="36" name="Up Arrow 35">
            <a:extLst>
              <a:ext uri="{FF2B5EF4-FFF2-40B4-BE49-F238E27FC236}">
                <a16:creationId xmlns:a16="http://schemas.microsoft.com/office/drawing/2014/main" id="{2B030926-70F6-354B-BF27-63E9F65DA3FB}"/>
              </a:ext>
            </a:extLst>
          </p:cNvPr>
          <p:cNvSpPr/>
          <p:nvPr/>
        </p:nvSpPr>
        <p:spPr>
          <a:xfrm>
            <a:off x="3957072" y="2240774"/>
            <a:ext cx="2652583" cy="1504717"/>
          </a:xfrm>
          <a:prstGeom prst="upArrow">
            <a:avLst/>
          </a:prstGeom>
          <a:solidFill>
            <a:schemeClr val="accent3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Fsync</a:t>
            </a:r>
            <a:r>
              <a:rPr lang="en-US" dirty="0"/>
              <a:t> on F1 through T1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B15FDA-C5AA-0F4E-AD13-8C08D2118331}"/>
              </a:ext>
            </a:extLst>
          </p:cNvPr>
          <p:cNvSpPr txBox="1"/>
          <p:nvPr/>
        </p:nvSpPr>
        <p:spPr>
          <a:xfrm>
            <a:off x="1903316" y="2932262"/>
            <a:ext cx="58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LWB1</a:t>
            </a:r>
          </a:p>
        </p:txBody>
      </p:sp>
    </p:spTree>
    <p:extLst>
      <p:ext uri="{BB962C8B-B14F-4D97-AF65-F5344CB8AC3E}">
        <p14:creationId xmlns:p14="http://schemas.microsoft.com/office/powerpoint/2010/main" val="108535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With proposed solution</a:t>
            </a:r>
            <a:endParaRPr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2935446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zil_ns_lwbs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27" name="Rectangle 26" descr=" 38">
            <a:extLst>
              <a:ext uri="{FF2B5EF4-FFF2-40B4-BE49-F238E27FC236}">
                <a16:creationId xmlns:a16="http://schemas.microsoft.com/office/drawing/2014/main" id="{C4A25543-7641-5D41-9A82-0E986F84DF4D}"/>
              </a:ext>
            </a:extLst>
          </p:cNvPr>
          <p:cNvSpPr/>
          <p:nvPr/>
        </p:nvSpPr>
        <p:spPr>
          <a:xfrm>
            <a:off x="1591578" y="2693800"/>
            <a:ext cx="1204920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 descr=" 42">
            <a:extLst>
              <a:ext uri="{FF2B5EF4-FFF2-40B4-BE49-F238E27FC236}">
                <a16:creationId xmlns:a16="http://schemas.microsoft.com/office/drawing/2014/main" id="{EB7844A5-7003-C44A-897F-7BFCAAD5F447}"/>
              </a:ext>
            </a:extLst>
          </p:cNvPr>
          <p:cNvSpPr/>
          <p:nvPr/>
        </p:nvSpPr>
        <p:spPr>
          <a:xfrm>
            <a:off x="2262180" y="2909866"/>
            <a:ext cx="456058" cy="270413"/>
          </a:xfrm>
          <a:prstGeom prst="rect">
            <a:avLst/>
          </a:prstGeom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F2</a:t>
            </a:r>
          </a:p>
        </p:txBody>
      </p:sp>
      <p:sp>
        <p:nvSpPr>
          <p:cNvPr id="30" name="Rectangle 29" descr=" 44">
            <a:extLst>
              <a:ext uri="{FF2B5EF4-FFF2-40B4-BE49-F238E27FC236}">
                <a16:creationId xmlns:a16="http://schemas.microsoft.com/office/drawing/2014/main" id="{465A5FA8-4FA6-0A4E-9ADF-E7A1EEE1C3D0}"/>
              </a:ext>
            </a:extLst>
          </p:cNvPr>
          <p:cNvSpPr/>
          <p:nvPr/>
        </p:nvSpPr>
        <p:spPr>
          <a:xfrm>
            <a:off x="1711247" y="2901778"/>
            <a:ext cx="456058" cy="270413"/>
          </a:xfrm>
          <a:prstGeom prst="rect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 F1</a:t>
            </a:r>
          </a:p>
        </p:txBody>
      </p:sp>
      <p:cxnSp>
        <p:nvCxnSpPr>
          <p:cNvPr id="33" name="Straight Arrow Connector 32" descr=" 45">
            <a:extLst>
              <a:ext uri="{FF2B5EF4-FFF2-40B4-BE49-F238E27FC236}">
                <a16:creationId xmlns:a16="http://schemas.microsoft.com/office/drawing/2014/main" id="{62C2CF2F-9994-B848-B7F7-26F270643124}"/>
              </a:ext>
            </a:extLst>
          </p:cNvPr>
          <p:cNvCxnSpPr>
            <a:cxnSpLocks/>
          </p:cNvCxnSpPr>
          <p:nvPr/>
        </p:nvCxnSpPr>
        <p:spPr>
          <a:xfrm flipV="1">
            <a:off x="1219083" y="3041552"/>
            <a:ext cx="372495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 descr=" 49">
            <a:extLst>
              <a:ext uri="{FF2B5EF4-FFF2-40B4-BE49-F238E27FC236}">
                <a16:creationId xmlns:a16="http://schemas.microsoft.com/office/drawing/2014/main" id="{8DF48280-8050-744A-8895-5B9A052A6A80}"/>
              </a:ext>
            </a:extLst>
          </p:cNvPr>
          <p:cNvSpPr/>
          <p:nvPr/>
        </p:nvSpPr>
        <p:spPr>
          <a:xfrm>
            <a:off x="1947898" y="4031378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32" name="Straight Arrow Connector 31" descr=" 50">
            <a:extLst>
              <a:ext uri="{FF2B5EF4-FFF2-40B4-BE49-F238E27FC236}">
                <a16:creationId xmlns:a16="http://schemas.microsoft.com/office/drawing/2014/main" id="{F97EB20B-F408-A24A-8331-9E343D0CA725}"/>
              </a:ext>
            </a:extLst>
          </p:cNvPr>
          <p:cNvCxnSpPr>
            <a:cxnSpLocks/>
          </p:cNvCxnSpPr>
          <p:nvPr/>
        </p:nvCxnSpPr>
        <p:spPr>
          <a:xfrm>
            <a:off x="2194038" y="3389303"/>
            <a:ext cx="2904" cy="6420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 descr=" 54">
            <a:extLst>
              <a:ext uri="{FF2B5EF4-FFF2-40B4-BE49-F238E27FC236}">
                <a16:creationId xmlns:a16="http://schemas.microsoft.com/office/drawing/2014/main" id="{D1EDF6AB-07F9-BB4F-AC61-9A30663960C0}"/>
              </a:ext>
            </a:extLst>
          </p:cNvPr>
          <p:cNvSpPr/>
          <p:nvPr/>
        </p:nvSpPr>
        <p:spPr>
          <a:xfrm>
            <a:off x="2943116" y="3683626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 descr=" 55">
            <a:extLst>
              <a:ext uri="{FF2B5EF4-FFF2-40B4-BE49-F238E27FC236}">
                <a16:creationId xmlns:a16="http://schemas.microsoft.com/office/drawing/2014/main" id="{58D5584A-082A-8C47-8E52-6811A7C1166F}"/>
              </a:ext>
            </a:extLst>
          </p:cNvPr>
          <p:cNvSpPr/>
          <p:nvPr/>
        </p:nvSpPr>
        <p:spPr>
          <a:xfrm>
            <a:off x="3098283" y="3899692"/>
            <a:ext cx="456058" cy="270413"/>
          </a:xfrm>
          <a:prstGeom prst="rect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F1</a:t>
            </a:r>
          </a:p>
        </p:txBody>
      </p:sp>
      <p:sp>
        <p:nvSpPr>
          <p:cNvPr id="43" name="Oval 42" descr=" 58">
            <a:extLst>
              <a:ext uri="{FF2B5EF4-FFF2-40B4-BE49-F238E27FC236}">
                <a16:creationId xmlns:a16="http://schemas.microsoft.com/office/drawing/2014/main" id="{28F883BB-A827-E440-849A-B684F401597F}"/>
              </a:ext>
            </a:extLst>
          </p:cNvPr>
          <p:cNvSpPr/>
          <p:nvPr/>
        </p:nvSpPr>
        <p:spPr>
          <a:xfrm>
            <a:off x="4478579" y="4317694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34" name="TextBox 33" descr=" 6">
            <a:extLst>
              <a:ext uri="{FF2B5EF4-FFF2-40B4-BE49-F238E27FC236}">
                <a16:creationId xmlns:a16="http://schemas.microsoft.com/office/drawing/2014/main" id="{47F8670D-40DD-054D-ADD2-C06E43E1502C}"/>
              </a:ext>
            </a:extLst>
          </p:cNvPr>
          <p:cNvSpPr txBox="1"/>
          <p:nvPr/>
        </p:nvSpPr>
        <p:spPr>
          <a:xfrm>
            <a:off x="1552931" y="3579876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sp>
        <p:nvSpPr>
          <p:cNvPr id="42" name="TextBox 41" descr=" 82">
            <a:extLst>
              <a:ext uri="{FF2B5EF4-FFF2-40B4-BE49-F238E27FC236}">
                <a16:creationId xmlns:a16="http://schemas.microsoft.com/office/drawing/2014/main" id="{EA719DCB-7B5A-C040-ACB6-8A292721AFEF}"/>
              </a:ext>
            </a:extLst>
          </p:cNvPr>
          <p:cNvSpPr txBox="1"/>
          <p:nvPr/>
        </p:nvSpPr>
        <p:spPr>
          <a:xfrm>
            <a:off x="3577443" y="4403960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sp>
        <p:nvSpPr>
          <p:cNvPr id="44" name="Left Arrow 43">
            <a:extLst>
              <a:ext uri="{FF2B5EF4-FFF2-40B4-BE49-F238E27FC236}">
                <a16:creationId xmlns:a16="http://schemas.microsoft.com/office/drawing/2014/main" id="{A209C3EB-DA14-374E-B75C-406061D7CD4F}"/>
              </a:ext>
            </a:extLst>
          </p:cNvPr>
          <p:cNvSpPr/>
          <p:nvPr/>
        </p:nvSpPr>
        <p:spPr>
          <a:xfrm>
            <a:off x="4975536" y="3189362"/>
            <a:ext cx="3531118" cy="1434981"/>
          </a:xfrm>
          <a:prstGeom prst="leftArrow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async write on F1 through new LWB, this LWB is dependent on the pending namespace LWB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D893DF4-99F2-944A-88BE-27C802948673}"/>
              </a:ext>
            </a:extLst>
          </p:cNvPr>
          <p:cNvCxnSpPr>
            <a:endCxn id="38" idx="1"/>
          </p:cNvCxnSpPr>
          <p:nvPr/>
        </p:nvCxnSpPr>
        <p:spPr>
          <a:xfrm rot="16200000" flipH="1">
            <a:off x="2416028" y="3504289"/>
            <a:ext cx="635033" cy="419144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 descr=" 6">
            <a:extLst>
              <a:ext uri="{FF2B5EF4-FFF2-40B4-BE49-F238E27FC236}">
                <a16:creationId xmlns:a16="http://schemas.microsoft.com/office/drawing/2014/main" id="{B0646AE6-99D3-0240-9E1A-138E8BCAB6E4}"/>
              </a:ext>
            </a:extLst>
          </p:cNvPr>
          <p:cNvSpPr txBox="1"/>
          <p:nvPr/>
        </p:nvSpPr>
        <p:spPr>
          <a:xfrm>
            <a:off x="2443618" y="3430446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lwb_ns_waiters</a:t>
            </a:r>
            <a:endParaRPr lang="en-US" sz="800" dirty="0"/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160E506-30D3-B548-9829-0FC805D0F6D0}"/>
              </a:ext>
            </a:extLst>
          </p:cNvPr>
          <p:cNvCxnSpPr>
            <a:cxnSpLocks/>
            <a:stCxn id="38" idx="2"/>
          </p:cNvCxnSpPr>
          <p:nvPr/>
        </p:nvCxnSpPr>
        <p:spPr>
          <a:xfrm rot="16200000" flipH="1">
            <a:off x="3829823" y="3859710"/>
            <a:ext cx="92453" cy="113128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FECAAC5-2895-0C4A-B740-7D7A0092C31C}"/>
              </a:ext>
            </a:extLst>
          </p:cNvPr>
          <p:cNvSpPr txBox="1"/>
          <p:nvPr/>
        </p:nvSpPr>
        <p:spPr>
          <a:xfrm>
            <a:off x="1940765" y="2480776"/>
            <a:ext cx="58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LWB1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D59B6D-09C2-334E-91C9-A64609731A53}"/>
              </a:ext>
            </a:extLst>
          </p:cNvPr>
          <p:cNvSpPr txBox="1"/>
          <p:nvPr/>
        </p:nvSpPr>
        <p:spPr>
          <a:xfrm>
            <a:off x="3651072" y="3877241"/>
            <a:ext cx="58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LWB2</a:t>
            </a:r>
          </a:p>
        </p:txBody>
      </p:sp>
    </p:spTree>
    <p:extLst>
      <p:ext uri="{BB962C8B-B14F-4D97-AF65-F5344CB8AC3E}">
        <p14:creationId xmlns:p14="http://schemas.microsoft.com/office/powerpoint/2010/main" val="421931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With proposed solution</a:t>
            </a:r>
            <a:endParaRPr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sp>
        <p:nvSpPr>
          <p:cNvPr id="36" name="TextBox 35" descr=" 24">
            <a:extLst>
              <a:ext uri="{FF2B5EF4-FFF2-40B4-BE49-F238E27FC236}">
                <a16:creationId xmlns:a16="http://schemas.microsoft.com/office/drawing/2014/main" id="{4052C29F-838C-1847-84CF-01ADC2750704}"/>
              </a:ext>
            </a:extLst>
          </p:cNvPr>
          <p:cNvSpPr txBox="1"/>
          <p:nvPr/>
        </p:nvSpPr>
        <p:spPr>
          <a:xfrm>
            <a:off x="7273554" y="1747753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F3 (S)</a:t>
            </a:r>
          </a:p>
        </p:txBody>
      </p:sp>
      <p:sp>
        <p:nvSpPr>
          <p:cNvPr id="39" name="Oval 38" descr=" 25">
            <a:extLst>
              <a:ext uri="{FF2B5EF4-FFF2-40B4-BE49-F238E27FC236}">
                <a16:creationId xmlns:a16="http://schemas.microsoft.com/office/drawing/2014/main" id="{114895ED-8A43-B442-BA6D-EBD2016D34E6}"/>
              </a:ext>
            </a:extLst>
          </p:cNvPr>
          <p:cNvSpPr/>
          <p:nvPr/>
        </p:nvSpPr>
        <p:spPr>
          <a:xfrm>
            <a:off x="7358749" y="127631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sp>
        <p:nvSpPr>
          <p:cNvPr id="47" name="Rectangle 46" descr=" 2">
            <a:extLst>
              <a:ext uri="{FF2B5EF4-FFF2-40B4-BE49-F238E27FC236}">
                <a16:creationId xmlns:a16="http://schemas.microsoft.com/office/drawing/2014/main" id="{F2D3E585-C919-A84E-AB8A-DED7186BB590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 descr=" 3">
            <a:extLst>
              <a:ext uri="{FF2B5EF4-FFF2-40B4-BE49-F238E27FC236}">
                <a16:creationId xmlns:a16="http://schemas.microsoft.com/office/drawing/2014/main" id="{61124951-01C0-0A41-BC5D-279B61663BD2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50" name="TextBox 49" descr=" 8">
            <a:extLst>
              <a:ext uri="{FF2B5EF4-FFF2-40B4-BE49-F238E27FC236}">
                <a16:creationId xmlns:a16="http://schemas.microsoft.com/office/drawing/2014/main" id="{BBC16969-E39A-3841-A3ED-C11DDB10AB33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51" name="TextBox 50" descr=" 13">
            <a:extLst>
              <a:ext uri="{FF2B5EF4-FFF2-40B4-BE49-F238E27FC236}">
                <a16:creationId xmlns:a16="http://schemas.microsoft.com/office/drawing/2014/main" id="{FC876DE4-29CE-A744-86FD-0C69A0BF7786}"/>
              </a:ext>
            </a:extLst>
          </p:cNvPr>
          <p:cNvSpPr txBox="1"/>
          <p:nvPr/>
        </p:nvSpPr>
        <p:spPr>
          <a:xfrm>
            <a:off x="100458" y="2935446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zil_ns_lwbs</a:t>
            </a:r>
            <a:endParaRPr lang="en-US" sz="1050" dirty="0"/>
          </a:p>
        </p:txBody>
      </p:sp>
      <p:sp>
        <p:nvSpPr>
          <p:cNvPr id="52" name="TextBox 51" descr=" 4">
            <a:extLst>
              <a:ext uri="{FF2B5EF4-FFF2-40B4-BE49-F238E27FC236}">
                <a16:creationId xmlns:a16="http://schemas.microsoft.com/office/drawing/2014/main" id="{CD5EA08F-4B10-6749-97CA-AC24C43F0EA2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53" name="Rectangle 52" descr=" 38">
            <a:extLst>
              <a:ext uri="{FF2B5EF4-FFF2-40B4-BE49-F238E27FC236}">
                <a16:creationId xmlns:a16="http://schemas.microsoft.com/office/drawing/2014/main" id="{A18E2532-3A3E-4944-A446-0A8A861FBF80}"/>
              </a:ext>
            </a:extLst>
          </p:cNvPr>
          <p:cNvSpPr/>
          <p:nvPr/>
        </p:nvSpPr>
        <p:spPr>
          <a:xfrm>
            <a:off x="1591578" y="2693800"/>
            <a:ext cx="1204920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 descr=" 42">
            <a:extLst>
              <a:ext uri="{FF2B5EF4-FFF2-40B4-BE49-F238E27FC236}">
                <a16:creationId xmlns:a16="http://schemas.microsoft.com/office/drawing/2014/main" id="{240B320D-9899-234A-A0A3-47D1603AFDF6}"/>
              </a:ext>
            </a:extLst>
          </p:cNvPr>
          <p:cNvSpPr/>
          <p:nvPr/>
        </p:nvSpPr>
        <p:spPr>
          <a:xfrm>
            <a:off x="2262180" y="2909866"/>
            <a:ext cx="456058" cy="270413"/>
          </a:xfrm>
          <a:prstGeom prst="rect">
            <a:avLst/>
          </a:prstGeom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F2</a:t>
            </a:r>
          </a:p>
        </p:txBody>
      </p:sp>
      <p:sp>
        <p:nvSpPr>
          <p:cNvPr id="55" name="Rectangle 54" descr=" 44">
            <a:extLst>
              <a:ext uri="{FF2B5EF4-FFF2-40B4-BE49-F238E27FC236}">
                <a16:creationId xmlns:a16="http://schemas.microsoft.com/office/drawing/2014/main" id="{7E930DE1-0A05-684D-A6FD-D40FAAE9E9E4}"/>
              </a:ext>
            </a:extLst>
          </p:cNvPr>
          <p:cNvSpPr/>
          <p:nvPr/>
        </p:nvSpPr>
        <p:spPr>
          <a:xfrm>
            <a:off x="1711247" y="2901778"/>
            <a:ext cx="456058" cy="270413"/>
          </a:xfrm>
          <a:prstGeom prst="rect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 F1</a:t>
            </a:r>
          </a:p>
        </p:txBody>
      </p:sp>
      <p:cxnSp>
        <p:nvCxnSpPr>
          <p:cNvPr id="56" name="Straight Arrow Connector 55" descr=" 45">
            <a:extLst>
              <a:ext uri="{FF2B5EF4-FFF2-40B4-BE49-F238E27FC236}">
                <a16:creationId xmlns:a16="http://schemas.microsoft.com/office/drawing/2014/main" id="{DF726D1C-4A1F-1148-92E4-CAF35B70F777}"/>
              </a:ext>
            </a:extLst>
          </p:cNvPr>
          <p:cNvCxnSpPr>
            <a:cxnSpLocks/>
          </p:cNvCxnSpPr>
          <p:nvPr/>
        </p:nvCxnSpPr>
        <p:spPr>
          <a:xfrm flipV="1">
            <a:off x="1219083" y="3041552"/>
            <a:ext cx="372495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 descr=" 49">
            <a:extLst>
              <a:ext uri="{FF2B5EF4-FFF2-40B4-BE49-F238E27FC236}">
                <a16:creationId xmlns:a16="http://schemas.microsoft.com/office/drawing/2014/main" id="{9ED18603-3DB9-F242-81E0-7E3545A4C89C}"/>
              </a:ext>
            </a:extLst>
          </p:cNvPr>
          <p:cNvSpPr/>
          <p:nvPr/>
        </p:nvSpPr>
        <p:spPr>
          <a:xfrm>
            <a:off x="1947898" y="4031378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58" name="Straight Arrow Connector 57" descr=" 50">
            <a:extLst>
              <a:ext uri="{FF2B5EF4-FFF2-40B4-BE49-F238E27FC236}">
                <a16:creationId xmlns:a16="http://schemas.microsoft.com/office/drawing/2014/main" id="{5F552546-EA82-344E-BA07-156B228E5316}"/>
              </a:ext>
            </a:extLst>
          </p:cNvPr>
          <p:cNvCxnSpPr>
            <a:cxnSpLocks/>
          </p:cNvCxnSpPr>
          <p:nvPr/>
        </p:nvCxnSpPr>
        <p:spPr>
          <a:xfrm>
            <a:off x="2194038" y="3389303"/>
            <a:ext cx="2904" cy="6420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 descr=" 54">
            <a:extLst>
              <a:ext uri="{FF2B5EF4-FFF2-40B4-BE49-F238E27FC236}">
                <a16:creationId xmlns:a16="http://schemas.microsoft.com/office/drawing/2014/main" id="{54DCE892-863A-604E-ABDD-8BA3B174F8E4}"/>
              </a:ext>
            </a:extLst>
          </p:cNvPr>
          <p:cNvSpPr/>
          <p:nvPr/>
        </p:nvSpPr>
        <p:spPr>
          <a:xfrm>
            <a:off x="2943116" y="3683626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 descr=" 55">
            <a:extLst>
              <a:ext uri="{FF2B5EF4-FFF2-40B4-BE49-F238E27FC236}">
                <a16:creationId xmlns:a16="http://schemas.microsoft.com/office/drawing/2014/main" id="{8A2F2089-D269-E645-98A4-DBDEE6BAA79A}"/>
              </a:ext>
            </a:extLst>
          </p:cNvPr>
          <p:cNvSpPr/>
          <p:nvPr/>
        </p:nvSpPr>
        <p:spPr>
          <a:xfrm>
            <a:off x="3098283" y="3899692"/>
            <a:ext cx="456058" cy="270413"/>
          </a:xfrm>
          <a:prstGeom prst="rect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F1</a:t>
            </a:r>
          </a:p>
        </p:txBody>
      </p:sp>
      <p:sp>
        <p:nvSpPr>
          <p:cNvPr id="61" name="Oval 60" descr=" 58">
            <a:extLst>
              <a:ext uri="{FF2B5EF4-FFF2-40B4-BE49-F238E27FC236}">
                <a16:creationId xmlns:a16="http://schemas.microsoft.com/office/drawing/2014/main" id="{8B6FB0D0-D6BE-1347-A9A7-778C15473A3A}"/>
              </a:ext>
            </a:extLst>
          </p:cNvPr>
          <p:cNvSpPr/>
          <p:nvPr/>
        </p:nvSpPr>
        <p:spPr>
          <a:xfrm>
            <a:off x="4478579" y="4317694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62" name="TextBox 61" descr=" 6">
            <a:extLst>
              <a:ext uri="{FF2B5EF4-FFF2-40B4-BE49-F238E27FC236}">
                <a16:creationId xmlns:a16="http://schemas.microsoft.com/office/drawing/2014/main" id="{3E6F06E6-9D95-1740-A241-0956974CB948}"/>
              </a:ext>
            </a:extLst>
          </p:cNvPr>
          <p:cNvSpPr txBox="1"/>
          <p:nvPr/>
        </p:nvSpPr>
        <p:spPr>
          <a:xfrm>
            <a:off x="1552931" y="3579876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sp>
        <p:nvSpPr>
          <p:cNvPr id="63" name="TextBox 62" descr=" 82">
            <a:extLst>
              <a:ext uri="{FF2B5EF4-FFF2-40B4-BE49-F238E27FC236}">
                <a16:creationId xmlns:a16="http://schemas.microsoft.com/office/drawing/2014/main" id="{E22D5522-C202-F748-BE9E-DD84F447B644}"/>
              </a:ext>
            </a:extLst>
          </p:cNvPr>
          <p:cNvSpPr txBox="1"/>
          <p:nvPr/>
        </p:nvSpPr>
        <p:spPr>
          <a:xfrm>
            <a:off x="3577443" y="4403960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64" name="Graphic 63" descr=" 62">
            <a:extLst>
              <a:ext uri="{FF2B5EF4-FFF2-40B4-BE49-F238E27FC236}">
                <a16:creationId xmlns:a16="http://schemas.microsoft.com/office/drawing/2014/main" id="{63450AC6-FC14-7740-A185-74AA49C7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65" name="Graphic 64" descr=" 83">
            <a:extLst>
              <a:ext uri="{FF2B5EF4-FFF2-40B4-BE49-F238E27FC236}">
                <a16:creationId xmlns:a16="http://schemas.microsoft.com/office/drawing/2014/main" id="{6C44F019-317F-4E43-8B7C-F671814BD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2999A2B9-6CBF-9144-9C5F-AC27A7837897}"/>
              </a:ext>
            </a:extLst>
          </p:cNvPr>
          <p:cNvCxnSpPr>
            <a:endCxn id="59" idx="1"/>
          </p:cNvCxnSpPr>
          <p:nvPr/>
        </p:nvCxnSpPr>
        <p:spPr>
          <a:xfrm rot="16200000" flipH="1">
            <a:off x="2416028" y="3504289"/>
            <a:ext cx="635033" cy="419144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 descr=" 6">
            <a:extLst>
              <a:ext uri="{FF2B5EF4-FFF2-40B4-BE49-F238E27FC236}">
                <a16:creationId xmlns:a16="http://schemas.microsoft.com/office/drawing/2014/main" id="{9462B7A0-26CC-C048-83E1-6C956EF03581}"/>
              </a:ext>
            </a:extLst>
          </p:cNvPr>
          <p:cNvSpPr txBox="1"/>
          <p:nvPr/>
        </p:nvSpPr>
        <p:spPr>
          <a:xfrm>
            <a:off x="2443618" y="3430446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lwb_ns_waiters</a:t>
            </a:r>
            <a:endParaRPr lang="en-US" sz="800" dirty="0"/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3F22B43E-1C7C-554F-B498-E316F93B0134}"/>
              </a:ext>
            </a:extLst>
          </p:cNvPr>
          <p:cNvCxnSpPr>
            <a:cxnSpLocks/>
            <a:stCxn id="59" idx="2"/>
          </p:cNvCxnSpPr>
          <p:nvPr/>
        </p:nvCxnSpPr>
        <p:spPr>
          <a:xfrm rot="16200000" flipH="1">
            <a:off x="3829823" y="3859710"/>
            <a:ext cx="92453" cy="113128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51151DA-BA43-9E41-BB6A-24FA2A42DAF6}"/>
              </a:ext>
            </a:extLst>
          </p:cNvPr>
          <p:cNvSpPr txBox="1"/>
          <p:nvPr/>
        </p:nvSpPr>
        <p:spPr>
          <a:xfrm>
            <a:off x="1940765" y="2480776"/>
            <a:ext cx="58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LWB1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CFB02E-D1FA-7A42-8F86-FBE1C1B78A9F}"/>
              </a:ext>
            </a:extLst>
          </p:cNvPr>
          <p:cNvSpPr txBox="1"/>
          <p:nvPr/>
        </p:nvSpPr>
        <p:spPr>
          <a:xfrm>
            <a:off x="3651072" y="3877241"/>
            <a:ext cx="58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LWB2</a:t>
            </a:r>
          </a:p>
        </p:txBody>
      </p:sp>
    </p:spTree>
    <p:extLst>
      <p:ext uri="{BB962C8B-B14F-4D97-AF65-F5344CB8AC3E}">
        <p14:creationId xmlns:p14="http://schemas.microsoft.com/office/powerpoint/2010/main" val="39503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With proposed solution</a:t>
            </a:r>
            <a:endParaRPr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sp>
        <p:nvSpPr>
          <p:cNvPr id="36" name="TextBox 35" descr=" 24">
            <a:extLst>
              <a:ext uri="{FF2B5EF4-FFF2-40B4-BE49-F238E27FC236}">
                <a16:creationId xmlns:a16="http://schemas.microsoft.com/office/drawing/2014/main" id="{4052C29F-838C-1847-84CF-01ADC2750704}"/>
              </a:ext>
            </a:extLst>
          </p:cNvPr>
          <p:cNvSpPr txBox="1"/>
          <p:nvPr/>
        </p:nvSpPr>
        <p:spPr>
          <a:xfrm>
            <a:off x="7273554" y="1747753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F3 (S)</a:t>
            </a:r>
          </a:p>
        </p:txBody>
      </p:sp>
      <p:sp>
        <p:nvSpPr>
          <p:cNvPr id="39" name="Oval 38" descr=" 25">
            <a:extLst>
              <a:ext uri="{FF2B5EF4-FFF2-40B4-BE49-F238E27FC236}">
                <a16:creationId xmlns:a16="http://schemas.microsoft.com/office/drawing/2014/main" id="{114895ED-8A43-B442-BA6D-EBD2016D34E6}"/>
              </a:ext>
            </a:extLst>
          </p:cNvPr>
          <p:cNvSpPr/>
          <p:nvPr/>
        </p:nvSpPr>
        <p:spPr>
          <a:xfrm>
            <a:off x="7358749" y="127631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pic>
        <p:nvPicPr>
          <p:cNvPr id="40" name="Graphic 39" descr=" 87">
            <a:extLst>
              <a:ext uri="{FF2B5EF4-FFF2-40B4-BE49-F238E27FC236}">
                <a16:creationId xmlns:a16="http://schemas.microsoft.com/office/drawing/2014/main" id="{ACBE12CD-ECD6-9A45-93B0-CA67B6C5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93" y="1770491"/>
            <a:ext cx="177763" cy="215444"/>
          </a:xfrm>
          <a:prstGeom prst="rect">
            <a:avLst/>
          </a:prstGeom>
        </p:spPr>
      </p:pic>
      <p:sp>
        <p:nvSpPr>
          <p:cNvPr id="47" name="Rectangle 46" descr=" 2">
            <a:extLst>
              <a:ext uri="{FF2B5EF4-FFF2-40B4-BE49-F238E27FC236}">
                <a16:creationId xmlns:a16="http://schemas.microsoft.com/office/drawing/2014/main" id="{F9A29843-0923-904B-A9F4-B0A436E5D8BE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 descr=" 3">
            <a:extLst>
              <a:ext uri="{FF2B5EF4-FFF2-40B4-BE49-F238E27FC236}">
                <a16:creationId xmlns:a16="http://schemas.microsoft.com/office/drawing/2014/main" id="{E04B3F77-9297-D84D-A4C8-21397D685F69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50" name="TextBox 49" descr=" 8">
            <a:extLst>
              <a:ext uri="{FF2B5EF4-FFF2-40B4-BE49-F238E27FC236}">
                <a16:creationId xmlns:a16="http://schemas.microsoft.com/office/drawing/2014/main" id="{3BAAA242-8278-3946-9D93-CCC5AFF967A0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51" name="TextBox 50" descr=" 13">
            <a:extLst>
              <a:ext uri="{FF2B5EF4-FFF2-40B4-BE49-F238E27FC236}">
                <a16:creationId xmlns:a16="http://schemas.microsoft.com/office/drawing/2014/main" id="{939AF945-9AA0-D34B-B559-1336CD5536B5}"/>
              </a:ext>
            </a:extLst>
          </p:cNvPr>
          <p:cNvSpPr txBox="1"/>
          <p:nvPr/>
        </p:nvSpPr>
        <p:spPr>
          <a:xfrm>
            <a:off x="100458" y="2935446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zil_ns_lwbs</a:t>
            </a:r>
            <a:endParaRPr lang="en-US" sz="1050" dirty="0"/>
          </a:p>
        </p:txBody>
      </p:sp>
      <p:sp>
        <p:nvSpPr>
          <p:cNvPr id="52" name="TextBox 51" descr=" 4">
            <a:extLst>
              <a:ext uri="{FF2B5EF4-FFF2-40B4-BE49-F238E27FC236}">
                <a16:creationId xmlns:a16="http://schemas.microsoft.com/office/drawing/2014/main" id="{84125DA0-0703-A445-A015-A7F08AF00971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53" name="Rectangle 52" descr=" 38">
            <a:extLst>
              <a:ext uri="{FF2B5EF4-FFF2-40B4-BE49-F238E27FC236}">
                <a16:creationId xmlns:a16="http://schemas.microsoft.com/office/drawing/2014/main" id="{92B37828-593D-004B-BB46-AB41AE2570ED}"/>
              </a:ext>
            </a:extLst>
          </p:cNvPr>
          <p:cNvSpPr/>
          <p:nvPr/>
        </p:nvSpPr>
        <p:spPr>
          <a:xfrm>
            <a:off x="1591578" y="2693800"/>
            <a:ext cx="1204920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 descr=" 42">
            <a:extLst>
              <a:ext uri="{FF2B5EF4-FFF2-40B4-BE49-F238E27FC236}">
                <a16:creationId xmlns:a16="http://schemas.microsoft.com/office/drawing/2014/main" id="{818334C0-C69B-054B-AEB3-4B1ACB15A4ED}"/>
              </a:ext>
            </a:extLst>
          </p:cNvPr>
          <p:cNvSpPr/>
          <p:nvPr/>
        </p:nvSpPr>
        <p:spPr>
          <a:xfrm>
            <a:off x="2262180" y="2909866"/>
            <a:ext cx="456058" cy="270413"/>
          </a:xfrm>
          <a:prstGeom prst="rect">
            <a:avLst/>
          </a:prstGeom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F2</a:t>
            </a:r>
          </a:p>
        </p:txBody>
      </p:sp>
      <p:sp>
        <p:nvSpPr>
          <p:cNvPr id="55" name="Rectangle 54" descr=" 44">
            <a:extLst>
              <a:ext uri="{FF2B5EF4-FFF2-40B4-BE49-F238E27FC236}">
                <a16:creationId xmlns:a16="http://schemas.microsoft.com/office/drawing/2014/main" id="{6DD242C3-C834-154C-A33C-F73F4B16219E}"/>
              </a:ext>
            </a:extLst>
          </p:cNvPr>
          <p:cNvSpPr/>
          <p:nvPr/>
        </p:nvSpPr>
        <p:spPr>
          <a:xfrm>
            <a:off x="1711247" y="2901778"/>
            <a:ext cx="456058" cy="270413"/>
          </a:xfrm>
          <a:prstGeom prst="rect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 F1</a:t>
            </a:r>
          </a:p>
        </p:txBody>
      </p:sp>
      <p:cxnSp>
        <p:nvCxnSpPr>
          <p:cNvPr id="56" name="Straight Arrow Connector 55" descr=" 45">
            <a:extLst>
              <a:ext uri="{FF2B5EF4-FFF2-40B4-BE49-F238E27FC236}">
                <a16:creationId xmlns:a16="http://schemas.microsoft.com/office/drawing/2014/main" id="{9E00EBA7-172D-FC49-B4AB-D3ABADB6EBE9}"/>
              </a:ext>
            </a:extLst>
          </p:cNvPr>
          <p:cNvCxnSpPr>
            <a:cxnSpLocks/>
          </p:cNvCxnSpPr>
          <p:nvPr/>
        </p:nvCxnSpPr>
        <p:spPr>
          <a:xfrm flipV="1">
            <a:off x="1219083" y="3041552"/>
            <a:ext cx="372495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 descr=" 49">
            <a:extLst>
              <a:ext uri="{FF2B5EF4-FFF2-40B4-BE49-F238E27FC236}">
                <a16:creationId xmlns:a16="http://schemas.microsoft.com/office/drawing/2014/main" id="{AF1041AB-FC89-054D-AED2-7922DF71F0F3}"/>
              </a:ext>
            </a:extLst>
          </p:cNvPr>
          <p:cNvSpPr/>
          <p:nvPr/>
        </p:nvSpPr>
        <p:spPr>
          <a:xfrm>
            <a:off x="1947898" y="4031378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58" name="Straight Arrow Connector 57" descr=" 50">
            <a:extLst>
              <a:ext uri="{FF2B5EF4-FFF2-40B4-BE49-F238E27FC236}">
                <a16:creationId xmlns:a16="http://schemas.microsoft.com/office/drawing/2014/main" id="{902072DA-E331-284A-8C1C-7E08E3EB7E0C}"/>
              </a:ext>
            </a:extLst>
          </p:cNvPr>
          <p:cNvCxnSpPr>
            <a:cxnSpLocks/>
          </p:cNvCxnSpPr>
          <p:nvPr/>
        </p:nvCxnSpPr>
        <p:spPr>
          <a:xfrm>
            <a:off x="2194038" y="3389303"/>
            <a:ext cx="2904" cy="6420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 descr=" 54">
            <a:extLst>
              <a:ext uri="{FF2B5EF4-FFF2-40B4-BE49-F238E27FC236}">
                <a16:creationId xmlns:a16="http://schemas.microsoft.com/office/drawing/2014/main" id="{AECE24D0-E6B9-964A-9BFC-6A7304E34688}"/>
              </a:ext>
            </a:extLst>
          </p:cNvPr>
          <p:cNvSpPr/>
          <p:nvPr/>
        </p:nvSpPr>
        <p:spPr>
          <a:xfrm>
            <a:off x="2943116" y="3683626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 descr=" 55">
            <a:extLst>
              <a:ext uri="{FF2B5EF4-FFF2-40B4-BE49-F238E27FC236}">
                <a16:creationId xmlns:a16="http://schemas.microsoft.com/office/drawing/2014/main" id="{6916697C-DC40-7B44-8BE6-B1100C2321C0}"/>
              </a:ext>
            </a:extLst>
          </p:cNvPr>
          <p:cNvSpPr/>
          <p:nvPr/>
        </p:nvSpPr>
        <p:spPr>
          <a:xfrm>
            <a:off x="3098283" y="3899692"/>
            <a:ext cx="456058" cy="270413"/>
          </a:xfrm>
          <a:prstGeom prst="rect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F1</a:t>
            </a:r>
          </a:p>
        </p:txBody>
      </p:sp>
      <p:sp>
        <p:nvSpPr>
          <p:cNvPr id="61" name="Oval 60" descr=" 58">
            <a:extLst>
              <a:ext uri="{FF2B5EF4-FFF2-40B4-BE49-F238E27FC236}">
                <a16:creationId xmlns:a16="http://schemas.microsoft.com/office/drawing/2014/main" id="{B2F7FC4F-5A22-2647-938D-EF5803CC0D19}"/>
              </a:ext>
            </a:extLst>
          </p:cNvPr>
          <p:cNvSpPr/>
          <p:nvPr/>
        </p:nvSpPr>
        <p:spPr>
          <a:xfrm>
            <a:off x="4478579" y="4317694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62" name="TextBox 61" descr=" 6">
            <a:extLst>
              <a:ext uri="{FF2B5EF4-FFF2-40B4-BE49-F238E27FC236}">
                <a16:creationId xmlns:a16="http://schemas.microsoft.com/office/drawing/2014/main" id="{F7D861FE-8BE0-B548-BB9B-0C55CFD02720}"/>
              </a:ext>
            </a:extLst>
          </p:cNvPr>
          <p:cNvSpPr txBox="1"/>
          <p:nvPr/>
        </p:nvSpPr>
        <p:spPr>
          <a:xfrm>
            <a:off x="1552931" y="3579876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sp>
        <p:nvSpPr>
          <p:cNvPr id="63" name="TextBox 62" descr=" 82">
            <a:extLst>
              <a:ext uri="{FF2B5EF4-FFF2-40B4-BE49-F238E27FC236}">
                <a16:creationId xmlns:a16="http://schemas.microsoft.com/office/drawing/2014/main" id="{E75D732B-A1EF-334F-B20A-4E97763C23CE}"/>
              </a:ext>
            </a:extLst>
          </p:cNvPr>
          <p:cNvSpPr txBox="1"/>
          <p:nvPr/>
        </p:nvSpPr>
        <p:spPr>
          <a:xfrm>
            <a:off x="3577443" y="4403960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64" name="Graphic 63" descr=" 62">
            <a:extLst>
              <a:ext uri="{FF2B5EF4-FFF2-40B4-BE49-F238E27FC236}">
                <a16:creationId xmlns:a16="http://schemas.microsoft.com/office/drawing/2014/main" id="{3606E820-C58D-9442-978D-0DBD166B7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65" name="Graphic 64" descr=" 83">
            <a:extLst>
              <a:ext uri="{FF2B5EF4-FFF2-40B4-BE49-F238E27FC236}">
                <a16:creationId xmlns:a16="http://schemas.microsoft.com/office/drawing/2014/main" id="{8A8C33CE-8E23-F349-8E14-9673CB1F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A4BCAF74-6DFC-3E40-B952-5622770265FE}"/>
              </a:ext>
            </a:extLst>
          </p:cNvPr>
          <p:cNvCxnSpPr>
            <a:endCxn id="59" idx="1"/>
          </p:cNvCxnSpPr>
          <p:nvPr/>
        </p:nvCxnSpPr>
        <p:spPr>
          <a:xfrm rot="16200000" flipH="1">
            <a:off x="2416028" y="3504289"/>
            <a:ext cx="635033" cy="419144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 descr=" 6">
            <a:extLst>
              <a:ext uri="{FF2B5EF4-FFF2-40B4-BE49-F238E27FC236}">
                <a16:creationId xmlns:a16="http://schemas.microsoft.com/office/drawing/2014/main" id="{401AC474-FAC9-2746-B689-4D76DCC74D99}"/>
              </a:ext>
            </a:extLst>
          </p:cNvPr>
          <p:cNvSpPr txBox="1"/>
          <p:nvPr/>
        </p:nvSpPr>
        <p:spPr>
          <a:xfrm>
            <a:off x="2443618" y="3430446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lwb_ns_waiters</a:t>
            </a:r>
            <a:endParaRPr lang="en-US" sz="800" dirty="0"/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9F3C73B-4031-7C43-A458-A211412022DA}"/>
              </a:ext>
            </a:extLst>
          </p:cNvPr>
          <p:cNvCxnSpPr>
            <a:cxnSpLocks/>
            <a:stCxn id="59" idx="2"/>
          </p:cNvCxnSpPr>
          <p:nvPr/>
        </p:nvCxnSpPr>
        <p:spPr>
          <a:xfrm rot="16200000" flipH="1">
            <a:off x="3829823" y="3859710"/>
            <a:ext cx="92453" cy="113128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2B9CE66-993F-2740-B2E4-1D52F0583AB5}"/>
              </a:ext>
            </a:extLst>
          </p:cNvPr>
          <p:cNvSpPr txBox="1"/>
          <p:nvPr/>
        </p:nvSpPr>
        <p:spPr>
          <a:xfrm>
            <a:off x="1940765" y="2480776"/>
            <a:ext cx="58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LWB1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07F6B7-19A8-9C41-A4EF-F32645CD922F}"/>
              </a:ext>
            </a:extLst>
          </p:cNvPr>
          <p:cNvSpPr txBox="1"/>
          <p:nvPr/>
        </p:nvSpPr>
        <p:spPr>
          <a:xfrm>
            <a:off x="3651072" y="3877241"/>
            <a:ext cx="58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LWB2</a:t>
            </a:r>
          </a:p>
        </p:txBody>
      </p:sp>
    </p:spTree>
    <p:extLst>
      <p:ext uri="{BB962C8B-B14F-4D97-AF65-F5344CB8AC3E}">
        <p14:creationId xmlns:p14="http://schemas.microsoft.com/office/powerpoint/2010/main" val="16455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With proposed solution</a:t>
            </a:r>
            <a:endParaRPr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sp>
        <p:nvSpPr>
          <p:cNvPr id="36" name="TextBox 35" descr=" 24">
            <a:extLst>
              <a:ext uri="{FF2B5EF4-FFF2-40B4-BE49-F238E27FC236}">
                <a16:creationId xmlns:a16="http://schemas.microsoft.com/office/drawing/2014/main" id="{4052C29F-838C-1847-84CF-01ADC2750704}"/>
              </a:ext>
            </a:extLst>
          </p:cNvPr>
          <p:cNvSpPr txBox="1"/>
          <p:nvPr/>
        </p:nvSpPr>
        <p:spPr>
          <a:xfrm>
            <a:off x="7273554" y="1747753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F3 (S)</a:t>
            </a:r>
          </a:p>
        </p:txBody>
      </p:sp>
      <p:sp>
        <p:nvSpPr>
          <p:cNvPr id="39" name="Oval 38" descr=" 25">
            <a:extLst>
              <a:ext uri="{FF2B5EF4-FFF2-40B4-BE49-F238E27FC236}">
                <a16:creationId xmlns:a16="http://schemas.microsoft.com/office/drawing/2014/main" id="{114895ED-8A43-B442-BA6D-EBD2016D34E6}"/>
              </a:ext>
            </a:extLst>
          </p:cNvPr>
          <p:cNvSpPr/>
          <p:nvPr/>
        </p:nvSpPr>
        <p:spPr>
          <a:xfrm>
            <a:off x="7358749" y="127631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pic>
        <p:nvPicPr>
          <p:cNvPr id="40" name="Graphic 39" descr=" 87">
            <a:extLst>
              <a:ext uri="{FF2B5EF4-FFF2-40B4-BE49-F238E27FC236}">
                <a16:creationId xmlns:a16="http://schemas.microsoft.com/office/drawing/2014/main" id="{ACBE12CD-ECD6-9A45-93B0-CA67B6C5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93" y="1770491"/>
            <a:ext cx="177763" cy="215444"/>
          </a:xfrm>
          <a:prstGeom prst="rect">
            <a:avLst/>
          </a:prstGeom>
        </p:spPr>
      </p:pic>
      <p:sp>
        <p:nvSpPr>
          <p:cNvPr id="44" name="TextBox 43" descr=" 26">
            <a:extLst>
              <a:ext uri="{FF2B5EF4-FFF2-40B4-BE49-F238E27FC236}">
                <a16:creationId xmlns:a16="http://schemas.microsoft.com/office/drawing/2014/main" id="{FC92A836-C4A6-0A4A-87FA-0C27B1FF3D32}"/>
              </a:ext>
            </a:extLst>
          </p:cNvPr>
          <p:cNvSpPr txBox="1"/>
          <p:nvPr/>
        </p:nvSpPr>
        <p:spPr>
          <a:xfrm>
            <a:off x="7274415" y="1994352"/>
            <a:ext cx="790548" cy="21544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F3</a:t>
            </a:r>
          </a:p>
        </p:txBody>
      </p:sp>
      <p:sp>
        <p:nvSpPr>
          <p:cNvPr id="49" name="Rectangle 48" descr=" 2">
            <a:extLst>
              <a:ext uri="{FF2B5EF4-FFF2-40B4-BE49-F238E27FC236}">
                <a16:creationId xmlns:a16="http://schemas.microsoft.com/office/drawing/2014/main" id="{66A1ED40-84DD-4E4B-B03E-E63BB9E07A88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 descr=" 3">
            <a:extLst>
              <a:ext uri="{FF2B5EF4-FFF2-40B4-BE49-F238E27FC236}">
                <a16:creationId xmlns:a16="http://schemas.microsoft.com/office/drawing/2014/main" id="{2214F750-0B6C-3742-9147-F14B261D42E5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51" name="TextBox 50" descr=" 8">
            <a:extLst>
              <a:ext uri="{FF2B5EF4-FFF2-40B4-BE49-F238E27FC236}">
                <a16:creationId xmlns:a16="http://schemas.microsoft.com/office/drawing/2014/main" id="{25AFA09F-D013-7241-BF6C-D23A29224BA0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52" name="TextBox 51" descr=" 13">
            <a:extLst>
              <a:ext uri="{FF2B5EF4-FFF2-40B4-BE49-F238E27FC236}">
                <a16:creationId xmlns:a16="http://schemas.microsoft.com/office/drawing/2014/main" id="{D181D2EA-33C0-1840-B5A4-366B6E847E6A}"/>
              </a:ext>
            </a:extLst>
          </p:cNvPr>
          <p:cNvSpPr txBox="1"/>
          <p:nvPr/>
        </p:nvSpPr>
        <p:spPr>
          <a:xfrm>
            <a:off x="100458" y="2935446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zil_ns_lwbs</a:t>
            </a:r>
            <a:endParaRPr lang="en-US" sz="1050" dirty="0"/>
          </a:p>
        </p:txBody>
      </p:sp>
      <p:sp>
        <p:nvSpPr>
          <p:cNvPr id="53" name="TextBox 52" descr=" 4">
            <a:extLst>
              <a:ext uri="{FF2B5EF4-FFF2-40B4-BE49-F238E27FC236}">
                <a16:creationId xmlns:a16="http://schemas.microsoft.com/office/drawing/2014/main" id="{2F086BB1-D81D-7C49-B6AD-8B88C8F9FB5B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54" name="Rectangle 53" descr=" 38">
            <a:extLst>
              <a:ext uri="{FF2B5EF4-FFF2-40B4-BE49-F238E27FC236}">
                <a16:creationId xmlns:a16="http://schemas.microsoft.com/office/drawing/2014/main" id="{706EEAAC-C3CC-1D4F-9B6E-4647F8789135}"/>
              </a:ext>
            </a:extLst>
          </p:cNvPr>
          <p:cNvSpPr/>
          <p:nvPr/>
        </p:nvSpPr>
        <p:spPr>
          <a:xfrm>
            <a:off x="1591578" y="2693800"/>
            <a:ext cx="1204920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 descr=" 42">
            <a:extLst>
              <a:ext uri="{FF2B5EF4-FFF2-40B4-BE49-F238E27FC236}">
                <a16:creationId xmlns:a16="http://schemas.microsoft.com/office/drawing/2014/main" id="{522C982E-713F-8C45-BD79-A0BA567287FE}"/>
              </a:ext>
            </a:extLst>
          </p:cNvPr>
          <p:cNvSpPr/>
          <p:nvPr/>
        </p:nvSpPr>
        <p:spPr>
          <a:xfrm>
            <a:off x="2262180" y="2909866"/>
            <a:ext cx="456058" cy="270413"/>
          </a:xfrm>
          <a:prstGeom prst="rect">
            <a:avLst/>
          </a:prstGeom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F2</a:t>
            </a:r>
          </a:p>
        </p:txBody>
      </p:sp>
      <p:sp>
        <p:nvSpPr>
          <p:cNvPr id="56" name="Rectangle 55" descr=" 44">
            <a:extLst>
              <a:ext uri="{FF2B5EF4-FFF2-40B4-BE49-F238E27FC236}">
                <a16:creationId xmlns:a16="http://schemas.microsoft.com/office/drawing/2014/main" id="{25EF1700-B34A-F445-84EE-B630221B0BD4}"/>
              </a:ext>
            </a:extLst>
          </p:cNvPr>
          <p:cNvSpPr/>
          <p:nvPr/>
        </p:nvSpPr>
        <p:spPr>
          <a:xfrm>
            <a:off x="1711247" y="2901778"/>
            <a:ext cx="456058" cy="270413"/>
          </a:xfrm>
          <a:prstGeom prst="rect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 F1</a:t>
            </a:r>
          </a:p>
        </p:txBody>
      </p:sp>
      <p:cxnSp>
        <p:nvCxnSpPr>
          <p:cNvPr id="57" name="Straight Arrow Connector 56" descr=" 45">
            <a:extLst>
              <a:ext uri="{FF2B5EF4-FFF2-40B4-BE49-F238E27FC236}">
                <a16:creationId xmlns:a16="http://schemas.microsoft.com/office/drawing/2014/main" id="{7DACE160-208D-FB4B-A000-9709C3C490ED}"/>
              </a:ext>
            </a:extLst>
          </p:cNvPr>
          <p:cNvCxnSpPr>
            <a:cxnSpLocks/>
          </p:cNvCxnSpPr>
          <p:nvPr/>
        </p:nvCxnSpPr>
        <p:spPr>
          <a:xfrm flipV="1">
            <a:off x="1219083" y="3041552"/>
            <a:ext cx="372495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 descr=" 49">
            <a:extLst>
              <a:ext uri="{FF2B5EF4-FFF2-40B4-BE49-F238E27FC236}">
                <a16:creationId xmlns:a16="http://schemas.microsoft.com/office/drawing/2014/main" id="{4CE923A3-D6A3-7C45-A9D0-72B9EFDE2121}"/>
              </a:ext>
            </a:extLst>
          </p:cNvPr>
          <p:cNvSpPr/>
          <p:nvPr/>
        </p:nvSpPr>
        <p:spPr>
          <a:xfrm>
            <a:off x="1947898" y="4031378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59" name="Straight Arrow Connector 58" descr=" 50">
            <a:extLst>
              <a:ext uri="{FF2B5EF4-FFF2-40B4-BE49-F238E27FC236}">
                <a16:creationId xmlns:a16="http://schemas.microsoft.com/office/drawing/2014/main" id="{9C2437E9-37EA-C346-8C90-ACB9456B0747}"/>
              </a:ext>
            </a:extLst>
          </p:cNvPr>
          <p:cNvCxnSpPr>
            <a:cxnSpLocks/>
          </p:cNvCxnSpPr>
          <p:nvPr/>
        </p:nvCxnSpPr>
        <p:spPr>
          <a:xfrm>
            <a:off x="2194038" y="3389303"/>
            <a:ext cx="2904" cy="6420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 descr=" 54">
            <a:extLst>
              <a:ext uri="{FF2B5EF4-FFF2-40B4-BE49-F238E27FC236}">
                <a16:creationId xmlns:a16="http://schemas.microsoft.com/office/drawing/2014/main" id="{231460AE-7C47-774C-B777-2AF30D2D6BB6}"/>
              </a:ext>
            </a:extLst>
          </p:cNvPr>
          <p:cNvSpPr/>
          <p:nvPr/>
        </p:nvSpPr>
        <p:spPr>
          <a:xfrm>
            <a:off x="2943116" y="3683626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 descr=" 55">
            <a:extLst>
              <a:ext uri="{FF2B5EF4-FFF2-40B4-BE49-F238E27FC236}">
                <a16:creationId xmlns:a16="http://schemas.microsoft.com/office/drawing/2014/main" id="{BE91A59A-3D76-7945-A343-B1D91DDA7932}"/>
              </a:ext>
            </a:extLst>
          </p:cNvPr>
          <p:cNvSpPr/>
          <p:nvPr/>
        </p:nvSpPr>
        <p:spPr>
          <a:xfrm>
            <a:off x="3098283" y="3899692"/>
            <a:ext cx="456058" cy="270413"/>
          </a:xfrm>
          <a:prstGeom prst="rect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F1</a:t>
            </a:r>
          </a:p>
        </p:txBody>
      </p:sp>
      <p:sp>
        <p:nvSpPr>
          <p:cNvPr id="62" name="Oval 61" descr=" 58">
            <a:extLst>
              <a:ext uri="{FF2B5EF4-FFF2-40B4-BE49-F238E27FC236}">
                <a16:creationId xmlns:a16="http://schemas.microsoft.com/office/drawing/2014/main" id="{BA9A3066-1A9D-044F-B568-02A453248F13}"/>
              </a:ext>
            </a:extLst>
          </p:cNvPr>
          <p:cNvSpPr/>
          <p:nvPr/>
        </p:nvSpPr>
        <p:spPr>
          <a:xfrm>
            <a:off x="4478579" y="4317694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63" name="TextBox 62" descr=" 6">
            <a:extLst>
              <a:ext uri="{FF2B5EF4-FFF2-40B4-BE49-F238E27FC236}">
                <a16:creationId xmlns:a16="http://schemas.microsoft.com/office/drawing/2014/main" id="{82F7E383-6F62-744A-B481-BBE84DFD073B}"/>
              </a:ext>
            </a:extLst>
          </p:cNvPr>
          <p:cNvSpPr txBox="1"/>
          <p:nvPr/>
        </p:nvSpPr>
        <p:spPr>
          <a:xfrm>
            <a:off x="1552931" y="3579876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sp>
        <p:nvSpPr>
          <p:cNvPr id="64" name="TextBox 63" descr=" 82">
            <a:extLst>
              <a:ext uri="{FF2B5EF4-FFF2-40B4-BE49-F238E27FC236}">
                <a16:creationId xmlns:a16="http://schemas.microsoft.com/office/drawing/2014/main" id="{6EE9779D-CB7D-E04C-ACA3-E0A1539599B1}"/>
              </a:ext>
            </a:extLst>
          </p:cNvPr>
          <p:cNvSpPr txBox="1"/>
          <p:nvPr/>
        </p:nvSpPr>
        <p:spPr>
          <a:xfrm>
            <a:off x="3577443" y="4403960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65" name="Graphic 64" descr=" 62">
            <a:extLst>
              <a:ext uri="{FF2B5EF4-FFF2-40B4-BE49-F238E27FC236}">
                <a16:creationId xmlns:a16="http://schemas.microsoft.com/office/drawing/2014/main" id="{58BA8085-3FA3-FD47-9AEE-6EC43AE7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66" name="Graphic 65" descr=" 83">
            <a:extLst>
              <a:ext uri="{FF2B5EF4-FFF2-40B4-BE49-F238E27FC236}">
                <a16:creationId xmlns:a16="http://schemas.microsoft.com/office/drawing/2014/main" id="{FE014A26-55A1-1E44-979A-A33901A69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047A5EA-CCFD-2D44-A119-22CA1E6F4BEB}"/>
              </a:ext>
            </a:extLst>
          </p:cNvPr>
          <p:cNvCxnSpPr>
            <a:endCxn id="60" idx="1"/>
          </p:cNvCxnSpPr>
          <p:nvPr/>
        </p:nvCxnSpPr>
        <p:spPr>
          <a:xfrm rot="16200000" flipH="1">
            <a:off x="2416028" y="3504289"/>
            <a:ext cx="635033" cy="419144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 descr=" 6">
            <a:extLst>
              <a:ext uri="{FF2B5EF4-FFF2-40B4-BE49-F238E27FC236}">
                <a16:creationId xmlns:a16="http://schemas.microsoft.com/office/drawing/2014/main" id="{5C2B975C-46E0-AA44-850C-04FD1CD58630}"/>
              </a:ext>
            </a:extLst>
          </p:cNvPr>
          <p:cNvSpPr txBox="1"/>
          <p:nvPr/>
        </p:nvSpPr>
        <p:spPr>
          <a:xfrm>
            <a:off x="2443618" y="3430446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lwb_ns_waiters</a:t>
            </a:r>
            <a:endParaRPr lang="en-US" sz="800" dirty="0"/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35F36D04-C995-EF49-A6F0-EAA585DADAAA}"/>
              </a:ext>
            </a:extLst>
          </p:cNvPr>
          <p:cNvCxnSpPr>
            <a:cxnSpLocks/>
            <a:stCxn id="60" idx="2"/>
          </p:cNvCxnSpPr>
          <p:nvPr/>
        </p:nvCxnSpPr>
        <p:spPr>
          <a:xfrm rot="16200000" flipH="1">
            <a:off x="3829823" y="3859710"/>
            <a:ext cx="92453" cy="113128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28DDC3D-A1F8-FF4A-BB96-FA51D789B92D}"/>
              </a:ext>
            </a:extLst>
          </p:cNvPr>
          <p:cNvSpPr txBox="1"/>
          <p:nvPr/>
        </p:nvSpPr>
        <p:spPr>
          <a:xfrm>
            <a:off x="1940765" y="2480776"/>
            <a:ext cx="58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LWB1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D8CAC26-6B93-0043-A503-0CA784173AC9}"/>
              </a:ext>
            </a:extLst>
          </p:cNvPr>
          <p:cNvSpPr txBox="1"/>
          <p:nvPr/>
        </p:nvSpPr>
        <p:spPr>
          <a:xfrm>
            <a:off x="3651072" y="3877241"/>
            <a:ext cx="58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LWB2</a:t>
            </a:r>
          </a:p>
        </p:txBody>
      </p:sp>
    </p:spTree>
    <p:extLst>
      <p:ext uri="{BB962C8B-B14F-4D97-AF65-F5344CB8AC3E}">
        <p14:creationId xmlns:p14="http://schemas.microsoft.com/office/powerpoint/2010/main" val="66708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With proposed solution</a:t>
            </a:r>
            <a:endParaRPr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03758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zil_ns_lwbs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27" name="Rectangle 26" descr=" 38">
            <a:extLst>
              <a:ext uri="{FF2B5EF4-FFF2-40B4-BE49-F238E27FC236}">
                <a16:creationId xmlns:a16="http://schemas.microsoft.com/office/drawing/2014/main" id="{C4A25543-7641-5D41-9A82-0E986F84DF4D}"/>
              </a:ext>
            </a:extLst>
          </p:cNvPr>
          <p:cNvSpPr/>
          <p:nvPr/>
        </p:nvSpPr>
        <p:spPr>
          <a:xfrm>
            <a:off x="1585934" y="2812219"/>
            <a:ext cx="1204920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 descr=" 42">
            <a:extLst>
              <a:ext uri="{FF2B5EF4-FFF2-40B4-BE49-F238E27FC236}">
                <a16:creationId xmlns:a16="http://schemas.microsoft.com/office/drawing/2014/main" id="{EB7844A5-7003-C44A-897F-7BFCAAD5F447}"/>
              </a:ext>
            </a:extLst>
          </p:cNvPr>
          <p:cNvSpPr/>
          <p:nvPr/>
        </p:nvSpPr>
        <p:spPr>
          <a:xfrm>
            <a:off x="2256536" y="3028285"/>
            <a:ext cx="456058" cy="270413"/>
          </a:xfrm>
          <a:prstGeom prst="rect">
            <a:avLst/>
          </a:prstGeom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F2</a:t>
            </a:r>
          </a:p>
        </p:txBody>
      </p:sp>
      <p:sp>
        <p:nvSpPr>
          <p:cNvPr id="30" name="Rectangle 29" descr=" 44">
            <a:extLst>
              <a:ext uri="{FF2B5EF4-FFF2-40B4-BE49-F238E27FC236}">
                <a16:creationId xmlns:a16="http://schemas.microsoft.com/office/drawing/2014/main" id="{465A5FA8-4FA6-0A4E-9ADF-E7A1EEE1C3D0}"/>
              </a:ext>
            </a:extLst>
          </p:cNvPr>
          <p:cNvSpPr/>
          <p:nvPr/>
        </p:nvSpPr>
        <p:spPr>
          <a:xfrm>
            <a:off x="1705603" y="3020197"/>
            <a:ext cx="456058" cy="270413"/>
          </a:xfrm>
          <a:prstGeom prst="rect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 F1</a:t>
            </a:r>
          </a:p>
        </p:txBody>
      </p:sp>
      <p:cxnSp>
        <p:nvCxnSpPr>
          <p:cNvPr id="33" name="Straight Arrow Connector 32" descr=" 45">
            <a:extLst>
              <a:ext uri="{FF2B5EF4-FFF2-40B4-BE49-F238E27FC236}">
                <a16:creationId xmlns:a16="http://schemas.microsoft.com/office/drawing/2014/main" id="{62C2CF2F-9994-B848-B7F7-26F270643124}"/>
              </a:ext>
            </a:extLst>
          </p:cNvPr>
          <p:cNvCxnSpPr>
            <a:cxnSpLocks/>
          </p:cNvCxnSpPr>
          <p:nvPr/>
        </p:nvCxnSpPr>
        <p:spPr>
          <a:xfrm flipV="1">
            <a:off x="1213439" y="3159971"/>
            <a:ext cx="372495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 descr=" 49">
            <a:extLst>
              <a:ext uri="{FF2B5EF4-FFF2-40B4-BE49-F238E27FC236}">
                <a16:creationId xmlns:a16="http://schemas.microsoft.com/office/drawing/2014/main" id="{8DF48280-8050-744A-8895-5B9A052A6A80}"/>
              </a:ext>
            </a:extLst>
          </p:cNvPr>
          <p:cNvSpPr/>
          <p:nvPr/>
        </p:nvSpPr>
        <p:spPr>
          <a:xfrm>
            <a:off x="1942254" y="4149797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32" name="Straight Arrow Connector 31" descr=" 50">
            <a:extLst>
              <a:ext uri="{FF2B5EF4-FFF2-40B4-BE49-F238E27FC236}">
                <a16:creationId xmlns:a16="http://schemas.microsoft.com/office/drawing/2014/main" id="{F97EB20B-F408-A24A-8331-9E343D0CA725}"/>
              </a:ext>
            </a:extLst>
          </p:cNvPr>
          <p:cNvCxnSpPr>
            <a:cxnSpLocks/>
          </p:cNvCxnSpPr>
          <p:nvPr/>
        </p:nvCxnSpPr>
        <p:spPr>
          <a:xfrm>
            <a:off x="2188394" y="3507722"/>
            <a:ext cx="2904" cy="6420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 descr=" 54">
            <a:extLst>
              <a:ext uri="{FF2B5EF4-FFF2-40B4-BE49-F238E27FC236}">
                <a16:creationId xmlns:a16="http://schemas.microsoft.com/office/drawing/2014/main" id="{D1EDF6AB-07F9-BB4F-AC61-9A30663960C0}"/>
              </a:ext>
            </a:extLst>
          </p:cNvPr>
          <p:cNvSpPr/>
          <p:nvPr/>
        </p:nvSpPr>
        <p:spPr>
          <a:xfrm>
            <a:off x="2937472" y="3802045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 descr=" 55">
            <a:extLst>
              <a:ext uri="{FF2B5EF4-FFF2-40B4-BE49-F238E27FC236}">
                <a16:creationId xmlns:a16="http://schemas.microsoft.com/office/drawing/2014/main" id="{58D5584A-082A-8C47-8E52-6811A7C1166F}"/>
              </a:ext>
            </a:extLst>
          </p:cNvPr>
          <p:cNvSpPr/>
          <p:nvPr/>
        </p:nvSpPr>
        <p:spPr>
          <a:xfrm>
            <a:off x="3092639" y="4018111"/>
            <a:ext cx="456058" cy="270413"/>
          </a:xfrm>
          <a:prstGeom prst="rect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F1</a:t>
            </a:r>
          </a:p>
        </p:txBody>
      </p:sp>
      <p:sp>
        <p:nvSpPr>
          <p:cNvPr id="43" name="Oval 42" descr=" 58">
            <a:extLst>
              <a:ext uri="{FF2B5EF4-FFF2-40B4-BE49-F238E27FC236}">
                <a16:creationId xmlns:a16="http://schemas.microsoft.com/office/drawing/2014/main" id="{28F883BB-A827-E440-849A-B684F401597F}"/>
              </a:ext>
            </a:extLst>
          </p:cNvPr>
          <p:cNvSpPr/>
          <p:nvPr/>
        </p:nvSpPr>
        <p:spPr>
          <a:xfrm>
            <a:off x="4472935" y="4436113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34" name="TextBox 33" descr=" 6">
            <a:extLst>
              <a:ext uri="{FF2B5EF4-FFF2-40B4-BE49-F238E27FC236}">
                <a16:creationId xmlns:a16="http://schemas.microsoft.com/office/drawing/2014/main" id="{47F8670D-40DD-054D-ADD2-C06E43E1502C}"/>
              </a:ext>
            </a:extLst>
          </p:cNvPr>
          <p:cNvSpPr txBox="1"/>
          <p:nvPr/>
        </p:nvSpPr>
        <p:spPr>
          <a:xfrm>
            <a:off x="1547287" y="3698295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sp>
        <p:nvSpPr>
          <p:cNvPr id="42" name="TextBox 41" descr=" 82">
            <a:extLst>
              <a:ext uri="{FF2B5EF4-FFF2-40B4-BE49-F238E27FC236}">
                <a16:creationId xmlns:a16="http://schemas.microsoft.com/office/drawing/2014/main" id="{EA719DCB-7B5A-C040-ACB6-8A292721AFEF}"/>
              </a:ext>
            </a:extLst>
          </p:cNvPr>
          <p:cNvSpPr txBox="1"/>
          <p:nvPr/>
        </p:nvSpPr>
        <p:spPr>
          <a:xfrm>
            <a:off x="3571799" y="4522379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D893DF4-99F2-944A-88BE-27C802948673}"/>
              </a:ext>
            </a:extLst>
          </p:cNvPr>
          <p:cNvCxnSpPr>
            <a:endCxn id="38" idx="1"/>
          </p:cNvCxnSpPr>
          <p:nvPr/>
        </p:nvCxnSpPr>
        <p:spPr>
          <a:xfrm rot="16200000" flipH="1">
            <a:off x="2410384" y="3622708"/>
            <a:ext cx="635033" cy="419144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 descr=" 6">
            <a:extLst>
              <a:ext uri="{FF2B5EF4-FFF2-40B4-BE49-F238E27FC236}">
                <a16:creationId xmlns:a16="http://schemas.microsoft.com/office/drawing/2014/main" id="{B0646AE6-99D3-0240-9E1A-138E8BCAB6E4}"/>
              </a:ext>
            </a:extLst>
          </p:cNvPr>
          <p:cNvSpPr txBox="1"/>
          <p:nvPr/>
        </p:nvSpPr>
        <p:spPr>
          <a:xfrm>
            <a:off x="2437974" y="3548865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lwb_ns_waiters</a:t>
            </a:r>
            <a:endParaRPr lang="en-US" sz="800" dirty="0"/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160E506-30D3-B548-9829-0FC805D0F6D0}"/>
              </a:ext>
            </a:extLst>
          </p:cNvPr>
          <p:cNvCxnSpPr>
            <a:cxnSpLocks/>
            <a:stCxn id="38" idx="2"/>
          </p:cNvCxnSpPr>
          <p:nvPr/>
        </p:nvCxnSpPr>
        <p:spPr>
          <a:xfrm rot="16200000" flipH="1">
            <a:off x="3824179" y="3978129"/>
            <a:ext cx="92453" cy="113128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 descr=" 24">
            <a:extLst>
              <a:ext uri="{FF2B5EF4-FFF2-40B4-BE49-F238E27FC236}">
                <a16:creationId xmlns:a16="http://schemas.microsoft.com/office/drawing/2014/main" id="{4052C29F-838C-1847-84CF-01ADC2750704}"/>
              </a:ext>
            </a:extLst>
          </p:cNvPr>
          <p:cNvSpPr txBox="1"/>
          <p:nvPr/>
        </p:nvSpPr>
        <p:spPr>
          <a:xfrm>
            <a:off x="7273554" y="1747753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F3 (S)</a:t>
            </a:r>
          </a:p>
        </p:txBody>
      </p:sp>
      <p:sp>
        <p:nvSpPr>
          <p:cNvPr id="39" name="Oval 38" descr=" 25">
            <a:extLst>
              <a:ext uri="{FF2B5EF4-FFF2-40B4-BE49-F238E27FC236}">
                <a16:creationId xmlns:a16="http://schemas.microsoft.com/office/drawing/2014/main" id="{114895ED-8A43-B442-BA6D-EBD2016D34E6}"/>
              </a:ext>
            </a:extLst>
          </p:cNvPr>
          <p:cNvSpPr/>
          <p:nvPr/>
        </p:nvSpPr>
        <p:spPr>
          <a:xfrm>
            <a:off x="7358749" y="127631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pic>
        <p:nvPicPr>
          <p:cNvPr id="40" name="Graphic 39" descr=" 87">
            <a:extLst>
              <a:ext uri="{FF2B5EF4-FFF2-40B4-BE49-F238E27FC236}">
                <a16:creationId xmlns:a16="http://schemas.microsoft.com/office/drawing/2014/main" id="{ACBE12CD-ECD6-9A45-93B0-CA67B6C5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93" y="1770491"/>
            <a:ext cx="177763" cy="215444"/>
          </a:xfrm>
          <a:prstGeom prst="rect">
            <a:avLst/>
          </a:prstGeom>
        </p:spPr>
      </p:pic>
      <p:sp>
        <p:nvSpPr>
          <p:cNvPr id="44" name="TextBox 43" descr=" 26">
            <a:extLst>
              <a:ext uri="{FF2B5EF4-FFF2-40B4-BE49-F238E27FC236}">
                <a16:creationId xmlns:a16="http://schemas.microsoft.com/office/drawing/2014/main" id="{FC92A836-C4A6-0A4A-87FA-0C27B1FF3D32}"/>
              </a:ext>
            </a:extLst>
          </p:cNvPr>
          <p:cNvSpPr txBox="1"/>
          <p:nvPr/>
        </p:nvSpPr>
        <p:spPr>
          <a:xfrm>
            <a:off x="7274415" y="1994352"/>
            <a:ext cx="790548" cy="21544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F3</a:t>
            </a:r>
          </a:p>
        </p:txBody>
      </p:sp>
      <p:sp>
        <p:nvSpPr>
          <p:cNvPr id="45" name="Teardrop 44">
            <a:extLst>
              <a:ext uri="{FF2B5EF4-FFF2-40B4-BE49-F238E27FC236}">
                <a16:creationId xmlns:a16="http://schemas.microsoft.com/office/drawing/2014/main" id="{6808F715-7D40-6B4C-BC54-4B6A42B9B91B}"/>
              </a:ext>
            </a:extLst>
          </p:cNvPr>
          <p:cNvSpPr/>
          <p:nvPr/>
        </p:nvSpPr>
        <p:spPr>
          <a:xfrm>
            <a:off x="5337874" y="2345279"/>
            <a:ext cx="2158313" cy="1162443"/>
          </a:xfrm>
          <a:prstGeom prst="teardrop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Write on F3, </a:t>
            </a:r>
            <a:r>
              <a:rPr lang="en-US" dirty="0">
                <a:highlight>
                  <a:srgbClr val="FFFF00"/>
                </a:highlight>
              </a:rPr>
              <a:t>added to per-object async list</a:t>
            </a:r>
          </a:p>
        </p:txBody>
      </p:sp>
      <p:sp>
        <p:nvSpPr>
          <p:cNvPr id="47" name="TextBox 46" descr=" 63">
            <a:extLst>
              <a:ext uri="{FF2B5EF4-FFF2-40B4-BE49-F238E27FC236}">
                <a16:creationId xmlns:a16="http://schemas.microsoft.com/office/drawing/2014/main" id="{1BFCB622-9CB2-104D-8735-402F6932DDBA}"/>
              </a:ext>
            </a:extLst>
          </p:cNvPr>
          <p:cNvSpPr txBox="1"/>
          <p:nvPr/>
        </p:nvSpPr>
        <p:spPr>
          <a:xfrm>
            <a:off x="1703257" y="2256479"/>
            <a:ext cx="613170" cy="21544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F3</a:t>
            </a:r>
          </a:p>
        </p:txBody>
      </p:sp>
      <p:cxnSp>
        <p:nvCxnSpPr>
          <p:cNvPr id="49" name="Straight Arrow Connector 48" descr=" 64">
            <a:extLst>
              <a:ext uri="{FF2B5EF4-FFF2-40B4-BE49-F238E27FC236}">
                <a16:creationId xmlns:a16="http://schemas.microsoft.com/office/drawing/2014/main" id="{03B63337-6200-4A4D-8702-FA180AA2F2A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219083" y="2353818"/>
            <a:ext cx="484174" cy="103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2363982-8421-1746-ACE8-F622405D6EAE}"/>
              </a:ext>
            </a:extLst>
          </p:cNvPr>
          <p:cNvSpPr txBox="1"/>
          <p:nvPr/>
        </p:nvSpPr>
        <p:spPr>
          <a:xfrm>
            <a:off x="1905816" y="2621646"/>
            <a:ext cx="58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LWB1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585308-5271-5748-8137-BA3812045204}"/>
              </a:ext>
            </a:extLst>
          </p:cNvPr>
          <p:cNvSpPr txBox="1"/>
          <p:nvPr/>
        </p:nvSpPr>
        <p:spPr>
          <a:xfrm>
            <a:off x="3616123" y="4018111"/>
            <a:ext cx="58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LWB2</a:t>
            </a:r>
          </a:p>
        </p:txBody>
      </p:sp>
    </p:spTree>
    <p:extLst>
      <p:ext uri="{BB962C8B-B14F-4D97-AF65-F5344CB8AC3E}">
        <p14:creationId xmlns:p14="http://schemas.microsoft.com/office/powerpoint/2010/main" val="19750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ZIL overview : How it works	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501EA2-3128-244D-9A82-579E7BB2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3549"/>
            <a:ext cx="8520600" cy="3881705"/>
          </a:xfrm>
        </p:spPr>
        <p:txBody>
          <a:bodyPr/>
          <a:lstStyle/>
          <a:p>
            <a:r>
              <a:rPr lang="en-US" dirty="0"/>
              <a:t>All modify operations are added as an </a:t>
            </a:r>
            <a:r>
              <a:rPr lang="en-US" dirty="0" err="1"/>
              <a:t>itx</a:t>
            </a:r>
            <a:endParaRPr lang="en-US" dirty="0"/>
          </a:p>
          <a:p>
            <a:pPr lvl="1"/>
            <a:r>
              <a:rPr lang="en-US" dirty="0"/>
              <a:t>Namespace operations and sync operations (operations done on an object which has </a:t>
            </a:r>
            <a:r>
              <a:rPr lang="en-US" dirty="0" err="1"/>
              <a:t>atleast</a:t>
            </a:r>
            <a:r>
              <a:rPr lang="en-US" dirty="0"/>
              <a:t> one open which is O_SYNC) are added to </a:t>
            </a:r>
            <a:r>
              <a:rPr lang="en-US" dirty="0" err="1"/>
              <a:t>sync_list</a:t>
            </a:r>
            <a:r>
              <a:rPr lang="en-US" dirty="0"/>
              <a:t> (</a:t>
            </a:r>
            <a:r>
              <a:rPr lang="en-US" dirty="0" err="1"/>
              <a:t>i_sync_list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Async operations on an object are added to per-object list (</a:t>
            </a:r>
            <a:r>
              <a:rPr lang="en-US" dirty="0" err="1"/>
              <a:t>i_async_tree</a:t>
            </a:r>
            <a:r>
              <a:rPr lang="en-US" dirty="0"/>
              <a:t>)</a:t>
            </a:r>
          </a:p>
          <a:p>
            <a:r>
              <a:rPr lang="en-US" dirty="0"/>
              <a:t>As part of an operation (such as </a:t>
            </a:r>
            <a:r>
              <a:rPr lang="en-US" dirty="0" err="1"/>
              <a:t>fsync</a:t>
            </a:r>
            <a:r>
              <a:rPr lang="en-US" dirty="0"/>
              <a:t> or a sync write)  which needs to commit the relevant pending modify operations..</a:t>
            </a:r>
          </a:p>
          <a:p>
            <a:pPr lvl="1"/>
            <a:r>
              <a:rPr lang="en-US" dirty="0"/>
              <a:t>Gather all relevant pending </a:t>
            </a:r>
            <a:r>
              <a:rPr lang="en-US" dirty="0" err="1"/>
              <a:t>itxes</a:t>
            </a:r>
            <a:r>
              <a:rPr lang="en-US" dirty="0"/>
              <a:t> – all </a:t>
            </a:r>
            <a:r>
              <a:rPr lang="en-US" dirty="0" err="1"/>
              <a:t>itxes</a:t>
            </a:r>
            <a:r>
              <a:rPr lang="en-US" dirty="0"/>
              <a:t> in </a:t>
            </a:r>
            <a:r>
              <a:rPr lang="en-US" dirty="0" err="1"/>
              <a:t>sync_list</a:t>
            </a:r>
            <a:r>
              <a:rPr lang="en-US" dirty="0"/>
              <a:t> and all </a:t>
            </a:r>
            <a:r>
              <a:rPr lang="en-US" dirty="0" err="1"/>
              <a:t>itxes</a:t>
            </a:r>
            <a:r>
              <a:rPr lang="en-US" dirty="0"/>
              <a:t> for corresponding object in async list</a:t>
            </a:r>
          </a:p>
          <a:p>
            <a:pPr lvl="1"/>
            <a:r>
              <a:rPr lang="en-US" dirty="0"/>
              <a:t>Assign the </a:t>
            </a:r>
            <a:r>
              <a:rPr lang="en-US" dirty="0" err="1"/>
              <a:t>itxes</a:t>
            </a:r>
            <a:r>
              <a:rPr lang="en-US" dirty="0"/>
              <a:t> to a LWB, write out through </a:t>
            </a:r>
            <a:r>
              <a:rPr lang="en-US" dirty="0" err="1"/>
              <a:t>zio</a:t>
            </a:r>
            <a:r>
              <a:rPr lang="en-US" dirty="0"/>
              <a:t> pipeline, wait for that LWB and all other pending LWBs to finish before responding to the thread waiting 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8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With proposed solution</a:t>
            </a:r>
            <a:endParaRPr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00657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zil_ns_lwbs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27" name="Rectangle 26" descr=" 38">
            <a:extLst>
              <a:ext uri="{FF2B5EF4-FFF2-40B4-BE49-F238E27FC236}">
                <a16:creationId xmlns:a16="http://schemas.microsoft.com/office/drawing/2014/main" id="{C4A25543-7641-5D41-9A82-0E986F84DF4D}"/>
              </a:ext>
            </a:extLst>
          </p:cNvPr>
          <p:cNvSpPr/>
          <p:nvPr/>
        </p:nvSpPr>
        <p:spPr>
          <a:xfrm>
            <a:off x="1591578" y="2782258"/>
            <a:ext cx="1204920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 descr=" 42">
            <a:extLst>
              <a:ext uri="{FF2B5EF4-FFF2-40B4-BE49-F238E27FC236}">
                <a16:creationId xmlns:a16="http://schemas.microsoft.com/office/drawing/2014/main" id="{EB7844A5-7003-C44A-897F-7BFCAAD5F447}"/>
              </a:ext>
            </a:extLst>
          </p:cNvPr>
          <p:cNvSpPr/>
          <p:nvPr/>
        </p:nvSpPr>
        <p:spPr>
          <a:xfrm>
            <a:off x="2262180" y="2998324"/>
            <a:ext cx="456058" cy="270413"/>
          </a:xfrm>
          <a:prstGeom prst="rect">
            <a:avLst/>
          </a:prstGeom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F2</a:t>
            </a:r>
          </a:p>
        </p:txBody>
      </p:sp>
      <p:sp>
        <p:nvSpPr>
          <p:cNvPr id="30" name="Rectangle 29" descr=" 44">
            <a:extLst>
              <a:ext uri="{FF2B5EF4-FFF2-40B4-BE49-F238E27FC236}">
                <a16:creationId xmlns:a16="http://schemas.microsoft.com/office/drawing/2014/main" id="{465A5FA8-4FA6-0A4E-9ADF-E7A1EEE1C3D0}"/>
              </a:ext>
            </a:extLst>
          </p:cNvPr>
          <p:cNvSpPr/>
          <p:nvPr/>
        </p:nvSpPr>
        <p:spPr>
          <a:xfrm>
            <a:off x="1711247" y="2990236"/>
            <a:ext cx="456058" cy="270413"/>
          </a:xfrm>
          <a:prstGeom prst="rect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 F1</a:t>
            </a:r>
          </a:p>
        </p:txBody>
      </p:sp>
      <p:cxnSp>
        <p:nvCxnSpPr>
          <p:cNvPr id="33" name="Straight Arrow Connector 32" descr=" 45">
            <a:extLst>
              <a:ext uri="{FF2B5EF4-FFF2-40B4-BE49-F238E27FC236}">
                <a16:creationId xmlns:a16="http://schemas.microsoft.com/office/drawing/2014/main" id="{62C2CF2F-9994-B848-B7F7-26F270643124}"/>
              </a:ext>
            </a:extLst>
          </p:cNvPr>
          <p:cNvCxnSpPr>
            <a:cxnSpLocks/>
          </p:cNvCxnSpPr>
          <p:nvPr/>
        </p:nvCxnSpPr>
        <p:spPr>
          <a:xfrm flipV="1">
            <a:off x="1219083" y="3130010"/>
            <a:ext cx="372495" cy="3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 descr=" 49">
            <a:extLst>
              <a:ext uri="{FF2B5EF4-FFF2-40B4-BE49-F238E27FC236}">
                <a16:creationId xmlns:a16="http://schemas.microsoft.com/office/drawing/2014/main" id="{8DF48280-8050-744A-8895-5B9A052A6A80}"/>
              </a:ext>
            </a:extLst>
          </p:cNvPr>
          <p:cNvSpPr/>
          <p:nvPr/>
        </p:nvSpPr>
        <p:spPr>
          <a:xfrm>
            <a:off x="1947898" y="4119836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cxnSp>
        <p:nvCxnSpPr>
          <p:cNvPr id="32" name="Straight Arrow Connector 31" descr=" 50">
            <a:extLst>
              <a:ext uri="{FF2B5EF4-FFF2-40B4-BE49-F238E27FC236}">
                <a16:creationId xmlns:a16="http://schemas.microsoft.com/office/drawing/2014/main" id="{F97EB20B-F408-A24A-8331-9E343D0CA725}"/>
              </a:ext>
            </a:extLst>
          </p:cNvPr>
          <p:cNvCxnSpPr>
            <a:cxnSpLocks/>
          </p:cNvCxnSpPr>
          <p:nvPr/>
        </p:nvCxnSpPr>
        <p:spPr>
          <a:xfrm>
            <a:off x="2194038" y="3477761"/>
            <a:ext cx="2904" cy="6420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 descr=" 54">
            <a:extLst>
              <a:ext uri="{FF2B5EF4-FFF2-40B4-BE49-F238E27FC236}">
                <a16:creationId xmlns:a16="http://schemas.microsoft.com/office/drawing/2014/main" id="{D1EDF6AB-07F9-BB4F-AC61-9A30663960C0}"/>
              </a:ext>
            </a:extLst>
          </p:cNvPr>
          <p:cNvSpPr/>
          <p:nvPr/>
        </p:nvSpPr>
        <p:spPr>
          <a:xfrm>
            <a:off x="3561215" y="3650510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 descr=" 55">
            <a:extLst>
              <a:ext uri="{FF2B5EF4-FFF2-40B4-BE49-F238E27FC236}">
                <a16:creationId xmlns:a16="http://schemas.microsoft.com/office/drawing/2014/main" id="{58D5584A-082A-8C47-8E52-6811A7C1166F}"/>
              </a:ext>
            </a:extLst>
          </p:cNvPr>
          <p:cNvSpPr/>
          <p:nvPr/>
        </p:nvSpPr>
        <p:spPr>
          <a:xfrm>
            <a:off x="3716382" y="3866576"/>
            <a:ext cx="456058" cy="270413"/>
          </a:xfrm>
          <a:prstGeom prst="rect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F1</a:t>
            </a:r>
          </a:p>
        </p:txBody>
      </p:sp>
      <p:sp>
        <p:nvSpPr>
          <p:cNvPr id="43" name="Oval 42" descr=" 58">
            <a:extLst>
              <a:ext uri="{FF2B5EF4-FFF2-40B4-BE49-F238E27FC236}">
                <a16:creationId xmlns:a16="http://schemas.microsoft.com/office/drawing/2014/main" id="{28F883BB-A827-E440-849A-B684F401597F}"/>
              </a:ext>
            </a:extLst>
          </p:cNvPr>
          <p:cNvSpPr/>
          <p:nvPr/>
        </p:nvSpPr>
        <p:spPr>
          <a:xfrm>
            <a:off x="4561705" y="4407195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34" name="TextBox 33" descr=" 6">
            <a:extLst>
              <a:ext uri="{FF2B5EF4-FFF2-40B4-BE49-F238E27FC236}">
                <a16:creationId xmlns:a16="http://schemas.microsoft.com/office/drawing/2014/main" id="{47F8670D-40DD-054D-ADD2-C06E43E1502C}"/>
              </a:ext>
            </a:extLst>
          </p:cNvPr>
          <p:cNvSpPr txBox="1"/>
          <p:nvPr/>
        </p:nvSpPr>
        <p:spPr>
          <a:xfrm>
            <a:off x="1552931" y="3668334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sp>
        <p:nvSpPr>
          <p:cNvPr id="42" name="TextBox 41" descr=" 82">
            <a:extLst>
              <a:ext uri="{FF2B5EF4-FFF2-40B4-BE49-F238E27FC236}">
                <a16:creationId xmlns:a16="http://schemas.microsoft.com/office/drawing/2014/main" id="{EA719DCB-7B5A-C040-ACB6-8A292721AFEF}"/>
              </a:ext>
            </a:extLst>
          </p:cNvPr>
          <p:cNvSpPr txBox="1"/>
          <p:nvPr/>
        </p:nvSpPr>
        <p:spPr>
          <a:xfrm>
            <a:off x="3908613" y="4384312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D893DF4-99F2-944A-88BE-27C802948673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569437" y="3477761"/>
            <a:ext cx="991778" cy="520501"/>
          </a:xfrm>
          <a:prstGeom prst="bentConnector3">
            <a:avLst>
              <a:gd name="adj1" fmla="val 180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 descr=" 6">
            <a:extLst>
              <a:ext uri="{FF2B5EF4-FFF2-40B4-BE49-F238E27FC236}">
                <a16:creationId xmlns:a16="http://schemas.microsoft.com/office/drawing/2014/main" id="{B0646AE6-99D3-0240-9E1A-138E8BCAB6E4}"/>
              </a:ext>
            </a:extLst>
          </p:cNvPr>
          <p:cNvSpPr txBox="1"/>
          <p:nvPr/>
        </p:nvSpPr>
        <p:spPr>
          <a:xfrm>
            <a:off x="2534791" y="3782817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lwb_ns_waiters</a:t>
            </a:r>
            <a:endParaRPr lang="en-US" sz="800" dirty="0"/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160E506-30D3-B548-9829-0FC805D0F6D0}"/>
              </a:ext>
            </a:extLst>
          </p:cNvPr>
          <p:cNvCxnSpPr>
            <a:cxnSpLocks/>
            <a:stCxn id="38" idx="2"/>
            <a:endCxn id="43" idx="2"/>
          </p:cNvCxnSpPr>
          <p:nvPr/>
        </p:nvCxnSpPr>
        <p:spPr>
          <a:xfrm rot="16200000" flipH="1">
            <a:off x="4137569" y="4136947"/>
            <a:ext cx="215071" cy="63320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 descr=" 24">
            <a:extLst>
              <a:ext uri="{FF2B5EF4-FFF2-40B4-BE49-F238E27FC236}">
                <a16:creationId xmlns:a16="http://schemas.microsoft.com/office/drawing/2014/main" id="{4052C29F-838C-1847-84CF-01ADC2750704}"/>
              </a:ext>
            </a:extLst>
          </p:cNvPr>
          <p:cNvSpPr txBox="1"/>
          <p:nvPr/>
        </p:nvSpPr>
        <p:spPr>
          <a:xfrm>
            <a:off x="7273554" y="1747753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F3 (S)</a:t>
            </a:r>
          </a:p>
        </p:txBody>
      </p:sp>
      <p:sp>
        <p:nvSpPr>
          <p:cNvPr id="39" name="Oval 38" descr=" 25">
            <a:extLst>
              <a:ext uri="{FF2B5EF4-FFF2-40B4-BE49-F238E27FC236}">
                <a16:creationId xmlns:a16="http://schemas.microsoft.com/office/drawing/2014/main" id="{114895ED-8A43-B442-BA6D-EBD2016D34E6}"/>
              </a:ext>
            </a:extLst>
          </p:cNvPr>
          <p:cNvSpPr/>
          <p:nvPr/>
        </p:nvSpPr>
        <p:spPr>
          <a:xfrm>
            <a:off x="7358749" y="127631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pic>
        <p:nvPicPr>
          <p:cNvPr id="40" name="Graphic 39" descr=" 87">
            <a:extLst>
              <a:ext uri="{FF2B5EF4-FFF2-40B4-BE49-F238E27FC236}">
                <a16:creationId xmlns:a16="http://schemas.microsoft.com/office/drawing/2014/main" id="{ACBE12CD-ECD6-9A45-93B0-CA67B6C5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93" y="1770491"/>
            <a:ext cx="177763" cy="215444"/>
          </a:xfrm>
          <a:prstGeom prst="rect">
            <a:avLst/>
          </a:prstGeom>
        </p:spPr>
      </p:pic>
      <p:sp>
        <p:nvSpPr>
          <p:cNvPr id="44" name="TextBox 43" descr=" 26">
            <a:extLst>
              <a:ext uri="{FF2B5EF4-FFF2-40B4-BE49-F238E27FC236}">
                <a16:creationId xmlns:a16="http://schemas.microsoft.com/office/drawing/2014/main" id="{FC92A836-C4A6-0A4A-87FA-0C27B1FF3D32}"/>
              </a:ext>
            </a:extLst>
          </p:cNvPr>
          <p:cNvSpPr txBox="1"/>
          <p:nvPr/>
        </p:nvSpPr>
        <p:spPr>
          <a:xfrm>
            <a:off x="7274415" y="1994352"/>
            <a:ext cx="790548" cy="21544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F3</a:t>
            </a:r>
          </a:p>
        </p:txBody>
      </p:sp>
      <p:sp>
        <p:nvSpPr>
          <p:cNvPr id="50" name="Rectangle 49" descr=" 69">
            <a:extLst>
              <a:ext uri="{FF2B5EF4-FFF2-40B4-BE49-F238E27FC236}">
                <a16:creationId xmlns:a16="http://schemas.microsoft.com/office/drawing/2014/main" id="{559D496A-6874-434C-8C31-632BDD0FA23D}"/>
              </a:ext>
            </a:extLst>
          </p:cNvPr>
          <p:cNvSpPr/>
          <p:nvPr/>
        </p:nvSpPr>
        <p:spPr>
          <a:xfrm>
            <a:off x="5075872" y="3614955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 descr=" 70">
            <a:extLst>
              <a:ext uri="{FF2B5EF4-FFF2-40B4-BE49-F238E27FC236}">
                <a16:creationId xmlns:a16="http://schemas.microsoft.com/office/drawing/2014/main" id="{C5F3676B-E1A0-DA4F-BE07-D0793E15356D}"/>
              </a:ext>
            </a:extLst>
          </p:cNvPr>
          <p:cNvSpPr/>
          <p:nvPr/>
        </p:nvSpPr>
        <p:spPr>
          <a:xfrm>
            <a:off x="5231039" y="3831021"/>
            <a:ext cx="456058" cy="270413"/>
          </a:xfrm>
          <a:prstGeom prst="rect">
            <a:avLst/>
          </a:prstGeom>
          <a:ln w="9525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F3</a:t>
            </a:r>
          </a:p>
        </p:txBody>
      </p:sp>
      <p:cxnSp>
        <p:nvCxnSpPr>
          <p:cNvPr id="52" name="Straight Arrow Connector 51" descr=" 71">
            <a:extLst>
              <a:ext uri="{FF2B5EF4-FFF2-40B4-BE49-F238E27FC236}">
                <a16:creationId xmlns:a16="http://schemas.microsoft.com/office/drawing/2014/main" id="{058C7724-2D09-B649-ADDD-67DF564EA4F7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4311370" y="3962707"/>
            <a:ext cx="764502" cy="58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 descr=" 72">
            <a:extLst>
              <a:ext uri="{FF2B5EF4-FFF2-40B4-BE49-F238E27FC236}">
                <a16:creationId xmlns:a16="http://schemas.microsoft.com/office/drawing/2014/main" id="{2EABE5BA-2966-A645-8D8B-CBE2ED2093E1}"/>
              </a:ext>
            </a:extLst>
          </p:cNvPr>
          <p:cNvSpPr/>
          <p:nvPr/>
        </p:nvSpPr>
        <p:spPr>
          <a:xfrm>
            <a:off x="6068350" y="4381259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sp>
        <p:nvSpPr>
          <p:cNvPr id="56" name="TextBox 55" descr=" 82">
            <a:extLst>
              <a:ext uri="{FF2B5EF4-FFF2-40B4-BE49-F238E27FC236}">
                <a16:creationId xmlns:a16="http://schemas.microsoft.com/office/drawing/2014/main" id="{8BC78CA3-03E5-A744-801B-57FB5BBACA91}"/>
              </a:ext>
            </a:extLst>
          </p:cNvPr>
          <p:cNvSpPr txBox="1"/>
          <p:nvPr/>
        </p:nvSpPr>
        <p:spPr>
          <a:xfrm>
            <a:off x="5371240" y="4346011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A05BC65B-AC3B-334A-A215-BE56A79360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33573" y="4111012"/>
            <a:ext cx="215071" cy="63320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C9BD4AB-5DD8-2A48-8D56-1FBB04668F37}"/>
              </a:ext>
            </a:extLst>
          </p:cNvPr>
          <p:cNvSpPr/>
          <p:nvPr/>
        </p:nvSpPr>
        <p:spPr>
          <a:xfrm>
            <a:off x="3816927" y="2480776"/>
            <a:ext cx="3359728" cy="6492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that LWB2 &amp; LWB3 are dependent only on LWB1, which has a namespace operation.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5451E6-E973-2440-9C95-3A008DFC2C5E}"/>
              </a:ext>
            </a:extLst>
          </p:cNvPr>
          <p:cNvSpPr txBox="1"/>
          <p:nvPr/>
        </p:nvSpPr>
        <p:spPr>
          <a:xfrm>
            <a:off x="1947898" y="2599575"/>
            <a:ext cx="58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LWB1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D19010-8FBF-594C-8D08-748080D1791B}"/>
              </a:ext>
            </a:extLst>
          </p:cNvPr>
          <p:cNvSpPr txBox="1"/>
          <p:nvPr/>
        </p:nvSpPr>
        <p:spPr>
          <a:xfrm>
            <a:off x="3657808" y="3472057"/>
            <a:ext cx="58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LWB2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72C21E-934E-AA4E-BC42-BBD2F14B9DFF}"/>
              </a:ext>
            </a:extLst>
          </p:cNvPr>
          <p:cNvSpPr txBox="1"/>
          <p:nvPr/>
        </p:nvSpPr>
        <p:spPr>
          <a:xfrm>
            <a:off x="5157587" y="3423248"/>
            <a:ext cx="58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LWB3</a:t>
            </a:r>
          </a:p>
        </p:txBody>
      </p:sp>
    </p:spTree>
    <p:extLst>
      <p:ext uri="{BB962C8B-B14F-4D97-AF65-F5344CB8AC3E}">
        <p14:creationId xmlns:p14="http://schemas.microsoft.com/office/powerpoint/2010/main" val="117008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With proposed solution</a:t>
            </a:r>
            <a:endParaRPr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00657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zil_ns_lwbs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38" name="Rectangle 37" descr=" 54">
            <a:extLst>
              <a:ext uri="{FF2B5EF4-FFF2-40B4-BE49-F238E27FC236}">
                <a16:creationId xmlns:a16="http://schemas.microsoft.com/office/drawing/2014/main" id="{D1EDF6AB-07F9-BB4F-AC61-9A30663960C0}"/>
              </a:ext>
            </a:extLst>
          </p:cNvPr>
          <p:cNvSpPr/>
          <p:nvPr/>
        </p:nvSpPr>
        <p:spPr>
          <a:xfrm>
            <a:off x="2280862" y="2474584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 descr=" 55">
            <a:extLst>
              <a:ext uri="{FF2B5EF4-FFF2-40B4-BE49-F238E27FC236}">
                <a16:creationId xmlns:a16="http://schemas.microsoft.com/office/drawing/2014/main" id="{58D5584A-082A-8C47-8E52-6811A7C1166F}"/>
              </a:ext>
            </a:extLst>
          </p:cNvPr>
          <p:cNvSpPr/>
          <p:nvPr/>
        </p:nvSpPr>
        <p:spPr>
          <a:xfrm>
            <a:off x="2436029" y="2690650"/>
            <a:ext cx="456058" cy="270413"/>
          </a:xfrm>
          <a:prstGeom prst="rect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F1</a:t>
            </a:r>
          </a:p>
        </p:txBody>
      </p:sp>
      <p:sp>
        <p:nvSpPr>
          <p:cNvPr id="43" name="Oval 42" descr=" 58">
            <a:extLst>
              <a:ext uri="{FF2B5EF4-FFF2-40B4-BE49-F238E27FC236}">
                <a16:creationId xmlns:a16="http://schemas.microsoft.com/office/drawing/2014/main" id="{28F883BB-A827-E440-849A-B684F401597F}"/>
              </a:ext>
            </a:extLst>
          </p:cNvPr>
          <p:cNvSpPr/>
          <p:nvPr/>
        </p:nvSpPr>
        <p:spPr>
          <a:xfrm>
            <a:off x="3281352" y="32312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42" name="TextBox 41" descr=" 82">
            <a:extLst>
              <a:ext uri="{FF2B5EF4-FFF2-40B4-BE49-F238E27FC236}">
                <a16:creationId xmlns:a16="http://schemas.microsoft.com/office/drawing/2014/main" id="{EA719DCB-7B5A-C040-ACB6-8A292721AFEF}"/>
              </a:ext>
            </a:extLst>
          </p:cNvPr>
          <p:cNvSpPr txBox="1"/>
          <p:nvPr/>
        </p:nvSpPr>
        <p:spPr>
          <a:xfrm>
            <a:off x="2628260" y="3208386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160E506-30D3-B548-9829-0FC805D0F6D0}"/>
              </a:ext>
            </a:extLst>
          </p:cNvPr>
          <p:cNvCxnSpPr>
            <a:cxnSpLocks/>
            <a:stCxn id="38" idx="2"/>
            <a:endCxn id="43" idx="2"/>
          </p:cNvCxnSpPr>
          <p:nvPr/>
        </p:nvCxnSpPr>
        <p:spPr>
          <a:xfrm rot="16200000" flipH="1">
            <a:off x="2857216" y="2961021"/>
            <a:ext cx="215071" cy="63320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 descr=" 24">
            <a:extLst>
              <a:ext uri="{FF2B5EF4-FFF2-40B4-BE49-F238E27FC236}">
                <a16:creationId xmlns:a16="http://schemas.microsoft.com/office/drawing/2014/main" id="{4052C29F-838C-1847-84CF-01ADC2750704}"/>
              </a:ext>
            </a:extLst>
          </p:cNvPr>
          <p:cNvSpPr txBox="1"/>
          <p:nvPr/>
        </p:nvSpPr>
        <p:spPr>
          <a:xfrm>
            <a:off x="7273554" y="1747753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F3 (S)</a:t>
            </a:r>
          </a:p>
        </p:txBody>
      </p:sp>
      <p:sp>
        <p:nvSpPr>
          <p:cNvPr id="39" name="Oval 38" descr=" 25">
            <a:extLst>
              <a:ext uri="{FF2B5EF4-FFF2-40B4-BE49-F238E27FC236}">
                <a16:creationId xmlns:a16="http://schemas.microsoft.com/office/drawing/2014/main" id="{114895ED-8A43-B442-BA6D-EBD2016D34E6}"/>
              </a:ext>
            </a:extLst>
          </p:cNvPr>
          <p:cNvSpPr/>
          <p:nvPr/>
        </p:nvSpPr>
        <p:spPr>
          <a:xfrm>
            <a:off x="7358749" y="127631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pic>
        <p:nvPicPr>
          <p:cNvPr id="40" name="Graphic 39" descr=" 87">
            <a:extLst>
              <a:ext uri="{FF2B5EF4-FFF2-40B4-BE49-F238E27FC236}">
                <a16:creationId xmlns:a16="http://schemas.microsoft.com/office/drawing/2014/main" id="{ACBE12CD-ECD6-9A45-93B0-CA67B6C5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93" y="1770491"/>
            <a:ext cx="177763" cy="215444"/>
          </a:xfrm>
          <a:prstGeom prst="rect">
            <a:avLst/>
          </a:prstGeom>
        </p:spPr>
      </p:pic>
      <p:sp>
        <p:nvSpPr>
          <p:cNvPr id="44" name="TextBox 43" descr=" 26">
            <a:extLst>
              <a:ext uri="{FF2B5EF4-FFF2-40B4-BE49-F238E27FC236}">
                <a16:creationId xmlns:a16="http://schemas.microsoft.com/office/drawing/2014/main" id="{FC92A836-C4A6-0A4A-87FA-0C27B1FF3D32}"/>
              </a:ext>
            </a:extLst>
          </p:cNvPr>
          <p:cNvSpPr txBox="1"/>
          <p:nvPr/>
        </p:nvSpPr>
        <p:spPr>
          <a:xfrm>
            <a:off x="7274415" y="1994352"/>
            <a:ext cx="790548" cy="21544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F3</a:t>
            </a:r>
          </a:p>
        </p:txBody>
      </p:sp>
      <p:sp>
        <p:nvSpPr>
          <p:cNvPr id="50" name="Rectangle 49" descr=" 69">
            <a:extLst>
              <a:ext uri="{FF2B5EF4-FFF2-40B4-BE49-F238E27FC236}">
                <a16:creationId xmlns:a16="http://schemas.microsoft.com/office/drawing/2014/main" id="{559D496A-6874-434C-8C31-632BDD0FA23D}"/>
              </a:ext>
            </a:extLst>
          </p:cNvPr>
          <p:cNvSpPr/>
          <p:nvPr/>
        </p:nvSpPr>
        <p:spPr>
          <a:xfrm>
            <a:off x="3795519" y="2439029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 descr=" 70">
            <a:extLst>
              <a:ext uri="{FF2B5EF4-FFF2-40B4-BE49-F238E27FC236}">
                <a16:creationId xmlns:a16="http://schemas.microsoft.com/office/drawing/2014/main" id="{C5F3676B-E1A0-DA4F-BE07-D0793E15356D}"/>
              </a:ext>
            </a:extLst>
          </p:cNvPr>
          <p:cNvSpPr/>
          <p:nvPr/>
        </p:nvSpPr>
        <p:spPr>
          <a:xfrm>
            <a:off x="3950686" y="2655095"/>
            <a:ext cx="456058" cy="270413"/>
          </a:xfrm>
          <a:prstGeom prst="rect">
            <a:avLst/>
          </a:prstGeom>
          <a:ln w="9525"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F3</a:t>
            </a:r>
          </a:p>
        </p:txBody>
      </p:sp>
      <p:sp>
        <p:nvSpPr>
          <p:cNvPr id="53" name="Oval 52" descr=" 72">
            <a:extLst>
              <a:ext uri="{FF2B5EF4-FFF2-40B4-BE49-F238E27FC236}">
                <a16:creationId xmlns:a16="http://schemas.microsoft.com/office/drawing/2014/main" id="{2EABE5BA-2966-A645-8D8B-CBE2ED2093E1}"/>
              </a:ext>
            </a:extLst>
          </p:cNvPr>
          <p:cNvSpPr/>
          <p:nvPr/>
        </p:nvSpPr>
        <p:spPr>
          <a:xfrm>
            <a:off x="4787997" y="320533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sp>
        <p:nvSpPr>
          <p:cNvPr id="56" name="TextBox 55" descr=" 82">
            <a:extLst>
              <a:ext uri="{FF2B5EF4-FFF2-40B4-BE49-F238E27FC236}">
                <a16:creationId xmlns:a16="http://schemas.microsoft.com/office/drawing/2014/main" id="{8BC78CA3-03E5-A744-801B-57FB5BBACA91}"/>
              </a:ext>
            </a:extLst>
          </p:cNvPr>
          <p:cNvSpPr txBox="1"/>
          <p:nvPr/>
        </p:nvSpPr>
        <p:spPr>
          <a:xfrm>
            <a:off x="4090887" y="3170085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A05BC65B-AC3B-334A-A215-BE56A79360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53220" y="2935086"/>
            <a:ext cx="215071" cy="63320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C9BD4AB-5DD8-2A48-8D56-1FBB04668F37}"/>
              </a:ext>
            </a:extLst>
          </p:cNvPr>
          <p:cNvSpPr/>
          <p:nvPr/>
        </p:nvSpPr>
        <p:spPr>
          <a:xfrm>
            <a:off x="5272933" y="3714854"/>
            <a:ext cx="3359728" cy="10283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LWB1 finishes, T2 responds to the write. At this point LWB2 and LWB3 are completely independent and can finish in any order</a:t>
            </a:r>
          </a:p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D19010-8FBF-594C-8D08-748080D1791B}"/>
              </a:ext>
            </a:extLst>
          </p:cNvPr>
          <p:cNvSpPr txBox="1"/>
          <p:nvPr/>
        </p:nvSpPr>
        <p:spPr>
          <a:xfrm>
            <a:off x="2377455" y="2296131"/>
            <a:ext cx="58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LWB2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72C21E-934E-AA4E-BC42-BBD2F14B9DFF}"/>
              </a:ext>
            </a:extLst>
          </p:cNvPr>
          <p:cNvSpPr txBox="1"/>
          <p:nvPr/>
        </p:nvSpPr>
        <p:spPr>
          <a:xfrm>
            <a:off x="3877234" y="2247322"/>
            <a:ext cx="58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LWB3</a:t>
            </a:r>
          </a:p>
        </p:txBody>
      </p:sp>
      <p:pic>
        <p:nvPicPr>
          <p:cNvPr id="49" name="Graphic 48" descr=" 83">
            <a:extLst>
              <a:ext uri="{FF2B5EF4-FFF2-40B4-BE49-F238E27FC236}">
                <a16:creationId xmlns:a16="http://schemas.microsoft.com/office/drawing/2014/main" id="{5C8110CB-C667-4B4D-8CBC-D4EBC6651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763798"/>
            <a:ext cx="177763" cy="2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8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With proposed solution</a:t>
            </a:r>
            <a:endParaRPr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00657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zil_ns_lwbs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38" name="Rectangle 37" descr=" 54">
            <a:extLst>
              <a:ext uri="{FF2B5EF4-FFF2-40B4-BE49-F238E27FC236}">
                <a16:creationId xmlns:a16="http://schemas.microsoft.com/office/drawing/2014/main" id="{D1EDF6AB-07F9-BB4F-AC61-9A30663960C0}"/>
              </a:ext>
            </a:extLst>
          </p:cNvPr>
          <p:cNvSpPr/>
          <p:nvPr/>
        </p:nvSpPr>
        <p:spPr>
          <a:xfrm>
            <a:off x="2026268" y="2957110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 descr=" 55">
            <a:extLst>
              <a:ext uri="{FF2B5EF4-FFF2-40B4-BE49-F238E27FC236}">
                <a16:creationId xmlns:a16="http://schemas.microsoft.com/office/drawing/2014/main" id="{58D5584A-082A-8C47-8E52-6811A7C1166F}"/>
              </a:ext>
            </a:extLst>
          </p:cNvPr>
          <p:cNvSpPr/>
          <p:nvPr/>
        </p:nvSpPr>
        <p:spPr>
          <a:xfrm>
            <a:off x="2181435" y="3173176"/>
            <a:ext cx="456058" cy="270413"/>
          </a:xfrm>
          <a:prstGeom prst="rect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F1</a:t>
            </a:r>
          </a:p>
        </p:txBody>
      </p:sp>
      <p:sp>
        <p:nvSpPr>
          <p:cNvPr id="43" name="Oval 42" descr=" 58">
            <a:extLst>
              <a:ext uri="{FF2B5EF4-FFF2-40B4-BE49-F238E27FC236}">
                <a16:creationId xmlns:a16="http://schemas.microsoft.com/office/drawing/2014/main" id="{28F883BB-A827-E440-849A-B684F401597F}"/>
              </a:ext>
            </a:extLst>
          </p:cNvPr>
          <p:cNvSpPr/>
          <p:nvPr/>
        </p:nvSpPr>
        <p:spPr>
          <a:xfrm>
            <a:off x="3026758" y="3713795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42" name="TextBox 41" descr=" 82">
            <a:extLst>
              <a:ext uri="{FF2B5EF4-FFF2-40B4-BE49-F238E27FC236}">
                <a16:creationId xmlns:a16="http://schemas.microsoft.com/office/drawing/2014/main" id="{EA719DCB-7B5A-C040-ACB6-8A292721AFEF}"/>
              </a:ext>
            </a:extLst>
          </p:cNvPr>
          <p:cNvSpPr txBox="1"/>
          <p:nvPr/>
        </p:nvSpPr>
        <p:spPr>
          <a:xfrm>
            <a:off x="2373666" y="3690912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160E506-30D3-B548-9829-0FC805D0F6D0}"/>
              </a:ext>
            </a:extLst>
          </p:cNvPr>
          <p:cNvCxnSpPr>
            <a:cxnSpLocks/>
            <a:stCxn id="38" idx="2"/>
            <a:endCxn id="43" idx="2"/>
          </p:cNvCxnSpPr>
          <p:nvPr/>
        </p:nvCxnSpPr>
        <p:spPr>
          <a:xfrm rot="16200000" flipH="1">
            <a:off x="2602622" y="3443547"/>
            <a:ext cx="215071" cy="63320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 descr=" 24">
            <a:extLst>
              <a:ext uri="{FF2B5EF4-FFF2-40B4-BE49-F238E27FC236}">
                <a16:creationId xmlns:a16="http://schemas.microsoft.com/office/drawing/2014/main" id="{4052C29F-838C-1847-84CF-01ADC2750704}"/>
              </a:ext>
            </a:extLst>
          </p:cNvPr>
          <p:cNvSpPr txBox="1"/>
          <p:nvPr/>
        </p:nvSpPr>
        <p:spPr>
          <a:xfrm>
            <a:off x="7273554" y="1747753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F3 (S)</a:t>
            </a:r>
          </a:p>
        </p:txBody>
      </p:sp>
      <p:sp>
        <p:nvSpPr>
          <p:cNvPr id="39" name="Oval 38" descr=" 25">
            <a:extLst>
              <a:ext uri="{FF2B5EF4-FFF2-40B4-BE49-F238E27FC236}">
                <a16:creationId xmlns:a16="http://schemas.microsoft.com/office/drawing/2014/main" id="{114895ED-8A43-B442-BA6D-EBD2016D34E6}"/>
              </a:ext>
            </a:extLst>
          </p:cNvPr>
          <p:cNvSpPr/>
          <p:nvPr/>
        </p:nvSpPr>
        <p:spPr>
          <a:xfrm>
            <a:off x="7358749" y="127631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pic>
        <p:nvPicPr>
          <p:cNvPr id="40" name="Graphic 39" descr=" 87">
            <a:extLst>
              <a:ext uri="{FF2B5EF4-FFF2-40B4-BE49-F238E27FC236}">
                <a16:creationId xmlns:a16="http://schemas.microsoft.com/office/drawing/2014/main" id="{ACBE12CD-ECD6-9A45-93B0-CA67B6C5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93" y="1770491"/>
            <a:ext cx="177763" cy="215444"/>
          </a:xfrm>
          <a:prstGeom prst="rect">
            <a:avLst/>
          </a:prstGeom>
        </p:spPr>
      </p:pic>
      <p:sp>
        <p:nvSpPr>
          <p:cNvPr id="44" name="TextBox 43" descr=" 26">
            <a:extLst>
              <a:ext uri="{FF2B5EF4-FFF2-40B4-BE49-F238E27FC236}">
                <a16:creationId xmlns:a16="http://schemas.microsoft.com/office/drawing/2014/main" id="{FC92A836-C4A6-0A4A-87FA-0C27B1FF3D32}"/>
              </a:ext>
            </a:extLst>
          </p:cNvPr>
          <p:cNvSpPr txBox="1"/>
          <p:nvPr/>
        </p:nvSpPr>
        <p:spPr>
          <a:xfrm>
            <a:off x="7274415" y="1994352"/>
            <a:ext cx="790548" cy="21544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D19010-8FBF-594C-8D08-748080D1791B}"/>
              </a:ext>
            </a:extLst>
          </p:cNvPr>
          <p:cNvSpPr txBox="1"/>
          <p:nvPr/>
        </p:nvSpPr>
        <p:spPr>
          <a:xfrm>
            <a:off x="2122861" y="2778657"/>
            <a:ext cx="58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LWB2</a:t>
            </a:r>
          </a:p>
        </p:txBody>
      </p:sp>
      <p:pic>
        <p:nvPicPr>
          <p:cNvPr id="58" name="Graphic 57" descr=" 86">
            <a:extLst>
              <a:ext uri="{FF2B5EF4-FFF2-40B4-BE49-F238E27FC236}">
                <a16:creationId xmlns:a16="http://schemas.microsoft.com/office/drawing/2014/main" id="{918C3D0A-C8C5-F142-8E5B-BECA2640B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5033" y="1767946"/>
            <a:ext cx="177763" cy="215444"/>
          </a:xfrm>
          <a:prstGeom prst="rect">
            <a:avLst/>
          </a:prstGeom>
        </p:spPr>
      </p:pic>
      <p:pic>
        <p:nvPicPr>
          <p:cNvPr id="60" name="Graphic 59" descr=" 87">
            <a:extLst>
              <a:ext uri="{FF2B5EF4-FFF2-40B4-BE49-F238E27FC236}">
                <a16:creationId xmlns:a16="http://schemas.microsoft.com/office/drawing/2014/main" id="{995C6B5F-98E7-AF46-8D2D-B74205DE2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6667" y="1993428"/>
            <a:ext cx="177763" cy="215444"/>
          </a:xfrm>
          <a:prstGeom prst="rect">
            <a:avLst/>
          </a:prstGeom>
        </p:spPr>
      </p:pic>
      <p:sp>
        <p:nvSpPr>
          <p:cNvPr id="61" name="TextBox 60" descr=" 89">
            <a:extLst>
              <a:ext uri="{FF2B5EF4-FFF2-40B4-BE49-F238E27FC236}">
                <a16:creationId xmlns:a16="http://schemas.microsoft.com/office/drawing/2014/main" id="{1C706B6F-81AB-6B45-9CDF-C3094A0F990E}"/>
              </a:ext>
            </a:extLst>
          </p:cNvPr>
          <p:cNvSpPr txBox="1"/>
          <p:nvPr/>
        </p:nvSpPr>
        <p:spPr>
          <a:xfrm>
            <a:off x="6162249" y="2399547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F2</a:t>
            </a:r>
          </a:p>
        </p:txBody>
      </p:sp>
      <p:sp>
        <p:nvSpPr>
          <p:cNvPr id="64" name="Teardrop 63">
            <a:extLst>
              <a:ext uri="{FF2B5EF4-FFF2-40B4-BE49-F238E27FC236}">
                <a16:creationId xmlns:a16="http://schemas.microsoft.com/office/drawing/2014/main" id="{F9BBC46A-AFA2-5340-AE65-20DEEC1F82D5}"/>
              </a:ext>
            </a:extLst>
          </p:cNvPr>
          <p:cNvSpPr/>
          <p:nvPr/>
        </p:nvSpPr>
        <p:spPr>
          <a:xfrm>
            <a:off x="4717473" y="2743914"/>
            <a:ext cx="1612304" cy="969882"/>
          </a:xfrm>
          <a:prstGeom prst="teardrop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Fsync</a:t>
            </a:r>
            <a:r>
              <a:rPr lang="en-US" dirty="0"/>
              <a:t> on F2 through T2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643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598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Example – With proposed solution</a:t>
            </a:r>
            <a:endParaRPr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520B36DC-AE59-FC4E-89D7-DDDC89C700DC}"/>
              </a:ext>
            </a:extLst>
          </p:cNvPr>
          <p:cNvSpPr/>
          <p:nvPr/>
        </p:nvSpPr>
        <p:spPr>
          <a:xfrm>
            <a:off x="100575" y="1345580"/>
            <a:ext cx="1118625" cy="3464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 3">
            <a:extLst>
              <a:ext uri="{FF2B5EF4-FFF2-40B4-BE49-F238E27FC236}">
                <a16:creationId xmlns:a16="http://schemas.microsoft.com/office/drawing/2014/main" id="{A7703F33-96D3-1A40-9EAB-B01459001FC7}"/>
              </a:ext>
            </a:extLst>
          </p:cNvPr>
          <p:cNvSpPr txBox="1"/>
          <p:nvPr/>
        </p:nvSpPr>
        <p:spPr>
          <a:xfrm>
            <a:off x="100458" y="1518274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Sync_itxs</a:t>
            </a:r>
            <a:endParaRPr lang="en-US" sz="1050" dirty="0"/>
          </a:p>
        </p:txBody>
      </p:sp>
      <p:sp>
        <p:nvSpPr>
          <p:cNvPr id="10" name="TextBox 9" descr=" 5">
            <a:extLst>
              <a:ext uri="{FF2B5EF4-FFF2-40B4-BE49-F238E27FC236}">
                <a16:creationId xmlns:a16="http://schemas.microsoft.com/office/drawing/2014/main" id="{9182047C-1195-F043-832A-BD1EE89D5545}"/>
              </a:ext>
            </a:extLst>
          </p:cNvPr>
          <p:cNvSpPr txBox="1"/>
          <p:nvPr/>
        </p:nvSpPr>
        <p:spPr>
          <a:xfrm>
            <a:off x="5031491" y="1366009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Create F1</a:t>
            </a:r>
          </a:p>
        </p:txBody>
      </p:sp>
      <p:sp>
        <p:nvSpPr>
          <p:cNvPr id="8" name="TextBox 7" descr=" 8">
            <a:extLst>
              <a:ext uri="{FF2B5EF4-FFF2-40B4-BE49-F238E27FC236}">
                <a16:creationId xmlns:a16="http://schemas.microsoft.com/office/drawing/2014/main" id="{565EE915-DE1A-4643-884B-B21C9EBDF1F5}"/>
              </a:ext>
            </a:extLst>
          </p:cNvPr>
          <p:cNvSpPr txBox="1"/>
          <p:nvPr/>
        </p:nvSpPr>
        <p:spPr>
          <a:xfrm>
            <a:off x="100458" y="2226860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Async_itxs</a:t>
            </a:r>
            <a:endParaRPr lang="en-US" sz="1050" dirty="0"/>
          </a:p>
        </p:txBody>
      </p:sp>
      <p:sp>
        <p:nvSpPr>
          <p:cNvPr id="13" name="TextBox 12" descr=" 13">
            <a:extLst>
              <a:ext uri="{FF2B5EF4-FFF2-40B4-BE49-F238E27FC236}">
                <a16:creationId xmlns:a16="http://schemas.microsoft.com/office/drawing/2014/main" id="{33969246-FD95-5744-9090-09EF6BF006C6}"/>
              </a:ext>
            </a:extLst>
          </p:cNvPr>
          <p:cNvSpPr txBox="1"/>
          <p:nvPr/>
        </p:nvSpPr>
        <p:spPr>
          <a:xfrm>
            <a:off x="100458" y="3006573"/>
            <a:ext cx="1118625" cy="253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/>
              <a:t>zil_ns_lwbs</a:t>
            </a:r>
            <a:endParaRPr lang="en-US" sz="1050" dirty="0"/>
          </a:p>
        </p:txBody>
      </p:sp>
      <p:sp>
        <p:nvSpPr>
          <p:cNvPr id="4" name="TextBox 3" descr=" 4">
            <a:extLst>
              <a:ext uri="{FF2B5EF4-FFF2-40B4-BE49-F238E27FC236}">
                <a16:creationId xmlns:a16="http://schemas.microsoft.com/office/drawing/2014/main" id="{C71BC310-E1DC-2B4C-A425-7CB22AECFDD8}"/>
              </a:ext>
            </a:extLst>
          </p:cNvPr>
          <p:cNvSpPr txBox="1"/>
          <p:nvPr/>
        </p:nvSpPr>
        <p:spPr>
          <a:xfrm>
            <a:off x="191418" y="1076599"/>
            <a:ext cx="93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Zilog</a:t>
            </a:r>
            <a:endParaRPr lang="en-US" dirty="0"/>
          </a:p>
        </p:txBody>
      </p:sp>
      <p:sp>
        <p:nvSpPr>
          <p:cNvPr id="11" name="Oval 10" descr=" 7">
            <a:extLst>
              <a:ext uri="{FF2B5EF4-FFF2-40B4-BE49-F238E27FC236}">
                <a16:creationId xmlns:a16="http://schemas.microsoft.com/office/drawing/2014/main" id="{72FBC50B-F9EF-1044-A266-3726EF623C96}"/>
              </a:ext>
            </a:extLst>
          </p:cNvPr>
          <p:cNvSpPr/>
          <p:nvPr/>
        </p:nvSpPr>
        <p:spPr>
          <a:xfrm>
            <a:off x="5116686" y="894569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20" name="TextBox 19" descr=" 16">
            <a:extLst>
              <a:ext uri="{FF2B5EF4-FFF2-40B4-BE49-F238E27FC236}">
                <a16:creationId xmlns:a16="http://schemas.microsoft.com/office/drawing/2014/main" id="{73FED4F6-1D15-C548-9DFB-9CF0F7EB8B0B}"/>
              </a:ext>
            </a:extLst>
          </p:cNvPr>
          <p:cNvSpPr txBox="1"/>
          <p:nvPr/>
        </p:nvSpPr>
        <p:spPr>
          <a:xfrm>
            <a:off x="5031491" y="1623195"/>
            <a:ext cx="790548" cy="215444"/>
          </a:xfrm>
          <a:prstGeom prst="rect">
            <a:avLst/>
          </a:prstGeom>
          <a:noFill/>
          <a:ln w="1270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F1</a:t>
            </a:r>
          </a:p>
        </p:txBody>
      </p:sp>
      <p:sp>
        <p:nvSpPr>
          <p:cNvPr id="35" name="TextBox 34" descr=" 17">
            <a:extLst>
              <a:ext uri="{FF2B5EF4-FFF2-40B4-BE49-F238E27FC236}">
                <a16:creationId xmlns:a16="http://schemas.microsoft.com/office/drawing/2014/main" id="{CC75C4C1-1C2E-7A47-807A-244FA5509EF6}"/>
              </a:ext>
            </a:extLst>
          </p:cNvPr>
          <p:cNvSpPr txBox="1"/>
          <p:nvPr/>
        </p:nvSpPr>
        <p:spPr>
          <a:xfrm>
            <a:off x="5031491" y="1875668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F1</a:t>
            </a:r>
          </a:p>
        </p:txBody>
      </p:sp>
      <p:sp>
        <p:nvSpPr>
          <p:cNvPr id="18" name="TextBox 17" descr=" 20">
            <a:extLst>
              <a:ext uri="{FF2B5EF4-FFF2-40B4-BE49-F238E27FC236}">
                <a16:creationId xmlns:a16="http://schemas.microsoft.com/office/drawing/2014/main" id="{2A35318D-3F06-CC44-A3D8-28C8A04BFC89}"/>
              </a:ext>
            </a:extLst>
          </p:cNvPr>
          <p:cNvSpPr txBox="1"/>
          <p:nvPr/>
        </p:nvSpPr>
        <p:spPr>
          <a:xfrm>
            <a:off x="6162249" y="1497250"/>
            <a:ext cx="790548" cy="21544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F2 (</a:t>
            </a:r>
            <a:r>
              <a:rPr lang="en-US" sz="800" dirty="0">
                <a:solidFill>
                  <a:srgbClr val="FF0000"/>
                </a:solidFill>
              </a:rPr>
              <a:t>S</a:t>
            </a:r>
            <a:r>
              <a:rPr lang="en-US" sz="800" dirty="0"/>
              <a:t>)</a:t>
            </a:r>
          </a:p>
        </p:txBody>
      </p:sp>
      <p:sp>
        <p:nvSpPr>
          <p:cNvPr id="17" name="Oval 16" descr=" 21">
            <a:extLst>
              <a:ext uri="{FF2B5EF4-FFF2-40B4-BE49-F238E27FC236}">
                <a16:creationId xmlns:a16="http://schemas.microsoft.com/office/drawing/2014/main" id="{07DD5900-0491-D54A-993A-3C5C3052CA41}"/>
              </a:ext>
            </a:extLst>
          </p:cNvPr>
          <p:cNvSpPr/>
          <p:nvPr/>
        </p:nvSpPr>
        <p:spPr>
          <a:xfrm>
            <a:off x="6247444" y="1025810"/>
            <a:ext cx="498088" cy="30777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T2</a:t>
            </a:r>
          </a:p>
        </p:txBody>
      </p:sp>
      <p:sp>
        <p:nvSpPr>
          <p:cNvPr id="24" name="TextBox 23" descr=" 22">
            <a:extLst>
              <a:ext uri="{FF2B5EF4-FFF2-40B4-BE49-F238E27FC236}">
                <a16:creationId xmlns:a16="http://schemas.microsoft.com/office/drawing/2014/main" id="{BFFE17A3-FE80-AB43-A4BB-267A861472F9}"/>
              </a:ext>
            </a:extLst>
          </p:cNvPr>
          <p:cNvSpPr txBox="1"/>
          <p:nvPr/>
        </p:nvSpPr>
        <p:spPr>
          <a:xfrm>
            <a:off x="6162249" y="1747753"/>
            <a:ext cx="790548" cy="21544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F2</a:t>
            </a:r>
          </a:p>
        </p:txBody>
      </p:sp>
      <p:cxnSp>
        <p:nvCxnSpPr>
          <p:cNvPr id="15" name="Straight Arrow Connector 14" descr=" 15">
            <a:extLst>
              <a:ext uri="{FF2B5EF4-FFF2-40B4-BE49-F238E27FC236}">
                <a16:creationId xmlns:a16="http://schemas.microsoft.com/office/drawing/2014/main" id="{693FC447-631D-9044-9AF0-2CA2A4DF74AF}"/>
              </a:ext>
            </a:extLst>
          </p:cNvPr>
          <p:cNvCxnSpPr/>
          <p:nvPr/>
        </p:nvCxnSpPr>
        <p:spPr>
          <a:xfrm>
            <a:off x="8363415" y="1076599"/>
            <a:ext cx="0" cy="1889625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 descr=" 28">
            <a:extLst>
              <a:ext uri="{FF2B5EF4-FFF2-40B4-BE49-F238E27FC236}">
                <a16:creationId xmlns:a16="http://schemas.microsoft.com/office/drawing/2014/main" id="{F12E018D-3FE1-5C40-A6D6-0A902F329929}"/>
              </a:ext>
            </a:extLst>
          </p:cNvPr>
          <p:cNvSpPr txBox="1"/>
          <p:nvPr/>
        </p:nvSpPr>
        <p:spPr>
          <a:xfrm>
            <a:off x="8296508" y="1792419"/>
            <a:ext cx="579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Time</a:t>
            </a:r>
          </a:p>
        </p:txBody>
      </p:sp>
      <p:sp>
        <p:nvSpPr>
          <p:cNvPr id="38" name="Rectangle 37" descr=" 54">
            <a:extLst>
              <a:ext uri="{FF2B5EF4-FFF2-40B4-BE49-F238E27FC236}">
                <a16:creationId xmlns:a16="http://schemas.microsoft.com/office/drawing/2014/main" id="{D1EDF6AB-07F9-BB4F-AC61-9A30663960C0}"/>
              </a:ext>
            </a:extLst>
          </p:cNvPr>
          <p:cNvSpPr/>
          <p:nvPr/>
        </p:nvSpPr>
        <p:spPr>
          <a:xfrm>
            <a:off x="2026268" y="2957110"/>
            <a:ext cx="734578" cy="695503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 descr=" 55">
            <a:extLst>
              <a:ext uri="{FF2B5EF4-FFF2-40B4-BE49-F238E27FC236}">
                <a16:creationId xmlns:a16="http://schemas.microsoft.com/office/drawing/2014/main" id="{58D5584A-082A-8C47-8E52-6811A7C1166F}"/>
              </a:ext>
            </a:extLst>
          </p:cNvPr>
          <p:cNvSpPr/>
          <p:nvPr/>
        </p:nvSpPr>
        <p:spPr>
          <a:xfrm>
            <a:off x="2181435" y="3173176"/>
            <a:ext cx="456058" cy="270413"/>
          </a:xfrm>
          <a:prstGeom prst="rect">
            <a:avLst/>
          </a:prstGeom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 F1</a:t>
            </a:r>
          </a:p>
        </p:txBody>
      </p:sp>
      <p:sp>
        <p:nvSpPr>
          <p:cNvPr id="43" name="Oval 42" descr=" 58">
            <a:extLst>
              <a:ext uri="{FF2B5EF4-FFF2-40B4-BE49-F238E27FC236}">
                <a16:creationId xmlns:a16="http://schemas.microsoft.com/office/drawing/2014/main" id="{28F883BB-A827-E440-849A-B684F401597F}"/>
              </a:ext>
            </a:extLst>
          </p:cNvPr>
          <p:cNvSpPr/>
          <p:nvPr/>
        </p:nvSpPr>
        <p:spPr>
          <a:xfrm>
            <a:off x="3026758" y="3713795"/>
            <a:ext cx="498088" cy="3077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T1</a:t>
            </a:r>
          </a:p>
        </p:txBody>
      </p:sp>
      <p:sp>
        <p:nvSpPr>
          <p:cNvPr id="42" name="TextBox 41" descr=" 82">
            <a:extLst>
              <a:ext uri="{FF2B5EF4-FFF2-40B4-BE49-F238E27FC236}">
                <a16:creationId xmlns:a16="http://schemas.microsoft.com/office/drawing/2014/main" id="{EA719DCB-7B5A-C040-ACB6-8A292721AFEF}"/>
              </a:ext>
            </a:extLst>
          </p:cNvPr>
          <p:cNvSpPr txBox="1"/>
          <p:nvPr/>
        </p:nvSpPr>
        <p:spPr>
          <a:xfrm>
            <a:off x="2373666" y="3690912"/>
            <a:ext cx="882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lwb_waiters</a:t>
            </a:r>
            <a:endParaRPr lang="en-US" sz="800" dirty="0"/>
          </a:p>
        </p:txBody>
      </p:sp>
      <p:pic>
        <p:nvPicPr>
          <p:cNvPr id="16" name="Graphic 15" descr=" 62">
            <a:extLst>
              <a:ext uri="{FF2B5EF4-FFF2-40B4-BE49-F238E27FC236}">
                <a16:creationId xmlns:a16="http://schemas.microsoft.com/office/drawing/2014/main" id="{E9D4FFFB-4F12-3442-B4F5-4309ABDE0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048" y="1391857"/>
            <a:ext cx="177763" cy="215444"/>
          </a:xfrm>
          <a:prstGeom prst="rect">
            <a:avLst/>
          </a:prstGeom>
        </p:spPr>
      </p:pic>
      <p:pic>
        <p:nvPicPr>
          <p:cNvPr id="23" name="Graphic 22" descr=" 83">
            <a:extLst>
              <a:ext uri="{FF2B5EF4-FFF2-40B4-BE49-F238E27FC236}">
                <a16:creationId xmlns:a16="http://schemas.microsoft.com/office/drawing/2014/main" id="{B7A110D0-9764-6E49-B0B5-29DDE3DF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133" y="1632782"/>
            <a:ext cx="177763" cy="215444"/>
          </a:xfrm>
          <a:prstGeom prst="rect">
            <a:avLst/>
          </a:prstGeom>
        </p:spPr>
      </p:pic>
      <p:pic>
        <p:nvPicPr>
          <p:cNvPr id="19" name="Graphic 18" descr=" 85">
            <a:extLst>
              <a:ext uri="{FF2B5EF4-FFF2-40B4-BE49-F238E27FC236}">
                <a16:creationId xmlns:a16="http://schemas.microsoft.com/office/drawing/2014/main" id="{B051528D-FA47-2349-BFC6-2512259D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948" y="1527021"/>
            <a:ext cx="177763" cy="215444"/>
          </a:xfrm>
          <a:prstGeom prst="rect">
            <a:avLst/>
          </a:prstGeom>
        </p:spPr>
      </p:pic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160E506-30D3-B548-9829-0FC805D0F6D0}"/>
              </a:ext>
            </a:extLst>
          </p:cNvPr>
          <p:cNvCxnSpPr>
            <a:cxnSpLocks/>
            <a:stCxn id="38" idx="2"/>
            <a:endCxn id="43" idx="2"/>
          </p:cNvCxnSpPr>
          <p:nvPr/>
        </p:nvCxnSpPr>
        <p:spPr>
          <a:xfrm rot="16200000" flipH="1">
            <a:off x="2602622" y="3443547"/>
            <a:ext cx="215071" cy="63320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 descr=" 24">
            <a:extLst>
              <a:ext uri="{FF2B5EF4-FFF2-40B4-BE49-F238E27FC236}">
                <a16:creationId xmlns:a16="http://schemas.microsoft.com/office/drawing/2014/main" id="{4052C29F-838C-1847-84CF-01ADC2750704}"/>
              </a:ext>
            </a:extLst>
          </p:cNvPr>
          <p:cNvSpPr txBox="1"/>
          <p:nvPr/>
        </p:nvSpPr>
        <p:spPr>
          <a:xfrm>
            <a:off x="7273554" y="1747753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Open F3 (S)</a:t>
            </a:r>
          </a:p>
        </p:txBody>
      </p:sp>
      <p:sp>
        <p:nvSpPr>
          <p:cNvPr id="39" name="Oval 38" descr=" 25">
            <a:extLst>
              <a:ext uri="{FF2B5EF4-FFF2-40B4-BE49-F238E27FC236}">
                <a16:creationId xmlns:a16="http://schemas.microsoft.com/office/drawing/2014/main" id="{114895ED-8A43-B442-BA6D-EBD2016D34E6}"/>
              </a:ext>
            </a:extLst>
          </p:cNvPr>
          <p:cNvSpPr/>
          <p:nvPr/>
        </p:nvSpPr>
        <p:spPr>
          <a:xfrm>
            <a:off x="7358749" y="1276313"/>
            <a:ext cx="498088" cy="307777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T3</a:t>
            </a:r>
          </a:p>
        </p:txBody>
      </p:sp>
      <p:pic>
        <p:nvPicPr>
          <p:cNvPr id="40" name="Graphic 39" descr=" 87">
            <a:extLst>
              <a:ext uri="{FF2B5EF4-FFF2-40B4-BE49-F238E27FC236}">
                <a16:creationId xmlns:a16="http://schemas.microsoft.com/office/drawing/2014/main" id="{ACBE12CD-ECD6-9A45-93B0-CA67B6C5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793" y="1770491"/>
            <a:ext cx="177763" cy="215444"/>
          </a:xfrm>
          <a:prstGeom prst="rect">
            <a:avLst/>
          </a:prstGeom>
        </p:spPr>
      </p:pic>
      <p:sp>
        <p:nvSpPr>
          <p:cNvPr id="44" name="TextBox 43" descr=" 26">
            <a:extLst>
              <a:ext uri="{FF2B5EF4-FFF2-40B4-BE49-F238E27FC236}">
                <a16:creationId xmlns:a16="http://schemas.microsoft.com/office/drawing/2014/main" id="{FC92A836-C4A6-0A4A-87FA-0C27B1FF3D32}"/>
              </a:ext>
            </a:extLst>
          </p:cNvPr>
          <p:cNvSpPr txBox="1"/>
          <p:nvPr/>
        </p:nvSpPr>
        <p:spPr>
          <a:xfrm>
            <a:off x="7274415" y="1994352"/>
            <a:ext cx="790548" cy="21544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Write F3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D19010-8FBF-594C-8D08-748080D1791B}"/>
              </a:ext>
            </a:extLst>
          </p:cNvPr>
          <p:cNvSpPr txBox="1"/>
          <p:nvPr/>
        </p:nvSpPr>
        <p:spPr>
          <a:xfrm>
            <a:off x="2122861" y="2778657"/>
            <a:ext cx="58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LWB2</a:t>
            </a:r>
          </a:p>
        </p:txBody>
      </p:sp>
      <p:pic>
        <p:nvPicPr>
          <p:cNvPr id="58" name="Graphic 57" descr=" 86">
            <a:extLst>
              <a:ext uri="{FF2B5EF4-FFF2-40B4-BE49-F238E27FC236}">
                <a16:creationId xmlns:a16="http://schemas.microsoft.com/office/drawing/2014/main" id="{918C3D0A-C8C5-F142-8E5B-BECA2640B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5033" y="1767946"/>
            <a:ext cx="177763" cy="215444"/>
          </a:xfrm>
          <a:prstGeom prst="rect">
            <a:avLst/>
          </a:prstGeom>
        </p:spPr>
      </p:pic>
      <p:pic>
        <p:nvPicPr>
          <p:cNvPr id="60" name="Graphic 59" descr=" 87">
            <a:extLst>
              <a:ext uri="{FF2B5EF4-FFF2-40B4-BE49-F238E27FC236}">
                <a16:creationId xmlns:a16="http://schemas.microsoft.com/office/drawing/2014/main" id="{995C6B5F-98E7-AF46-8D2D-B74205DE2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6667" y="1993428"/>
            <a:ext cx="177763" cy="215444"/>
          </a:xfrm>
          <a:prstGeom prst="rect">
            <a:avLst/>
          </a:prstGeom>
        </p:spPr>
      </p:pic>
      <p:sp>
        <p:nvSpPr>
          <p:cNvPr id="61" name="TextBox 60" descr=" 89">
            <a:extLst>
              <a:ext uri="{FF2B5EF4-FFF2-40B4-BE49-F238E27FC236}">
                <a16:creationId xmlns:a16="http://schemas.microsoft.com/office/drawing/2014/main" id="{1C706B6F-81AB-6B45-9CDF-C3094A0F990E}"/>
              </a:ext>
            </a:extLst>
          </p:cNvPr>
          <p:cNvSpPr txBox="1"/>
          <p:nvPr/>
        </p:nvSpPr>
        <p:spPr>
          <a:xfrm>
            <a:off x="6162249" y="2399547"/>
            <a:ext cx="790548" cy="21544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/>
              <a:t>Fsync</a:t>
            </a:r>
            <a:r>
              <a:rPr lang="en-US" sz="800" dirty="0"/>
              <a:t> F2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9F22079-4272-154D-A71D-A8C94B3038CB}"/>
              </a:ext>
            </a:extLst>
          </p:cNvPr>
          <p:cNvSpPr/>
          <p:nvPr/>
        </p:nvSpPr>
        <p:spPr>
          <a:xfrm>
            <a:off x="5272933" y="3260490"/>
            <a:ext cx="3359728" cy="14827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there is no pending namespace LWBs, there is no dependency for </a:t>
            </a:r>
            <a:r>
              <a:rPr lang="en-US" dirty="0" err="1"/>
              <a:t>fsync</a:t>
            </a:r>
            <a:r>
              <a:rPr lang="en-US" dirty="0"/>
              <a:t> and since there is no pending </a:t>
            </a:r>
            <a:r>
              <a:rPr lang="en-US" dirty="0" err="1"/>
              <a:t>itx</a:t>
            </a:r>
            <a:r>
              <a:rPr lang="en-US" dirty="0"/>
              <a:t> for F2, there is no operation to be committed, thus </a:t>
            </a:r>
            <a:r>
              <a:rPr lang="en-US" dirty="0" err="1"/>
              <a:t>fsync</a:t>
            </a:r>
            <a:r>
              <a:rPr lang="en-US" dirty="0"/>
              <a:t> succeeds immediately.</a:t>
            </a:r>
          </a:p>
          <a:p>
            <a:pPr algn="ctr"/>
            <a:endParaRPr lang="en-US" dirty="0"/>
          </a:p>
        </p:txBody>
      </p:sp>
      <p:pic>
        <p:nvPicPr>
          <p:cNvPr id="41" name="Graphic 40" descr=" 86">
            <a:extLst>
              <a:ext uri="{FF2B5EF4-FFF2-40B4-BE49-F238E27FC236}">
                <a16:creationId xmlns:a16="http://schemas.microsoft.com/office/drawing/2014/main" id="{774E813D-005A-D148-810B-F50928413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1032" y="2394289"/>
            <a:ext cx="177763" cy="2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 descr=" 75"/>
          <p:cNvSpPr txBox="1">
            <a:spLocks noGrp="1"/>
          </p:cNvSpPr>
          <p:nvPr>
            <p:ph type="title"/>
          </p:nvPr>
        </p:nvSpPr>
        <p:spPr>
          <a:xfrm>
            <a:off x="100575" y="120125"/>
            <a:ext cx="64664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 On-disk linked list – Why ?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F525E5-BC4D-8342-ACDA-4C1B2EADC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3549"/>
            <a:ext cx="4853446" cy="415982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Needed for ZIL replay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Needed to read the LWBs spread across disk(s)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Required for replaying the records in-order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Enforces operations dependency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If an LWB carries a namespace operation, need that to finish before responding to a write which is part of a succeeding block. 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BE16566-A2A6-A74A-85A5-FAD4A17CA918}"/>
              </a:ext>
            </a:extLst>
          </p:cNvPr>
          <p:cNvSpPr/>
          <p:nvPr/>
        </p:nvSpPr>
        <p:spPr>
          <a:xfrm>
            <a:off x="5382492" y="962891"/>
            <a:ext cx="2833254" cy="3027218"/>
          </a:xfrm>
          <a:prstGeom prst="can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1E2E05E-C1BA-3946-A81B-5F393EFF7364}"/>
              </a:ext>
            </a:extLst>
          </p:cNvPr>
          <p:cNvSpPr/>
          <p:nvPr/>
        </p:nvSpPr>
        <p:spPr>
          <a:xfrm>
            <a:off x="6364432" y="2001981"/>
            <a:ext cx="507424" cy="320387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LWB3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A0FDF16-6131-CE47-A009-B4091950E707}"/>
              </a:ext>
            </a:extLst>
          </p:cNvPr>
          <p:cNvSpPr/>
          <p:nvPr/>
        </p:nvSpPr>
        <p:spPr>
          <a:xfrm>
            <a:off x="5501986" y="1884218"/>
            <a:ext cx="503960" cy="535132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zilog</a:t>
            </a:r>
            <a:endParaRPr lang="en-US" sz="10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45842F-9D99-E343-866A-34CB696B93C4}"/>
              </a:ext>
            </a:extLst>
          </p:cNvPr>
          <p:cNvSpPr/>
          <p:nvPr/>
        </p:nvSpPr>
        <p:spPr>
          <a:xfrm>
            <a:off x="5565198" y="2778604"/>
            <a:ext cx="503960" cy="320387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LWB1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950061-0DFF-9F41-A38E-D41863E7157F}"/>
              </a:ext>
            </a:extLst>
          </p:cNvPr>
          <p:cNvSpPr/>
          <p:nvPr/>
        </p:nvSpPr>
        <p:spPr>
          <a:xfrm>
            <a:off x="6110720" y="3463636"/>
            <a:ext cx="497899" cy="320387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LWB6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09E858-4102-BD41-A0C6-01F98B2A53AA}"/>
              </a:ext>
            </a:extLst>
          </p:cNvPr>
          <p:cNvSpPr/>
          <p:nvPr/>
        </p:nvSpPr>
        <p:spPr>
          <a:xfrm>
            <a:off x="6608619" y="2654246"/>
            <a:ext cx="507424" cy="320387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LWB2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19CB03E-3059-D04A-9454-6A29FE7D3F0C}"/>
              </a:ext>
            </a:extLst>
          </p:cNvPr>
          <p:cNvSpPr/>
          <p:nvPr/>
        </p:nvSpPr>
        <p:spPr>
          <a:xfrm>
            <a:off x="7503968" y="3214254"/>
            <a:ext cx="497899" cy="320387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LWB5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E015410-E226-F346-B8D5-AD14855ACEDE}"/>
              </a:ext>
            </a:extLst>
          </p:cNvPr>
          <p:cNvSpPr/>
          <p:nvPr/>
        </p:nvSpPr>
        <p:spPr>
          <a:xfrm>
            <a:off x="7574972" y="2162174"/>
            <a:ext cx="497899" cy="320387"/>
          </a:xfrm>
          <a:prstGeom prst="round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LWB4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E94F740A-DE54-B84C-87FA-50DF7020525D}"/>
              </a:ext>
            </a:extLst>
          </p:cNvPr>
          <p:cNvCxnSpPr>
            <a:stCxn id="7" idx="3"/>
          </p:cNvCxnSpPr>
          <p:nvPr/>
        </p:nvCxnSpPr>
        <p:spPr>
          <a:xfrm flipH="1">
            <a:off x="5911561" y="2151784"/>
            <a:ext cx="94385" cy="626820"/>
          </a:xfrm>
          <a:prstGeom prst="curvedConnector4">
            <a:avLst>
              <a:gd name="adj1" fmla="val -242200"/>
              <a:gd name="adj2" fmla="val 71343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AE50822B-B291-364B-9758-9568FD7E3B82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069158" y="2814440"/>
            <a:ext cx="539461" cy="124358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29C412E0-DE67-8A40-B099-6534C8D2EE65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H="1" flipV="1">
            <a:off x="6618144" y="2322368"/>
            <a:ext cx="497899" cy="492072"/>
          </a:xfrm>
          <a:prstGeom prst="curvedConnector4">
            <a:avLst>
              <a:gd name="adj1" fmla="val -45913"/>
              <a:gd name="adj2" fmla="val 6627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EEE879C-4226-184F-93BA-8931EB938D62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6871856" y="2162175"/>
            <a:ext cx="703116" cy="160193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AB8C8B75-F70E-E248-AA2B-65B4513BCDFB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5400000">
            <a:off x="7422574" y="2812905"/>
            <a:ext cx="731693" cy="71004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336F0664-E515-E143-A4B8-A322783066D3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rot="10800000" flipV="1">
            <a:off x="6608620" y="3374448"/>
            <a:ext cx="895349" cy="249382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F682D2-917B-C948-A971-A903C776FA2D}"/>
              </a:ext>
            </a:extLst>
          </p:cNvPr>
          <p:cNvSpPr txBox="1"/>
          <p:nvPr/>
        </p:nvSpPr>
        <p:spPr>
          <a:xfrm>
            <a:off x="6005946" y="1177636"/>
            <a:ext cx="173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SLOG </a:t>
            </a:r>
            <a:r>
              <a:rPr lang="en-US" dirty="0" err="1"/>
              <a:t>vdev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penZFS">
  <a:themeElements>
    <a:clrScheme name="Slate">
      <a:dk1>
        <a:srgbClr val="FFFFFF"/>
      </a:dk1>
      <a:lt1>
        <a:srgbClr val="2D4349"/>
      </a:lt1>
      <a:dk2>
        <a:srgbClr val="96A1A4"/>
      </a:dk2>
      <a:lt2>
        <a:srgbClr val="D5D9DB"/>
      </a:lt2>
      <a:accent1>
        <a:srgbClr val="4EAD9D"/>
      </a:accent1>
      <a:accent2>
        <a:srgbClr val="A6C6DE"/>
      </a:accent2>
      <a:accent3>
        <a:srgbClr val="DCEFEB"/>
      </a:accent3>
      <a:accent4>
        <a:srgbClr val="E18C24"/>
      </a:accent4>
      <a:accent5>
        <a:srgbClr val="F0C591"/>
      </a:accent5>
      <a:accent6>
        <a:srgbClr val="F9E8D3"/>
      </a:accent6>
      <a:hlink>
        <a:srgbClr val="71BDB1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ZFS Presentation Template" id="{CEF916AF-1906-0641-BD03-0896F3391C99}" vid="{35B120B0-8222-9846-9033-F6CB9BB990D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4421</Words>
  <Application>Microsoft Macintosh PowerPoint</Application>
  <PresentationFormat>On-screen Show (16:9)</PresentationFormat>
  <Paragraphs>1214</Paragraphs>
  <Slides>83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Lato</vt:lpstr>
      <vt:lpstr>Average</vt:lpstr>
      <vt:lpstr>Oswald</vt:lpstr>
      <vt:lpstr>Arial</vt:lpstr>
      <vt:lpstr>Wingdings</vt:lpstr>
      <vt:lpstr>OpenZFS</vt:lpstr>
      <vt:lpstr>ZIL Performance Improvements for Fast Media</vt:lpstr>
      <vt:lpstr>Agenda </vt:lpstr>
      <vt:lpstr>ZIL (ZFS Intent Log) Overview </vt:lpstr>
      <vt:lpstr>ZIL overview – SLA for sync operations</vt:lpstr>
      <vt:lpstr>ZIL overview - What is ZIL, SLOG</vt:lpstr>
      <vt:lpstr>ZIL overview - What is ZIL, SLOG</vt:lpstr>
      <vt:lpstr>ZIL overview - Terminology </vt:lpstr>
      <vt:lpstr>ZIL overview : How it works </vt:lpstr>
      <vt:lpstr> On-disk linked list – Why ?</vt:lpstr>
      <vt:lpstr> On-disk linked list – How ?</vt:lpstr>
      <vt:lpstr>Why is zio pipeline bad for ZIL writes ?</vt:lpstr>
      <vt:lpstr> Why is on-disk linked list bad ?</vt:lpstr>
      <vt:lpstr>Example  day</vt:lpstr>
      <vt:lpstr> </vt:lpstr>
      <vt:lpstr>Example  oday</vt:lpstr>
      <vt:lpstr> </vt:lpstr>
      <vt:lpstr>Performance test - Configuration</vt:lpstr>
      <vt:lpstr>Performance test Results</vt:lpstr>
      <vt:lpstr>That’s great!  But…</vt:lpstr>
      <vt:lpstr>PowerPoint Presentation</vt:lpstr>
      <vt:lpstr> Avoid on-disk linked list</vt:lpstr>
      <vt:lpstr>PowerPoint Presentation</vt:lpstr>
      <vt:lpstr>Enforce “required” dependency</vt:lpstr>
      <vt:lpstr>Enforce “required” dependency</vt:lpstr>
      <vt:lpstr>Example – Before</vt:lpstr>
      <vt:lpstr>Example – Before</vt:lpstr>
      <vt:lpstr>Example – Before</vt:lpstr>
      <vt:lpstr>Example – Before</vt:lpstr>
      <vt:lpstr>Example – Before</vt:lpstr>
      <vt:lpstr>Example – Before</vt:lpstr>
      <vt:lpstr>Example – Before</vt:lpstr>
      <vt:lpstr>Example – Before</vt:lpstr>
      <vt:lpstr>Example – Before</vt:lpstr>
      <vt:lpstr>Example – After</vt:lpstr>
      <vt:lpstr>Example – After</vt:lpstr>
      <vt:lpstr>Limitations</vt:lpstr>
      <vt:lpstr>Summary</vt:lpstr>
      <vt:lpstr>         Q &amp; A</vt:lpstr>
      <vt:lpstr>Example – How ZIL works today</vt:lpstr>
      <vt:lpstr>Example – How ZIL works today</vt:lpstr>
      <vt:lpstr>Example – How ZIL works today</vt:lpstr>
      <vt:lpstr>Example – How ZIL works today</vt:lpstr>
      <vt:lpstr>Example – How ZIL works today</vt:lpstr>
      <vt:lpstr>Example – How ZIL works today</vt:lpstr>
      <vt:lpstr>Example – How ZIL works today</vt:lpstr>
      <vt:lpstr>Example – How ZIL works today</vt:lpstr>
      <vt:lpstr>Example – How ZIL works today</vt:lpstr>
      <vt:lpstr>Example – How ZIL works today</vt:lpstr>
      <vt:lpstr>Example – How ZIL works today</vt:lpstr>
      <vt:lpstr>Example – How ZIL works today</vt:lpstr>
      <vt:lpstr>Example – How ZIL works today</vt:lpstr>
      <vt:lpstr>Example – How ZIL works today</vt:lpstr>
      <vt:lpstr>Example – How ZIL works today</vt:lpstr>
      <vt:lpstr>Example – How ZIL works today</vt:lpstr>
      <vt:lpstr>Example – How ZIL works today</vt:lpstr>
      <vt:lpstr>Example – How ZIL works today</vt:lpstr>
      <vt:lpstr>Example – How ZIL works today</vt:lpstr>
      <vt:lpstr>Example – How ZIL works today</vt:lpstr>
      <vt:lpstr>Example – How ZIL works today</vt:lpstr>
      <vt:lpstr>Example – How ZIL works today</vt:lpstr>
      <vt:lpstr>Example – How ZIL works today</vt:lpstr>
      <vt:lpstr>Example – How ZIL works today</vt:lpstr>
      <vt:lpstr>Example – How ZIL works today</vt:lpstr>
      <vt:lpstr>Proposed solution for enforcing Operation dependency</vt:lpstr>
      <vt:lpstr>Example – With proposed solution</vt:lpstr>
      <vt:lpstr>Example – With proposed solution</vt:lpstr>
      <vt:lpstr>Example – With proposed solution</vt:lpstr>
      <vt:lpstr>Example – With proposed solution</vt:lpstr>
      <vt:lpstr>Example – With proposed solution</vt:lpstr>
      <vt:lpstr>Example – With proposed solution</vt:lpstr>
      <vt:lpstr>Example – With proposed solution</vt:lpstr>
      <vt:lpstr>Example – With proposed solution</vt:lpstr>
      <vt:lpstr>Example – With proposed solution</vt:lpstr>
      <vt:lpstr>Example – With proposed solution</vt:lpstr>
      <vt:lpstr>Example – With proposed solution</vt:lpstr>
      <vt:lpstr>Example – With proposed solution</vt:lpstr>
      <vt:lpstr>Example – With proposed solution</vt:lpstr>
      <vt:lpstr>Example – With proposed solution</vt:lpstr>
      <vt:lpstr>Example – With proposed solution</vt:lpstr>
      <vt:lpstr>Example – With proposed solution</vt:lpstr>
      <vt:lpstr>Example – With proposed solution</vt:lpstr>
      <vt:lpstr>Example – With proposed solution</vt:lpstr>
      <vt:lpstr>Example – With proposed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ZIL Performance Improvements for Fast Media</dc:title>
  <dc:creator>Saji Nair</dc:creator>
  <cp:lastModifiedBy>Saji Nair</cp:lastModifiedBy>
  <cp:revision>53</cp:revision>
  <dcterms:created xsi:type="dcterms:W3CDTF">2020-09-22T17:07:11Z</dcterms:created>
  <dcterms:modified xsi:type="dcterms:W3CDTF">2020-10-04T16:43:21Z</dcterms:modified>
</cp:coreProperties>
</file>