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3" r:id="rId4"/>
    <p:sldId id="260" r:id="rId5"/>
    <p:sldId id="261" r:id="rId6"/>
    <p:sldId id="258" r:id="rId7"/>
    <p:sldId id="264" r:id="rId8"/>
    <p:sldId id="262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Oswald" panose="02000503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0" autoAdjust="0"/>
  </p:normalViewPr>
  <p:slideViewPr>
    <p:cSldViewPr snapToGrid="0">
      <p:cViewPr varScale="1">
        <p:scale>
          <a:sx n="133" d="100"/>
          <a:sy n="133" d="100"/>
        </p:scale>
        <p:origin x="281" y="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667E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16500"/>
          </a:xfrm>
          <a:prstGeom prst="rect">
            <a:avLst/>
          </a:prstGeom>
          <a:solidFill>
            <a:srgbClr val="29667E"/>
          </a:solidFill>
          <a:ln w="9525" cap="flat" cmpd="sng">
            <a:solidFill>
              <a:srgbClr val="296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4350279" y="3781240"/>
            <a:ext cx="443589" cy="105632"/>
            <a:chOff x="4137525" y="2915950"/>
            <a:chExt cx="869100" cy="207000"/>
          </a:xfrm>
        </p:grpSpPr>
        <p:sp>
          <p:nvSpPr>
            <p:cNvPr id="14" name="Google Shape;14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None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850" y="411825"/>
            <a:ext cx="2388299" cy="2192799"/>
          </a:xfrm>
          <a:prstGeom prst="rect">
            <a:avLst/>
          </a:prstGeom>
          <a:noFill/>
          <a:ln w="9525" cap="flat" cmpd="sng">
            <a:solidFill>
              <a:srgbClr val="29667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ITLE_ONL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11700" y="1131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4200"/>
              <a:buNone/>
              <a:defRPr sz="4200">
                <a:solidFill>
                  <a:srgbClr val="2D43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9667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77625" y="815050"/>
            <a:ext cx="9211500" cy="432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800"/>
              <a:buFont typeface="Lato"/>
              <a:buChar char="●"/>
              <a:defRPr sz="1800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33702" y="120125"/>
            <a:ext cx="2198601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nexus.com/zfs-design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Designing better ZFS storage solutions</a:t>
            </a:r>
            <a:endParaRPr sz="28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Steve Umbehocker, OSNEXUS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1ABC-63AE-4B14-840E-24EB6BA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Our old way of designing storage solutions..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422734B-BEBD-47C7-909A-A0104019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968" y="1005341"/>
            <a:ext cx="4971492" cy="2369328"/>
          </a:xfrm>
        </p:spPr>
        <p:txBody>
          <a:bodyPr/>
          <a:lstStyle/>
          <a:p>
            <a:r>
              <a:rPr lang="en-US" dirty="0"/>
              <a:t>Labor intensive Visio diagrams</a:t>
            </a:r>
          </a:p>
          <a:p>
            <a:r>
              <a:rPr lang="en-US" dirty="0"/>
              <a:t>Common to make miscalculations as the design changes. </a:t>
            </a:r>
          </a:p>
          <a:p>
            <a:r>
              <a:rPr lang="en-US" dirty="0"/>
              <a:t>Stencils helped, but designs would evolve quickly making the </a:t>
            </a:r>
            <a:r>
              <a:rPr lang="en-US" dirty="0" err="1"/>
              <a:t>visio</a:t>
            </a:r>
            <a:r>
              <a:rPr lang="en-US" dirty="0"/>
              <a:t> hard to maintain</a:t>
            </a:r>
          </a:p>
          <a:p>
            <a:r>
              <a:rPr lang="en-US" dirty="0"/>
              <a:t>Hard to keep stencils current with hardware compatibility list (HCL)</a:t>
            </a:r>
          </a:p>
          <a:p>
            <a:r>
              <a:rPr lang="en-US" dirty="0"/>
              <a:t>Difficult to collaborate between end users, architects and </a:t>
            </a:r>
            <a:r>
              <a:rPr lang="en-US" dirty="0" err="1"/>
              <a:t>VARs.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FAB9E-AC2F-4FF5-BC96-5753D1F4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06" y="1005341"/>
            <a:ext cx="4127226" cy="405156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10853B-9EDE-4A1F-AAA8-175574A25392}"/>
              </a:ext>
            </a:extLst>
          </p:cNvPr>
          <p:cNvSpPr/>
          <p:nvPr/>
        </p:nvSpPr>
        <p:spPr>
          <a:xfrm>
            <a:off x="5962051" y="2995960"/>
            <a:ext cx="375066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67B80-86FC-4CBB-90CE-76821F561C05}"/>
              </a:ext>
            </a:extLst>
          </p:cNvPr>
          <p:cNvSpPr/>
          <p:nvPr/>
        </p:nvSpPr>
        <p:spPr>
          <a:xfrm>
            <a:off x="7057555" y="1586089"/>
            <a:ext cx="375066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05EB09-5631-444B-91EB-5E7FFD31E1F1}"/>
              </a:ext>
            </a:extLst>
          </p:cNvPr>
          <p:cNvSpPr/>
          <p:nvPr/>
        </p:nvSpPr>
        <p:spPr>
          <a:xfrm>
            <a:off x="5901912" y="1131623"/>
            <a:ext cx="375066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81BCE1-4F44-44DC-BBA0-414C01B41619}"/>
              </a:ext>
            </a:extLst>
          </p:cNvPr>
          <p:cNvSpPr/>
          <p:nvPr/>
        </p:nvSpPr>
        <p:spPr>
          <a:xfrm>
            <a:off x="6931125" y="3511693"/>
            <a:ext cx="375066" cy="4571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2851-FE07-4935-A066-38211FD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Got to be a better way..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C38F-40E6-4E84-90EA-3BB95DBD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5084490" cy="3416400"/>
          </a:xfrm>
        </p:spPr>
        <p:txBody>
          <a:bodyPr/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We needed a tool which:</a:t>
            </a:r>
          </a:p>
          <a:p>
            <a:r>
              <a:rPr lang="en-US" dirty="0"/>
              <a:t>Enables users and system architects to easily collaborate and share designs</a:t>
            </a:r>
          </a:p>
          <a:p>
            <a:r>
              <a:rPr lang="en-US" dirty="0"/>
              <a:t>Provides guidance on common use cases</a:t>
            </a:r>
          </a:p>
          <a:p>
            <a:r>
              <a:rPr lang="en-US" dirty="0"/>
              <a:t>Make it easy to experiment with the impact of RAID levels, vendors, drive capacities, compression, etc.</a:t>
            </a:r>
          </a:p>
          <a:p>
            <a:r>
              <a:rPr lang="en-US" dirty="0"/>
              <a:t>Provides build-of-materials so one can easily communicate to a SI/distributor the information needed to get a hardware quote.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DF0B-DCCB-4F8E-A650-9A0A0D97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40" y="1971738"/>
            <a:ext cx="1918241" cy="19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B81-D04A-45A1-BF16-BDA98544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 Solution Designer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7C69-3F7C-46B8-A309-2B61C34B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88336" cy="3416400"/>
          </a:xfrm>
        </p:spPr>
        <p:txBody>
          <a:bodyPr/>
          <a:lstStyle/>
          <a:p>
            <a:r>
              <a:rPr lang="en-US" sz="1600" dirty="0"/>
              <a:t>Does the math</a:t>
            </a:r>
            <a:br>
              <a:rPr lang="en-US" sz="1600" dirty="0"/>
            </a:br>
            <a:r>
              <a:rPr lang="en-US" sz="1050" dirty="0"/>
              <a:t>Input </a:t>
            </a:r>
            <a:r>
              <a:rPr lang="en-US" sz="1050" b="1" dirty="0"/>
              <a:t>capacity </a:t>
            </a:r>
            <a:r>
              <a:rPr lang="en-US" sz="1050" dirty="0"/>
              <a:t>and </a:t>
            </a:r>
            <a:r>
              <a:rPr lang="en-US" sz="1050" b="1" dirty="0"/>
              <a:t>use case </a:t>
            </a:r>
            <a:r>
              <a:rPr lang="en-US" sz="1050" dirty="0"/>
              <a:t>and the tool will produce a workable design.</a:t>
            </a:r>
          </a:p>
          <a:p>
            <a:pPr marL="139700" indent="0">
              <a:buNone/>
            </a:pPr>
            <a:endParaRPr lang="en-US" sz="1050" dirty="0"/>
          </a:p>
          <a:p>
            <a:r>
              <a:rPr lang="en-US" sz="1600" dirty="0"/>
              <a:t>Data driven using JSON &amp; images in AWS S3</a:t>
            </a:r>
            <a:br>
              <a:rPr lang="en-US" sz="1600" dirty="0"/>
            </a:br>
            <a:r>
              <a:rPr lang="en-US" sz="1050" dirty="0"/>
              <a:t>HCL of everything we’ve tested maintained in one place </a:t>
            </a:r>
            <a:br>
              <a:rPr lang="en-US" sz="1050" dirty="0"/>
            </a:br>
            <a:r>
              <a:rPr lang="en-US" sz="1050" dirty="0"/>
              <a:t>Pulls from JSON we store in AWS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sz="1600" dirty="0"/>
              <a:t>Makes collaboration easy</a:t>
            </a:r>
            <a:br>
              <a:rPr lang="en-US" sz="1600" dirty="0"/>
            </a:br>
            <a:r>
              <a:rPr lang="en-US" sz="1050" dirty="0"/>
              <a:t>Design changes are </a:t>
            </a:r>
            <a:r>
              <a:rPr lang="en-US" sz="1050" b="1" dirty="0"/>
              <a:t>saved to the URL</a:t>
            </a:r>
            <a:br>
              <a:rPr lang="en-US" sz="1600" dirty="0"/>
            </a:br>
            <a:r>
              <a:rPr lang="en-US" sz="1050" dirty="0"/>
              <a:t>Attributes in the URL contain all the selected settings so you can easily share the URL to collaborate on designs.</a:t>
            </a:r>
          </a:p>
          <a:p>
            <a:pPr marL="139700" indent="0">
              <a:buNone/>
            </a:pPr>
            <a:endParaRPr lang="en-US" sz="1050" dirty="0"/>
          </a:p>
          <a:p>
            <a:r>
              <a:rPr lang="en-US" sz="1600" dirty="0"/>
              <a:t>Design tools are all public, no login required.</a:t>
            </a:r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7F744-ED27-4B25-B3D1-DB5418B7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77" y="1189206"/>
            <a:ext cx="3723896" cy="3233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B4FFA0-92FE-4B1A-9FEC-262F3AD2830E}"/>
              </a:ext>
            </a:extLst>
          </p:cNvPr>
          <p:cNvSpPr/>
          <p:nvPr/>
        </p:nvSpPr>
        <p:spPr>
          <a:xfrm>
            <a:off x="5156206" y="4412097"/>
            <a:ext cx="226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osnexus.com/zfs-designer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0A1B-00E7-4FF1-B62C-D6F1929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Design /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6D4B-3E3C-472B-840C-734ED9A8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75" y="1080537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Example requirements:</a:t>
            </a:r>
          </a:p>
          <a:p>
            <a:r>
              <a:rPr lang="en-US" dirty="0"/>
              <a:t>Backup/archive use case</a:t>
            </a:r>
          </a:p>
          <a:p>
            <a:r>
              <a:rPr lang="en-US" dirty="0"/>
              <a:t>Requires high level of fault-tolerance</a:t>
            </a:r>
          </a:p>
          <a:p>
            <a:r>
              <a:rPr lang="en-US" dirty="0"/>
              <a:t>Mostly large files (&gt; 10MB)</a:t>
            </a:r>
          </a:p>
          <a:p>
            <a:r>
              <a:rPr lang="en-US" dirty="0"/>
              <a:t>User preference for HPE servers</a:t>
            </a:r>
          </a:p>
          <a:p>
            <a:r>
              <a:rPr lang="en-US" dirty="0"/>
              <a:t>User preference for WD JBOD</a:t>
            </a:r>
          </a:p>
          <a:p>
            <a:r>
              <a:rPr lang="en-US" dirty="0"/>
              <a:t>Data is minimally compressible (&lt; 5%)</a:t>
            </a:r>
          </a:p>
          <a:p>
            <a:r>
              <a:rPr lang="en-US" dirty="0"/>
              <a:t>Normal rack depth (but not room enough for 90+ bay JBODs)</a:t>
            </a:r>
          </a:p>
          <a:p>
            <a:r>
              <a:rPr lang="en-US" dirty="0"/>
              <a:t>2PB usable required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F633C-E4FA-49CF-868E-3943B8B5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97" y="916635"/>
            <a:ext cx="4439865" cy="38880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5749F-E21A-4C5B-8794-156DB20F8B6F}"/>
              </a:ext>
            </a:extLst>
          </p:cNvPr>
          <p:cNvSpPr/>
          <p:nvPr/>
        </p:nvSpPr>
        <p:spPr>
          <a:xfrm>
            <a:off x="4045668" y="4785116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bit.ly/</a:t>
            </a:r>
            <a:r>
              <a:rPr lang="en-US" dirty="0" err="1">
                <a:solidFill>
                  <a:schemeClr val="bg1"/>
                </a:solidFill>
              </a:rPr>
              <a:t>openzfs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osn</a:t>
            </a:r>
            <a:r>
              <a:rPr lang="en-US" dirty="0">
                <a:solidFill>
                  <a:schemeClr val="bg1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4587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ED9693-07EE-4D0F-B712-8CD78BC5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Eliminating Common Design mistakes..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8288C-5F38-4552-BE89-75E57373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876" y="1362289"/>
            <a:ext cx="6763387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Use Case </a:t>
            </a:r>
            <a:r>
              <a:rPr lang="en-US" dirty="0"/>
              <a:t>selection in the tool helps to resolve…</a:t>
            </a:r>
          </a:p>
          <a:p>
            <a:r>
              <a:rPr lang="en-US" dirty="0"/>
              <a:t>Low </a:t>
            </a:r>
            <a:r>
              <a:rPr lang="en-US" dirty="0" err="1"/>
              <a:t>vdev</a:t>
            </a:r>
            <a:r>
              <a:rPr lang="en-US" dirty="0"/>
              <a:t>/stripe count</a:t>
            </a:r>
          </a:p>
          <a:p>
            <a:r>
              <a:rPr lang="en-US" dirty="0"/>
              <a:t>Poor RAID type choice for the workload.</a:t>
            </a:r>
          </a:p>
          <a:p>
            <a:r>
              <a:rPr lang="en-US" dirty="0"/>
              <a:t>Selecting the wrong media for data </a:t>
            </a:r>
            <a:r>
              <a:rPr lang="en-US" dirty="0" err="1"/>
              <a:t>vdevs</a:t>
            </a:r>
            <a:r>
              <a:rPr lang="en-US" dirty="0"/>
              <a:t> (SATA vs SAS)</a:t>
            </a:r>
          </a:p>
          <a:p>
            <a:r>
              <a:rPr lang="en-US" dirty="0"/>
              <a:t>Selecting the wrong media for ZIL / SLOG (read-intensive SATA).</a:t>
            </a:r>
          </a:p>
          <a:p>
            <a:r>
              <a:rPr lang="en-US" dirty="0"/>
              <a:t>Selecting a server/</a:t>
            </a:r>
            <a:r>
              <a:rPr lang="en-US" dirty="0" err="1"/>
              <a:t>mobo</a:t>
            </a:r>
            <a:r>
              <a:rPr lang="en-US" dirty="0"/>
              <a:t> which doesn’t have room to expand</a:t>
            </a:r>
          </a:p>
          <a:p>
            <a:r>
              <a:rPr lang="en-US" dirty="0"/>
              <a:t>Selecting the hardware before designing the solution.</a:t>
            </a:r>
          </a:p>
          <a:p>
            <a:r>
              <a:rPr lang="en-US" dirty="0"/>
              <a:t>Forgetting to account for reserved capacity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F1404-EA00-4C6B-8BF0-B74A496A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89" y="1317544"/>
            <a:ext cx="1789666" cy="3187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9B159A-A1F1-451F-B58A-6967F678D3BB}"/>
              </a:ext>
            </a:extLst>
          </p:cNvPr>
          <p:cNvSpPr/>
          <p:nvPr/>
        </p:nvSpPr>
        <p:spPr>
          <a:xfrm>
            <a:off x="6227789" y="4517079"/>
            <a:ext cx="1789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http://bit.ly/frankenrack</a:t>
            </a:r>
          </a:p>
        </p:txBody>
      </p:sp>
    </p:spTree>
    <p:extLst>
      <p:ext uri="{BB962C8B-B14F-4D97-AF65-F5344CB8AC3E}">
        <p14:creationId xmlns:p14="http://schemas.microsoft.com/office/powerpoint/2010/main" val="41607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7A6A-40D8-4F38-8C34-1D4F8764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34FD-4F8A-42C9-A8EF-47072B27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28418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Need to help users understand the performance benefits of various design choices like..</a:t>
            </a:r>
          </a:p>
          <a:p>
            <a:endParaRPr lang="en-US" dirty="0"/>
          </a:p>
          <a:p>
            <a:r>
              <a:rPr lang="en-US" sz="1050" dirty="0"/>
              <a:t>ZIL/SLOG</a:t>
            </a:r>
          </a:p>
          <a:p>
            <a:r>
              <a:rPr lang="en-US" sz="1050" dirty="0"/>
              <a:t>L2ARC</a:t>
            </a:r>
          </a:p>
          <a:p>
            <a:r>
              <a:rPr lang="en-US" sz="1050" dirty="0"/>
              <a:t>Metadata offload</a:t>
            </a:r>
          </a:p>
          <a:p>
            <a:r>
              <a:rPr lang="en-US" sz="1050" dirty="0"/>
              <a:t>Deduplication metadata-offload</a:t>
            </a:r>
          </a:p>
          <a:p>
            <a:r>
              <a:rPr lang="en-US" sz="1050" dirty="0"/>
              <a:t>Increasing VDEV count</a:t>
            </a:r>
          </a:p>
          <a:p>
            <a:r>
              <a:rPr lang="en-US" sz="1050" dirty="0" err="1"/>
              <a:t>etc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AA1FD-1448-40C6-83CB-B0654A1B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85" y="1806753"/>
            <a:ext cx="4428419" cy="27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1F68-86A8-45D5-80D6-35BE7C8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  / 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B607-4368-4FFD-AA4E-3B2CC7F1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219" y="987882"/>
            <a:ext cx="7326961" cy="3895013"/>
          </a:xfrm>
        </p:spPr>
        <p:txBody>
          <a:bodyPr/>
          <a:lstStyle/>
          <a:p>
            <a:r>
              <a:rPr lang="en-US" sz="1800" dirty="0"/>
              <a:t>Futures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Run benchmarks to produce synthetic performance equations</a:t>
            </a:r>
          </a:p>
          <a:p>
            <a:pPr lvl="2">
              <a:lnSpc>
                <a:spcPct val="30000"/>
              </a:lnSpc>
            </a:pPr>
            <a:r>
              <a:rPr lang="en-US" sz="1400" dirty="0"/>
              <a:t>estimated 8K r/w IOPS performance</a:t>
            </a:r>
          </a:p>
          <a:p>
            <a:pPr lvl="2">
              <a:lnSpc>
                <a:spcPct val="30000"/>
              </a:lnSpc>
            </a:pPr>
            <a:r>
              <a:rPr lang="en-US" sz="1400" dirty="0"/>
              <a:t>estimated 128K/1M r/w sequential performance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Add spares count selection / spares per JBOD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Add synthetic performance estimates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Add a solution summary page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Add a cabling diagram page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Add single server option</a:t>
            </a:r>
          </a:p>
          <a:p>
            <a:pPr lvl="1">
              <a:lnSpc>
                <a:spcPct val="30000"/>
              </a:lnSpc>
            </a:pPr>
            <a:r>
              <a:rPr lang="en-US" sz="1400" dirty="0"/>
              <a:t>Will open-source on GitHub soon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r>
              <a:rPr lang="en-US" sz="1600" dirty="0"/>
              <a:t>Ideas / suggestions for improvements?</a:t>
            </a:r>
          </a:p>
          <a:p>
            <a:pPr lvl="1"/>
            <a:r>
              <a:rPr lang="en-US" sz="1400" dirty="0" err="1"/>
              <a:t>steve</a:t>
            </a:r>
            <a:r>
              <a:rPr lang="en-US" sz="1400" dirty="0"/>
              <a:t> (at) osnexus.com</a:t>
            </a:r>
          </a:p>
        </p:txBody>
      </p:sp>
    </p:spTree>
    <p:extLst>
      <p:ext uri="{BB962C8B-B14F-4D97-AF65-F5344CB8AC3E}">
        <p14:creationId xmlns:p14="http://schemas.microsoft.com/office/powerpoint/2010/main" val="10661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penZFS">
  <a:themeElements>
    <a:clrScheme name="Slate">
      <a:dk1>
        <a:srgbClr val="FFFFFF"/>
      </a:dk1>
      <a:lt1>
        <a:srgbClr val="2D4349"/>
      </a:lt1>
      <a:dk2>
        <a:srgbClr val="96A1A4"/>
      </a:dk2>
      <a:lt2>
        <a:srgbClr val="D5D9DB"/>
      </a:lt2>
      <a:accent1>
        <a:srgbClr val="4EAD9D"/>
      </a:accent1>
      <a:accent2>
        <a:srgbClr val="A6C6DE"/>
      </a:accent2>
      <a:accent3>
        <a:srgbClr val="DCEFEB"/>
      </a:accent3>
      <a:accent4>
        <a:srgbClr val="E18C24"/>
      </a:accent4>
      <a:accent5>
        <a:srgbClr val="F0C591"/>
      </a:accent5>
      <a:accent6>
        <a:srgbClr val="F9E8D3"/>
      </a:accent6>
      <a:hlink>
        <a:srgbClr val="71BDB1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397</Words>
  <Application>Microsoft Office PowerPoint</Application>
  <PresentationFormat>On-screen Show (16:9)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Arial</vt:lpstr>
      <vt:lpstr>Lato</vt:lpstr>
      <vt:lpstr>Average</vt:lpstr>
      <vt:lpstr>OpenZFS</vt:lpstr>
      <vt:lpstr>Designing better ZFS storage solutions</vt:lpstr>
      <vt:lpstr>Our old way of designing storage solutions..</vt:lpstr>
      <vt:lpstr>Got to be a better way..</vt:lpstr>
      <vt:lpstr>ZFS Solution Designer</vt:lpstr>
      <vt:lpstr>Example Design / Demo</vt:lpstr>
      <vt:lpstr>Eliminating Common Design mistakes..</vt:lpstr>
      <vt:lpstr>Quantifying Performance</vt:lpstr>
      <vt:lpstr>Futures  /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ZFS storage solutions</dc:title>
  <dc:creator>qadmin</dc:creator>
  <cp:lastModifiedBy>Steven Umbehocker</cp:lastModifiedBy>
  <cp:revision>19</cp:revision>
  <dcterms:modified xsi:type="dcterms:W3CDTF">2019-11-04T07:16:00Z</dcterms:modified>
</cp:coreProperties>
</file>