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29U6WJVQIY1g4Q14yTTmB6OA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e17cc23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e17cc23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677678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677678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bd50d9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abd50d9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abd50d97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abd50d97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bd50d97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abd50d97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bd50d9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abd50d9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abd50d9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abd50d9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abd50d97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abd50d97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abd50d97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abd50d97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b677678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b677678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abd50d9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abd50d9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b677678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b677678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677678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677678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abd50d9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abd50d9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b677678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b677678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bd50d9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bd50d9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b6da85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9cb6da85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bd50d9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bd50d9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bd50d9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bd50d9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abd50d9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abd50d9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bd50d9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bd50d9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9667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/>
          <p:nvPr/>
        </p:nvSpPr>
        <p:spPr>
          <a:xfrm>
            <a:off x="0" y="0"/>
            <a:ext cx="9144000" cy="5116500"/>
          </a:xfrm>
          <a:prstGeom prst="rect">
            <a:avLst/>
          </a:prstGeom>
          <a:solidFill>
            <a:srgbClr val="29667E"/>
          </a:solidFill>
          <a:ln cap="flat" cmpd="sng" w="9525">
            <a:solidFill>
              <a:srgbClr val="2966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7"/>
          <p:cNvGrpSpPr/>
          <p:nvPr/>
        </p:nvGrpSpPr>
        <p:grpSpPr>
          <a:xfrm>
            <a:off x="4350279" y="3781240"/>
            <a:ext cx="443589" cy="105632"/>
            <a:chOff x="4137525" y="2915950"/>
            <a:chExt cx="869100" cy="207000"/>
          </a:xfrm>
        </p:grpSpPr>
        <p:sp>
          <p:nvSpPr>
            <p:cNvPr id="14" name="Google Shape;14;p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"/>
          <p:cNvSpPr txBox="1"/>
          <p:nvPr>
            <p:ph type="ctrTitle"/>
          </p:nvPr>
        </p:nvSpPr>
        <p:spPr>
          <a:xfrm>
            <a:off x="671325" y="2901738"/>
            <a:ext cx="78015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None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7850" y="411825"/>
            <a:ext cx="2388299" cy="2192799"/>
          </a:xfrm>
          <a:prstGeom prst="rect">
            <a:avLst/>
          </a:prstGeom>
          <a:noFill/>
          <a:ln cap="flat" cmpd="sng" w="9525">
            <a:solidFill>
              <a:srgbClr val="29667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3600"/>
              <a:buNone/>
              <a:defRPr sz="3600">
                <a:solidFill>
                  <a:srgbClr val="2D434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5735100" y="0"/>
            <a:ext cx="3408900" cy="804300"/>
          </a:xfrm>
          <a:prstGeom prst="rect">
            <a:avLst/>
          </a:prstGeom>
          <a:solidFill>
            <a:srgbClr val="29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TITLE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1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311700" y="11315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4200"/>
              <a:buNone/>
              <a:defRPr sz="4200">
                <a:solidFill>
                  <a:srgbClr val="2D434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9667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-77625" y="815050"/>
            <a:ext cx="9211500" cy="43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D4349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33702" y="120125"/>
            <a:ext cx="2198601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71325" y="296672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How big is the ARC?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George Wilson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Delphix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17cc232a_0_23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memory pressure</a:t>
            </a:r>
            <a:endParaRPr/>
          </a:p>
        </p:txBody>
      </p:sp>
      <p:sp>
        <p:nvSpPr>
          <p:cNvPr id="174" name="Google Shape;174;g9e17cc232a_0_23"/>
          <p:cNvSpPr txBox="1"/>
          <p:nvPr>
            <p:ph idx="1" type="body"/>
          </p:nvPr>
        </p:nvSpPr>
        <p:spPr>
          <a:xfrm>
            <a:off x="311700" y="1152475"/>
            <a:ext cx="35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Direct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Synchronous memory reclaim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Invoked in the context of the running thread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Indirect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Performed by kswapd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Wakes up when memory zone’s watermark crosses the WMARK_LOW threshold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g9e17cc232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1253449"/>
            <a:ext cx="5211077" cy="36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b6776783c_0_13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shrinker</a:t>
            </a:r>
            <a:endParaRPr/>
          </a:p>
        </p:txBody>
      </p:sp>
      <p:sp>
        <p:nvSpPr>
          <p:cNvPr id="181" name="Google Shape;181;g9b6776783c_0_13"/>
          <p:cNvSpPr txBox="1"/>
          <p:nvPr>
            <p:ph idx="1" type="body"/>
          </p:nvPr>
        </p:nvSpPr>
        <p:spPr>
          <a:xfrm>
            <a:off x="311700" y="2066875"/>
            <a:ext cx="3999900" cy="1419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arc_shrinker_func_count_objects()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amount of evictable memory in pages to the kernel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9b6776783c_0_13"/>
          <p:cNvSpPr txBox="1"/>
          <p:nvPr>
            <p:ph idx="2" type="body"/>
          </p:nvPr>
        </p:nvSpPr>
        <p:spPr>
          <a:xfrm>
            <a:off x="4832400" y="2066875"/>
            <a:ext cx="3999900" cy="1419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arc_shrinker_func_scan_objects()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Shrinks the ARC target size by requested amount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bd50d97a_0_168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Memory Pressure</a:t>
            </a:r>
            <a:endParaRPr/>
          </a:p>
        </p:txBody>
      </p:sp>
      <p:sp>
        <p:nvSpPr>
          <p:cNvPr id="188" name="Google Shape;188;g9abd50d97a_0_168"/>
          <p:cNvSpPr txBox="1"/>
          <p:nvPr>
            <p:ph idx="1" type="body"/>
          </p:nvPr>
        </p:nvSpPr>
        <p:spPr>
          <a:xfrm>
            <a:off x="311700" y="1152475"/>
            <a:ext cx="45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====== 20s Sample =====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@[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arc_reduce_target_size+1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arc_shrinker_func_scan_objects+17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do_shrink_slab+297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shrink_slab+214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shrink_node+229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balance_pgdat+628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kswapd+369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kthread+289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ret_from_fork+31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]: 198874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9abd50d97a_0_1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memory pressure coming from kswapd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arc_reap thread never detects memory pressure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 9000+ calls per second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Kernel never seems satisfied by any progress made by the ARC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abd50d97a_0_178"/>
          <p:cNvSpPr txBox="1"/>
          <p:nvPr/>
        </p:nvSpPr>
        <p:spPr>
          <a:xfrm>
            <a:off x="1107750" y="2201950"/>
            <a:ext cx="69285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How does this relate to our problem?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bd50d97a_0_186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ARC size</a:t>
            </a:r>
            <a:endParaRPr/>
          </a:p>
        </p:txBody>
      </p:sp>
      <p:pic>
        <p:nvPicPr>
          <p:cNvPr id="200" name="Google Shape;200;g9abd50d97a_0_18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113" y="901350"/>
            <a:ext cx="6713775" cy="415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9abd50d97a_0_186"/>
          <p:cNvSpPr txBox="1"/>
          <p:nvPr/>
        </p:nvSpPr>
        <p:spPr>
          <a:xfrm>
            <a:off x="373150" y="2577350"/>
            <a:ext cx="84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kswapd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9abd50d97a_0_186"/>
          <p:cNvSpPr txBox="1"/>
          <p:nvPr/>
        </p:nvSpPr>
        <p:spPr>
          <a:xfrm>
            <a:off x="7847475" y="1836625"/>
            <a:ext cx="968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arc_evict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g9abd50d97a_0_186"/>
          <p:cNvCxnSpPr>
            <a:stCxn id="201" idx="3"/>
          </p:cNvCxnSpPr>
          <p:nvPr/>
        </p:nvCxnSpPr>
        <p:spPr>
          <a:xfrm>
            <a:off x="1215250" y="2738750"/>
            <a:ext cx="19263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9abd50d97a_0_186"/>
          <p:cNvCxnSpPr>
            <a:stCxn id="202" idx="1"/>
          </p:cNvCxnSpPr>
          <p:nvPr/>
        </p:nvCxnSpPr>
        <p:spPr>
          <a:xfrm flipH="1">
            <a:off x="5748675" y="1998025"/>
            <a:ext cx="2098800" cy="9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abd50d97a_0_31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really happening?</a:t>
            </a:r>
            <a:endParaRPr/>
          </a:p>
        </p:txBody>
      </p:sp>
      <p:sp>
        <p:nvSpPr>
          <p:cNvPr id="210" name="Google Shape;210;g9abd50d97a_0_31"/>
          <p:cNvSpPr/>
          <p:nvPr/>
        </p:nvSpPr>
        <p:spPr>
          <a:xfrm>
            <a:off x="514325" y="2223900"/>
            <a:ext cx="17751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a block from the ARC</a:t>
            </a:r>
            <a:endParaRPr/>
          </a:p>
        </p:txBody>
      </p:sp>
      <p:sp>
        <p:nvSpPr>
          <p:cNvPr id="211" name="Google Shape;211;g9abd50d97a_0_31"/>
          <p:cNvSpPr/>
          <p:nvPr/>
        </p:nvSpPr>
        <p:spPr>
          <a:xfrm>
            <a:off x="3398725" y="1674150"/>
            <a:ext cx="2027100" cy="1906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ARC overflowing?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9abd50d97a_0_31"/>
          <p:cNvSpPr/>
          <p:nvPr/>
        </p:nvSpPr>
        <p:spPr>
          <a:xfrm>
            <a:off x="6410400" y="2223900"/>
            <a:ext cx="17751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until arc_size less than arc_c</a:t>
            </a:r>
            <a:endParaRPr/>
          </a:p>
        </p:txBody>
      </p:sp>
      <p:sp>
        <p:nvSpPr>
          <p:cNvPr id="213" name="Google Shape;213;g9abd50d97a_0_31"/>
          <p:cNvSpPr/>
          <p:nvPr/>
        </p:nvSpPr>
        <p:spPr>
          <a:xfrm>
            <a:off x="3524725" y="4095800"/>
            <a:ext cx="17751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cxnSp>
        <p:nvCxnSpPr>
          <p:cNvPr id="214" name="Google Shape;214;g9abd50d97a_0_31"/>
          <p:cNvCxnSpPr>
            <a:stCxn id="210" idx="3"/>
            <a:endCxn id="211" idx="1"/>
          </p:cNvCxnSpPr>
          <p:nvPr/>
        </p:nvCxnSpPr>
        <p:spPr>
          <a:xfrm>
            <a:off x="2289425" y="2627250"/>
            <a:ext cx="11094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9abd50d97a_0_31"/>
          <p:cNvCxnSpPr>
            <a:stCxn id="211" idx="3"/>
            <a:endCxn id="212" idx="1"/>
          </p:cNvCxnSpPr>
          <p:nvPr/>
        </p:nvCxnSpPr>
        <p:spPr>
          <a:xfrm>
            <a:off x="5425825" y="2627250"/>
            <a:ext cx="9846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9abd50d97a_0_31"/>
          <p:cNvCxnSpPr>
            <a:stCxn id="211" idx="2"/>
            <a:endCxn id="213" idx="0"/>
          </p:cNvCxnSpPr>
          <p:nvPr/>
        </p:nvCxnSpPr>
        <p:spPr>
          <a:xfrm flipH="1" rot="-5400000">
            <a:off x="4154875" y="3837750"/>
            <a:ext cx="5154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g9abd50d97a_0_31"/>
          <p:cNvSpPr txBox="1"/>
          <p:nvPr/>
        </p:nvSpPr>
        <p:spPr>
          <a:xfrm>
            <a:off x="569325" y="1103775"/>
            <a:ext cx="202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Adding to the ARC: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9abd50d97a_0_31"/>
          <p:cNvSpPr txBox="1"/>
          <p:nvPr/>
        </p:nvSpPr>
        <p:spPr>
          <a:xfrm>
            <a:off x="5534863" y="2289450"/>
            <a:ext cx="76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g9abd50d97a_0_31"/>
          <p:cNvSpPr txBox="1"/>
          <p:nvPr/>
        </p:nvSpPr>
        <p:spPr>
          <a:xfrm>
            <a:off x="4473163" y="3623700"/>
            <a:ext cx="76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g9abd50d97a_0_31"/>
          <p:cNvCxnSpPr>
            <a:stCxn id="212" idx="3"/>
            <a:endCxn id="212" idx="0"/>
          </p:cNvCxnSpPr>
          <p:nvPr/>
        </p:nvCxnSpPr>
        <p:spPr>
          <a:xfrm rot="10800000">
            <a:off x="7298100" y="2223750"/>
            <a:ext cx="887400" cy="403500"/>
          </a:xfrm>
          <a:prstGeom prst="curvedConnector4">
            <a:avLst>
              <a:gd fmla="val -35643" name="adj1"/>
              <a:gd fmla="val 2562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abd50d97a_0_60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Delay</a:t>
            </a:r>
            <a:endParaRPr/>
          </a:p>
        </p:txBody>
      </p:sp>
      <p:pic>
        <p:nvPicPr>
          <p:cNvPr id="226" name="Google Shape;226;g9abd50d97a_0_6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38" y="855300"/>
            <a:ext cx="6704919" cy="414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9abd50d97a_0_60"/>
          <p:cNvGrpSpPr/>
          <p:nvPr/>
        </p:nvGrpSpPr>
        <p:grpSpPr>
          <a:xfrm>
            <a:off x="2282503" y="2928013"/>
            <a:ext cx="4676106" cy="580773"/>
            <a:chOff x="2282609" y="2723025"/>
            <a:chExt cx="4615641" cy="927900"/>
          </a:xfrm>
        </p:grpSpPr>
        <p:cxnSp>
          <p:nvCxnSpPr>
            <p:cNvPr id="228" name="Google Shape;228;g9abd50d97a_0_60"/>
            <p:cNvCxnSpPr/>
            <p:nvPr/>
          </p:nvCxnSpPr>
          <p:spPr>
            <a:xfrm>
              <a:off x="2282609" y="2723025"/>
              <a:ext cx="0" cy="92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g9abd50d97a_0_60"/>
            <p:cNvCxnSpPr/>
            <p:nvPr/>
          </p:nvCxnSpPr>
          <p:spPr>
            <a:xfrm>
              <a:off x="6888234" y="2723025"/>
              <a:ext cx="0" cy="92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g9abd50d97a_0_60"/>
            <p:cNvCxnSpPr/>
            <p:nvPr/>
          </p:nvCxnSpPr>
          <p:spPr>
            <a:xfrm>
              <a:off x="2289350" y="3186950"/>
              <a:ext cx="4608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g9abd50d97a_0_60"/>
          <p:cNvSpPr txBox="1"/>
          <p:nvPr/>
        </p:nvSpPr>
        <p:spPr>
          <a:xfrm>
            <a:off x="3957650" y="2857500"/>
            <a:ext cx="1505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25s Delay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9abd50d97a_0_60"/>
          <p:cNvSpPr txBox="1"/>
          <p:nvPr/>
        </p:nvSpPr>
        <p:spPr>
          <a:xfrm>
            <a:off x="267225" y="3650925"/>
            <a:ext cx="11619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arc_read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g9abd50d97a_0_60"/>
          <p:cNvCxnSpPr>
            <a:stCxn id="232" idx="0"/>
          </p:cNvCxnSpPr>
          <p:nvPr/>
        </p:nvCxnSpPr>
        <p:spPr>
          <a:xfrm flipH="1" rot="10800000">
            <a:off x="848175" y="3323025"/>
            <a:ext cx="1882200" cy="3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bd50d97a_0_220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arc shrinker</a:t>
            </a:r>
            <a:endParaRPr/>
          </a:p>
        </p:txBody>
      </p:sp>
      <p:sp>
        <p:nvSpPr>
          <p:cNvPr id="239" name="Google Shape;239;g9abd50d97a_0_220"/>
          <p:cNvSpPr txBox="1"/>
          <p:nvPr>
            <p:ph idx="1" type="body"/>
          </p:nvPr>
        </p:nvSpPr>
        <p:spPr>
          <a:xfrm>
            <a:off x="311700" y="139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Repeated calls for direct and indirect page reclaims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Calls into arc_shrinker_[count|scan]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 may collapse to arc_c_min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I/O stalls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has no idea how much memory has been evicted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Cumbersome interaction with arc_reap thread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abd50d97a_0_197"/>
          <p:cNvSpPr txBox="1"/>
          <p:nvPr/>
        </p:nvSpPr>
        <p:spPr>
          <a:xfrm>
            <a:off x="1107750" y="2201950"/>
            <a:ext cx="69285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Improving memory pressure detection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b6776783c_0_20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</a:t>
            </a:r>
            <a:r>
              <a:rPr lang="en"/>
              <a:t>ARC shrinker</a:t>
            </a:r>
            <a:endParaRPr/>
          </a:p>
        </p:txBody>
      </p:sp>
      <p:sp>
        <p:nvSpPr>
          <p:cNvPr id="250" name="Google Shape;250;g9b6776783c_0_20"/>
          <p:cNvSpPr txBox="1"/>
          <p:nvPr>
            <p:ph idx="1" type="body"/>
          </p:nvPr>
        </p:nvSpPr>
        <p:spPr>
          <a:xfrm>
            <a:off x="311700" y="2066875"/>
            <a:ext cx="3999900" cy="189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arc_shrinker_count()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Limit the number of pages the ARC shrinker will make available for eviction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Defaults to 10,000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9b6776783c_0_20"/>
          <p:cNvSpPr txBox="1"/>
          <p:nvPr>
            <p:ph idx="2" type="body"/>
          </p:nvPr>
        </p:nvSpPr>
        <p:spPr>
          <a:xfrm>
            <a:off x="4832400" y="2066875"/>
            <a:ext cx="3999900" cy="189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arc_shrinker_scan()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hrinks the ARC target size by the requested amount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Waits for requested amount to be evicted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Notify kernel of evicted pages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abd50d97a_0_8"/>
          <p:cNvSpPr txBox="1"/>
          <p:nvPr>
            <p:ph idx="4294967295" type="title"/>
          </p:nvPr>
        </p:nvSpPr>
        <p:spPr>
          <a:xfrm>
            <a:off x="671250" y="1825450"/>
            <a:ext cx="78522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Problem: 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Reduced caching since switching to linux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1" name="Google Shape;71;g9abd50d97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00" y="32252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b6776783c_0_57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arc_wait_for_eviction()</a:t>
            </a:r>
            <a:endParaRPr/>
          </a:p>
        </p:txBody>
      </p:sp>
      <p:sp>
        <p:nvSpPr>
          <p:cNvPr id="257" name="Google Shape;257;g9b6776783c_0_57"/>
          <p:cNvSpPr/>
          <p:nvPr/>
        </p:nvSpPr>
        <p:spPr>
          <a:xfrm>
            <a:off x="1875825" y="1928825"/>
            <a:ext cx="144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10284 </a:t>
            </a:r>
            <a:r>
              <a:rPr lang="en" sz="1000"/>
              <a:t>(+128)</a:t>
            </a:r>
            <a:endParaRPr sz="1000"/>
          </a:p>
        </p:txBody>
      </p:sp>
      <p:sp>
        <p:nvSpPr>
          <p:cNvPr id="258" name="Google Shape;258;g9b6776783c_0_57"/>
          <p:cNvSpPr/>
          <p:nvPr/>
        </p:nvSpPr>
        <p:spPr>
          <a:xfrm>
            <a:off x="3658200" y="1928825"/>
            <a:ext cx="144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10540 </a:t>
            </a:r>
            <a:r>
              <a:rPr lang="en" sz="1000"/>
              <a:t>(+256)</a:t>
            </a:r>
            <a:endParaRPr sz="1000"/>
          </a:p>
        </p:txBody>
      </p:sp>
      <p:sp>
        <p:nvSpPr>
          <p:cNvPr id="259" name="Google Shape;259;g9b6776783c_0_57"/>
          <p:cNvSpPr/>
          <p:nvPr/>
        </p:nvSpPr>
        <p:spPr>
          <a:xfrm>
            <a:off x="5422716" y="1928825"/>
            <a:ext cx="144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11564 </a:t>
            </a:r>
            <a:r>
              <a:rPr lang="en" sz="1000"/>
              <a:t>(+1024)</a:t>
            </a:r>
            <a:endParaRPr sz="1000"/>
          </a:p>
        </p:txBody>
      </p:sp>
      <p:sp>
        <p:nvSpPr>
          <p:cNvPr id="260" name="Google Shape;260;g9b6776783c_0_57"/>
          <p:cNvSpPr/>
          <p:nvPr/>
        </p:nvSpPr>
        <p:spPr>
          <a:xfrm>
            <a:off x="7187250" y="1928825"/>
            <a:ext cx="144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11692 </a:t>
            </a:r>
            <a:r>
              <a:rPr lang="en" sz="1000"/>
              <a:t>(+128)</a:t>
            </a:r>
            <a:endParaRPr sz="1000"/>
          </a:p>
        </p:txBody>
      </p:sp>
      <p:sp>
        <p:nvSpPr>
          <p:cNvPr id="261" name="Google Shape;261;g9b6776783c_0_57"/>
          <p:cNvSpPr txBox="1"/>
          <p:nvPr/>
        </p:nvSpPr>
        <p:spPr>
          <a:xfrm>
            <a:off x="472775" y="1145675"/>
            <a:ext cx="1588800" cy="330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arc_evict_waiters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2" name="Google Shape;262;g9b6776783c_0_57"/>
          <p:cNvGrpSpPr/>
          <p:nvPr/>
        </p:nvGrpSpPr>
        <p:grpSpPr>
          <a:xfrm>
            <a:off x="3345050" y="2178850"/>
            <a:ext cx="303600" cy="143475"/>
            <a:chOff x="1973450" y="3321850"/>
            <a:chExt cx="303600" cy="143475"/>
          </a:xfrm>
        </p:grpSpPr>
        <p:cxnSp>
          <p:nvCxnSpPr>
            <p:cNvPr id="263" name="Google Shape;263;g9b6776783c_0_57"/>
            <p:cNvCxnSpPr/>
            <p:nvPr/>
          </p:nvCxnSpPr>
          <p:spPr>
            <a:xfrm>
              <a:off x="1973450" y="3321850"/>
              <a:ext cx="30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g9b6776783c_0_57"/>
            <p:cNvCxnSpPr/>
            <p:nvPr/>
          </p:nvCxnSpPr>
          <p:spPr>
            <a:xfrm>
              <a:off x="1973450" y="3465325"/>
              <a:ext cx="30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265" name="Google Shape;265;g9b6776783c_0_57"/>
          <p:cNvGrpSpPr/>
          <p:nvPr/>
        </p:nvGrpSpPr>
        <p:grpSpPr>
          <a:xfrm>
            <a:off x="5104800" y="2143438"/>
            <a:ext cx="303600" cy="143475"/>
            <a:chOff x="1973450" y="3321850"/>
            <a:chExt cx="303600" cy="143475"/>
          </a:xfrm>
        </p:grpSpPr>
        <p:cxnSp>
          <p:nvCxnSpPr>
            <p:cNvPr id="266" name="Google Shape;266;g9b6776783c_0_57"/>
            <p:cNvCxnSpPr/>
            <p:nvPr/>
          </p:nvCxnSpPr>
          <p:spPr>
            <a:xfrm>
              <a:off x="1973450" y="3321850"/>
              <a:ext cx="30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7" name="Google Shape;267;g9b6776783c_0_57"/>
            <p:cNvCxnSpPr/>
            <p:nvPr/>
          </p:nvCxnSpPr>
          <p:spPr>
            <a:xfrm>
              <a:off x="1973450" y="3465325"/>
              <a:ext cx="30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268" name="Google Shape;268;g9b6776783c_0_57"/>
          <p:cNvGrpSpPr/>
          <p:nvPr/>
        </p:nvGrpSpPr>
        <p:grpSpPr>
          <a:xfrm>
            <a:off x="6883650" y="2143438"/>
            <a:ext cx="303600" cy="143475"/>
            <a:chOff x="1973450" y="3321850"/>
            <a:chExt cx="303600" cy="143475"/>
          </a:xfrm>
        </p:grpSpPr>
        <p:cxnSp>
          <p:nvCxnSpPr>
            <p:cNvPr id="269" name="Google Shape;269;g9b6776783c_0_57"/>
            <p:cNvCxnSpPr/>
            <p:nvPr/>
          </p:nvCxnSpPr>
          <p:spPr>
            <a:xfrm>
              <a:off x="1973450" y="3321850"/>
              <a:ext cx="30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g9b6776783c_0_57"/>
            <p:cNvCxnSpPr/>
            <p:nvPr/>
          </p:nvCxnSpPr>
          <p:spPr>
            <a:xfrm>
              <a:off x="1973450" y="3465325"/>
              <a:ext cx="30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271" name="Google Shape;271;g9b6776783c_0_57"/>
          <p:cNvSpPr/>
          <p:nvPr/>
        </p:nvSpPr>
        <p:spPr>
          <a:xfrm>
            <a:off x="2290125" y="2754775"/>
            <a:ext cx="737100" cy="642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kswapd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g9b6776783c_0_57"/>
          <p:cNvCxnSpPr>
            <a:stCxn id="261" idx="2"/>
            <a:endCxn id="257" idx="1"/>
          </p:cNvCxnSpPr>
          <p:nvPr/>
        </p:nvCxnSpPr>
        <p:spPr>
          <a:xfrm flipH="1" rot="-5400000">
            <a:off x="1201925" y="1541225"/>
            <a:ext cx="739200" cy="6087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g9b6776783c_0_57"/>
          <p:cNvSpPr txBox="1"/>
          <p:nvPr/>
        </p:nvSpPr>
        <p:spPr>
          <a:xfrm>
            <a:off x="6179350" y="1145675"/>
            <a:ext cx="2624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arc_wait_for_eviction(128)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g9b6776783c_0_57"/>
          <p:cNvCxnSpPr>
            <a:stCxn id="273" idx="2"/>
            <a:endCxn id="260" idx="0"/>
          </p:cNvCxnSpPr>
          <p:nvPr/>
        </p:nvCxnSpPr>
        <p:spPr>
          <a:xfrm flipH="1" rot="-5400000">
            <a:off x="7474450" y="1492925"/>
            <a:ext cx="453000" cy="4191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g9b6776783c_0_57"/>
          <p:cNvSpPr/>
          <p:nvPr/>
        </p:nvSpPr>
        <p:spPr>
          <a:xfrm>
            <a:off x="4058775" y="2754775"/>
            <a:ext cx="737100" cy="642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arc_read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9b6776783c_0_57"/>
          <p:cNvSpPr/>
          <p:nvPr/>
        </p:nvSpPr>
        <p:spPr>
          <a:xfrm>
            <a:off x="7600341" y="2712125"/>
            <a:ext cx="737100" cy="642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kswapd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9b6776783c_0_57"/>
          <p:cNvSpPr/>
          <p:nvPr/>
        </p:nvSpPr>
        <p:spPr>
          <a:xfrm>
            <a:off x="5840869" y="2754775"/>
            <a:ext cx="737100" cy="642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arc_read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g9b6776783c_0_57"/>
          <p:cNvCxnSpPr>
            <a:stCxn id="257" idx="2"/>
            <a:endCxn id="271" idx="0"/>
          </p:cNvCxnSpPr>
          <p:nvPr/>
        </p:nvCxnSpPr>
        <p:spPr>
          <a:xfrm flipH="1" rot="-5400000">
            <a:off x="2502375" y="2598275"/>
            <a:ext cx="253200" cy="59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g9b6776783c_0_57"/>
          <p:cNvCxnSpPr>
            <a:stCxn id="258" idx="2"/>
            <a:endCxn id="275" idx="0"/>
          </p:cNvCxnSpPr>
          <p:nvPr/>
        </p:nvCxnSpPr>
        <p:spPr>
          <a:xfrm flipH="1" rot="-5400000">
            <a:off x="4277850" y="2605175"/>
            <a:ext cx="253200" cy="45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g9b6776783c_0_57"/>
          <p:cNvCxnSpPr>
            <a:stCxn id="259" idx="2"/>
            <a:endCxn id="277" idx="0"/>
          </p:cNvCxnSpPr>
          <p:nvPr/>
        </p:nvCxnSpPr>
        <p:spPr>
          <a:xfrm flipH="1" rot="-5400000">
            <a:off x="6051066" y="2596475"/>
            <a:ext cx="253200" cy="633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g9b6776783c_0_57"/>
          <p:cNvCxnSpPr>
            <a:stCxn id="260" idx="2"/>
            <a:endCxn id="276" idx="0"/>
          </p:cNvCxnSpPr>
          <p:nvPr/>
        </p:nvCxnSpPr>
        <p:spPr>
          <a:xfrm flipH="1" rot="-5400000">
            <a:off x="7834350" y="2577725"/>
            <a:ext cx="210600" cy="5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g9b6776783c_0_57"/>
          <p:cNvSpPr txBox="1"/>
          <p:nvPr/>
        </p:nvSpPr>
        <p:spPr>
          <a:xfrm>
            <a:off x="835250" y="4628963"/>
            <a:ext cx="2813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arc_evict_count = 10156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g9b6776783c_0_57"/>
          <p:cNvCxnSpPr/>
          <p:nvPr/>
        </p:nvCxnSpPr>
        <p:spPr>
          <a:xfrm>
            <a:off x="201225" y="3607600"/>
            <a:ext cx="856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g9b6776783c_0_57"/>
          <p:cNvSpPr/>
          <p:nvPr/>
        </p:nvSpPr>
        <p:spPr>
          <a:xfrm>
            <a:off x="4407700" y="4120150"/>
            <a:ext cx="839400" cy="572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arc_evict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9b6776783c_0_57"/>
          <p:cNvSpPr/>
          <p:nvPr/>
        </p:nvSpPr>
        <p:spPr>
          <a:xfrm>
            <a:off x="5758450" y="4106075"/>
            <a:ext cx="509004" cy="57272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86" name="Google Shape;286;g9b6776783c_0_57"/>
          <p:cNvCxnSpPr>
            <a:stCxn id="284" idx="2"/>
            <a:endCxn id="285" idx="2"/>
          </p:cNvCxnSpPr>
          <p:nvPr/>
        </p:nvCxnSpPr>
        <p:spPr>
          <a:xfrm rot="-5400000">
            <a:off x="5384650" y="4099900"/>
            <a:ext cx="35700" cy="1150200"/>
          </a:xfrm>
          <a:prstGeom prst="curvedConnector3">
            <a:avLst>
              <a:gd fmla="val -667017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g9b6776783c_0_57"/>
          <p:cNvCxnSpPr>
            <a:stCxn id="284" idx="1"/>
            <a:endCxn id="271" idx="2"/>
          </p:cNvCxnSpPr>
          <p:nvPr/>
        </p:nvCxnSpPr>
        <p:spPr>
          <a:xfrm rot="10800000">
            <a:off x="2658700" y="3397600"/>
            <a:ext cx="1749000" cy="1008900"/>
          </a:xfrm>
          <a:prstGeom prst="curvedConnector2">
            <a:avLst/>
          </a:prstGeom>
          <a:noFill/>
          <a:ln cap="flat" cmpd="sng" w="9525">
            <a:solidFill>
              <a:srgbClr val="2D43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g9b6776783c_0_57"/>
          <p:cNvCxnSpPr>
            <a:stCxn id="284" idx="1"/>
            <a:endCxn id="275" idx="2"/>
          </p:cNvCxnSpPr>
          <p:nvPr/>
        </p:nvCxnSpPr>
        <p:spPr>
          <a:xfrm flipH="1" rot="10800000">
            <a:off x="4407700" y="3397600"/>
            <a:ext cx="19500" cy="1008900"/>
          </a:xfrm>
          <a:prstGeom prst="curvedConnector4">
            <a:avLst>
              <a:gd fmla="val -1221154" name="adj1"/>
              <a:gd fmla="val 64187" name="adj2"/>
            </a:avLst>
          </a:prstGeom>
          <a:noFill/>
          <a:ln cap="flat" cmpd="sng" w="9525">
            <a:solidFill>
              <a:srgbClr val="2D43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g9b6776783c_0_57"/>
          <p:cNvSpPr txBox="1"/>
          <p:nvPr/>
        </p:nvSpPr>
        <p:spPr>
          <a:xfrm>
            <a:off x="5658975" y="4822025"/>
            <a:ext cx="108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evict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9b6776783c_0_57"/>
          <p:cNvSpPr txBox="1"/>
          <p:nvPr/>
        </p:nvSpPr>
        <p:spPr>
          <a:xfrm>
            <a:off x="3027225" y="3621963"/>
            <a:ext cx="108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wakeup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1" name="Google Shape;291;g9b6776783c_0_57"/>
          <p:cNvCxnSpPr>
            <a:stCxn id="285" idx="0"/>
            <a:endCxn id="284" idx="0"/>
          </p:cNvCxnSpPr>
          <p:nvPr/>
        </p:nvCxnSpPr>
        <p:spPr>
          <a:xfrm rot="5400000">
            <a:off x="5430570" y="3502775"/>
            <a:ext cx="14100" cy="1220700"/>
          </a:xfrm>
          <a:prstGeom prst="curvedConnector3">
            <a:avLst>
              <a:gd fmla="val -168883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g9b6776783c_0_57"/>
          <p:cNvSpPr txBox="1"/>
          <p:nvPr/>
        </p:nvSpPr>
        <p:spPr>
          <a:xfrm>
            <a:off x="5072650" y="3651425"/>
            <a:ext cx="108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384 bytes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b6776783c_0_26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under memory pressure</a:t>
            </a:r>
            <a:endParaRPr/>
          </a:p>
        </p:txBody>
      </p:sp>
      <p:sp>
        <p:nvSpPr>
          <p:cNvPr id="298" name="Google Shape;298;g9b6776783c_0_26"/>
          <p:cNvSpPr/>
          <p:nvPr/>
        </p:nvSpPr>
        <p:spPr>
          <a:xfrm>
            <a:off x="514325" y="2223900"/>
            <a:ext cx="17751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a block from the ARC</a:t>
            </a:r>
            <a:endParaRPr/>
          </a:p>
        </p:txBody>
      </p:sp>
      <p:sp>
        <p:nvSpPr>
          <p:cNvPr id="299" name="Google Shape;299;g9b6776783c_0_26"/>
          <p:cNvSpPr/>
          <p:nvPr/>
        </p:nvSpPr>
        <p:spPr>
          <a:xfrm>
            <a:off x="3398725" y="1674150"/>
            <a:ext cx="2027100" cy="1906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ARC overflowing?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g9b6776783c_0_26"/>
          <p:cNvSpPr/>
          <p:nvPr/>
        </p:nvSpPr>
        <p:spPr>
          <a:xfrm>
            <a:off x="6410400" y="2452500"/>
            <a:ext cx="2251500" cy="9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until </a:t>
            </a:r>
            <a:r>
              <a:rPr lang="en"/>
              <a:t>zfs_arc_eviction_pct amount of data has been evicted</a:t>
            </a:r>
            <a:endParaRPr/>
          </a:p>
        </p:txBody>
      </p:sp>
      <p:sp>
        <p:nvSpPr>
          <p:cNvPr id="301" name="Google Shape;301;g9b6776783c_0_26"/>
          <p:cNvSpPr/>
          <p:nvPr/>
        </p:nvSpPr>
        <p:spPr>
          <a:xfrm>
            <a:off x="3524725" y="4095800"/>
            <a:ext cx="17751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cxnSp>
        <p:nvCxnSpPr>
          <p:cNvPr id="302" name="Google Shape;302;g9b6776783c_0_26"/>
          <p:cNvCxnSpPr>
            <a:stCxn id="298" idx="3"/>
            <a:endCxn id="299" idx="1"/>
          </p:cNvCxnSpPr>
          <p:nvPr/>
        </p:nvCxnSpPr>
        <p:spPr>
          <a:xfrm>
            <a:off x="2289425" y="2627250"/>
            <a:ext cx="11094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g9b6776783c_0_26"/>
          <p:cNvCxnSpPr>
            <a:stCxn id="299" idx="3"/>
            <a:endCxn id="300" idx="1"/>
          </p:cNvCxnSpPr>
          <p:nvPr/>
        </p:nvCxnSpPr>
        <p:spPr>
          <a:xfrm>
            <a:off x="5425825" y="2627250"/>
            <a:ext cx="984600" cy="325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g9b6776783c_0_26"/>
          <p:cNvCxnSpPr>
            <a:stCxn id="299" idx="2"/>
            <a:endCxn id="301" idx="0"/>
          </p:cNvCxnSpPr>
          <p:nvPr/>
        </p:nvCxnSpPr>
        <p:spPr>
          <a:xfrm flipH="1" rot="-5400000">
            <a:off x="4154875" y="3837750"/>
            <a:ext cx="5154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g9b6776783c_0_26"/>
          <p:cNvSpPr txBox="1"/>
          <p:nvPr/>
        </p:nvSpPr>
        <p:spPr>
          <a:xfrm>
            <a:off x="569325" y="1103775"/>
            <a:ext cx="202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Adding to the ARC: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9b6776783c_0_26"/>
          <p:cNvSpPr txBox="1"/>
          <p:nvPr/>
        </p:nvSpPr>
        <p:spPr>
          <a:xfrm>
            <a:off x="5534863" y="2289450"/>
            <a:ext cx="76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g9b6776783c_0_26"/>
          <p:cNvSpPr txBox="1"/>
          <p:nvPr/>
        </p:nvSpPr>
        <p:spPr>
          <a:xfrm>
            <a:off x="4473163" y="3623700"/>
            <a:ext cx="766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8" name="Google Shape;308;g9b6776783c_0_26"/>
          <p:cNvCxnSpPr>
            <a:stCxn id="300" idx="2"/>
            <a:endCxn id="301" idx="3"/>
          </p:cNvCxnSpPr>
          <p:nvPr/>
        </p:nvCxnSpPr>
        <p:spPr>
          <a:xfrm rot="5400000">
            <a:off x="5894550" y="2857500"/>
            <a:ext cx="1047000" cy="2236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abd50d97a_0_38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shrinking in lockstep</a:t>
            </a:r>
            <a:endParaRPr/>
          </a:p>
        </p:txBody>
      </p:sp>
      <p:pic>
        <p:nvPicPr>
          <p:cNvPr id="314" name="Google Shape;314;g9abd50d97a_0_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38" y="936000"/>
            <a:ext cx="6704919" cy="41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b6776783c_0_51"/>
          <p:cNvSpPr txBox="1"/>
          <p:nvPr/>
        </p:nvSpPr>
        <p:spPr>
          <a:xfrm>
            <a:off x="2366400" y="1785950"/>
            <a:ext cx="44112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"/>
          <p:cNvGrpSpPr/>
          <p:nvPr/>
        </p:nvGrpSpPr>
        <p:grpSpPr>
          <a:xfrm>
            <a:off x="836425" y="1612100"/>
            <a:ext cx="8081400" cy="884100"/>
            <a:chOff x="455425" y="1535900"/>
            <a:chExt cx="8081400" cy="884100"/>
          </a:xfrm>
        </p:grpSpPr>
        <p:sp>
          <p:nvSpPr>
            <p:cNvPr id="77" name="Google Shape;77;p4"/>
            <p:cNvSpPr/>
            <p:nvPr/>
          </p:nvSpPr>
          <p:spPr>
            <a:xfrm>
              <a:off x="455425" y="1535900"/>
              <a:ext cx="8081400" cy="88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4"/>
            <p:cNvGrpSpPr/>
            <p:nvPr/>
          </p:nvGrpSpPr>
          <p:grpSpPr>
            <a:xfrm>
              <a:off x="455425" y="1535900"/>
              <a:ext cx="4116600" cy="884100"/>
              <a:chOff x="455425" y="1812700"/>
              <a:chExt cx="4116600" cy="8841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455425" y="1812700"/>
                <a:ext cx="4116600" cy="8841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max (½</a:t>
                </a:r>
                <a:r>
                  <a:rPr lang="en"/>
                  <a:t> of memory)</a:t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55425" y="1812700"/>
                <a:ext cx="276900" cy="8841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"/>
                  <a:t>min</a:t>
                </a:r>
                <a:endParaRPr sz="400"/>
              </a:p>
            </p:txBody>
          </p:sp>
        </p:grpSp>
      </p:grpSp>
      <p:grpSp>
        <p:nvGrpSpPr>
          <p:cNvPr id="81" name="Google Shape;81;p4"/>
          <p:cNvGrpSpPr/>
          <p:nvPr/>
        </p:nvGrpSpPr>
        <p:grpSpPr>
          <a:xfrm>
            <a:off x="836425" y="3333750"/>
            <a:ext cx="8081400" cy="884100"/>
            <a:chOff x="455425" y="3714750"/>
            <a:chExt cx="8081400" cy="884100"/>
          </a:xfrm>
        </p:grpSpPr>
        <p:sp>
          <p:nvSpPr>
            <p:cNvPr id="82" name="Google Shape;82;p4"/>
            <p:cNvSpPr/>
            <p:nvPr/>
          </p:nvSpPr>
          <p:spPr>
            <a:xfrm>
              <a:off x="455425" y="3714750"/>
              <a:ext cx="8081400" cy="88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55425" y="3714750"/>
              <a:ext cx="7915800" cy="884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max (memory - 1GB)</a:t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55425" y="3714750"/>
              <a:ext cx="830700" cy="8841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min (⅛)</a:t>
              </a:r>
              <a:endParaRPr sz="400"/>
            </a:p>
          </p:txBody>
        </p:sp>
      </p:grpSp>
      <p:sp>
        <p:nvSpPr>
          <p:cNvPr id="85" name="Google Shape;85;p4"/>
          <p:cNvSpPr txBox="1"/>
          <p:nvPr/>
        </p:nvSpPr>
        <p:spPr>
          <a:xfrm>
            <a:off x="-72025" y="1858575"/>
            <a:ext cx="625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Linux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-72025" y="3646300"/>
            <a:ext cx="839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Illumos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Memory Configuration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bd50d97a_0_2"/>
          <p:cNvSpPr txBox="1"/>
          <p:nvPr>
            <p:ph idx="4294967295" type="title"/>
          </p:nvPr>
        </p:nvSpPr>
        <p:spPr>
          <a:xfrm>
            <a:off x="671250" y="2141250"/>
            <a:ext cx="45858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Simple fix, increase the ARC size!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Free Repair Cliparts, Download Free Clip Art, Free Clip Art on Clipart  Library" id="93" name="Google Shape;93;g9abd50d97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00" y="1107275"/>
            <a:ext cx="3738825" cy="3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9cb6da85c7_0_54"/>
          <p:cNvGrpSpPr/>
          <p:nvPr/>
        </p:nvGrpSpPr>
        <p:grpSpPr>
          <a:xfrm>
            <a:off x="836425" y="3943350"/>
            <a:ext cx="8081400" cy="884100"/>
            <a:chOff x="455425" y="3714750"/>
            <a:chExt cx="8081400" cy="884100"/>
          </a:xfrm>
        </p:grpSpPr>
        <p:sp>
          <p:nvSpPr>
            <p:cNvPr id="99" name="Google Shape;99;g9cb6da85c7_0_54"/>
            <p:cNvSpPr/>
            <p:nvPr/>
          </p:nvSpPr>
          <p:spPr>
            <a:xfrm>
              <a:off x="455425" y="3714750"/>
              <a:ext cx="8081400" cy="88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9cb6da85c7_0_54"/>
            <p:cNvSpPr/>
            <p:nvPr/>
          </p:nvSpPr>
          <p:spPr>
            <a:xfrm>
              <a:off x="455425" y="3714750"/>
              <a:ext cx="7915800" cy="8841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max (memory - 1GB)</a:t>
              </a:r>
              <a:endParaRPr/>
            </a:p>
          </p:txBody>
        </p:sp>
        <p:sp>
          <p:nvSpPr>
            <p:cNvPr id="101" name="Google Shape;101;g9cb6da85c7_0_54"/>
            <p:cNvSpPr/>
            <p:nvPr/>
          </p:nvSpPr>
          <p:spPr>
            <a:xfrm>
              <a:off x="455425" y="3714750"/>
              <a:ext cx="830700" cy="8841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min (⅛)</a:t>
              </a:r>
              <a:endParaRPr sz="400"/>
            </a:p>
          </p:txBody>
        </p:sp>
      </p:grpSp>
      <p:grpSp>
        <p:nvGrpSpPr>
          <p:cNvPr id="102" name="Google Shape;102;g9cb6da85c7_0_54"/>
          <p:cNvGrpSpPr/>
          <p:nvPr/>
        </p:nvGrpSpPr>
        <p:grpSpPr>
          <a:xfrm>
            <a:off x="836425" y="2587225"/>
            <a:ext cx="8081400" cy="884100"/>
            <a:chOff x="455425" y="1535900"/>
            <a:chExt cx="8081400" cy="884100"/>
          </a:xfrm>
        </p:grpSpPr>
        <p:sp>
          <p:nvSpPr>
            <p:cNvPr id="103" name="Google Shape;103;g9cb6da85c7_0_54"/>
            <p:cNvSpPr/>
            <p:nvPr/>
          </p:nvSpPr>
          <p:spPr>
            <a:xfrm>
              <a:off x="455425" y="1535900"/>
              <a:ext cx="8081400" cy="88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g9cb6da85c7_0_54"/>
            <p:cNvGrpSpPr/>
            <p:nvPr/>
          </p:nvGrpSpPr>
          <p:grpSpPr>
            <a:xfrm>
              <a:off x="455425" y="1535900"/>
              <a:ext cx="7915800" cy="884100"/>
              <a:chOff x="455425" y="1812700"/>
              <a:chExt cx="7915800" cy="884100"/>
            </a:xfrm>
          </p:grpSpPr>
          <p:sp>
            <p:nvSpPr>
              <p:cNvPr id="105" name="Google Shape;105;g9cb6da85c7_0_54"/>
              <p:cNvSpPr/>
              <p:nvPr/>
            </p:nvSpPr>
            <p:spPr>
              <a:xfrm>
                <a:off x="455425" y="1812700"/>
                <a:ext cx="7915800" cy="8841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max (memory - 1GB)</a:t>
                </a:r>
                <a:endParaRPr/>
              </a:p>
            </p:txBody>
          </p:sp>
          <p:sp>
            <p:nvSpPr>
              <p:cNvPr id="106" name="Google Shape;106;g9cb6da85c7_0_54"/>
              <p:cNvSpPr/>
              <p:nvPr/>
            </p:nvSpPr>
            <p:spPr>
              <a:xfrm>
                <a:off x="455425" y="1812700"/>
                <a:ext cx="276900" cy="8841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"/>
                  <a:t>min</a:t>
                </a:r>
                <a:endParaRPr sz="400"/>
              </a:p>
            </p:txBody>
          </p:sp>
        </p:grpSp>
      </p:grpSp>
      <p:sp>
        <p:nvSpPr>
          <p:cNvPr id="107" name="Google Shape;107;g9cb6da85c7_0_54"/>
          <p:cNvSpPr txBox="1"/>
          <p:nvPr/>
        </p:nvSpPr>
        <p:spPr>
          <a:xfrm>
            <a:off x="-72025" y="1477575"/>
            <a:ext cx="908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Delphix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9cb6da85c7_0_54"/>
          <p:cNvSpPr txBox="1"/>
          <p:nvPr/>
        </p:nvSpPr>
        <p:spPr>
          <a:xfrm>
            <a:off x="-72025" y="2830725"/>
            <a:ext cx="9288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FreeBSD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9cb6da85c7_0_54"/>
          <p:cNvSpPr txBox="1"/>
          <p:nvPr/>
        </p:nvSpPr>
        <p:spPr>
          <a:xfrm>
            <a:off x="-72025" y="4255900"/>
            <a:ext cx="839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Illumos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9cb6da85c7_0_54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Memory Future</a:t>
            </a:r>
            <a:endParaRPr/>
          </a:p>
        </p:txBody>
      </p:sp>
      <p:grpSp>
        <p:nvGrpSpPr>
          <p:cNvPr id="111" name="Google Shape;111;g9cb6da85c7_0_54"/>
          <p:cNvGrpSpPr/>
          <p:nvPr/>
        </p:nvGrpSpPr>
        <p:grpSpPr>
          <a:xfrm>
            <a:off x="836425" y="1267420"/>
            <a:ext cx="8081400" cy="884104"/>
            <a:chOff x="455425" y="1535900"/>
            <a:chExt cx="8081400" cy="884104"/>
          </a:xfrm>
        </p:grpSpPr>
        <p:sp>
          <p:nvSpPr>
            <p:cNvPr id="112" name="Google Shape;112;g9cb6da85c7_0_54"/>
            <p:cNvSpPr/>
            <p:nvPr/>
          </p:nvSpPr>
          <p:spPr>
            <a:xfrm>
              <a:off x="455425" y="1535900"/>
              <a:ext cx="8081400" cy="88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g9cb6da85c7_0_54"/>
            <p:cNvGrpSpPr/>
            <p:nvPr/>
          </p:nvGrpSpPr>
          <p:grpSpPr>
            <a:xfrm>
              <a:off x="455425" y="1535900"/>
              <a:ext cx="7915800" cy="884104"/>
              <a:chOff x="455425" y="1812700"/>
              <a:chExt cx="7915800" cy="884104"/>
            </a:xfrm>
          </p:grpSpPr>
          <p:sp>
            <p:nvSpPr>
              <p:cNvPr id="114" name="Google Shape;114;g9cb6da85c7_0_54"/>
              <p:cNvSpPr/>
              <p:nvPr/>
            </p:nvSpPr>
            <p:spPr>
              <a:xfrm>
                <a:off x="455425" y="1812700"/>
                <a:ext cx="7915800" cy="8841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max (memory - 1GB)</a:t>
                </a:r>
                <a:endParaRPr/>
              </a:p>
            </p:txBody>
          </p:sp>
          <p:sp>
            <p:nvSpPr>
              <p:cNvPr id="115" name="Google Shape;115;g9cb6da85c7_0_54"/>
              <p:cNvSpPr/>
              <p:nvPr/>
            </p:nvSpPr>
            <p:spPr>
              <a:xfrm>
                <a:off x="455425" y="1812704"/>
                <a:ext cx="276900" cy="8841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"/>
                  <a:t>min</a:t>
                </a:r>
                <a:endParaRPr sz="40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9abd50d97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175" y="1241600"/>
            <a:ext cx="3398700" cy="3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9abd50d97a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75" y="1005475"/>
            <a:ext cx="5233175" cy="4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bd50d97a_0_44"/>
          <p:cNvSpPr txBox="1"/>
          <p:nvPr>
            <p:ph type="title"/>
          </p:nvPr>
        </p:nvSpPr>
        <p:spPr>
          <a:xfrm>
            <a:off x="341975" y="1553550"/>
            <a:ext cx="3682200" cy="20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</a:rPr>
              <a:t>Problem</a:t>
            </a:r>
            <a:r>
              <a:rPr lang="en" sz="3600">
                <a:solidFill>
                  <a:srgbClr val="666666"/>
                </a:solidFill>
              </a:rPr>
              <a:t>:</a:t>
            </a:r>
            <a:br>
              <a:rPr lang="en" sz="3600">
                <a:solidFill>
                  <a:srgbClr val="666666"/>
                </a:solidFill>
              </a:rPr>
            </a:br>
            <a:r>
              <a:rPr lang="en" sz="3600">
                <a:solidFill>
                  <a:srgbClr val="666666"/>
                </a:solidFill>
              </a:rPr>
              <a:t>iscsi LUN resets</a:t>
            </a:r>
            <a:endParaRPr sz="3600">
              <a:solidFill>
                <a:srgbClr val="666666"/>
              </a:solidFill>
            </a:endParaRPr>
          </a:p>
        </p:txBody>
      </p:sp>
      <p:pic>
        <p:nvPicPr>
          <p:cNvPr id="127" name="Google Shape;127;g9abd50d97a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0" y="1917013"/>
            <a:ext cx="47815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bd50d97a_0_25"/>
          <p:cNvSpPr txBox="1"/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Collapse</a:t>
            </a:r>
            <a:endParaRPr/>
          </a:p>
        </p:txBody>
      </p:sp>
      <p:pic>
        <p:nvPicPr>
          <p:cNvPr id="133" name="Google Shape;133;g9abd50d97a_0_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63" y="903350"/>
            <a:ext cx="6596475" cy="40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bd50d97a_0_77"/>
          <p:cNvSpPr/>
          <p:nvPr/>
        </p:nvSpPr>
        <p:spPr>
          <a:xfrm>
            <a:off x="70600" y="978275"/>
            <a:ext cx="3731400" cy="410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g9abd50d97a_0_77"/>
          <p:cNvSpPr txBox="1"/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Pressure Affects</a:t>
            </a:r>
            <a:endParaRPr/>
          </a:p>
        </p:txBody>
      </p:sp>
      <p:sp>
        <p:nvSpPr>
          <p:cNvPr id="140" name="Google Shape;140;g9abd50d97a_0_77"/>
          <p:cNvSpPr/>
          <p:nvPr/>
        </p:nvSpPr>
        <p:spPr>
          <a:xfrm>
            <a:off x="312650" y="34077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detects memory shortfall</a:t>
            </a:r>
            <a:endParaRPr/>
          </a:p>
        </p:txBody>
      </p:sp>
      <p:sp>
        <p:nvSpPr>
          <p:cNvPr id="141" name="Google Shape;141;g9abd50d97a_0_77"/>
          <p:cNvSpPr/>
          <p:nvPr/>
        </p:nvSpPr>
        <p:spPr>
          <a:xfrm>
            <a:off x="312650" y="41904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shrinks arc</a:t>
            </a:r>
            <a:endParaRPr/>
          </a:p>
        </p:txBody>
      </p:sp>
      <p:sp>
        <p:nvSpPr>
          <p:cNvPr id="142" name="Google Shape;142;g9abd50d97a_0_77"/>
          <p:cNvSpPr/>
          <p:nvPr/>
        </p:nvSpPr>
        <p:spPr>
          <a:xfrm>
            <a:off x="2101100" y="34077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evicts from arc</a:t>
            </a:r>
            <a:endParaRPr/>
          </a:p>
        </p:txBody>
      </p:sp>
      <p:sp>
        <p:nvSpPr>
          <p:cNvPr id="143" name="Google Shape;143;g9abd50d97a_0_77"/>
          <p:cNvSpPr/>
          <p:nvPr/>
        </p:nvSpPr>
        <p:spPr>
          <a:xfrm>
            <a:off x="2101100" y="41904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wakes up any blocked threads</a:t>
            </a:r>
            <a:endParaRPr/>
          </a:p>
        </p:txBody>
      </p:sp>
      <p:cxnSp>
        <p:nvCxnSpPr>
          <p:cNvPr id="144" name="Google Shape;144;g9abd50d97a_0_77"/>
          <p:cNvCxnSpPr/>
          <p:nvPr/>
        </p:nvCxnSpPr>
        <p:spPr>
          <a:xfrm>
            <a:off x="257725" y="2561675"/>
            <a:ext cx="3297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g9abd50d97a_0_77"/>
          <p:cNvSpPr/>
          <p:nvPr/>
        </p:nvSpPr>
        <p:spPr>
          <a:xfrm>
            <a:off x="786553" y="1414125"/>
            <a:ext cx="2299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Memory Pressure</a:t>
            </a:r>
            <a:endParaRPr/>
          </a:p>
        </p:txBody>
      </p:sp>
      <p:sp>
        <p:nvSpPr>
          <p:cNvPr id="146" name="Google Shape;146;g9abd50d97a_0_77"/>
          <p:cNvSpPr/>
          <p:nvPr/>
        </p:nvSpPr>
        <p:spPr>
          <a:xfrm>
            <a:off x="1830403" y="2125825"/>
            <a:ext cx="211800" cy="36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9abd50d97a_0_77"/>
          <p:cNvSpPr txBox="1"/>
          <p:nvPr/>
        </p:nvSpPr>
        <p:spPr>
          <a:xfrm>
            <a:off x="312650" y="2838750"/>
            <a:ext cx="1512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arc_reap thread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9abd50d97a_0_77"/>
          <p:cNvSpPr txBox="1"/>
          <p:nvPr/>
        </p:nvSpPr>
        <p:spPr>
          <a:xfrm>
            <a:off x="2101100" y="2838750"/>
            <a:ext cx="1512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arc_evict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thread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g9abd50d97a_0_77"/>
          <p:cNvCxnSpPr>
            <a:stCxn id="140" idx="2"/>
            <a:endCxn id="141" idx="0"/>
          </p:cNvCxnSpPr>
          <p:nvPr/>
        </p:nvCxnSpPr>
        <p:spPr>
          <a:xfrm>
            <a:off x="1069100" y="39804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9abd50d97a_0_77"/>
          <p:cNvCxnSpPr>
            <a:stCxn id="142" idx="2"/>
            <a:endCxn id="143" idx="0"/>
          </p:cNvCxnSpPr>
          <p:nvPr/>
        </p:nvCxnSpPr>
        <p:spPr>
          <a:xfrm>
            <a:off x="2857550" y="39804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9abd50d97a_0_77"/>
          <p:cNvSpPr txBox="1"/>
          <p:nvPr/>
        </p:nvSpPr>
        <p:spPr>
          <a:xfrm>
            <a:off x="70600" y="978275"/>
            <a:ext cx="1512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Expected Workflow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9abd50d97a_0_77"/>
          <p:cNvSpPr/>
          <p:nvPr/>
        </p:nvSpPr>
        <p:spPr>
          <a:xfrm>
            <a:off x="3956800" y="978275"/>
            <a:ext cx="4988700" cy="4104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g9abd50d97a_0_77"/>
          <p:cNvSpPr/>
          <p:nvPr/>
        </p:nvSpPr>
        <p:spPr>
          <a:xfrm>
            <a:off x="4046450" y="34077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detects memory shortfall</a:t>
            </a:r>
            <a:endParaRPr/>
          </a:p>
        </p:txBody>
      </p:sp>
      <p:sp>
        <p:nvSpPr>
          <p:cNvPr id="154" name="Google Shape;154;g9abd50d97a_0_77"/>
          <p:cNvSpPr/>
          <p:nvPr/>
        </p:nvSpPr>
        <p:spPr>
          <a:xfrm>
            <a:off x="4046450" y="41904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shrinks arc</a:t>
            </a:r>
            <a:endParaRPr/>
          </a:p>
        </p:txBody>
      </p:sp>
      <p:sp>
        <p:nvSpPr>
          <p:cNvPr id="155" name="Google Shape;155;g9abd50d97a_0_77"/>
          <p:cNvSpPr/>
          <p:nvPr/>
        </p:nvSpPr>
        <p:spPr>
          <a:xfrm>
            <a:off x="5678018" y="34077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evicts from arc</a:t>
            </a:r>
            <a:endParaRPr/>
          </a:p>
        </p:txBody>
      </p:sp>
      <p:sp>
        <p:nvSpPr>
          <p:cNvPr id="156" name="Google Shape;156;g9abd50d97a_0_77"/>
          <p:cNvSpPr/>
          <p:nvPr/>
        </p:nvSpPr>
        <p:spPr>
          <a:xfrm>
            <a:off x="5678018" y="41904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wakes up any blocked threads</a:t>
            </a:r>
            <a:endParaRPr/>
          </a:p>
        </p:txBody>
      </p:sp>
      <p:cxnSp>
        <p:nvCxnSpPr>
          <p:cNvPr id="157" name="Google Shape;157;g9abd50d97a_0_77"/>
          <p:cNvCxnSpPr/>
          <p:nvPr/>
        </p:nvCxnSpPr>
        <p:spPr>
          <a:xfrm>
            <a:off x="4143925" y="2561675"/>
            <a:ext cx="4620300" cy="3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g9abd50d97a_0_77"/>
          <p:cNvSpPr/>
          <p:nvPr/>
        </p:nvSpPr>
        <p:spPr>
          <a:xfrm>
            <a:off x="5304328" y="1414125"/>
            <a:ext cx="2299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Memory Pressure</a:t>
            </a:r>
            <a:endParaRPr/>
          </a:p>
        </p:txBody>
      </p:sp>
      <p:sp>
        <p:nvSpPr>
          <p:cNvPr id="159" name="Google Shape;159;g9abd50d97a_0_77"/>
          <p:cNvSpPr/>
          <p:nvPr/>
        </p:nvSpPr>
        <p:spPr>
          <a:xfrm>
            <a:off x="6348178" y="2125825"/>
            <a:ext cx="211800" cy="36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abd50d97a_0_77"/>
          <p:cNvSpPr txBox="1"/>
          <p:nvPr/>
        </p:nvSpPr>
        <p:spPr>
          <a:xfrm>
            <a:off x="4046450" y="2838750"/>
            <a:ext cx="1512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arc_reap thread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9abd50d97a_0_77"/>
          <p:cNvSpPr txBox="1"/>
          <p:nvPr/>
        </p:nvSpPr>
        <p:spPr>
          <a:xfrm>
            <a:off x="5678018" y="2838750"/>
            <a:ext cx="1512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arc_evict thread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g9abd50d97a_0_77"/>
          <p:cNvCxnSpPr>
            <a:stCxn id="153" idx="2"/>
            <a:endCxn id="154" idx="0"/>
          </p:cNvCxnSpPr>
          <p:nvPr/>
        </p:nvCxnSpPr>
        <p:spPr>
          <a:xfrm>
            <a:off x="4802900" y="39804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g9abd50d97a_0_77"/>
          <p:cNvCxnSpPr>
            <a:stCxn id="155" idx="2"/>
            <a:endCxn id="156" idx="0"/>
          </p:cNvCxnSpPr>
          <p:nvPr/>
        </p:nvCxnSpPr>
        <p:spPr>
          <a:xfrm>
            <a:off x="6434468" y="3980400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g9abd50d97a_0_77"/>
          <p:cNvSpPr txBox="1"/>
          <p:nvPr/>
        </p:nvSpPr>
        <p:spPr>
          <a:xfrm>
            <a:off x="3956800" y="978275"/>
            <a:ext cx="1512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Actual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Workflow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9abd50d97a_0_77"/>
          <p:cNvSpPr/>
          <p:nvPr/>
        </p:nvSpPr>
        <p:spPr>
          <a:xfrm>
            <a:off x="7316215" y="34077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freeable objects</a:t>
            </a:r>
            <a:endParaRPr/>
          </a:p>
        </p:txBody>
      </p:sp>
      <p:sp>
        <p:nvSpPr>
          <p:cNvPr id="166" name="Google Shape;166;g9abd50d97a_0_77"/>
          <p:cNvSpPr txBox="1"/>
          <p:nvPr/>
        </p:nvSpPr>
        <p:spPr>
          <a:xfrm>
            <a:off x="7316218" y="2838750"/>
            <a:ext cx="1512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shrinker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9abd50d97a_0_77"/>
          <p:cNvSpPr/>
          <p:nvPr/>
        </p:nvSpPr>
        <p:spPr>
          <a:xfrm>
            <a:off x="7309590" y="4190400"/>
            <a:ext cx="1512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shrinks arc</a:t>
            </a:r>
            <a:endParaRPr/>
          </a:p>
        </p:txBody>
      </p:sp>
      <p:cxnSp>
        <p:nvCxnSpPr>
          <p:cNvPr id="168" name="Google Shape;168;g9abd50d97a_0_77"/>
          <p:cNvCxnSpPr>
            <a:stCxn id="165" idx="2"/>
            <a:endCxn id="167" idx="0"/>
          </p:cNvCxnSpPr>
          <p:nvPr/>
        </p:nvCxnSpPr>
        <p:spPr>
          <a:xfrm flipH="1">
            <a:off x="8066065" y="3980400"/>
            <a:ext cx="660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ZFS">
  <a:themeElements>
    <a:clrScheme name="Slate">
      <a:dk1>
        <a:srgbClr val="FFFFFF"/>
      </a:dk1>
      <a:lt1>
        <a:srgbClr val="2D4349"/>
      </a:lt1>
      <a:dk2>
        <a:srgbClr val="96A1A4"/>
      </a:dk2>
      <a:lt2>
        <a:srgbClr val="D5D9DB"/>
      </a:lt2>
      <a:accent1>
        <a:srgbClr val="4EAD9D"/>
      </a:accent1>
      <a:accent2>
        <a:srgbClr val="A6C6DE"/>
      </a:accent2>
      <a:accent3>
        <a:srgbClr val="DCEFEB"/>
      </a:accent3>
      <a:accent4>
        <a:srgbClr val="E18C24"/>
      </a:accent4>
      <a:accent5>
        <a:srgbClr val="F0C591"/>
      </a:accent5>
      <a:accent6>
        <a:srgbClr val="F9E8D3"/>
      </a:accent6>
      <a:hlink>
        <a:srgbClr val="71BDB1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