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df1a1974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df1a1974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df1a1974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df1a1974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df1a19740_0_26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df1a1974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New since last year: Monthly video calls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Talk about proposed new features, how to move PR’s forward,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Recordings on youtube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Detailed meeting notes in google doc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Join us for this month’s meeting, which is next week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Jason King’s talk “Securing the cloud with ZFS encryption” at next meeting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df1a19740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df1a19740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df1a19740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df1a19740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df1a19740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df1a19740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df1a1974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df1a1974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df1a197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df1a197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df1a1974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df1a197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e22fb8f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e22fb8f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df1a1974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df1a1974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df1a1974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df1a1974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df1a1974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df1a1974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e3f4202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e3f4202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df1a1974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df1a1974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9667E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16500"/>
          </a:xfrm>
          <a:prstGeom prst="rect">
            <a:avLst/>
          </a:prstGeom>
          <a:solidFill>
            <a:srgbClr val="29667E"/>
          </a:solidFill>
          <a:ln cap="flat" cmpd="sng" w="9525">
            <a:solidFill>
              <a:srgbClr val="2966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4350279" y="3781240"/>
            <a:ext cx="443589" cy="105632"/>
            <a:chOff x="4137525" y="2915950"/>
            <a:chExt cx="869100" cy="207000"/>
          </a:xfrm>
        </p:grpSpPr>
        <p:sp>
          <p:nvSpPr>
            <p:cNvPr id="14" name="Google Shape;14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671325" y="2901738"/>
            <a:ext cx="7801500" cy="8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71325" y="3886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None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7850" y="411825"/>
            <a:ext cx="2388299" cy="2192799"/>
          </a:xfrm>
          <a:prstGeom prst="rect">
            <a:avLst/>
          </a:prstGeom>
          <a:noFill/>
          <a:ln cap="flat" cmpd="sng" w="9525">
            <a:solidFill>
              <a:srgbClr val="29667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3600"/>
              <a:buNone/>
              <a:defRPr sz="3600">
                <a:solidFill>
                  <a:srgbClr val="2D434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5735100" y="0"/>
            <a:ext cx="3408900" cy="804300"/>
          </a:xfrm>
          <a:prstGeom prst="rect">
            <a:avLst/>
          </a:prstGeom>
          <a:solidFill>
            <a:srgbClr val="29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457200" y="62865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 sz="20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3124200" y="486965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Delphix Proprietary and Confidential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TITLE_ONL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1131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4200"/>
              <a:buNone/>
              <a:defRPr sz="4200">
                <a:solidFill>
                  <a:srgbClr val="2D434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9667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77625" y="815050"/>
            <a:ext cx="9211500" cy="432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800"/>
              <a:buFont typeface="Lato"/>
              <a:buChar char="●"/>
              <a:defRPr sz="1800"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○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■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●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○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■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●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○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D4349"/>
              </a:buClr>
              <a:buSzPts val="1400"/>
              <a:buFont typeface="Lato"/>
              <a:buChar char="■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633702" y="120125"/>
            <a:ext cx="2198601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conduct@openzfs.org" TargetMode="External"/><Relationship Id="rId4" Type="http://schemas.openxmlformats.org/officeDocument/2006/relationships/hyperlink" Target="mailto:matt@mahrens.org" TargetMode="External"/><Relationship Id="rId5" Type="http://schemas.openxmlformats.org/officeDocument/2006/relationships/hyperlink" Target="mailto:karyn.ritter@delphix.com" TargetMode="External"/><Relationship Id="rId6" Type="http://schemas.openxmlformats.org/officeDocument/2006/relationships/hyperlink" Target="mailto:prakash.surya@delphix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8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jpg"/><Relationship Id="rId6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9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ctrTitle"/>
          </p:nvPr>
        </p:nvSpPr>
        <p:spPr>
          <a:xfrm>
            <a:off x="671325" y="2901738"/>
            <a:ext cx="7801500" cy="8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Project</a:t>
            </a:r>
            <a:endParaRPr/>
          </a:p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671325" y="3886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Ahrens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100575" y="120125"/>
            <a:ext cx="698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in OpenZFS 2.0</a:t>
            </a:r>
            <a:r>
              <a:rPr lang="en" sz="1400"/>
              <a:t> </a:t>
            </a:r>
            <a:r>
              <a:rPr lang="en" sz="1800"/>
              <a:t>(since ZoL 0.8)</a:t>
            </a:r>
            <a:endParaRPr sz="1800"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863550"/>
            <a:ext cx="8520600" cy="4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FreeBSD support!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enhancements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clone deletion (OZDS 2017)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 Spacemap (OZDS 2017)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Metaslab performance (OZDS 2019)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rgbClr val="FFFF00"/>
                </a:highlight>
              </a:rPr>
              <a:t>Some send/receive performance (OZDS 2020)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Redacted send/receive (OZDS 2015)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zpool wait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00"/>
                </a:highlight>
              </a:rPr>
              <a:t>Persistent L2ARC (OZDS 2020)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00"/>
                </a:highlight>
              </a:rPr>
              <a:t>Sequential resilvering (OZDS 2020)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ZSTD compression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Sectional zfs/zpool manpages (one per subcommand) (OZDS 2019 hackathon)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OpenZFS 3.0?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863550"/>
            <a:ext cx="8520600" cy="13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Goal: ~yearly major releases of OpenZFS (3.0, 4.0, 5.0, etc)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Jorgen Lundman is working on adding OSX support</a:t>
            </a:r>
            <a:endParaRPr sz="2400"/>
          </a:p>
        </p:txBody>
      </p:sp>
      <p:sp>
        <p:nvSpPr>
          <p:cNvPr id="214" name="Google Shape;214;p36"/>
          <p:cNvSpPr/>
          <p:nvPr/>
        </p:nvSpPr>
        <p:spPr>
          <a:xfrm>
            <a:off x="2540850" y="2371150"/>
            <a:ext cx="4062300" cy="18576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OpenZFS for 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Linux &amp; 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FreeBSD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&amp; OSX</a:t>
            </a:r>
            <a:endParaRPr sz="2800"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33" y="3665117"/>
            <a:ext cx="386046" cy="45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646" y="2991879"/>
            <a:ext cx="702203" cy="70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164" y="2462799"/>
            <a:ext cx="445955" cy="52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9484" y="3097584"/>
            <a:ext cx="505321" cy="48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100" y="237875"/>
            <a:ext cx="744049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9050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 txBox="1"/>
          <p:nvPr/>
        </p:nvSpPr>
        <p:spPr>
          <a:xfrm>
            <a:off x="904600" y="1140525"/>
            <a:ext cx="7815000" cy="2486400"/>
          </a:xfrm>
          <a:prstGeom prst="rect">
            <a:avLst/>
          </a:prstGeom>
          <a:solidFill>
            <a:srgbClr val="93C47D"/>
          </a:solidFill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Next meeting: Tuesday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October 13, 9AM Pacific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Zoom link in agenda gdoc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100575" y="120125"/>
            <a:ext cx="698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863550"/>
            <a:ext cx="8520600" cy="4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OpenZFS Code of Conduct</a:t>
            </a:r>
            <a:endParaRPr sz="30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https://openzfs.org/wiki/Code_of_Conduct</a:t>
            </a:r>
            <a:endParaRPr sz="22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Conduct Problems?</a:t>
            </a:r>
            <a:endParaRPr sz="30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conduct@openzfs.org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■"/>
            </a:pPr>
            <a:r>
              <a:rPr lang="en" sz="22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matt@mahrens.org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■"/>
            </a:pPr>
            <a:r>
              <a:rPr lang="en" sz="22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karyn.ritter@delphix.com</a:t>
            </a:r>
            <a:endParaRPr sz="22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Technical Problems?</a:t>
            </a:r>
            <a:endParaRPr sz="30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prakash.surya@delphix.com</a:t>
            </a:r>
            <a:endParaRPr sz="22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Email or find us on the OpenZFS slack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on openzfs.org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375" y="821075"/>
            <a:ext cx="7225249" cy="432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/>
          <p:nvPr/>
        </p:nvSpPr>
        <p:spPr>
          <a:xfrm>
            <a:off x="2272550" y="1799550"/>
            <a:ext cx="1168344" cy="515700"/>
          </a:xfrm>
          <a:prstGeom prst="irregularSeal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/>
          <p:nvPr/>
        </p:nvSpPr>
        <p:spPr>
          <a:xfrm>
            <a:off x="2272550" y="2343775"/>
            <a:ext cx="1168344" cy="515700"/>
          </a:xfrm>
          <a:prstGeom prst="irregularSeal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9"/>
          <p:cNvSpPr/>
          <p:nvPr/>
        </p:nvSpPr>
        <p:spPr>
          <a:xfrm>
            <a:off x="2272550" y="3108850"/>
            <a:ext cx="1168344" cy="515700"/>
          </a:xfrm>
          <a:prstGeom prst="irregularSeal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9"/>
          <p:cNvSpPr/>
          <p:nvPr/>
        </p:nvSpPr>
        <p:spPr>
          <a:xfrm>
            <a:off x="2272550" y="3624550"/>
            <a:ext cx="1168344" cy="515700"/>
          </a:xfrm>
          <a:prstGeom prst="irregularSeal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/>
          <p:nvPr/>
        </p:nvSpPr>
        <p:spPr>
          <a:xfrm>
            <a:off x="1669150" y="4680450"/>
            <a:ext cx="1132704" cy="463050"/>
          </a:xfrm>
          <a:prstGeom prst="irregularSeal2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tomorrow! </a:t>
            </a:r>
            <a:r>
              <a:rPr lang="en" sz="1400"/>
              <a:t>(Pacific time)</a:t>
            </a:r>
            <a:endParaRPr sz="1400"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3700"/>
            <a:ext cx="8839199" cy="378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0"/>
          <p:cNvSpPr/>
          <p:nvPr/>
        </p:nvSpPr>
        <p:spPr>
          <a:xfrm>
            <a:off x="1388325" y="3918850"/>
            <a:ext cx="1565028" cy="826740"/>
          </a:xfrm>
          <a:prstGeom prst="irregularSeal2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1402775"/>
            <a:ext cx="8520600" cy="21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Questions!</a:t>
            </a:r>
            <a:endParaRPr sz="9600"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251400"/>
            <a:ext cx="60960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1"/>
          <p:cNvSpPr/>
          <p:nvPr/>
        </p:nvSpPr>
        <p:spPr>
          <a:xfrm>
            <a:off x="3797075" y="1289427"/>
            <a:ext cx="399000" cy="357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1"/>
          <p:cNvSpPr/>
          <p:nvPr/>
        </p:nvSpPr>
        <p:spPr>
          <a:xfrm>
            <a:off x="4837175" y="926126"/>
            <a:ext cx="990198" cy="982476"/>
          </a:xfrm>
          <a:prstGeom prst="irregularSeal2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OZDS 2020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863550"/>
            <a:ext cx="85206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Karyn Ritter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Management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Victoria Faveau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Management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Pavel Zakharov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Paul Dagnelie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Speaker-herders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Aaron Holding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 design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Prakash Surya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 Oriqat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Tech/IT help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175" y="3336250"/>
            <a:ext cx="7557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375" y="3336250"/>
            <a:ext cx="755775" cy="7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200" y="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lphix_logo.png"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50" y="1946300"/>
            <a:ext cx="7661900" cy="7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Thank you Diamond         Sponsors!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278" y="-48050"/>
            <a:ext cx="1059676" cy="10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4850" y="3529225"/>
            <a:ext cx="1614300" cy="16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/>
          <p:nvPr/>
        </p:nvSpPr>
        <p:spPr>
          <a:xfrm>
            <a:off x="200" y="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9"/>
          <p:cNvSpPr txBox="1"/>
          <p:nvPr/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Thank you </a:t>
            </a:r>
            <a:r>
              <a:rPr lang="en" sz="2800"/>
              <a:t>Platinum</a:t>
            </a:r>
            <a:r>
              <a:rPr lang="en" sz="2800">
                <a:solidFill>
                  <a:srgbClr val="000000"/>
                </a:solidFill>
              </a:rPr>
              <a:t>         Sponsors!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470" y="85176"/>
            <a:ext cx="828255" cy="64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000" y="3529225"/>
            <a:ext cx="1614300" cy="16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3950" y="1816025"/>
            <a:ext cx="6550401" cy="8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200" y="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/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Thank you </a:t>
            </a:r>
            <a:r>
              <a:rPr lang="en" sz="2800"/>
              <a:t>Gold</a:t>
            </a:r>
            <a:r>
              <a:rPr lang="en" sz="2800">
                <a:solidFill>
                  <a:srgbClr val="000000"/>
                </a:solidFill>
              </a:rPr>
              <a:t>         Sponsors!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749" y="53350"/>
            <a:ext cx="706250" cy="70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to_logo_2015.png" id="157" name="Google Shape;1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850" y="1702788"/>
            <a:ext cx="3645899" cy="11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4850" y="3529225"/>
            <a:ext cx="1614300" cy="16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9138" y="1635025"/>
            <a:ext cx="36290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200" y="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Thank you </a:t>
            </a:r>
            <a:r>
              <a:rPr lang="en" sz="2800"/>
              <a:t>Silver</a:t>
            </a:r>
            <a:r>
              <a:rPr lang="en" sz="2800">
                <a:solidFill>
                  <a:srgbClr val="000000"/>
                </a:solidFill>
              </a:rPr>
              <a:t>       Sponsors!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349" y="26775"/>
            <a:ext cx="612800" cy="7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600" y="490450"/>
            <a:ext cx="2260525" cy="2348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XSystems.png" id="170" name="Google Shape;1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775" y="878225"/>
            <a:ext cx="4129050" cy="15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311700" y="300807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Thank you </a:t>
            </a:r>
            <a:r>
              <a:rPr lang="en" sz="2800"/>
              <a:t>Bronze</a:t>
            </a:r>
            <a:r>
              <a:rPr lang="en" sz="2800">
                <a:solidFill>
                  <a:srgbClr val="000000"/>
                </a:solidFill>
              </a:rPr>
              <a:t>       Sponsors!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9579" y="2922875"/>
            <a:ext cx="586975" cy="71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BSDF_logo.png" id="173" name="Google Shape;17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2125" y="3810575"/>
            <a:ext cx="2140150" cy="114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31"/>
          <p:cNvCxnSpPr/>
          <p:nvPr/>
        </p:nvCxnSpPr>
        <p:spPr>
          <a:xfrm flipH="1" rot="10800000">
            <a:off x="-28150" y="2910725"/>
            <a:ext cx="9175200" cy="21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200" y="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 txBox="1"/>
          <p:nvPr/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Thank you</a:t>
            </a:r>
            <a:r>
              <a:rPr lang="en" sz="2800"/>
              <a:t> Pandemic </a:t>
            </a:r>
            <a:r>
              <a:rPr lang="en" sz="2800">
                <a:solidFill>
                  <a:srgbClr val="000000"/>
                </a:solidFill>
              </a:rPr>
              <a:t>Sponsors!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00" y="2190999"/>
            <a:ext cx="1066974" cy="1108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XSystems.png"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923" y="3705800"/>
            <a:ext cx="2761677" cy="105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BSDF_logo.png" id="185" name="Google Shape;18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4863" y="3690275"/>
            <a:ext cx="1563061" cy="83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to_logo_2015.png" id="186" name="Google Shape;18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8249" y="3849030"/>
            <a:ext cx="2070175" cy="680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phix_logo.png" id="187" name="Google Shape;18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2525" y="2544412"/>
            <a:ext cx="4195401" cy="4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5196" y="1076925"/>
            <a:ext cx="2448950" cy="8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5175" y="1272175"/>
            <a:ext cx="3753400" cy="5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552575"/>
            <a:ext cx="85725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Major Release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230150"/>
            <a:ext cx="85206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OpenZFS 2.0, for Linux and FreeBSD</a:t>
            </a:r>
            <a:endParaRPr sz="7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Coming in 2020, still!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(2.0rc3 is out now)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enZFS">
  <a:themeElements>
    <a:clrScheme name="Slate">
      <a:dk1>
        <a:srgbClr val="FFFFFF"/>
      </a:dk1>
      <a:lt1>
        <a:srgbClr val="2D4349"/>
      </a:lt1>
      <a:dk2>
        <a:srgbClr val="96A1A4"/>
      </a:dk2>
      <a:lt2>
        <a:srgbClr val="D5D9DB"/>
      </a:lt2>
      <a:accent1>
        <a:srgbClr val="4EAD9D"/>
      </a:accent1>
      <a:accent2>
        <a:srgbClr val="A6C6DE"/>
      </a:accent2>
      <a:accent3>
        <a:srgbClr val="DCEFEB"/>
      </a:accent3>
      <a:accent4>
        <a:srgbClr val="E18C24"/>
      </a:accent4>
      <a:accent5>
        <a:srgbClr val="F0C591"/>
      </a:accent5>
      <a:accent6>
        <a:srgbClr val="F9E8D3"/>
      </a:accent6>
      <a:hlink>
        <a:srgbClr val="71BDB1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