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83" r:id="rId2"/>
    <p:sldId id="294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3" r:id="rId12"/>
    <p:sldId id="29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 autoAdjust="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DCE4E-8B04-429B-8900-BC432B2CFB82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2189F-77E0-406B-A4A4-76E5C4DF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67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296" y="1922585"/>
            <a:ext cx="11180407" cy="48181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369" y="1981200"/>
            <a:ext cx="5487743" cy="454855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1981200"/>
            <a:ext cx="5502642" cy="454855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816" y="1864951"/>
            <a:ext cx="54642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815" y="2534992"/>
            <a:ext cx="5464297" cy="4158885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1864951"/>
            <a:ext cx="54909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2534992"/>
            <a:ext cx="5490919" cy="41588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09481" y="539917"/>
            <a:ext cx="7899532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4"/>
            <a:ext cx="12192000" cy="4937760"/>
          </a:xfrm>
          <a:prstGeom prst="rect">
            <a:avLst/>
          </a:prstGeom>
          <a:blipFill>
            <a:blip r:embed="rId8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Freeform 5"/>
          <p:cNvSpPr/>
          <p:nvPr/>
        </p:nvSpPr>
        <p:spPr bwMode="gray">
          <a:xfrm rot="21010068">
            <a:off x="8490951" y="1294208"/>
            <a:ext cx="3299407" cy="317465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9" name="Freeform 5"/>
          <p:cNvSpPr/>
          <p:nvPr userDrawn="1"/>
        </p:nvSpPr>
        <p:spPr bwMode="gray">
          <a:xfrm>
            <a:off x="459505" y="1289914"/>
            <a:ext cx="11277600" cy="3364148"/>
          </a:xfrm>
          <a:custGeom>
            <a:avLst/>
            <a:gdLst/>
            <a:ahLst/>
            <a:cxnLst/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4" name="Freeform 5"/>
          <p:cNvSpPr>
            <a:spLocks noEditPoints="1"/>
          </p:cNvSpPr>
          <p:nvPr/>
        </p:nvSpPr>
        <p:spPr bwMode="gray">
          <a:xfrm>
            <a:off x="0" y="1139"/>
            <a:ext cx="12192000" cy="4936617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709481" y="539917"/>
            <a:ext cx="7899532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652954"/>
            <a:ext cx="12192000" cy="5205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505" y="1920240"/>
            <a:ext cx="11277601" cy="4715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735" y="525957"/>
            <a:ext cx="2749408" cy="7209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Geometria Medium" panose="020B0603020204020204" pitchFamily="34" charset="0"/>
          <a:ea typeface="Geometria" panose="020B0503020204020204" pitchFamily="34" charset="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emu/qemu/blob/master/docs/memory-hotplug.tx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pdk.org/ml/archives/dev/2018-January/089417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ists.nongnu.org/archive/html/qemu-devel/2017-12/msg00494.html" TargetMode="External"/><Relationship Id="rId2" Type="http://schemas.openxmlformats.org/officeDocument/2006/relationships/hyperlink" Target="http://dpdk.org/ml/archives/dev/2017-November/082615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stefanha.github.io/virtio/vhost-user-slave.html#x1-2830007" TargetMode="External"/><Relationship Id="rId4" Type="http://schemas.openxmlformats.org/officeDocument/2006/relationships/hyperlink" Target="http://dpdk.org/ml/archives/dev/2018-January/088155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Virtio/Vhost </a:t>
            </a:r>
            <a:r>
              <a:rPr lang="en-US" dirty="0"/>
              <a:t>Status Quo and Near-term Plan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Zhihong Wang &lt;zhihong.wang@intel.com&gt;</a:t>
            </a:r>
          </a:p>
          <a:p>
            <a:r>
              <a:rPr lang="nl-NL" dirty="0"/>
              <a:t>Jianfeng Tan &lt;jianfeng.tan@intel.com</a:t>
            </a:r>
            <a:r>
              <a:rPr lang="nl-NL" dirty="0" smtClean="0"/>
              <a:t>&gt;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05" y="824706"/>
            <a:ext cx="3588961" cy="94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6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7260754" y="4144381"/>
            <a:ext cx="4544073" cy="1169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Destination 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VM: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$(QEMU) ... -m 8G -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node,memdev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-object memory-backend-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,id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mem,size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=8G, \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-path=/path/to/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tmpfs_or_ramfs_or_hugetlbfs,share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=on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chardev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socket,id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=char0,path=/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/sock0 \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netdev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type=vhost-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user,id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=mynet1,chardev=char0,vhostforce \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-device virtio-net-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pci,netdev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=mynet1 \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-incoming tcp:0:4444 ...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backend live migration (How-to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481" y="1981200"/>
            <a:ext cx="4881297" cy="4050323"/>
          </a:xfrm>
        </p:spPr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Enable the migration from kernel vSwitch to user space </a:t>
            </a:r>
            <a:r>
              <a:rPr lang="en-US" dirty="0" err="1" smtClean="0"/>
              <a:t>vSwitchs</a:t>
            </a:r>
            <a:endParaRPr lang="en-US" dirty="0" smtClean="0"/>
          </a:p>
          <a:p>
            <a:r>
              <a:rPr lang="en-US" dirty="0" smtClean="0"/>
              <a:t>How-to</a:t>
            </a:r>
          </a:p>
          <a:p>
            <a:pPr lvl="1"/>
            <a:r>
              <a:rPr lang="en-US" dirty="0" smtClean="0"/>
              <a:t>Ensure feature parity (</a:t>
            </a:r>
            <a:r>
              <a:rPr lang="en-US" dirty="0" smtClean="0">
                <a:solidFill>
                  <a:srgbClr val="00B050"/>
                </a:solidFill>
              </a:rPr>
              <a:t>Done in 18.02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 object QEMU RAM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Adapt </a:t>
            </a:r>
            <a:r>
              <a:rPr lang="en-US" dirty="0" err="1" smtClean="0">
                <a:solidFill>
                  <a:schemeClr val="tx1"/>
                </a:solidFill>
              </a:rPr>
              <a:t>OpenStack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libvirt</a:t>
            </a:r>
            <a:r>
              <a:rPr lang="en-US" dirty="0" smtClean="0">
                <a:solidFill>
                  <a:schemeClr val="tx1"/>
                </a:solidFill>
              </a:rPr>
              <a:t> to different command lines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722521" y="2014166"/>
            <a:ext cx="1182283" cy="732554"/>
          </a:xfrm>
          <a:prstGeom prst="rect">
            <a:avLst/>
          </a:prstGeom>
          <a:pattFill prst="pct9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VM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1.1.1.2/24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02241" y="2014166"/>
            <a:ext cx="1182283" cy="732554"/>
          </a:xfrm>
          <a:prstGeom prst="rect">
            <a:avLst/>
          </a:prstGeom>
          <a:pattFill prst="pct9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VM’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1.1.1.2/24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722521" y="3306983"/>
            <a:ext cx="1438005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endCxn id="14" idx="2"/>
          </p:cNvCxnSpPr>
          <p:nvPr/>
        </p:nvCxnSpPr>
        <p:spPr>
          <a:xfrm rot="16200000" flipV="1">
            <a:off x="5777755" y="3410487"/>
            <a:ext cx="1072865" cy="1052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160885" y="4104133"/>
            <a:ext cx="658678" cy="23247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100" dirty="0" smtClean="0">
                <a:solidFill>
                  <a:schemeClr val="bg1"/>
                </a:solidFill>
              </a:rPr>
              <a:t>tap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33942" y="3634353"/>
            <a:ext cx="1472339" cy="313094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dk1"/>
                </a:solidFill>
              </a:rPr>
              <a:t>vhost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altLang="zh-CN" sz="1200" dirty="0" err="1"/>
              <a:t>ko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10" name="Straight Connector 9"/>
          <p:cNvCxnSpPr>
            <a:stCxn id="8" idx="0"/>
          </p:cNvCxnSpPr>
          <p:nvPr/>
        </p:nvCxnSpPr>
        <p:spPr>
          <a:xfrm flipV="1">
            <a:off x="6490224" y="2874578"/>
            <a:ext cx="0" cy="1229555"/>
          </a:xfrm>
          <a:prstGeom prst="line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8" idx="2"/>
            <a:endCxn id="21" idx="0"/>
          </p:cNvCxnSpPr>
          <p:nvPr/>
        </p:nvCxnSpPr>
        <p:spPr>
          <a:xfrm rot="5400000">
            <a:off x="6285348" y="4421368"/>
            <a:ext cx="289641" cy="12011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28" idx="0"/>
            <a:endCxn id="20" idx="2"/>
          </p:cNvCxnSpPr>
          <p:nvPr/>
        </p:nvCxnSpPr>
        <p:spPr>
          <a:xfrm rot="16200000" flipV="1">
            <a:off x="9505476" y="4341917"/>
            <a:ext cx="2932400" cy="2888"/>
          </a:xfrm>
          <a:prstGeom prst="bentConnector3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499204" y="2014166"/>
            <a:ext cx="1910287" cy="732553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 smtClean="0"/>
              <a:t>vSwitch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6031921" y="2618858"/>
            <a:ext cx="563480" cy="25572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virtio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>
            <a:off x="6904804" y="2380443"/>
            <a:ext cx="1297437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04804" y="2091561"/>
            <a:ext cx="1297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Live migration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8511642" y="2618857"/>
            <a:ext cx="563480" cy="25572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virtio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9570701" y="2621439"/>
            <a:ext cx="960717" cy="25572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</a:t>
            </a:r>
            <a:r>
              <a:rPr lang="en-US" sz="1200" dirty="0" err="1" smtClean="0"/>
              <a:t>host</a:t>
            </a:r>
            <a:r>
              <a:rPr lang="en-US" sz="1200" dirty="0" smtClean="0"/>
              <a:t>-user</a:t>
            </a:r>
            <a:endParaRPr lang="en-US" sz="1200" dirty="0"/>
          </a:p>
        </p:txBody>
      </p:sp>
      <p:cxnSp>
        <p:nvCxnSpPr>
          <p:cNvPr id="19" name="Elbow Connector 18"/>
          <p:cNvCxnSpPr>
            <a:stCxn id="17" idx="2"/>
            <a:endCxn id="18" idx="2"/>
          </p:cNvCxnSpPr>
          <p:nvPr/>
        </p:nvCxnSpPr>
        <p:spPr>
          <a:xfrm rot="16200000" flipH="1">
            <a:off x="9420930" y="2247031"/>
            <a:ext cx="2582" cy="1257678"/>
          </a:xfrm>
          <a:prstGeom prst="bentConnector3">
            <a:avLst>
              <a:gd name="adj1" fmla="val 8953602"/>
            </a:avLst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0630984" y="2621439"/>
            <a:ext cx="678495" cy="25572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DPDK0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5633942" y="4626245"/>
            <a:ext cx="1472339" cy="322076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 smtClean="0"/>
              <a:t>vSwitch</a:t>
            </a:r>
            <a:endParaRPr lang="en-US" sz="1200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8202241" y="3306983"/>
            <a:ext cx="3398550" cy="1101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645030" y="5629149"/>
            <a:ext cx="1438005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044650" y="5224360"/>
            <a:ext cx="658678" cy="23247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100" dirty="0" smtClean="0">
                <a:solidFill>
                  <a:schemeClr val="bg1"/>
                </a:solidFill>
              </a:rPr>
              <a:t>eth0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44650" y="5809561"/>
            <a:ext cx="658678" cy="23247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100" dirty="0" smtClean="0">
                <a:solidFill>
                  <a:schemeClr val="bg1"/>
                </a:solidFill>
              </a:rPr>
              <a:t>NIC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>
            <a:stCxn id="25" idx="0"/>
            <a:endCxn id="24" idx="2"/>
          </p:cNvCxnSpPr>
          <p:nvPr/>
        </p:nvCxnSpPr>
        <p:spPr>
          <a:xfrm flipV="1">
            <a:off x="6373989" y="5456831"/>
            <a:ext cx="0" cy="352730"/>
          </a:xfrm>
          <a:prstGeom prst="line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202241" y="5629149"/>
            <a:ext cx="3398550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0643781" y="5809561"/>
            <a:ext cx="658678" cy="23247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100" dirty="0" smtClean="0">
                <a:solidFill>
                  <a:schemeClr val="bg1"/>
                </a:solidFill>
              </a:rPr>
              <a:t>NIC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stCxn id="24" idx="0"/>
            <a:endCxn id="21" idx="2"/>
          </p:cNvCxnSpPr>
          <p:nvPr/>
        </p:nvCxnSpPr>
        <p:spPr>
          <a:xfrm flipH="1" flipV="1">
            <a:off x="6370112" y="4948321"/>
            <a:ext cx="3877" cy="276039"/>
          </a:xfrm>
          <a:prstGeom prst="line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743121" y="6201404"/>
            <a:ext cx="13740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chemeClr val="dk1"/>
                </a:solidFill>
              </a:rPr>
              <a:t>vhost-kernel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466856" y="6201404"/>
            <a:ext cx="11769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chemeClr val="dk1"/>
                </a:solidFill>
              </a:rPr>
              <a:t>vhost-user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68821" y="5400630"/>
            <a:ext cx="4526076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Source VM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$(QEMU) ... -m 8G -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node,memdev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-object memory-backend-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,id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mem,size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=8G, \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-path=/path/to/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tmpfs_or_ramfs_or_hugetlbfs,share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=on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netdev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tap,id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=mynet1,vhost=on \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-device virtio-net-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pci,netdev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=mynet1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7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Virtio-user server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Enable reconnect for containers on both ends</a:t>
            </a:r>
            <a:endParaRPr lang="en-US" dirty="0"/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Server mode for virtio-user just like in </a:t>
            </a:r>
            <a:r>
              <a:rPr lang="en-US" dirty="0"/>
              <a:t>QEMU (</a:t>
            </a:r>
            <a:r>
              <a:rPr lang="en-US" dirty="0">
                <a:solidFill>
                  <a:srgbClr val="FF0000"/>
                </a:solidFill>
              </a:rPr>
              <a:t>Target </a:t>
            </a:r>
            <a:r>
              <a:rPr lang="en-US" dirty="0" smtClean="0">
                <a:solidFill>
                  <a:srgbClr val="FF0000"/>
                </a:solidFill>
              </a:rPr>
              <a:t>18.05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vSwitch reboot: vSwitch to reconnect</a:t>
            </a:r>
          </a:p>
          <a:p>
            <a:pPr lvl="2"/>
            <a:r>
              <a:rPr lang="en-US" dirty="0" smtClean="0"/>
              <a:t>VNF reboot: Vhost-user thread keep trying to reconnect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8847222" y="2622775"/>
            <a:ext cx="1182283" cy="732554"/>
          </a:xfrm>
          <a:prstGeom prst="rect">
            <a:avLst/>
          </a:prstGeom>
          <a:pattFill prst="pct9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Container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27139" y="4444328"/>
            <a:ext cx="1910287" cy="732553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 smtClean="0"/>
              <a:t>vSwitch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9045840" y="3227468"/>
            <a:ext cx="872882" cy="25572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virtio-user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9001923" y="4313854"/>
            <a:ext cx="960717" cy="25572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</a:t>
            </a:r>
            <a:r>
              <a:rPr lang="en-US" sz="1200" dirty="0" err="1" smtClean="0"/>
              <a:t>host</a:t>
            </a:r>
            <a:r>
              <a:rPr lang="en-US" sz="1200" dirty="0" smtClean="0"/>
              <a:t>-user</a:t>
            </a:r>
            <a:endParaRPr lang="en-US" sz="1200" dirty="0"/>
          </a:p>
        </p:txBody>
      </p:sp>
      <p:cxnSp>
        <p:nvCxnSpPr>
          <p:cNvPr id="8" name="Elbow Connector 7"/>
          <p:cNvCxnSpPr>
            <a:stCxn id="6" idx="2"/>
            <a:endCxn id="7" idx="0"/>
          </p:cNvCxnSpPr>
          <p:nvPr/>
        </p:nvCxnSpPr>
        <p:spPr>
          <a:xfrm rot="16200000" flipH="1">
            <a:off x="9066949" y="3898521"/>
            <a:ext cx="830664" cy="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285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Run-time </a:t>
            </a:r>
            <a:r>
              <a:rPr lang="en-US" dirty="0"/>
              <a:t>memory provisioning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/>
              <a:t>Support run-time memory provisioning</a:t>
            </a:r>
          </a:p>
          <a:p>
            <a:r>
              <a:rPr lang="en-US" dirty="0" smtClean="0"/>
              <a:t>Gaps</a:t>
            </a:r>
          </a:p>
          <a:p>
            <a:pPr lvl="1"/>
            <a:r>
              <a:rPr lang="en-US" dirty="0" smtClean="0"/>
              <a:t>Lack of protection for active rings for memory region change (</a:t>
            </a:r>
            <a:r>
              <a:rPr lang="en-US" dirty="0" smtClean="0">
                <a:solidFill>
                  <a:srgbClr val="00B050"/>
                </a:solidFill>
              </a:rPr>
              <a:t>Fixed in 18.02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709" y="4006835"/>
            <a:ext cx="4562475" cy="2209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60709" y="6216635"/>
            <a:ext cx="64483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Reference: </a:t>
            </a:r>
            <a:r>
              <a:rPr lang="en-US" sz="1400" i="1" dirty="0" smtClean="0">
                <a:solidFill>
                  <a:schemeClr val="accent1"/>
                </a:solidFill>
                <a:latin typeface="Calibri" panose="020F0502020204030204" pitchFamily="34" charset="0"/>
                <a:hlinkClick r:id="rId3"/>
              </a:rPr>
              <a:t>https</a:t>
            </a:r>
            <a:r>
              <a:rPr lang="en-US" sz="1400" i="1" dirty="0">
                <a:solidFill>
                  <a:schemeClr val="accent1"/>
                </a:solidFill>
                <a:latin typeface="Calibri" panose="020F0502020204030204" pitchFamily="34" charset="0"/>
                <a:hlinkClick r:id="rId3"/>
              </a:rPr>
              <a:t>://</a:t>
            </a:r>
            <a:r>
              <a:rPr lang="en-US" sz="1400" i="1" dirty="0" smtClean="0">
                <a:solidFill>
                  <a:schemeClr val="accent1"/>
                </a:solidFill>
                <a:latin typeface="Calibri" panose="020F0502020204030204" pitchFamily="34" charset="0"/>
                <a:hlinkClick r:id="rId3"/>
              </a:rPr>
              <a:t>github.com/qemu/qemu/blob/master/docs/memory-hotplug.txt</a:t>
            </a:r>
            <a:endParaRPr lang="en-US" sz="1400" i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00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14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Legal Disclaimers</a:t>
            </a:r>
            <a:endParaRPr lang="en-US" dirty="0"/>
          </a:p>
        </p:txBody>
      </p:sp>
      <p:sp>
        <p:nvSpPr>
          <p:cNvPr id="6" name="Content Placeholder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178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14" indent="-225414" algn="l" defTabSz="457178" rtl="0" eaLnBrk="1" latinLnBrk="0" hangingPunct="1">
              <a:spcBef>
                <a:spcPts val="1200"/>
              </a:spcBef>
              <a:buFont typeface="Wingdings" charset="2"/>
              <a:buChar char="§"/>
              <a:defRPr sz="1800" kern="1200" baseline="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472" indent="-228589" algn="l" defTabSz="457178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800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14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147" indent="-228589" algn="l" defTabSz="457178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No license (express or implied, by estoppel or otherwise) to any intellectual property rights is granted by this document</a:t>
            </a:r>
            <a:r>
              <a:rPr lang="en-US" sz="1400" dirty="0" smtClean="0"/>
              <a:t>.</a:t>
            </a:r>
            <a:endParaRPr lang="en-US" sz="1400" dirty="0"/>
          </a:p>
          <a:p>
            <a:r>
              <a:rPr lang="en-US" sz="1400" dirty="0"/>
              <a:t>Intel disclaims all express and implied warranties, including without limitation, the implied warranties of merchantability, fitness for a particular purpose, and non-infringement, as well as any warranty arising from course of performance, course of dealing, or usage in trade</a:t>
            </a:r>
            <a:r>
              <a:rPr lang="en-US" sz="1400" dirty="0" smtClean="0"/>
              <a:t>.</a:t>
            </a:r>
            <a:endParaRPr lang="en-US" sz="1400" dirty="0"/>
          </a:p>
          <a:p>
            <a:r>
              <a:rPr lang="en-US" sz="1400" dirty="0"/>
              <a:t>This document contains information on products, services and/or processes in development.  All information provided here is subject to change without notice. Contact your Intel representative to obtain the latest forecast, schedule, specifications and roadmaps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Intel </a:t>
            </a:r>
            <a:r>
              <a:rPr lang="en-US" sz="1400" dirty="0"/>
              <a:t>technologies’ features and benefits depend on system configuration and may require enabled hardware, software or service activation. Performance varies depending on system configuration. </a:t>
            </a:r>
            <a:r>
              <a:rPr lang="en-US" sz="1400" b="1" dirty="0"/>
              <a:t>No computer system can be absolutely secure</a:t>
            </a:r>
            <a:r>
              <a:rPr lang="en-US" sz="1400" dirty="0"/>
              <a:t>. Check with your system manufacturer or retailer or learn more at </a:t>
            </a:r>
            <a:r>
              <a:rPr lang="en-US" sz="1400" dirty="0" smtClean="0"/>
              <a:t>intel.com. </a:t>
            </a:r>
          </a:p>
          <a:p>
            <a:r>
              <a:rPr lang="en-US" sz="1400" dirty="0"/>
              <a:t>© </a:t>
            </a:r>
            <a:r>
              <a:rPr lang="en-US" sz="1400" dirty="0" smtClean="0"/>
              <a:t>2018 </a:t>
            </a:r>
            <a:r>
              <a:rPr lang="en-US" sz="1400" dirty="0"/>
              <a:t>Intel Corporation. </a:t>
            </a:r>
            <a:r>
              <a:rPr lang="en-US" sz="1400" dirty="0" smtClean="0"/>
              <a:t>Intel</a:t>
            </a:r>
            <a:r>
              <a:rPr lang="en-US" sz="1400" dirty="0"/>
              <a:t>, the Intel logo, </a:t>
            </a:r>
            <a:r>
              <a:rPr lang="en-US" sz="1400" dirty="0" smtClean="0"/>
              <a:t>Intel</a:t>
            </a:r>
            <a:r>
              <a:rPr lang="en-US" sz="1400" dirty="0"/>
              <a:t>. Experience What’s Inside, and the Intel. Experience What’s Inside logo are trademarks of Intel. Corporation in the U.S. and/or other countries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*</a:t>
            </a:r>
            <a:r>
              <a:rPr lang="en-US" sz="1400" dirty="0"/>
              <a:t>Other names and brands may be claimed as the property of others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1402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481" y="1981200"/>
            <a:ext cx="4977215" cy="4050323"/>
          </a:xfrm>
        </p:spPr>
        <p:txBody>
          <a:bodyPr>
            <a:normAutofit/>
          </a:bodyPr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/>
              <a:t>Packed ring layout </a:t>
            </a:r>
            <a:r>
              <a:rPr lang="en-US" dirty="0" smtClean="0"/>
              <a:t>(Virtio 1.1)</a:t>
            </a:r>
          </a:p>
          <a:p>
            <a:pPr lvl="1"/>
            <a:r>
              <a:rPr lang="en-US" dirty="0"/>
              <a:t>Dequeue zero-copy (</a:t>
            </a:r>
            <a:r>
              <a:rPr lang="en-US" dirty="0" smtClean="0"/>
              <a:t>BKC</a:t>
            </a:r>
            <a:r>
              <a:rPr lang="en-US" baseline="30000" dirty="0" smtClean="0"/>
              <a:t>[1]</a:t>
            </a:r>
            <a:r>
              <a:rPr lang="en-US" dirty="0" smtClean="0"/>
              <a:t>)</a:t>
            </a:r>
          </a:p>
          <a:p>
            <a:r>
              <a:rPr lang="en-US" dirty="0" smtClean="0"/>
              <a:t>Efficiency</a:t>
            </a:r>
          </a:p>
          <a:p>
            <a:pPr lvl="1"/>
            <a:r>
              <a:rPr lang="en-US" dirty="0"/>
              <a:t>Vhost </a:t>
            </a:r>
            <a:r>
              <a:rPr lang="en-US" dirty="0" smtClean="0"/>
              <a:t>interrupt</a:t>
            </a:r>
            <a:endParaRPr lang="en-US" dirty="0"/>
          </a:p>
          <a:p>
            <a:pPr lvl="1"/>
            <a:r>
              <a:rPr lang="en-US" dirty="0"/>
              <a:t>Avoid memory pre-allocate (BKC)</a:t>
            </a:r>
          </a:p>
          <a:p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Vhost-</a:t>
            </a:r>
            <a:r>
              <a:rPr lang="en-US" dirty="0" err="1" smtClean="0"/>
              <a:t>pci</a:t>
            </a:r>
            <a:r>
              <a:rPr lang="en-US" dirty="0" smtClean="0"/>
              <a:t> / Virtio-vhost-user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08647" y="1981200"/>
            <a:ext cx="4977215" cy="4050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Diversity</a:t>
            </a:r>
          </a:p>
          <a:p>
            <a:pPr lvl="1"/>
            <a:r>
              <a:rPr lang="en-US" dirty="0" smtClean="0"/>
              <a:t>Vhost Data Path Acceleration</a:t>
            </a:r>
          </a:p>
          <a:p>
            <a:pPr lvl="1"/>
            <a:r>
              <a:rPr lang="en-US" dirty="0" smtClean="0"/>
              <a:t>Cross backend live migration (How-to)</a:t>
            </a:r>
          </a:p>
          <a:p>
            <a:r>
              <a:rPr lang="en-US" dirty="0" smtClean="0"/>
              <a:t>Availability (HA</a:t>
            </a:r>
            <a:r>
              <a:rPr lang="en-US" baseline="30000" dirty="0" smtClean="0"/>
              <a:t>[2]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Virtio-user server mode</a:t>
            </a:r>
          </a:p>
          <a:p>
            <a:pPr lvl="1"/>
            <a:r>
              <a:rPr lang="en-US" dirty="0" smtClean="0"/>
              <a:t>Run-time </a:t>
            </a:r>
            <a:r>
              <a:rPr lang="en-US" dirty="0"/>
              <a:t>memory provisioning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08647" y="5508303"/>
            <a:ext cx="3097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[1] BKC: Best known configuration</a:t>
            </a:r>
          </a:p>
          <a:p>
            <a:r>
              <a:rPr lang="en-US" sz="1400" dirty="0" smtClean="0">
                <a:solidFill>
                  <a:schemeClr val="accent1"/>
                </a:solidFill>
              </a:rPr>
              <a:t>[2] HA: High availability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74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927" y="2623978"/>
            <a:ext cx="4584589" cy="27556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Packed ring layout (Virtio 1.1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Higher ring efficiency</a:t>
            </a:r>
          </a:p>
          <a:p>
            <a:pPr lvl="1"/>
            <a:r>
              <a:rPr lang="en-US" dirty="0" smtClean="0"/>
              <a:t>More hardware friendly</a:t>
            </a:r>
            <a:endParaRPr lang="en-US" dirty="0"/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Ring layout evolution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&lt;TODO&gt;</a:t>
            </a:r>
          </a:p>
          <a:p>
            <a:pPr lvl="1"/>
            <a:r>
              <a:rPr lang="en-US" dirty="0" smtClean="0"/>
              <a:t>Spec </a:t>
            </a:r>
            <a:r>
              <a:rPr lang="en-US" dirty="0"/>
              <a:t>freeze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Target Mar 2018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Upstream</a:t>
            </a:r>
          </a:p>
          <a:p>
            <a:pPr lvl="2"/>
            <a:r>
              <a:rPr lang="en-US" dirty="0" smtClean="0"/>
              <a:t>DPDK (</a:t>
            </a:r>
            <a:r>
              <a:rPr lang="en-US" dirty="0" smtClean="0">
                <a:solidFill>
                  <a:srgbClr val="FF0000"/>
                </a:solidFill>
              </a:rPr>
              <a:t>Target 18.05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Kernel</a:t>
            </a:r>
          </a:p>
          <a:p>
            <a:pPr lvl="2"/>
            <a:r>
              <a:rPr lang="en-US" dirty="0" smtClean="0"/>
              <a:t>QEMU</a:t>
            </a:r>
          </a:p>
          <a:p>
            <a:pPr lvl="1"/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81928" y="5379610"/>
            <a:ext cx="56441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Reference: </a:t>
            </a:r>
            <a:r>
              <a:rPr lang="en-US" sz="1400" i="1" dirty="0">
                <a:solidFill>
                  <a:schemeClr val="accent1"/>
                </a:solidFill>
                <a:latin typeface="Calibri" panose="020F0502020204030204" pitchFamily="34" charset="0"/>
                <a:hlinkClick r:id="rId3"/>
              </a:rPr>
              <a:t>http://</a:t>
            </a:r>
            <a:r>
              <a:rPr lang="en-US" sz="1400" i="1" dirty="0" smtClean="0">
                <a:solidFill>
                  <a:schemeClr val="accent1"/>
                </a:solidFill>
                <a:latin typeface="Calibri" panose="020F0502020204030204" pitchFamily="34" charset="0"/>
                <a:hlinkClick r:id="rId3"/>
              </a:rPr>
              <a:t>dpdk.org/ml/archives/dev/2018-January/089417.html</a:t>
            </a:r>
            <a:endParaRPr lang="en-US" sz="1400" i="1" dirty="0" smtClean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97887" y="3072397"/>
            <a:ext cx="3765774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Initial code 12% gain, optimization in plan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2991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Dequeue zero-copy (BKC)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Improve performance for large packets</a:t>
            </a:r>
            <a:endParaRPr lang="en-US" dirty="0"/>
          </a:p>
          <a:p>
            <a:r>
              <a:rPr lang="en-US" dirty="0" smtClean="0"/>
              <a:t>Gaps</a:t>
            </a:r>
          </a:p>
          <a:p>
            <a:pPr lvl="1"/>
            <a:r>
              <a:rPr lang="en-US" dirty="0" smtClean="0"/>
              <a:t>Hard to enable due to lack of BKC</a:t>
            </a:r>
            <a:endParaRPr lang="en-US" dirty="0"/>
          </a:p>
          <a:p>
            <a:r>
              <a:rPr lang="en-US" dirty="0" smtClean="0"/>
              <a:t>BKC</a:t>
            </a:r>
          </a:p>
          <a:p>
            <a:pPr lvl="1"/>
            <a:r>
              <a:rPr lang="en-US" dirty="0" smtClean="0"/>
              <a:t>Set large enough virtio ring size &gt; </a:t>
            </a:r>
            <a:r>
              <a:rPr lang="en-US" dirty="0" err="1" smtClean="0"/>
              <a:t>tx_free_thresh</a:t>
            </a:r>
            <a:r>
              <a:rPr lang="en-US" dirty="0" smtClean="0"/>
              <a:t> </a:t>
            </a:r>
            <a:r>
              <a:rPr lang="en-US" dirty="0"/>
              <a:t>* </a:t>
            </a:r>
            <a:r>
              <a:rPr lang="en-US" dirty="0" err="1" smtClean="0"/>
              <a:t>tx_queue_num</a:t>
            </a:r>
            <a:endParaRPr lang="en-US" dirty="0" smtClean="0"/>
          </a:p>
          <a:p>
            <a:pPr lvl="1"/>
            <a:r>
              <a:rPr lang="en-US" dirty="0" smtClean="0"/>
              <a:t>Prefer hugepages for performance: 1GB better than 2MB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&lt;TODO&gt;</a:t>
            </a:r>
          </a:p>
          <a:p>
            <a:pPr lvl="1"/>
            <a:r>
              <a:rPr lang="en-US" dirty="0" smtClean="0"/>
              <a:t>Lock the guest memory to avoid DMAR </a:t>
            </a:r>
            <a:r>
              <a:rPr lang="en-US" dirty="0"/>
              <a:t>fault (</a:t>
            </a:r>
            <a:r>
              <a:rPr lang="en-US" dirty="0">
                <a:solidFill>
                  <a:srgbClr val="FF0000"/>
                </a:solidFill>
              </a:rPr>
              <a:t>Target 18.05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853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Vhost </a:t>
            </a:r>
            <a:r>
              <a:rPr lang="en-US" dirty="0" smtClean="0"/>
              <a:t>interrupt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Avoid empty polling for low traffic ports for power &amp; performance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 smtClean="0"/>
              <a:t>Leverage interrupt mechanism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&lt;TODO&gt;</a:t>
            </a:r>
          </a:p>
          <a:p>
            <a:pPr lvl="1"/>
            <a:r>
              <a:rPr lang="en-US" dirty="0" smtClean="0"/>
              <a:t>Support vhost </a:t>
            </a:r>
            <a:r>
              <a:rPr lang="en-US" dirty="0"/>
              <a:t>interrupt </a:t>
            </a:r>
            <a:r>
              <a:rPr lang="en-US" dirty="0" smtClean="0"/>
              <a:t>(</a:t>
            </a:r>
            <a:r>
              <a:rPr lang="en-US" dirty="0">
                <a:solidFill>
                  <a:srgbClr val="FF0000"/>
                </a:solidFill>
              </a:rPr>
              <a:t>Target 18.05</a:t>
            </a:r>
            <a:r>
              <a:rPr lang="en-US" dirty="0"/>
              <a:t>)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27855" y="3120536"/>
            <a:ext cx="3651962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Even 250 VMs in real world deployments</a:t>
            </a:r>
            <a:endParaRPr lang="en-US" sz="1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074" y="3846146"/>
            <a:ext cx="6084335" cy="198746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634701" y="5476403"/>
            <a:ext cx="2406428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~60 </a:t>
            </a:r>
            <a:r>
              <a:rPr lang="en-US" sz="1400" dirty="0"/>
              <a:t>cycles per empty poll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8473442" y="3419604"/>
            <a:ext cx="226425" cy="57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6679476" y="4839880"/>
            <a:ext cx="775063" cy="716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96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memory pre-allocate (BKC)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Better memory utilization</a:t>
            </a:r>
            <a:endParaRPr lang="en-US" dirty="0"/>
          </a:p>
          <a:p>
            <a:r>
              <a:rPr lang="en-US" dirty="0" smtClean="0"/>
              <a:t>BKC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mandatory memory population in </a:t>
            </a:r>
            <a:r>
              <a:rPr lang="en-US" dirty="0" smtClean="0"/>
              <a:t>vhost-user lib (</a:t>
            </a:r>
            <a:r>
              <a:rPr lang="en-US" dirty="0" smtClean="0">
                <a:solidFill>
                  <a:srgbClr val="FF0000"/>
                </a:solidFill>
              </a:rPr>
              <a:t>Target 18.05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No -</a:t>
            </a:r>
            <a:r>
              <a:rPr lang="en-US" dirty="0" err="1"/>
              <a:t>mem-prealloc</a:t>
            </a:r>
            <a:r>
              <a:rPr lang="en-US" dirty="0"/>
              <a:t> in </a:t>
            </a:r>
            <a:r>
              <a:rPr lang="en-US" altLang="zh-CN" dirty="0"/>
              <a:t>QEMU command line</a:t>
            </a:r>
            <a:endParaRPr lang="en-US" dirty="0"/>
          </a:p>
          <a:p>
            <a:pPr lvl="1"/>
            <a:r>
              <a:rPr lang="en-US" dirty="0"/>
              <a:t>No </a:t>
            </a:r>
            <a:r>
              <a:rPr lang="en-US" dirty="0" err="1"/>
              <a:t>mlockall</a:t>
            </a:r>
            <a:r>
              <a:rPr lang="en-US" dirty="0"/>
              <a:t> in </a:t>
            </a:r>
            <a:r>
              <a:rPr lang="en-US" dirty="0" smtClean="0"/>
              <a:t>vSwitch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61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Vhost-</a:t>
            </a:r>
            <a:r>
              <a:rPr lang="en-US" dirty="0" err="1"/>
              <a:t>pci</a:t>
            </a:r>
            <a:r>
              <a:rPr lang="en-US" dirty="0"/>
              <a:t> / Virtio-vhost-user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Accelerate Inter VM communication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Peer to peer virtio/vhost</a:t>
            </a:r>
          </a:p>
          <a:p>
            <a:pPr lvl="2"/>
            <a:r>
              <a:rPr lang="en-US" dirty="0" smtClean="0"/>
              <a:t>Better resource efficiency and scalability</a:t>
            </a:r>
          </a:p>
          <a:p>
            <a:pPr lvl="2"/>
            <a:r>
              <a:rPr lang="en-US" dirty="0" smtClean="0"/>
              <a:t>Lower latency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&lt;TODO&gt;</a:t>
            </a:r>
          </a:p>
          <a:p>
            <a:pPr lvl="1"/>
            <a:r>
              <a:rPr lang="en-US" dirty="0" smtClean="0"/>
              <a:t>Vhost-</a:t>
            </a:r>
            <a:r>
              <a:rPr lang="en-US" dirty="0" err="1" smtClean="0"/>
              <a:t>pci</a:t>
            </a:r>
            <a:r>
              <a:rPr lang="en-US" dirty="0" smtClean="0"/>
              <a:t> RFC (</a:t>
            </a:r>
            <a:r>
              <a:rPr lang="en-US" dirty="0" smtClean="0">
                <a:solidFill>
                  <a:srgbClr val="00B050"/>
                </a:solidFill>
              </a:rPr>
              <a:t>Stopped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dpdk.org/ml/archives/dev/2017-November/082615.html</a:t>
            </a:r>
            <a:endParaRPr lang="en-US" dirty="0" smtClean="0"/>
          </a:p>
          <a:p>
            <a:pPr lvl="2"/>
            <a:r>
              <a:rPr lang="en-US" u="sng" dirty="0">
                <a:hlinkClick r:id="rId3"/>
              </a:rPr>
              <a:t>http://lists.nongnu.org/archive/html/qemu-devel/2017-12/msg00494.html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Virtio-vhost-user (</a:t>
            </a:r>
            <a:r>
              <a:rPr lang="en-US" dirty="0" smtClean="0">
                <a:solidFill>
                  <a:srgbClr val="FF0000"/>
                </a:solidFill>
              </a:rPr>
              <a:t>New direction</a:t>
            </a:r>
            <a:r>
              <a:rPr lang="en-US" dirty="0" smtClean="0"/>
              <a:t>)</a:t>
            </a:r>
          </a:p>
          <a:p>
            <a:pPr lvl="2"/>
            <a:r>
              <a:rPr lang="en-US" dirty="0">
                <a:solidFill>
                  <a:srgbClr val="FF0000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rgbClr val="FF0000"/>
                </a:solidFill>
                <a:hlinkClick r:id="rId4"/>
              </a:rPr>
              <a:t>dpdk.org/ml/archives/dev/2018-January/088155.html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>
                <a:solidFill>
                  <a:srgbClr val="FF0000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rgbClr val="FF0000"/>
                </a:solidFill>
                <a:hlinkClick r:id="rId5"/>
              </a:rPr>
              <a:t>stefanha.github.io/virtio/vhost-user-slave.html#x1-2830007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1585" y="2801025"/>
            <a:ext cx="6084335" cy="1987468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8175233" y="3127063"/>
            <a:ext cx="1006430" cy="29609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3600000">
            <a:off x="7672018" y="3707678"/>
            <a:ext cx="1006430" cy="29609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8000000">
            <a:off x="8695276" y="3703320"/>
            <a:ext cx="1006430" cy="29609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90412" y="2344217"/>
            <a:ext cx="1266693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Peer to peer</a:t>
            </a:r>
            <a:endParaRPr lang="en-US" sz="1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8462616" y="2626413"/>
            <a:ext cx="181136" cy="490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578310" y="4304331"/>
            <a:ext cx="1183337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Centralized</a:t>
            </a:r>
            <a:endParaRPr lang="en-US" sz="1400" dirty="0"/>
          </a:p>
        </p:txBody>
      </p:sp>
      <p:cxnSp>
        <p:nvCxnSpPr>
          <p:cNvPr id="15" name="Straight Connector 14"/>
          <p:cNvCxnSpPr/>
          <p:nvPr/>
        </p:nvCxnSpPr>
        <p:spPr>
          <a:xfrm flipH="1" flipV="1">
            <a:off x="9314690" y="3985088"/>
            <a:ext cx="641415" cy="376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3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Vhost Data Path Acceleration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481" y="1981200"/>
            <a:ext cx="4682193" cy="405032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High performance + Cloud friendly</a:t>
            </a:r>
            <a:endParaRPr lang="en-US" dirty="0"/>
          </a:p>
          <a:p>
            <a:r>
              <a:rPr lang="en-US" dirty="0" smtClean="0"/>
              <a:t>Gaps</a:t>
            </a:r>
          </a:p>
          <a:p>
            <a:pPr lvl="1"/>
            <a:r>
              <a:rPr lang="en-US" dirty="0" smtClean="0"/>
              <a:t>SR-IOV: High performance, vender specific, live-migration unfriendly</a:t>
            </a:r>
          </a:p>
          <a:p>
            <a:pPr lvl="1"/>
            <a:r>
              <a:rPr lang="en-US" dirty="0" smtClean="0"/>
              <a:t>Virtio: Stock VM support, live-migration friendly, low performance</a:t>
            </a:r>
            <a:endParaRPr lang="en-US" dirty="0"/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Virtio (Para-virtualization) with data path acceleration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&lt;TODO&gt;</a:t>
            </a:r>
          </a:p>
          <a:p>
            <a:pPr lvl="1"/>
            <a:r>
              <a:rPr lang="en-US" dirty="0" smtClean="0"/>
              <a:t>Vhost-user lib </a:t>
            </a:r>
            <a:r>
              <a:rPr lang="en-US" dirty="0"/>
              <a:t>support selective </a:t>
            </a:r>
            <a:r>
              <a:rPr lang="en-US" dirty="0" smtClean="0"/>
              <a:t>datapath (</a:t>
            </a:r>
            <a:r>
              <a:rPr lang="en-US" dirty="0" smtClean="0">
                <a:solidFill>
                  <a:srgbClr val="FF0000"/>
                </a:solidFill>
              </a:rPr>
              <a:t>Target 18.05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469" y="1981200"/>
            <a:ext cx="6434677" cy="36202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5391674" y="5601451"/>
            <a:ext cx="54505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A Better Virtio towards NFV </a:t>
            </a:r>
            <a:r>
              <a:rPr lang="en-US" sz="1400" dirty="0" smtClean="0">
                <a:solidFill>
                  <a:schemeClr val="accent1"/>
                </a:solidFill>
              </a:rPr>
              <a:t>Cloud – 2017 China DPDK Summit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78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1057</TotalTime>
  <Words>672</Words>
  <Application>Microsoft Office PowerPoint</Application>
  <PresentationFormat>Widescreen</PresentationFormat>
  <Paragraphs>152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Geometria</vt:lpstr>
      <vt:lpstr>Geometria Medium</vt:lpstr>
      <vt:lpstr>宋体</vt:lpstr>
      <vt:lpstr>Calibri</vt:lpstr>
      <vt:lpstr>Century Gothic</vt:lpstr>
      <vt:lpstr>Courier New</vt:lpstr>
      <vt:lpstr>Intel Clear</vt:lpstr>
      <vt:lpstr>Wingdings</vt:lpstr>
      <vt:lpstr>Wingdings 3</vt:lpstr>
      <vt:lpstr>Ion Boardroom</vt:lpstr>
      <vt:lpstr>Virtio/Vhost Status Quo and Near-term Plan</vt:lpstr>
      <vt:lpstr>Legal Disclaimers</vt:lpstr>
      <vt:lpstr>Agenda</vt:lpstr>
      <vt:lpstr>Packed ring layout (Virtio 1.1)</vt:lpstr>
      <vt:lpstr>Dequeue zero-copy (BKC)</vt:lpstr>
      <vt:lpstr>Vhost interrupt</vt:lpstr>
      <vt:lpstr>Avoid memory pre-allocate (BKC)</vt:lpstr>
      <vt:lpstr>Vhost-pci / Virtio-vhost-user</vt:lpstr>
      <vt:lpstr>Vhost Data Path Acceleration</vt:lpstr>
      <vt:lpstr>Cross backend live migration (How-to)</vt:lpstr>
      <vt:lpstr>Virtio-user server mode</vt:lpstr>
      <vt:lpstr>Run-time memory provisioning</vt:lpstr>
      <vt:lpstr>Questions?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Mcnamara, John</dc:creator>
  <cp:keywords>CTPClassification=CTP_PUBLIC:VisualMarkings=, CTPClassification=CTP_NT</cp:keywords>
  <cp:lastModifiedBy>Wang, Zhihong</cp:lastModifiedBy>
  <cp:revision>150</cp:revision>
  <dcterms:created xsi:type="dcterms:W3CDTF">2016-08-01T15:01:13Z</dcterms:created>
  <dcterms:modified xsi:type="dcterms:W3CDTF">2018-03-09T01:52:46Z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4d2df23b-6cf1-4822-a7f6-40d0d677fecd</vt:lpwstr>
  </property>
  <property fmtid="{D5CDD505-2E9C-101B-9397-08002B2CF9AE}" pid="3" name="CTP_TimeStamp">
    <vt:lpwstr>2018-03-09 01:52:46Z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