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63" r:id="rId5"/>
    <p:sldId id="262"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3"/>
  </p:normalViewPr>
  <p:slideViewPr>
    <p:cSldViewPr snapToGrid="0" snapToObjects="1">
      <p:cViewPr varScale="1">
        <p:scale>
          <a:sx n="121" d="100"/>
          <a:sy n="121" d="100"/>
        </p:scale>
        <p:origin x="2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2/26/19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ebhose.io/web-content-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8DBE-9A64-9D40-8CF8-319E83F15C5E}"/>
              </a:ext>
            </a:extLst>
          </p:cNvPr>
          <p:cNvSpPr>
            <a:spLocks noGrp="1"/>
          </p:cNvSpPr>
          <p:nvPr>
            <p:ph type="ctrTitle"/>
          </p:nvPr>
        </p:nvSpPr>
        <p:spPr>
          <a:xfrm>
            <a:off x="1751011" y="1300785"/>
            <a:ext cx="9190257" cy="2509213"/>
          </a:xfrm>
        </p:spPr>
        <p:txBody>
          <a:bodyPr/>
          <a:lstStyle/>
          <a:p>
            <a:r>
              <a:rPr lang="en-US" dirty="0"/>
              <a:t>Analysis of human Language</a:t>
            </a:r>
          </a:p>
        </p:txBody>
      </p:sp>
      <p:sp>
        <p:nvSpPr>
          <p:cNvPr id="3" name="Subtitle 2">
            <a:extLst>
              <a:ext uri="{FF2B5EF4-FFF2-40B4-BE49-F238E27FC236}">
                <a16:creationId xmlns:a16="http://schemas.microsoft.com/office/drawing/2014/main" id="{6EACBCC8-012E-344A-BE6D-57DAEAE25D26}"/>
              </a:ext>
            </a:extLst>
          </p:cNvPr>
          <p:cNvSpPr>
            <a:spLocks noGrp="1"/>
          </p:cNvSpPr>
          <p:nvPr>
            <p:ph type="subTitle" idx="1"/>
          </p:nvPr>
        </p:nvSpPr>
        <p:spPr/>
        <p:txBody>
          <a:bodyPr/>
          <a:lstStyle/>
          <a:p>
            <a:r>
              <a:rPr lang="en-US" altLang="zh-CN" dirty="0"/>
              <a:t>Vicki </a:t>
            </a:r>
            <a:r>
              <a:rPr lang="en-US" altLang="zh-CN" dirty="0" err="1"/>
              <a:t>Ziwei</a:t>
            </a:r>
            <a:r>
              <a:rPr lang="zh-CN" altLang="en-US" dirty="0"/>
              <a:t> </a:t>
            </a:r>
            <a:r>
              <a:rPr lang="en-US" altLang="zh-CN" dirty="0" err="1"/>
              <a:t>zheng</a:t>
            </a:r>
            <a:endParaRPr lang="en-US" dirty="0"/>
          </a:p>
        </p:txBody>
      </p:sp>
    </p:spTree>
    <p:extLst>
      <p:ext uri="{BB962C8B-B14F-4D97-AF65-F5344CB8AC3E}">
        <p14:creationId xmlns:p14="http://schemas.microsoft.com/office/powerpoint/2010/main" val="1573838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2D82-07F7-5E4D-82A8-3D0FBD1D3C05}"/>
              </a:ext>
            </a:extLst>
          </p:cNvPr>
          <p:cNvSpPr>
            <a:spLocks noGrp="1"/>
          </p:cNvSpPr>
          <p:nvPr>
            <p:ph type="title"/>
          </p:nvPr>
        </p:nvSpPr>
        <p:spPr/>
        <p:txBody>
          <a:bodyPr/>
          <a:lstStyle/>
          <a:p>
            <a:r>
              <a:rPr lang="en-US" dirty="0"/>
              <a:t>Future improvement</a:t>
            </a:r>
          </a:p>
        </p:txBody>
      </p:sp>
      <p:sp>
        <p:nvSpPr>
          <p:cNvPr id="3" name="Content Placeholder 2">
            <a:extLst>
              <a:ext uri="{FF2B5EF4-FFF2-40B4-BE49-F238E27FC236}">
                <a16:creationId xmlns:a16="http://schemas.microsoft.com/office/drawing/2014/main" id="{1874C90C-2355-6E49-9A47-B08805805F7C}"/>
              </a:ext>
            </a:extLst>
          </p:cNvPr>
          <p:cNvSpPr>
            <a:spLocks noGrp="1"/>
          </p:cNvSpPr>
          <p:nvPr>
            <p:ph sz="quarter" idx="13"/>
          </p:nvPr>
        </p:nvSpPr>
        <p:spPr/>
        <p:txBody>
          <a:bodyPr/>
          <a:lstStyle/>
          <a:p>
            <a:r>
              <a:rPr lang="en-US" dirty="0"/>
              <a:t>Analyze on optimizing deduplication process time </a:t>
            </a:r>
          </a:p>
          <a:p>
            <a:r>
              <a:rPr lang="en-US" dirty="0"/>
              <a:t>Analyze on alternative algorithm for similarity calculation</a:t>
            </a:r>
          </a:p>
          <a:p>
            <a:r>
              <a:rPr lang="en-US" altLang="zh-CN" dirty="0"/>
              <a:t>Improve</a:t>
            </a:r>
            <a:r>
              <a:rPr lang="zh-CN" altLang="en-US" dirty="0"/>
              <a:t> </a:t>
            </a:r>
            <a:r>
              <a:rPr lang="en-US" altLang="zh-CN" dirty="0"/>
              <a:t>LDA</a:t>
            </a:r>
            <a:r>
              <a:rPr lang="zh-CN" altLang="en-US" dirty="0"/>
              <a:t> </a:t>
            </a:r>
            <a:r>
              <a:rPr lang="en-US" altLang="zh-CN" dirty="0"/>
              <a:t>model</a:t>
            </a:r>
            <a:r>
              <a:rPr lang="zh-CN" altLang="en-US" dirty="0"/>
              <a:t> </a:t>
            </a:r>
            <a:r>
              <a:rPr lang="en-US" altLang="zh-CN" dirty="0"/>
              <a:t>to</a:t>
            </a:r>
            <a:r>
              <a:rPr lang="zh-CN" altLang="en-US" dirty="0"/>
              <a:t> </a:t>
            </a:r>
            <a:r>
              <a:rPr lang="en-US" altLang="zh-CN" dirty="0"/>
              <a:t>get</a:t>
            </a:r>
            <a:r>
              <a:rPr lang="zh-CN" altLang="en-US" dirty="0"/>
              <a:t> </a:t>
            </a:r>
            <a:r>
              <a:rPr lang="en-US" altLang="zh-CN" dirty="0"/>
              <a:t>better</a:t>
            </a:r>
            <a:r>
              <a:rPr lang="zh-CN" altLang="en-US" dirty="0"/>
              <a:t> </a:t>
            </a:r>
            <a:r>
              <a:rPr lang="en-US" altLang="zh-CN" dirty="0"/>
              <a:t>cluster</a:t>
            </a:r>
          </a:p>
          <a:p>
            <a:r>
              <a:rPr lang="en-US" altLang="zh-CN" dirty="0"/>
              <a:t>Build</a:t>
            </a:r>
            <a:r>
              <a:rPr lang="zh-CN" altLang="en-US" dirty="0"/>
              <a:t> </a:t>
            </a:r>
            <a:r>
              <a:rPr lang="en-US" altLang="zh-CN" dirty="0"/>
              <a:t>better</a:t>
            </a:r>
            <a:r>
              <a:rPr lang="zh-CN" altLang="en-US" dirty="0"/>
              <a:t> </a:t>
            </a:r>
            <a:r>
              <a:rPr lang="en-US" altLang="zh-CN" dirty="0"/>
              <a:t>taxonomy</a:t>
            </a:r>
          </a:p>
          <a:p>
            <a:r>
              <a:rPr lang="en-US" altLang="zh-CN" dirty="0"/>
              <a:t>Use</a:t>
            </a:r>
            <a:r>
              <a:rPr lang="zh-CN" altLang="en-US" dirty="0"/>
              <a:t> </a:t>
            </a:r>
            <a:r>
              <a:rPr lang="en-US" altLang="zh-CN" dirty="0" err="1"/>
              <a:t>nltk</a:t>
            </a:r>
            <a:r>
              <a:rPr lang="zh-CN" altLang="en-US" dirty="0"/>
              <a:t> </a:t>
            </a:r>
            <a:r>
              <a:rPr lang="en-US" altLang="zh-CN" dirty="0"/>
              <a:t>to</a:t>
            </a:r>
            <a:r>
              <a:rPr lang="zh-CN" altLang="en-US" dirty="0"/>
              <a:t> </a:t>
            </a:r>
            <a:r>
              <a:rPr lang="en-US" altLang="zh-CN" dirty="0"/>
              <a:t>analyze</a:t>
            </a:r>
            <a:r>
              <a:rPr lang="zh-CN" altLang="en-US" dirty="0"/>
              <a:t> </a:t>
            </a:r>
            <a:r>
              <a:rPr lang="en-US" altLang="zh-CN" dirty="0"/>
              <a:t>entities</a:t>
            </a:r>
            <a:endParaRPr lang="en-US" dirty="0"/>
          </a:p>
        </p:txBody>
      </p:sp>
    </p:spTree>
    <p:extLst>
      <p:ext uri="{BB962C8B-B14F-4D97-AF65-F5344CB8AC3E}">
        <p14:creationId xmlns:p14="http://schemas.microsoft.com/office/powerpoint/2010/main" val="269915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DF76-703A-B246-88A4-17933DC0B0BC}"/>
              </a:ext>
            </a:extLst>
          </p:cNvPr>
          <p:cNvSpPr>
            <a:spLocks noGrp="1"/>
          </p:cNvSpPr>
          <p:nvPr>
            <p:ph type="title"/>
          </p:nvPr>
        </p:nvSpPr>
        <p:spPr>
          <a:xfrm>
            <a:off x="913775" y="261166"/>
            <a:ext cx="10364451" cy="1596177"/>
          </a:xfrm>
        </p:spPr>
        <p:txBody>
          <a:bodyPr/>
          <a:lstStyle/>
          <a:p>
            <a:r>
              <a:rPr lang="en-US" dirty="0"/>
              <a:t>NLP</a:t>
            </a:r>
          </a:p>
        </p:txBody>
      </p:sp>
      <p:sp>
        <p:nvSpPr>
          <p:cNvPr id="3" name="Content Placeholder 2">
            <a:extLst>
              <a:ext uri="{FF2B5EF4-FFF2-40B4-BE49-F238E27FC236}">
                <a16:creationId xmlns:a16="http://schemas.microsoft.com/office/drawing/2014/main" id="{555AA2C4-FC8D-DC40-8785-B724F39607BA}"/>
              </a:ext>
            </a:extLst>
          </p:cNvPr>
          <p:cNvSpPr>
            <a:spLocks noGrp="1"/>
          </p:cNvSpPr>
          <p:nvPr>
            <p:ph sz="quarter" idx="13"/>
          </p:nvPr>
        </p:nvSpPr>
        <p:spPr>
          <a:xfrm>
            <a:off x="914400" y="1704940"/>
            <a:ext cx="10363826" cy="3424107"/>
          </a:xfrm>
        </p:spPr>
        <p:txBody>
          <a:bodyPr/>
          <a:lstStyle/>
          <a:p>
            <a:r>
              <a:rPr lang="en-US" b="1" dirty="0"/>
              <a:t>Natural language processing (NLP) </a:t>
            </a:r>
          </a:p>
          <a:p>
            <a:pPr lvl="1"/>
            <a:r>
              <a:rPr lang="en-US" dirty="0"/>
              <a:t>a subfield of computer science, information engineering, and artificial intelligence concerned with the interactions between computers and human (natural) languages, in particular how to program computers to process and analyze large amounts of natural language data.</a:t>
            </a:r>
          </a:p>
        </p:txBody>
      </p:sp>
    </p:spTree>
    <p:extLst>
      <p:ext uri="{BB962C8B-B14F-4D97-AF65-F5344CB8AC3E}">
        <p14:creationId xmlns:p14="http://schemas.microsoft.com/office/powerpoint/2010/main" val="422471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53CF-6115-AF46-9332-A7C65460733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5EEAC4F-E16B-7B4F-ABF9-A0CC1A5D002F}"/>
              </a:ext>
            </a:extLst>
          </p:cNvPr>
          <p:cNvPicPr>
            <a:picLocks noGrp="1" noChangeAspect="1"/>
          </p:cNvPicPr>
          <p:nvPr>
            <p:ph sz="quarter" idx="13"/>
          </p:nvPr>
        </p:nvPicPr>
        <p:blipFill>
          <a:blip r:embed="rId2"/>
          <a:stretch>
            <a:fillRect/>
          </a:stretch>
        </p:blipFill>
        <p:spPr>
          <a:xfrm>
            <a:off x="738877" y="849736"/>
            <a:ext cx="10922700" cy="5078098"/>
          </a:xfrm>
        </p:spPr>
      </p:pic>
    </p:spTree>
    <p:extLst>
      <p:ext uri="{BB962C8B-B14F-4D97-AF65-F5344CB8AC3E}">
        <p14:creationId xmlns:p14="http://schemas.microsoft.com/office/powerpoint/2010/main" val="297165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2C90-2F33-364E-B8B8-7D2D1A71F802}"/>
              </a:ext>
            </a:extLst>
          </p:cNvPr>
          <p:cNvSpPr>
            <a:spLocks noGrp="1"/>
          </p:cNvSpPr>
          <p:nvPr>
            <p:ph type="title"/>
          </p:nvPr>
        </p:nvSpPr>
        <p:spPr>
          <a:xfrm>
            <a:off x="840203" y="333497"/>
            <a:ext cx="10364451" cy="1596177"/>
          </a:xfrm>
        </p:spPr>
        <p:txBody>
          <a:bodyPr/>
          <a:lstStyle/>
          <a:p>
            <a:r>
              <a:rPr lang="en-US" dirty="0"/>
              <a:t>Get 10,000 posts</a:t>
            </a:r>
          </a:p>
        </p:txBody>
      </p:sp>
      <p:sp>
        <p:nvSpPr>
          <p:cNvPr id="3" name="Content Placeholder 2">
            <a:extLst>
              <a:ext uri="{FF2B5EF4-FFF2-40B4-BE49-F238E27FC236}">
                <a16:creationId xmlns:a16="http://schemas.microsoft.com/office/drawing/2014/main" id="{4D3FFD47-46CD-D44F-843D-464F2DF21DCE}"/>
              </a:ext>
            </a:extLst>
          </p:cNvPr>
          <p:cNvSpPr>
            <a:spLocks noGrp="1"/>
          </p:cNvSpPr>
          <p:nvPr>
            <p:ph sz="quarter" idx="13"/>
          </p:nvPr>
        </p:nvSpPr>
        <p:spPr>
          <a:xfrm>
            <a:off x="683173" y="1629104"/>
            <a:ext cx="11098924" cy="4687614"/>
          </a:xfrm>
        </p:spPr>
        <p:txBody>
          <a:bodyPr>
            <a:normAutofit fontScale="85000" lnSpcReduction="20000"/>
          </a:bodyPr>
          <a:lstStyle/>
          <a:p>
            <a:r>
              <a:rPr lang="en-US" dirty="0"/>
              <a:t>The </a:t>
            </a:r>
            <a:r>
              <a:rPr lang="en-US" b="1" dirty="0" err="1">
                <a:solidFill>
                  <a:srgbClr val="C00000"/>
                </a:solidFill>
              </a:rPr>
              <a:t>Webhose.io</a:t>
            </a:r>
            <a:r>
              <a:rPr lang="en-US" dirty="0"/>
              <a:t> API provides easy to integrate, high quality data and meta-data, from hundreds of thousands of global online sources like message boards, blogs, reviews, news and more. Available either by query based API</a:t>
            </a:r>
          </a:p>
          <a:p>
            <a:r>
              <a:rPr lang="en-US" dirty="0"/>
              <a:t>Crawled 10,000 posts from webhoseio using filters: </a:t>
            </a:r>
          </a:p>
          <a:p>
            <a:pPr lvl="1"/>
            <a:r>
              <a:rPr lang="en-US" dirty="0"/>
              <a:t>organization: google</a:t>
            </a:r>
          </a:p>
          <a:p>
            <a:pPr lvl="1"/>
            <a:r>
              <a:rPr lang="en-US" dirty="0"/>
              <a:t>Language: English</a:t>
            </a:r>
          </a:p>
          <a:p>
            <a:pPr lvl="1"/>
            <a:r>
              <a:rPr lang="en-US" altLang="zh-CN" dirty="0"/>
              <a:t>Date:</a:t>
            </a:r>
            <a:r>
              <a:rPr lang="zh-CN" altLang="en-US" dirty="0"/>
              <a:t> </a:t>
            </a:r>
            <a:r>
              <a:rPr lang="en-US" altLang="zh-CN" dirty="0"/>
              <a:t>08/01/2018</a:t>
            </a:r>
            <a:r>
              <a:rPr lang="zh-CN" altLang="en-US" dirty="0"/>
              <a:t> </a:t>
            </a:r>
            <a:r>
              <a:rPr lang="en-US" altLang="zh-CN" dirty="0"/>
              <a:t>–</a:t>
            </a:r>
            <a:r>
              <a:rPr lang="zh-CN" altLang="en-US" dirty="0"/>
              <a:t> </a:t>
            </a:r>
            <a:r>
              <a:rPr lang="en-US" altLang="zh-CN" dirty="0"/>
              <a:t>12/01/2018</a:t>
            </a:r>
            <a:endParaRPr lang="en-US" dirty="0"/>
          </a:p>
          <a:p>
            <a:pPr lvl="1"/>
            <a:r>
              <a:rPr lang="en-US" altLang="zh-CN" dirty="0"/>
              <a:t>Got</a:t>
            </a:r>
            <a:r>
              <a:rPr lang="zh-CN" altLang="en-US" dirty="0"/>
              <a:t> </a:t>
            </a:r>
            <a:r>
              <a:rPr lang="en-US" altLang="zh-CN" dirty="0"/>
              <a:t>8019</a:t>
            </a:r>
            <a:r>
              <a:rPr lang="zh-CN" altLang="en-US" dirty="0"/>
              <a:t> </a:t>
            </a:r>
            <a:r>
              <a:rPr lang="en-US" altLang="zh-CN" dirty="0"/>
              <a:t>posts</a:t>
            </a:r>
            <a:endParaRPr lang="en-US" dirty="0"/>
          </a:p>
          <a:p>
            <a:pPr lvl="1"/>
            <a:r>
              <a:rPr lang="en-US" dirty="0"/>
              <a:t>Save</a:t>
            </a:r>
            <a:r>
              <a:rPr lang="zh-CN" altLang="en-US" dirty="0"/>
              <a:t> </a:t>
            </a:r>
            <a:r>
              <a:rPr lang="en-US" altLang="zh-CN" dirty="0"/>
              <a:t>as</a:t>
            </a:r>
            <a:r>
              <a:rPr lang="zh-CN" altLang="en-US" dirty="0"/>
              <a:t> </a:t>
            </a:r>
            <a:r>
              <a:rPr lang="en-US" altLang="zh-CN" dirty="0"/>
              <a:t>.</a:t>
            </a:r>
            <a:r>
              <a:rPr lang="en-US" altLang="zh-CN" dirty="0" err="1"/>
              <a:t>json</a:t>
            </a:r>
            <a:r>
              <a:rPr lang="zh-CN" altLang="en-US" dirty="0"/>
              <a:t> </a:t>
            </a:r>
            <a:r>
              <a:rPr lang="en-US" altLang="zh-CN" dirty="0"/>
              <a:t>file</a:t>
            </a:r>
          </a:p>
          <a:p>
            <a:pPr lvl="1"/>
            <a:endParaRPr lang="en-US" dirty="0"/>
          </a:p>
          <a:p>
            <a:pPr marL="457200" lvl="1" indent="0">
              <a:buNone/>
            </a:pPr>
            <a:endParaRPr lang="en-US" dirty="0"/>
          </a:p>
          <a:p>
            <a:pPr marL="457200" lvl="1" indent="0">
              <a:buNone/>
            </a:pPr>
            <a:endParaRPr lang="en-US" dirty="0"/>
          </a:p>
          <a:p>
            <a:r>
              <a:rPr lang="en-US" altLang="zh-CN" dirty="0"/>
              <a:t>Result:</a:t>
            </a:r>
            <a:endParaRPr lang="en-US" dirty="0"/>
          </a:p>
          <a:p>
            <a:pPr lvl="1"/>
            <a:r>
              <a:rPr lang="en-US" altLang="zh-CN" dirty="0"/>
              <a:t>Still</a:t>
            </a:r>
            <a:r>
              <a:rPr lang="zh-CN" altLang="en-US" dirty="0"/>
              <a:t> </a:t>
            </a:r>
            <a:r>
              <a:rPr lang="en-US" altLang="zh-CN" dirty="0"/>
              <a:t>found</a:t>
            </a:r>
            <a:r>
              <a:rPr lang="zh-CN" altLang="en-US" dirty="0"/>
              <a:t> </a:t>
            </a:r>
            <a:r>
              <a:rPr lang="en-US" altLang="zh-CN" dirty="0"/>
              <a:t>other</a:t>
            </a:r>
            <a:r>
              <a:rPr lang="zh-CN" altLang="en-US" dirty="0"/>
              <a:t> </a:t>
            </a:r>
            <a:r>
              <a:rPr lang="en-US" altLang="zh-CN" dirty="0"/>
              <a:t>language</a:t>
            </a:r>
            <a:r>
              <a:rPr lang="zh-CN" altLang="en-US" dirty="0"/>
              <a:t> </a:t>
            </a:r>
            <a:r>
              <a:rPr lang="en-US" altLang="zh-CN" dirty="0"/>
              <a:t>articles – Need more filter processing</a:t>
            </a:r>
          </a:p>
          <a:p>
            <a:pPr lvl="1"/>
            <a:r>
              <a:rPr lang="en-US" dirty="0">
                <a:hlinkClick r:id="rId2"/>
              </a:rPr>
              <a:t>https://webhose.io/web-content-api</a:t>
            </a:r>
            <a:endParaRPr lang="en-US" dirty="0"/>
          </a:p>
          <a:p>
            <a:pPr lvl="1"/>
            <a:endParaRPr lang="en-US" dirty="0"/>
          </a:p>
        </p:txBody>
      </p:sp>
      <p:pic>
        <p:nvPicPr>
          <p:cNvPr id="5" name="Picture 4">
            <a:extLst>
              <a:ext uri="{FF2B5EF4-FFF2-40B4-BE49-F238E27FC236}">
                <a16:creationId xmlns:a16="http://schemas.microsoft.com/office/drawing/2014/main" id="{2D78ED00-03EB-0A42-836A-848215E1719A}"/>
              </a:ext>
            </a:extLst>
          </p:cNvPr>
          <p:cNvPicPr>
            <a:picLocks noChangeAspect="1"/>
          </p:cNvPicPr>
          <p:nvPr/>
        </p:nvPicPr>
        <p:blipFill>
          <a:blip r:embed="rId3"/>
          <a:stretch>
            <a:fillRect/>
          </a:stretch>
        </p:blipFill>
        <p:spPr>
          <a:xfrm>
            <a:off x="3143469" y="3826421"/>
            <a:ext cx="4843670" cy="1092200"/>
          </a:xfrm>
          <a:prstGeom prst="rect">
            <a:avLst/>
          </a:prstGeom>
        </p:spPr>
      </p:pic>
    </p:spTree>
    <p:extLst>
      <p:ext uri="{BB962C8B-B14F-4D97-AF65-F5344CB8AC3E}">
        <p14:creationId xmlns:p14="http://schemas.microsoft.com/office/powerpoint/2010/main" val="321565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D842-FF5D-BB46-8467-3AAC9505C9EC}"/>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CFFF8CAC-CB68-5F4D-B44B-79F3E362CA85}"/>
              </a:ext>
            </a:extLst>
          </p:cNvPr>
          <p:cNvPicPr>
            <a:picLocks noGrp="1" noChangeAspect="1"/>
          </p:cNvPicPr>
          <p:nvPr>
            <p:ph sz="quarter" idx="13"/>
          </p:nvPr>
        </p:nvPicPr>
        <p:blipFill>
          <a:blip r:embed="rId2"/>
          <a:stretch>
            <a:fillRect/>
          </a:stretch>
        </p:blipFill>
        <p:spPr>
          <a:xfrm>
            <a:off x="913774" y="389730"/>
            <a:ext cx="9817726" cy="4565965"/>
          </a:xfrm>
        </p:spPr>
      </p:pic>
      <p:pic>
        <p:nvPicPr>
          <p:cNvPr id="11" name="Picture 10">
            <a:extLst>
              <a:ext uri="{FF2B5EF4-FFF2-40B4-BE49-F238E27FC236}">
                <a16:creationId xmlns:a16="http://schemas.microsoft.com/office/drawing/2014/main" id="{45E94781-0DB1-FB4F-9BE0-B2948983D09D}"/>
              </a:ext>
            </a:extLst>
          </p:cNvPr>
          <p:cNvPicPr>
            <a:picLocks noChangeAspect="1"/>
          </p:cNvPicPr>
          <p:nvPr/>
        </p:nvPicPr>
        <p:blipFill>
          <a:blip r:embed="rId3"/>
          <a:stretch>
            <a:fillRect/>
          </a:stretch>
        </p:blipFill>
        <p:spPr>
          <a:xfrm>
            <a:off x="1536701" y="5184482"/>
            <a:ext cx="8724900" cy="1058089"/>
          </a:xfrm>
          <a:prstGeom prst="rect">
            <a:avLst/>
          </a:prstGeom>
        </p:spPr>
      </p:pic>
    </p:spTree>
    <p:extLst>
      <p:ext uri="{BB962C8B-B14F-4D97-AF65-F5344CB8AC3E}">
        <p14:creationId xmlns:p14="http://schemas.microsoft.com/office/powerpoint/2010/main" val="369946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AF2918A-1C5B-42DB-81F0-39DF7ED15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25F6D9BC-491D-426B-8C90-6B090419E1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B7F1914C-EC2D-465E-A932-04CD9F4E29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94EA995-F96B-F944-840D-ED657FCC6A39}"/>
              </a:ext>
            </a:extLst>
          </p:cNvPr>
          <p:cNvSpPr>
            <a:spLocks noGrp="1"/>
          </p:cNvSpPr>
          <p:nvPr>
            <p:ph type="title"/>
          </p:nvPr>
        </p:nvSpPr>
        <p:spPr>
          <a:xfrm>
            <a:off x="786776" y="223166"/>
            <a:ext cx="6564205" cy="1573863"/>
          </a:xfrm>
        </p:spPr>
        <p:txBody>
          <a:bodyPr>
            <a:normAutofit/>
          </a:bodyPr>
          <a:lstStyle/>
          <a:p>
            <a:r>
              <a:rPr lang="en-US" dirty="0"/>
              <a:t>deduplication</a:t>
            </a:r>
          </a:p>
        </p:txBody>
      </p:sp>
      <p:sp>
        <p:nvSpPr>
          <p:cNvPr id="3" name="Content Placeholder 2">
            <a:extLst>
              <a:ext uri="{FF2B5EF4-FFF2-40B4-BE49-F238E27FC236}">
                <a16:creationId xmlns:a16="http://schemas.microsoft.com/office/drawing/2014/main" id="{BA173842-7A7B-4041-ACE6-FF0F471BB9CE}"/>
              </a:ext>
            </a:extLst>
          </p:cNvPr>
          <p:cNvSpPr>
            <a:spLocks noGrp="1"/>
          </p:cNvSpPr>
          <p:nvPr>
            <p:ph sz="quarter" idx="13"/>
          </p:nvPr>
        </p:nvSpPr>
        <p:spPr>
          <a:xfrm>
            <a:off x="913774" y="1168400"/>
            <a:ext cx="7392026" cy="5588000"/>
          </a:xfrm>
        </p:spPr>
        <p:txBody>
          <a:bodyPr>
            <a:normAutofit/>
          </a:bodyPr>
          <a:lstStyle/>
          <a:p>
            <a:pPr marL="457200" lvl="1" indent="0">
              <a:lnSpc>
                <a:spcPct val="110000"/>
              </a:lnSpc>
              <a:buNone/>
            </a:pPr>
            <a:endParaRPr lang="en-US" sz="1300" dirty="0"/>
          </a:p>
          <a:p>
            <a:pPr>
              <a:lnSpc>
                <a:spcPct val="110000"/>
              </a:lnSpc>
            </a:pPr>
            <a:r>
              <a:rPr lang="en-US" sz="1300" dirty="0"/>
              <a:t>Clean</a:t>
            </a:r>
            <a:r>
              <a:rPr lang="zh-CN" altLang="en-US" sz="1300" dirty="0"/>
              <a:t> </a:t>
            </a:r>
            <a:r>
              <a:rPr lang="en-US" altLang="zh-CN" sz="1300" dirty="0"/>
              <a:t>Dataset</a:t>
            </a:r>
          </a:p>
          <a:p>
            <a:pPr lvl="1">
              <a:lnSpc>
                <a:spcPct val="110000"/>
              </a:lnSpc>
            </a:pPr>
            <a:r>
              <a:rPr lang="en-US" altLang="zh-CN" sz="1300" dirty="0"/>
              <a:t>1.</a:t>
            </a:r>
            <a:r>
              <a:rPr lang="zh-CN" altLang="en-US" sz="1300" dirty="0"/>
              <a:t> </a:t>
            </a:r>
            <a:r>
              <a:rPr lang="en-US" altLang="zh-CN" sz="1300" dirty="0"/>
              <a:t>clean 2210</a:t>
            </a:r>
            <a:r>
              <a:rPr lang="zh-CN" altLang="en-US" sz="1300" dirty="0"/>
              <a:t> </a:t>
            </a:r>
            <a:r>
              <a:rPr lang="en-US" altLang="zh-CN" sz="1300" dirty="0"/>
              <a:t>identical titles</a:t>
            </a:r>
          </a:p>
          <a:p>
            <a:pPr marL="457200" lvl="1" indent="0">
              <a:lnSpc>
                <a:spcPct val="110000"/>
              </a:lnSpc>
              <a:buNone/>
            </a:pPr>
            <a:endParaRPr lang="en-US" altLang="zh-CN" sz="1300" dirty="0"/>
          </a:p>
          <a:p>
            <a:pPr lvl="1">
              <a:lnSpc>
                <a:spcPct val="110000"/>
              </a:lnSpc>
            </a:pPr>
            <a:r>
              <a:rPr lang="en-US" altLang="zh-CN" sz="1300" dirty="0"/>
              <a:t>2.</a:t>
            </a:r>
            <a:r>
              <a:rPr lang="zh-CN" altLang="en-US" sz="1300" dirty="0"/>
              <a:t> </a:t>
            </a:r>
            <a:r>
              <a:rPr lang="en-US" altLang="zh-CN" sz="1300" dirty="0"/>
              <a:t>get</a:t>
            </a:r>
            <a:r>
              <a:rPr lang="zh-CN" altLang="en-US" sz="1300" dirty="0"/>
              <a:t> </a:t>
            </a:r>
            <a:r>
              <a:rPr lang="en-US" altLang="zh-CN" sz="1300" dirty="0"/>
              <a:t>unique</a:t>
            </a:r>
            <a:r>
              <a:rPr lang="zh-CN" altLang="en-US" sz="1300" dirty="0"/>
              <a:t> </a:t>
            </a:r>
            <a:r>
              <a:rPr lang="en-US" altLang="zh-CN" sz="1300" dirty="0"/>
              <a:t>titles</a:t>
            </a:r>
          </a:p>
          <a:p>
            <a:pPr lvl="1">
              <a:lnSpc>
                <a:spcPct val="110000"/>
              </a:lnSpc>
            </a:pPr>
            <a:endParaRPr lang="en-US" altLang="zh-CN" sz="1300" dirty="0"/>
          </a:p>
          <a:p>
            <a:pPr lvl="1">
              <a:lnSpc>
                <a:spcPct val="110000"/>
              </a:lnSpc>
            </a:pPr>
            <a:r>
              <a:rPr lang="en-US" altLang="zh-CN" sz="1300" dirty="0"/>
              <a:t>3.</a:t>
            </a:r>
            <a:r>
              <a:rPr lang="zh-CN" altLang="en-US" sz="1300" dirty="0"/>
              <a:t> </a:t>
            </a:r>
            <a:r>
              <a:rPr lang="en-US" altLang="zh-CN" sz="1300" dirty="0"/>
              <a:t>further</a:t>
            </a:r>
            <a:r>
              <a:rPr lang="zh-CN" altLang="en-US" sz="1300" dirty="0"/>
              <a:t> </a:t>
            </a:r>
            <a:r>
              <a:rPr lang="en-US" altLang="zh-CN" sz="1300" dirty="0"/>
              <a:t>clean</a:t>
            </a:r>
            <a:r>
              <a:rPr lang="zh-CN" altLang="en-US" sz="1300" dirty="0"/>
              <a:t> </a:t>
            </a:r>
            <a:r>
              <a:rPr lang="en-US" altLang="zh-CN" sz="1300" dirty="0"/>
              <a:t>using</a:t>
            </a:r>
            <a:r>
              <a:rPr lang="zh-CN" altLang="en-US" sz="1300" dirty="0"/>
              <a:t> </a:t>
            </a:r>
            <a:endParaRPr lang="en-US" altLang="zh-CN" sz="1300" dirty="0"/>
          </a:p>
          <a:p>
            <a:pPr lvl="2">
              <a:lnSpc>
                <a:spcPct val="110000"/>
              </a:lnSpc>
            </a:pPr>
            <a:r>
              <a:rPr lang="en-US" altLang="zh-CN" sz="1100" dirty="0" err="1"/>
              <a:t>Simhash</a:t>
            </a:r>
            <a:endParaRPr lang="en-US" altLang="zh-CN" sz="1100" dirty="0"/>
          </a:p>
          <a:p>
            <a:pPr lvl="2">
              <a:lnSpc>
                <a:spcPct val="110000"/>
              </a:lnSpc>
            </a:pPr>
            <a:r>
              <a:rPr lang="en-US" altLang="zh-CN" sz="1100" dirty="0" err="1"/>
              <a:t>Wordvector</a:t>
            </a:r>
            <a:endParaRPr lang="en-US" altLang="zh-CN" sz="1100" dirty="0"/>
          </a:p>
          <a:p>
            <a:pPr lvl="2">
              <a:lnSpc>
                <a:spcPct val="110000"/>
              </a:lnSpc>
            </a:pPr>
            <a:endParaRPr lang="en-US" altLang="zh-CN" sz="1100" dirty="0"/>
          </a:p>
          <a:p>
            <a:pPr lvl="2">
              <a:lnSpc>
                <a:spcPct val="110000"/>
              </a:lnSpc>
            </a:pPr>
            <a:r>
              <a:rPr lang="en-US" altLang="zh-CN" sz="1100" dirty="0"/>
              <a:t>Distance</a:t>
            </a:r>
            <a:r>
              <a:rPr lang="zh-CN" altLang="en-US" sz="1100" dirty="0"/>
              <a:t> </a:t>
            </a:r>
            <a:r>
              <a:rPr lang="en-US" altLang="zh-CN" sz="1100" dirty="0"/>
              <a:t>=</a:t>
            </a:r>
            <a:r>
              <a:rPr lang="zh-CN" altLang="en-US" sz="1100" dirty="0"/>
              <a:t> </a:t>
            </a:r>
            <a:r>
              <a:rPr lang="en-US" altLang="zh-CN" sz="1100" dirty="0"/>
              <a:t>8</a:t>
            </a:r>
          </a:p>
          <a:p>
            <a:pPr marL="457200" lvl="1" indent="0">
              <a:lnSpc>
                <a:spcPct val="110000"/>
              </a:lnSpc>
              <a:buNone/>
            </a:pPr>
            <a:endParaRPr lang="en-US" altLang="zh-CN" sz="1300" dirty="0"/>
          </a:p>
          <a:p>
            <a:pPr lvl="1">
              <a:lnSpc>
                <a:spcPct val="110000"/>
              </a:lnSpc>
            </a:pPr>
            <a:r>
              <a:rPr lang="en-US" altLang="zh-CN" sz="1300" dirty="0"/>
              <a:t>4.</a:t>
            </a:r>
            <a:r>
              <a:rPr lang="zh-CN" altLang="en-US" sz="1300" dirty="0"/>
              <a:t> </a:t>
            </a:r>
            <a:r>
              <a:rPr lang="en-US" altLang="zh-CN" sz="1300" dirty="0"/>
              <a:t>Get</a:t>
            </a:r>
            <a:r>
              <a:rPr lang="zh-CN" altLang="en-US" sz="1300" dirty="0"/>
              <a:t> </a:t>
            </a:r>
            <a:r>
              <a:rPr lang="en-US" altLang="zh-CN" sz="1300" dirty="0"/>
              <a:t>787</a:t>
            </a:r>
            <a:r>
              <a:rPr lang="zh-CN" altLang="en-US" sz="1300" dirty="0"/>
              <a:t> </a:t>
            </a:r>
            <a:r>
              <a:rPr lang="en-US" altLang="zh-CN" sz="1300" dirty="0"/>
              <a:t>more</a:t>
            </a:r>
            <a:r>
              <a:rPr lang="zh-CN" altLang="en-US" sz="1300" dirty="0"/>
              <a:t> </a:t>
            </a:r>
            <a:r>
              <a:rPr lang="en-US" altLang="zh-CN" sz="1300" dirty="0"/>
              <a:t>similar</a:t>
            </a:r>
            <a:r>
              <a:rPr lang="zh-CN" altLang="en-US" sz="1300" dirty="0"/>
              <a:t> </a:t>
            </a:r>
            <a:r>
              <a:rPr lang="en-US" altLang="zh-CN" sz="1300" dirty="0"/>
              <a:t>titles</a:t>
            </a:r>
            <a:r>
              <a:rPr lang="zh-CN" altLang="en-US" sz="1300" dirty="0"/>
              <a:t> </a:t>
            </a:r>
            <a:r>
              <a:rPr lang="en-US" altLang="zh-CN" sz="1300" dirty="0"/>
              <a:t>cleaned</a:t>
            </a:r>
          </a:p>
          <a:p>
            <a:pPr lvl="1">
              <a:lnSpc>
                <a:spcPct val="110000"/>
              </a:lnSpc>
            </a:pPr>
            <a:endParaRPr lang="en-US" altLang="zh-CN" sz="1300" dirty="0"/>
          </a:p>
          <a:p>
            <a:pPr lvl="1">
              <a:lnSpc>
                <a:spcPct val="110000"/>
              </a:lnSpc>
            </a:pPr>
            <a:endParaRPr lang="en-US" altLang="zh-CN" sz="1300" dirty="0"/>
          </a:p>
          <a:p>
            <a:pPr lvl="1">
              <a:lnSpc>
                <a:spcPct val="110000"/>
              </a:lnSpc>
            </a:pPr>
            <a:endParaRPr lang="en-US" altLang="zh-CN" sz="1300" dirty="0"/>
          </a:p>
          <a:p>
            <a:pPr marL="457200" lvl="1" indent="0">
              <a:lnSpc>
                <a:spcPct val="110000"/>
              </a:lnSpc>
              <a:buNone/>
            </a:pPr>
            <a:endParaRPr lang="en-US" sz="1300" dirty="0"/>
          </a:p>
        </p:txBody>
      </p:sp>
      <p:pic>
        <p:nvPicPr>
          <p:cNvPr id="11" name="Picture 10">
            <a:extLst>
              <a:ext uri="{FF2B5EF4-FFF2-40B4-BE49-F238E27FC236}">
                <a16:creationId xmlns:a16="http://schemas.microsoft.com/office/drawing/2014/main" id="{4F3B44CC-C272-5542-87DE-7EB36F4A1A64}"/>
              </a:ext>
            </a:extLst>
          </p:cNvPr>
          <p:cNvPicPr>
            <a:picLocks noChangeAspect="1"/>
          </p:cNvPicPr>
          <p:nvPr/>
        </p:nvPicPr>
        <p:blipFill>
          <a:blip r:embed="rId4"/>
          <a:stretch>
            <a:fillRect/>
          </a:stretch>
        </p:blipFill>
        <p:spPr>
          <a:xfrm>
            <a:off x="4341078" y="1333183"/>
            <a:ext cx="7342921" cy="1129680"/>
          </a:xfrm>
          <a:prstGeom prst="rect">
            <a:avLst/>
          </a:prstGeom>
        </p:spPr>
      </p:pic>
      <p:pic>
        <p:nvPicPr>
          <p:cNvPr id="14" name="Picture 13">
            <a:extLst>
              <a:ext uri="{FF2B5EF4-FFF2-40B4-BE49-F238E27FC236}">
                <a16:creationId xmlns:a16="http://schemas.microsoft.com/office/drawing/2014/main" id="{96513082-485E-554B-9419-1A02142C2BD2}"/>
              </a:ext>
            </a:extLst>
          </p:cNvPr>
          <p:cNvPicPr>
            <a:picLocks noChangeAspect="1"/>
          </p:cNvPicPr>
          <p:nvPr/>
        </p:nvPicPr>
        <p:blipFill>
          <a:blip r:embed="rId5"/>
          <a:stretch>
            <a:fillRect/>
          </a:stretch>
        </p:blipFill>
        <p:spPr>
          <a:xfrm>
            <a:off x="4867990" y="2587523"/>
            <a:ext cx="7002616" cy="2442445"/>
          </a:xfrm>
          <a:prstGeom prst="rect">
            <a:avLst/>
          </a:prstGeom>
        </p:spPr>
      </p:pic>
      <p:pic>
        <p:nvPicPr>
          <p:cNvPr id="16" name="Picture 15">
            <a:extLst>
              <a:ext uri="{FF2B5EF4-FFF2-40B4-BE49-F238E27FC236}">
                <a16:creationId xmlns:a16="http://schemas.microsoft.com/office/drawing/2014/main" id="{916237A6-849B-0943-B194-B46C0D53741A}"/>
              </a:ext>
            </a:extLst>
          </p:cNvPr>
          <p:cNvPicPr>
            <a:picLocks noChangeAspect="1"/>
          </p:cNvPicPr>
          <p:nvPr/>
        </p:nvPicPr>
        <p:blipFill>
          <a:blip r:embed="rId6"/>
          <a:stretch>
            <a:fillRect/>
          </a:stretch>
        </p:blipFill>
        <p:spPr>
          <a:xfrm>
            <a:off x="1666249" y="5179264"/>
            <a:ext cx="3117850" cy="1160455"/>
          </a:xfrm>
          <a:prstGeom prst="rect">
            <a:avLst/>
          </a:prstGeom>
        </p:spPr>
      </p:pic>
    </p:spTree>
    <p:extLst>
      <p:ext uri="{BB962C8B-B14F-4D97-AF65-F5344CB8AC3E}">
        <p14:creationId xmlns:p14="http://schemas.microsoft.com/office/powerpoint/2010/main" val="325546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C497-FEBF-AE4A-8B5A-6772E2CB064D}"/>
              </a:ext>
            </a:extLst>
          </p:cNvPr>
          <p:cNvSpPr>
            <a:spLocks noGrp="1"/>
          </p:cNvSpPr>
          <p:nvPr>
            <p:ph type="title"/>
          </p:nvPr>
        </p:nvSpPr>
        <p:spPr/>
        <p:txBody>
          <a:bodyPr/>
          <a:lstStyle/>
          <a:p>
            <a:r>
              <a:rPr lang="en-US" dirty="0"/>
              <a:t>Named entity recognition</a:t>
            </a:r>
          </a:p>
        </p:txBody>
      </p:sp>
      <p:pic>
        <p:nvPicPr>
          <p:cNvPr id="5" name="Content Placeholder 4">
            <a:extLst>
              <a:ext uri="{FF2B5EF4-FFF2-40B4-BE49-F238E27FC236}">
                <a16:creationId xmlns:a16="http://schemas.microsoft.com/office/drawing/2014/main" id="{3AD765FF-B75F-EE44-8048-EBF91D43B53E}"/>
              </a:ext>
            </a:extLst>
          </p:cNvPr>
          <p:cNvPicPr>
            <a:picLocks noGrp="1" noChangeAspect="1"/>
          </p:cNvPicPr>
          <p:nvPr>
            <p:ph sz="quarter" idx="13"/>
          </p:nvPr>
        </p:nvPicPr>
        <p:blipFill>
          <a:blip r:embed="rId2"/>
          <a:stretch>
            <a:fillRect/>
          </a:stretch>
        </p:blipFill>
        <p:spPr>
          <a:xfrm>
            <a:off x="4559299" y="2214694"/>
            <a:ext cx="6992189" cy="3614606"/>
          </a:xfrm>
        </p:spPr>
      </p:pic>
      <p:sp>
        <p:nvSpPr>
          <p:cNvPr id="6" name="TextBox 5">
            <a:extLst>
              <a:ext uri="{FF2B5EF4-FFF2-40B4-BE49-F238E27FC236}">
                <a16:creationId xmlns:a16="http://schemas.microsoft.com/office/drawing/2014/main" id="{700821A1-6E51-C741-AA72-B65740EDADE9}"/>
              </a:ext>
            </a:extLst>
          </p:cNvPr>
          <p:cNvSpPr txBox="1"/>
          <p:nvPr/>
        </p:nvSpPr>
        <p:spPr>
          <a:xfrm>
            <a:off x="1028700" y="2349500"/>
            <a:ext cx="4508500" cy="2554545"/>
          </a:xfrm>
          <a:prstGeom prst="rect">
            <a:avLst/>
          </a:prstGeom>
          <a:noFill/>
        </p:spPr>
        <p:txBody>
          <a:bodyPr wrap="square" rtlCol="0">
            <a:spAutoFit/>
          </a:bodyPr>
          <a:lstStyle/>
          <a:p>
            <a:r>
              <a:rPr lang="en-US" altLang="zh-CN" sz="3200" dirty="0"/>
              <a:t>Tagging</a:t>
            </a:r>
          </a:p>
          <a:p>
            <a:endParaRPr lang="en-US" altLang="zh-CN" sz="3200" dirty="0"/>
          </a:p>
          <a:p>
            <a:r>
              <a:rPr lang="en-US" altLang="zh-CN" sz="3200" dirty="0"/>
              <a:t>Extract</a:t>
            </a:r>
            <a:r>
              <a:rPr lang="zh-CN" altLang="en-US" sz="3200" dirty="0"/>
              <a:t> </a:t>
            </a:r>
            <a:r>
              <a:rPr lang="en-US" altLang="zh-CN" sz="3200" dirty="0"/>
              <a:t>entity</a:t>
            </a:r>
          </a:p>
          <a:p>
            <a:endParaRPr lang="en-US" altLang="zh-CN" sz="3200" dirty="0"/>
          </a:p>
          <a:p>
            <a:r>
              <a:rPr lang="en-US" altLang="zh-CN" sz="3200" dirty="0"/>
              <a:t>Get</a:t>
            </a:r>
            <a:r>
              <a:rPr lang="zh-CN" altLang="en-US" sz="3200" dirty="0"/>
              <a:t> </a:t>
            </a:r>
            <a:r>
              <a:rPr lang="en-US" altLang="zh-CN" sz="3200" dirty="0"/>
              <a:t>relevance</a:t>
            </a:r>
            <a:r>
              <a:rPr lang="zh-CN" altLang="en-US" sz="3200" dirty="0"/>
              <a:t> </a:t>
            </a:r>
            <a:r>
              <a:rPr lang="en-US" altLang="zh-CN" sz="3200" dirty="0"/>
              <a:t>value</a:t>
            </a:r>
            <a:endParaRPr lang="en-US" sz="3200" dirty="0"/>
          </a:p>
        </p:txBody>
      </p:sp>
    </p:spTree>
    <p:extLst>
      <p:ext uri="{BB962C8B-B14F-4D97-AF65-F5344CB8AC3E}">
        <p14:creationId xmlns:p14="http://schemas.microsoft.com/office/powerpoint/2010/main" val="300993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4A78-F951-1543-B740-C3DFE552A263}"/>
              </a:ext>
            </a:extLst>
          </p:cNvPr>
          <p:cNvSpPr>
            <a:spLocks noGrp="1"/>
          </p:cNvSpPr>
          <p:nvPr>
            <p:ph type="title"/>
          </p:nvPr>
        </p:nvSpPr>
        <p:spPr/>
        <p:txBody>
          <a:bodyPr/>
          <a:lstStyle/>
          <a:p>
            <a:r>
              <a:rPr lang="en-US" dirty="0"/>
              <a:t>Topic modeling</a:t>
            </a:r>
          </a:p>
        </p:txBody>
      </p:sp>
      <p:sp>
        <p:nvSpPr>
          <p:cNvPr id="6" name="TextBox 5">
            <a:extLst>
              <a:ext uri="{FF2B5EF4-FFF2-40B4-BE49-F238E27FC236}">
                <a16:creationId xmlns:a16="http://schemas.microsoft.com/office/drawing/2014/main" id="{6AB290EE-E066-1F4B-B432-A6623CE5B6C6}"/>
              </a:ext>
            </a:extLst>
          </p:cNvPr>
          <p:cNvSpPr txBox="1"/>
          <p:nvPr/>
        </p:nvSpPr>
        <p:spPr>
          <a:xfrm>
            <a:off x="1193800" y="1875631"/>
            <a:ext cx="587375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Total</a:t>
            </a:r>
            <a:r>
              <a:rPr lang="zh-CN" altLang="en-US" dirty="0"/>
              <a:t> </a:t>
            </a:r>
            <a:r>
              <a:rPr lang="en-US" altLang="zh-CN" dirty="0"/>
              <a:t>number</a:t>
            </a:r>
            <a:r>
              <a:rPr lang="zh-CN" altLang="en-US" dirty="0"/>
              <a:t> </a:t>
            </a:r>
            <a:r>
              <a:rPr lang="en-US" altLang="zh-CN" dirty="0"/>
              <a:t>of</a:t>
            </a:r>
            <a:r>
              <a:rPr lang="zh-CN" altLang="en-US" dirty="0"/>
              <a:t> </a:t>
            </a:r>
            <a:r>
              <a:rPr lang="en-US" altLang="zh-CN" dirty="0"/>
              <a:t>titles</a:t>
            </a:r>
            <a:r>
              <a:rPr lang="zh-CN" altLang="en-US" dirty="0"/>
              <a:t> </a:t>
            </a:r>
            <a:r>
              <a:rPr lang="en-US" altLang="zh-CN" dirty="0"/>
              <a:t>from</a:t>
            </a:r>
            <a:r>
              <a:rPr lang="zh-CN" altLang="en-US" dirty="0"/>
              <a:t> </a:t>
            </a:r>
            <a:r>
              <a:rPr lang="en-US" altLang="zh-CN" dirty="0"/>
              <a:t>clean</a:t>
            </a:r>
            <a:r>
              <a:rPr lang="zh-CN" altLang="en-US" dirty="0"/>
              <a:t> </a:t>
            </a:r>
            <a:r>
              <a:rPr lang="en-US" altLang="zh-CN" dirty="0"/>
              <a:t>dataset:</a:t>
            </a:r>
            <a:r>
              <a:rPr lang="zh-CN" altLang="en-US" dirty="0"/>
              <a:t> </a:t>
            </a:r>
            <a:r>
              <a:rPr lang="en-US" altLang="zh-CN" dirty="0"/>
              <a:t>5022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id="{A3A65999-74AF-714F-AB1E-8F8A5875C7EA}"/>
              </a:ext>
            </a:extLst>
          </p:cNvPr>
          <p:cNvPicPr>
            <a:picLocks noGrp="1" noChangeAspect="1"/>
          </p:cNvPicPr>
          <p:nvPr>
            <p:ph sz="quarter" idx="13"/>
          </p:nvPr>
        </p:nvPicPr>
        <p:blipFill>
          <a:blip r:embed="rId2"/>
          <a:stretch>
            <a:fillRect/>
          </a:stretch>
        </p:blipFill>
        <p:spPr>
          <a:xfrm>
            <a:off x="1619250" y="2307430"/>
            <a:ext cx="4972050" cy="1901591"/>
          </a:xfrm>
        </p:spPr>
      </p:pic>
      <p:sp>
        <p:nvSpPr>
          <p:cNvPr id="11" name="TextBox 10">
            <a:extLst>
              <a:ext uri="{FF2B5EF4-FFF2-40B4-BE49-F238E27FC236}">
                <a16:creationId xmlns:a16="http://schemas.microsoft.com/office/drawing/2014/main" id="{C2322C9E-4802-C549-8662-F5088EE87EC8}"/>
              </a:ext>
            </a:extLst>
          </p:cNvPr>
          <p:cNvSpPr txBox="1"/>
          <p:nvPr/>
        </p:nvSpPr>
        <p:spPr>
          <a:xfrm>
            <a:off x="1193800" y="4402931"/>
            <a:ext cx="5873750"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Topic</a:t>
            </a:r>
            <a:r>
              <a:rPr lang="zh-CN" altLang="en-US" dirty="0"/>
              <a:t> </a:t>
            </a:r>
            <a:r>
              <a:rPr lang="en-US" altLang="zh-CN" dirty="0"/>
              <a:t>Clustering</a:t>
            </a:r>
          </a:p>
          <a:p>
            <a:pPr marL="285750" indent="-285750">
              <a:buFont typeface="Arial" panose="020B0604020202020204" pitchFamily="34" charset="0"/>
              <a:buChar char="•"/>
            </a:pPr>
            <a:endParaRPr lang="en-US" altLang="zh-CN" dirty="0"/>
          </a:p>
          <a:p>
            <a:r>
              <a:rPr lang="en-US" altLang="zh-CN" dirty="0"/>
              <a:t>	</a:t>
            </a:r>
          </a:p>
          <a:p>
            <a:r>
              <a:rPr lang="zh-CN" altLang="en-US" dirty="0"/>
              <a:t>          </a:t>
            </a:r>
            <a:r>
              <a:rPr lang="en-US" altLang="zh-CN" dirty="0"/>
              <a:t>Result</a:t>
            </a:r>
            <a:r>
              <a:rPr lang="zh-CN" altLang="en-US" dirty="0"/>
              <a:t> </a:t>
            </a:r>
            <a:r>
              <a:rPr lang="en-US" altLang="zh-CN" dirty="0"/>
              <a:t>is</a:t>
            </a:r>
            <a:r>
              <a:rPr lang="zh-CN" altLang="en-US" dirty="0"/>
              <a:t> </a:t>
            </a:r>
            <a:r>
              <a:rPr lang="en-US" altLang="zh-CN" dirty="0"/>
              <a:t>not</a:t>
            </a:r>
            <a:r>
              <a:rPr lang="zh-CN" altLang="en-US" dirty="0"/>
              <a:t> </a:t>
            </a:r>
            <a:endParaRPr lang="en-US" altLang="zh-CN" dirty="0"/>
          </a:p>
          <a:p>
            <a:r>
              <a:rPr lang="en-US" altLang="zh-CN" dirty="0"/>
              <a:t>	</a:t>
            </a:r>
            <a:r>
              <a:rPr lang="zh-CN" altLang="en-US" dirty="0"/>
              <a:t>   </a:t>
            </a:r>
            <a:r>
              <a:rPr lang="en-US" altLang="zh-CN" dirty="0"/>
              <a:t>so</a:t>
            </a:r>
            <a:r>
              <a:rPr lang="zh-CN" altLang="en-US" dirty="0"/>
              <a:t> </a:t>
            </a:r>
            <a:r>
              <a:rPr lang="en-US" altLang="zh-CN" dirty="0"/>
              <a:t>good.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CAF2B527-414D-7D4C-A0E0-205DCED40F98}"/>
              </a:ext>
            </a:extLst>
          </p:cNvPr>
          <p:cNvPicPr>
            <a:picLocks noChangeAspect="1"/>
          </p:cNvPicPr>
          <p:nvPr/>
        </p:nvPicPr>
        <p:blipFill>
          <a:blip r:embed="rId3"/>
          <a:stretch>
            <a:fillRect/>
          </a:stretch>
        </p:blipFill>
        <p:spPr>
          <a:xfrm>
            <a:off x="3435350" y="4402931"/>
            <a:ext cx="3155950" cy="2130667"/>
          </a:xfrm>
          <a:prstGeom prst="rect">
            <a:avLst/>
          </a:prstGeom>
        </p:spPr>
      </p:pic>
    </p:spTree>
    <p:extLst>
      <p:ext uri="{BB962C8B-B14F-4D97-AF65-F5344CB8AC3E}">
        <p14:creationId xmlns:p14="http://schemas.microsoft.com/office/powerpoint/2010/main" val="399205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0872-672F-0D46-AC2E-945ED5EEA612}"/>
              </a:ext>
            </a:extLst>
          </p:cNvPr>
          <p:cNvSpPr>
            <a:spLocks noGrp="1"/>
          </p:cNvSpPr>
          <p:nvPr>
            <p:ph type="title"/>
          </p:nvPr>
        </p:nvSpPr>
        <p:spPr>
          <a:xfrm>
            <a:off x="913149" y="0"/>
            <a:ext cx="10364451" cy="1596177"/>
          </a:xfrm>
        </p:spPr>
        <p:txBody>
          <a:bodyPr/>
          <a:lstStyle/>
          <a:p>
            <a:r>
              <a:rPr lang="en-US" dirty="0"/>
              <a:t>Topic taxonomy</a:t>
            </a:r>
          </a:p>
        </p:txBody>
      </p:sp>
      <p:sp>
        <p:nvSpPr>
          <p:cNvPr id="6" name="TextBox 5">
            <a:extLst>
              <a:ext uri="{FF2B5EF4-FFF2-40B4-BE49-F238E27FC236}">
                <a16:creationId xmlns:a16="http://schemas.microsoft.com/office/drawing/2014/main" id="{762ECEFF-6EA6-0C4F-85F6-D538237573F0}"/>
              </a:ext>
            </a:extLst>
          </p:cNvPr>
          <p:cNvSpPr txBox="1"/>
          <p:nvPr/>
        </p:nvSpPr>
        <p:spPr>
          <a:xfrm>
            <a:off x="912524" y="5092700"/>
            <a:ext cx="9960034" cy="1477328"/>
          </a:xfrm>
          <a:prstGeom prst="rect">
            <a:avLst/>
          </a:prstGeom>
          <a:noFill/>
        </p:spPr>
        <p:txBody>
          <a:bodyPr wrap="none" rtlCol="0">
            <a:spAutoFit/>
          </a:bodyPr>
          <a:lstStyle/>
          <a:p>
            <a:r>
              <a:rPr lang="en-US" altLang="zh-CN" dirty="0"/>
              <a:t>Testing</a:t>
            </a:r>
            <a:r>
              <a:rPr lang="zh-CN" altLang="en-US" dirty="0"/>
              <a:t> </a:t>
            </a:r>
            <a:r>
              <a:rPr lang="en-US" altLang="zh-CN" dirty="0"/>
              <a:t>and</a:t>
            </a:r>
            <a:r>
              <a:rPr lang="zh-CN" altLang="en-US" dirty="0"/>
              <a:t> </a:t>
            </a:r>
            <a:r>
              <a:rPr lang="en-US" altLang="zh-CN" dirty="0"/>
              <a:t>Finding:</a:t>
            </a:r>
            <a:endParaRPr lang="en-US" dirty="0"/>
          </a:p>
          <a:p>
            <a:r>
              <a:rPr lang="en-US" altLang="zh-CN" dirty="0"/>
              <a:t>How</a:t>
            </a:r>
            <a:r>
              <a:rPr lang="zh-CN" altLang="en-US" dirty="0"/>
              <a:t> </a:t>
            </a:r>
            <a:r>
              <a:rPr lang="en-US" altLang="zh-CN" dirty="0"/>
              <a:t>would</a:t>
            </a:r>
            <a:r>
              <a:rPr lang="zh-CN" altLang="en-US" dirty="0"/>
              <a:t> </a:t>
            </a:r>
            <a:r>
              <a:rPr lang="en-US" altLang="zh-CN" dirty="0"/>
              <a:t>below</a:t>
            </a:r>
            <a:r>
              <a:rPr lang="zh-CN" altLang="en-US" dirty="0"/>
              <a:t> </a:t>
            </a:r>
            <a:r>
              <a:rPr lang="en-US" altLang="zh-CN" dirty="0"/>
              <a:t>articles</a:t>
            </a:r>
            <a:r>
              <a:rPr lang="zh-CN" altLang="en-US" dirty="0"/>
              <a:t> </a:t>
            </a:r>
            <a:r>
              <a:rPr lang="en-US" altLang="zh-CN" dirty="0"/>
              <a:t>classified</a:t>
            </a:r>
            <a:r>
              <a:rPr lang="zh-CN" altLang="en-US" dirty="0"/>
              <a:t> </a:t>
            </a:r>
            <a:r>
              <a:rPr lang="en-US" altLang="zh-CN" dirty="0"/>
              <a:t>into</a:t>
            </a:r>
            <a:r>
              <a:rPr lang="zh-CN" altLang="en-US" dirty="0"/>
              <a:t> </a:t>
            </a:r>
            <a:r>
              <a:rPr lang="en-US" dirty="0"/>
              <a:t>Company</a:t>
            </a:r>
            <a:r>
              <a:rPr lang="zh-CN" altLang="en-US" dirty="0"/>
              <a:t> </a:t>
            </a:r>
            <a:r>
              <a:rPr lang="en-US" altLang="zh-CN" dirty="0"/>
              <a:t>Corporation</a:t>
            </a:r>
            <a:r>
              <a:rPr lang="zh-CN" altLang="en-US" dirty="0"/>
              <a:t> </a:t>
            </a:r>
            <a:r>
              <a:rPr lang="en-US" altLang="zh-CN" dirty="0"/>
              <a:t>and</a:t>
            </a:r>
            <a:r>
              <a:rPr lang="zh-CN" altLang="en-US" dirty="0"/>
              <a:t> </a:t>
            </a:r>
            <a:r>
              <a:rPr lang="en-US" altLang="zh-CN" dirty="0"/>
              <a:t>Competition</a:t>
            </a:r>
            <a:r>
              <a:rPr lang="zh-CN" altLang="en-US" dirty="0"/>
              <a:t>：</a:t>
            </a:r>
            <a:endParaRPr lang="en-US" altLang="zh-CN" dirty="0"/>
          </a:p>
          <a:p>
            <a:r>
              <a:rPr lang="en-US" dirty="0"/>
              <a:t>‘China </a:t>
            </a:r>
            <a:r>
              <a:rPr lang="en-US" dirty="0">
                <a:highlight>
                  <a:srgbClr val="FFFF00"/>
                </a:highlight>
              </a:rPr>
              <a:t>Bans</a:t>
            </a:r>
            <a:r>
              <a:rPr lang="en-US" dirty="0"/>
              <a:t> </a:t>
            </a:r>
            <a:r>
              <a:rPr lang="en-US" dirty="0">
                <a:highlight>
                  <a:srgbClr val="FFFF00"/>
                </a:highlight>
              </a:rPr>
              <a:t>Sale</a:t>
            </a:r>
            <a:r>
              <a:rPr lang="en-US" dirty="0"/>
              <a:t> Of Multiple iPhone Models But Apple Is Not Giving Up Just Yet’</a:t>
            </a:r>
            <a:r>
              <a:rPr lang="zh-CN" altLang="en-US" dirty="0"/>
              <a:t>  </a:t>
            </a:r>
            <a:r>
              <a:rPr lang="en-US" altLang="zh-CN" dirty="0"/>
              <a:t>-</a:t>
            </a:r>
            <a:r>
              <a:rPr lang="zh-CN" altLang="en-US" dirty="0"/>
              <a:t> </a:t>
            </a:r>
            <a:r>
              <a:rPr lang="en-US" dirty="0">
                <a:solidFill>
                  <a:srgbClr val="FF0000"/>
                </a:solidFill>
              </a:rPr>
              <a:t>Policy Change</a:t>
            </a:r>
            <a:endParaRPr lang="en-US" dirty="0"/>
          </a:p>
          <a:p>
            <a:r>
              <a:rPr lang="en-US" dirty="0"/>
              <a:t>‘Apple </a:t>
            </a:r>
            <a:r>
              <a:rPr lang="en-US" dirty="0">
                <a:highlight>
                  <a:srgbClr val="FFFF00"/>
                </a:highlight>
              </a:rPr>
              <a:t>iPhone</a:t>
            </a:r>
            <a:r>
              <a:rPr lang="en-US" dirty="0"/>
              <a:t> to Google </a:t>
            </a:r>
            <a:r>
              <a:rPr lang="en-US" dirty="0">
                <a:highlight>
                  <a:srgbClr val="FFFF00"/>
                </a:highlight>
              </a:rPr>
              <a:t>Pixel</a:t>
            </a:r>
            <a:r>
              <a:rPr lang="en-US" dirty="0"/>
              <a:t> 3: How to transfer contacts, messages, calendars and media‘,</a:t>
            </a:r>
            <a:r>
              <a:rPr lang="zh-CN" altLang="en-US" dirty="0"/>
              <a:t> </a:t>
            </a:r>
            <a:r>
              <a:rPr lang="en-US" altLang="zh-CN" dirty="0"/>
              <a:t>-</a:t>
            </a:r>
            <a:r>
              <a:rPr lang="zh-CN" altLang="en-US" dirty="0"/>
              <a:t> </a:t>
            </a:r>
            <a:r>
              <a:rPr lang="en-US" dirty="0">
                <a:solidFill>
                  <a:srgbClr val="FF0000"/>
                </a:solidFill>
              </a:rPr>
              <a:t>Smart Phone</a:t>
            </a:r>
          </a:p>
          <a:p>
            <a:r>
              <a:rPr lang="en-US" altLang="zh-CN" b="1" dirty="0"/>
              <a:t>’</a:t>
            </a:r>
            <a:r>
              <a:rPr lang="en-US" b="1" dirty="0"/>
              <a:t>Apple Shares Drop to Lowest in Over 3 Months on iPhone Suppliers‘ Warnings</a:t>
            </a:r>
            <a:r>
              <a:rPr lang="en-US" altLang="zh-CN" b="1" dirty="0"/>
              <a:t>’</a:t>
            </a:r>
            <a:r>
              <a:rPr lang="zh-CN" altLang="en-US" b="1" dirty="0"/>
              <a:t> </a:t>
            </a:r>
            <a:r>
              <a:rPr lang="en-US" altLang="zh-CN" b="1" dirty="0"/>
              <a:t>-</a:t>
            </a:r>
            <a:r>
              <a:rPr lang="zh-CN" altLang="en-US" b="1" dirty="0"/>
              <a:t> </a:t>
            </a:r>
            <a:r>
              <a:rPr lang="en-US" dirty="0">
                <a:solidFill>
                  <a:srgbClr val="FF0000"/>
                </a:solidFill>
              </a:rPr>
              <a:t>Trading and Investing</a:t>
            </a:r>
            <a:endParaRPr lang="en-US" dirty="0"/>
          </a:p>
        </p:txBody>
      </p:sp>
      <p:sp>
        <p:nvSpPr>
          <p:cNvPr id="8" name="Content Placeholder 7">
            <a:extLst>
              <a:ext uri="{FF2B5EF4-FFF2-40B4-BE49-F238E27FC236}">
                <a16:creationId xmlns:a16="http://schemas.microsoft.com/office/drawing/2014/main" id="{52DB700C-3DAF-6C4D-8055-8BA5FAE93377}"/>
              </a:ext>
            </a:extLst>
          </p:cNvPr>
          <p:cNvSpPr>
            <a:spLocks noGrp="1"/>
          </p:cNvSpPr>
          <p:nvPr>
            <p:ph sz="quarter" idx="13"/>
          </p:nvPr>
        </p:nvSpPr>
        <p:spPr>
          <a:xfrm>
            <a:off x="913149" y="970092"/>
            <a:ext cx="10363826" cy="4275008"/>
          </a:xfrm>
        </p:spPr>
        <p:txBody>
          <a:bodyPr>
            <a:normAutofit lnSpcReduction="10000"/>
          </a:bodyPr>
          <a:lstStyle/>
          <a:p>
            <a:pPr marL="0" indent="0">
              <a:buNone/>
            </a:pPr>
            <a:r>
              <a:rPr lang="en-US" sz="1000" dirty="0" err="1"/>
              <a:t>topic_taxonomy</a:t>
            </a:r>
            <a:r>
              <a:rPr lang="en-US" sz="1000" dirty="0"/>
              <a:t> = {</a:t>
            </a:r>
          </a:p>
          <a:p>
            <a:pPr marL="0" indent="0">
              <a:buNone/>
            </a:pPr>
            <a:r>
              <a:rPr lang="en-US" sz="1000" dirty="0"/>
              <a:t>    </a:t>
            </a:r>
            <a:r>
              <a:rPr lang="en-US" sz="1000" dirty="0">
                <a:solidFill>
                  <a:srgbClr val="FF0000"/>
                </a:solidFill>
              </a:rPr>
              <a:t>"Business"</a:t>
            </a:r>
            <a:r>
              <a:rPr lang="en-US" sz="1000" dirty="0"/>
              <a:t>:</a:t>
            </a:r>
          </a:p>
          <a:p>
            <a:pPr marL="0" indent="0">
              <a:buNone/>
            </a:pPr>
            <a:r>
              <a:rPr lang="en-US" sz="1000" dirty="0"/>
              <a:t>    {</a:t>
            </a:r>
          </a:p>
          <a:p>
            <a:pPr marL="0" indent="0">
              <a:buNone/>
            </a:pPr>
            <a:r>
              <a:rPr lang="en-US" sz="1000" dirty="0">
                <a:solidFill>
                  <a:srgbClr val="FF0000"/>
                </a:solidFill>
              </a:rPr>
              <a:t>        "Trading and Investing": "stock trade sale </a:t>
            </a:r>
            <a:r>
              <a:rPr lang="en-US" sz="1000" dirty="0" err="1">
                <a:solidFill>
                  <a:srgbClr val="FF0000"/>
                </a:solidFill>
              </a:rPr>
              <a:t>dow</a:t>
            </a:r>
            <a:r>
              <a:rPr lang="en-US" sz="1000" dirty="0">
                <a:solidFill>
                  <a:srgbClr val="FF0000"/>
                </a:solidFill>
              </a:rPr>
              <a:t> market invest acquire merge purchase subsidiary",</a:t>
            </a:r>
          </a:p>
          <a:p>
            <a:pPr marL="0" indent="0">
              <a:buNone/>
            </a:pPr>
            <a:r>
              <a:rPr lang="en-US" sz="1000" dirty="0">
                <a:solidFill>
                  <a:srgbClr val="FF0000"/>
                </a:solidFill>
              </a:rPr>
              <a:t>        "Company Corporation and Competition": "compete partnership rivalry win lose deal </a:t>
            </a:r>
            <a:r>
              <a:rPr lang="en-US" sz="1000" dirty="0" err="1">
                <a:solidFill>
                  <a:srgbClr val="FF0000"/>
                </a:solidFill>
              </a:rPr>
              <a:t>giveup</a:t>
            </a:r>
            <a:r>
              <a:rPr lang="en-US" sz="1000" dirty="0">
                <a:solidFill>
                  <a:srgbClr val="FF0000"/>
                </a:solidFill>
              </a:rPr>
              <a:t>",</a:t>
            </a:r>
          </a:p>
          <a:p>
            <a:pPr marL="0" indent="0">
              <a:buNone/>
            </a:pPr>
            <a:r>
              <a:rPr lang="en-US" sz="1000" dirty="0">
                <a:solidFill>
                  <a:srgbClr val="FF0000"/>
                </a:solidFill>
              </a:rPr>
              <a:t>        “Policy Change”: “operation change organizational policy support transfer</a:t>
            </a:r>
            <a:r>
              <a:rPr lang="zh-CN" altLang="en-US" sz="1000" dirty="0">
                <a:solidFill>
                  <a:srgbClr val="FF0000"/>
                </a:solidFill>
              </a:rPr>
              <a:t> </a:t>
            </a:r>
            <a:r>
              <a:rPr lang="en-US" altLang="zh-CN" sz="1000" dirty="0">
                <a:solidFill>
                  <a:srgbClr val="FF0000"/>
                </a:solidFill>
              </a:rPr>
              <a:t>BAN</a:t>
            </a:r>
            <a:r>
              <a:rPr lang="en-US" sz="1000" dirty="0">
                <a:solidFill>
                  <a:srgbClr val="FF0000"/>
                </a:solidFill>
              </a:rPr>
              <a:t>"</a:t>
            </a:r>
          </a:p>
          <a:p>
            <a:pPr marL="0" indent="0">
              <a:buNone/>
            </a:pPr>
            <a:r>
              <a:rPr lang="en-US" sz="1000" dirty="0"/>
              <a:t>    },</a:t>
            </a:r>
          </a:p>
          <a:p>
            <a:pPr marL="0" indent="0">
              <a:buNone/>
            </a:pPr>
            <a:r>
              <a:rPr lang="en-US" sz="1000" dirty="0"/>
              <a:t>    </a:t>
            </a:r>
            <a:r>
              <a:rPr lang="en-US" sz="1000" dirty="0">
                <a:solidFill>
                  <a:srgbClr val="FF0000"/>
                </a:solidFill>
              </a:rPr>
              <a:t>"Technology"</a:t>
            </a:r>
            <a:r>
              <a:rPr lang="en-US" sz="1000" dirty="0"/>
              <a:t>:</a:t>
            </a:r>
          </a:p>
          <a:p>
            <a:pPr marL="0" indent="0">
              <a:buNone/>
            </a:pPr>
            <a:r>
              <a:rPr lang="en-US" sz="1000" dirty="0"/>
              <a:t>    {</a:t>
            </a:r>
          </a:p>
          <a:p>
            <a:pPr marL="0" indent="0">
              <a:buNone/>
            </a:pPr>
            <a:r>
              <a:rPr lang="en-US" sz="1000" dirty="0">
                <a:solidFill>
                  <a:srgbClr val="FF0000"/>
                </a:solidFill>
              </a:rPr>
              <a:t>        "Laptop": "</a:t>
            </a:r>
            <a:r>
              <a:rPr lang="en-US" sz="1000" dirty="0" err="1">
                <a:solidFill>
                  <a:srgbClr val="FF0000"/>
                </a:solidFill>
              </a:rPr>
              <a:t>microsoft</a:t>
            </a:r>
            <a:r>
              <a:rPr lang="en-US" sz="1000" dirty="0">
                <a:solidFill>
                  <a:srgbClr val="FF0000"/>
                </a:solidFill>
              </a:rPr>
              <a:t> mac pro air surface </a:t>
            </a:r>
            <a:r>
              <a:rPr lang="en-US" sz="1000" dirty="0" err="1">
                <a:solidFill>
                  <a:srgbClr val="FF0000"/>
                </a:solidFill>
              </a:rPr>
              <a:t>lenovo</a:t>
            </a:r>
            <a:r>
              <a:rPr lang="en-US" sz="1000" dirty="0">
                <a:solidFill>
                  <a:srgbClr val="FF0000"/>
                </a:solidFill>
              </a:rPr>
              <a:t> dell </a:t>
            </a:r>
            <a:r>
              <a:rPr lang="en-US" sz="1000" dirty="0" err="1">
                <a:solidFill>
                  <a:srgbClr val="FF0000"/>
                </a:solidFill>
              </a:rPr>
              <a:t>alienware</a:t>
            </a:r>
            <a:r>
              <a:rPr lang="en-US" sz="1000" dirty="0">
                <a:solidFill>
                  <a:srgbClr val="FF0000"/>
                </a:solidFill>
              </a:rPr>
              <a:t> </a:t>
            </a:r>
            <a:r>
              <a:rPr lang="en-US" sz="1000" dirty="0" err="1">
                <a:solidFill>
                  <a:srgbClr val="FF0000"/>
                </a:solidFill>
              </a:rPr>
              <a:t>asus</a:t>
            </a:r>
            <a:r>
              <a:rPr lang="en-US" sz="1000" dirty="0">
                <a:solidFill>
                  <a:srgbClr val="FF0000"/>
                </a:solidFill>
              </a:rPr>
              <a:t> apple",</a:t>
            </a:r>
          </a:p>
          <a:p>
            <a:pPr marL="0" indent="0">
              <a:buNone/>
            </a:pPr>
            <a:r>
              <a:rPr lang="en-US" sz="1000" dirty="0">
                <a:solidFill>
                  <a:srgbClr val="FF0000"/>
                </a:solidFill>
              </a:rPr>
              <a:t>        “Smart Phone”: “</a:t>
            </a:r>
            <a:r>
              <a:rPr lang="en-US" sz="1000" dirty="0" err="1">
                <a:solidFill>
                  <a:srgbClr val="FF0000"/>
                </a:solidFill>
              </a:rPr>
              <a:t>iphone</a:t>
            </a:r>
            <a:r>
              <a:rPr lang="en-US" sz="1000" dirty="0">
                <a:solidFill>
                  <a:srgbClr val="FF0000"/>
                </a:solidFill>
              </a:rPr>
              <a:t> android </a:t>
            </a:r>
            <a:r>
              <a:rPr lang="en-US" altLang="zh-CN" sz="1000" dirty="0">
                <a:solidFill>
                  <a:srgbClr val="FF0000"/>
                </a:solidFill>
              </a:rPr>
              <a:t>pixel</a:t>
            </a:r>
            <a:r>
              <a:rPr lang="zh-CN" altLang="en-US" sz="1000" dirty="0">
                <a:solidFill>
                  <a:srgbClr val="FF0000"/>
                </a:solidFill>
              </a:rPr>
              <a:t> </a:t>
            </a:r>
            <a:r>
              <a:rPr lang="en-US" sz="1000" dirty="0">
                <a:solidFill>
                  <a:srgbClr val="FF0000"/>
                </a:solidFill>
              </a:rPr>
              <a:t>nexus </a:t>
            </a:r>
            <a:r>
              <a:rPr lang="en-US" sz="1000" dirty="0" err="1">
                <a:solidFill>
                  <a:srgbClr val="FF0000"/>
                </a:solidFill>
              </a:rPr>
              <a:t>huawei</a:t>
            </a:r>
            <a:r>
              <a:rPr lang="en-US" sz="1000" dirty="0">
                <a:solidFill>
                  <a:srgbClr val="FF0000"/>
                </a:solidFill>
              </a:rPr>
              <a:t> </a:t>
            </a:r>
            <a:r>
              <a:rPr lang="en-US" sz="1000" dirty="0" err="1">
                <a:solidFill>
                  <a:srgbClr val="FF0000"/>
                </a:solidFill>
              </a:rPr>
              <a:t>xiaomi</a:t>
            </a:r>
            <a:r>
              <a:rPr lang="zh-CN" altLang="en-US" sz="1000" dirty="0">
                <a:solidFill>
                  <a:srgbClr val="FF0000"/>
                </a:solidFill>
              </a:rPr>
              <a:t> </a:t>
            </a:r>
            <a:r>
              <a:rPr lang="en-US" altLang="zh-CN" sz="1000" dirty="0">
                <a:solidFill>
                  <a:srgbClr val="FF0000"/>
                </a:solidFill>
              </a:rPr>
              <a:t>text</a:t>
            </a:r>
            <a:r>
              <a:rPr lang="zh-CN" altLang="en-US" sz="1000" dirty="0">
                <a:solidFill>
                  <a:srgbClr val="FF0000"/>
                </a:solidFill>
              </a:rPr>
              <a:t> </a:t>
            </a:r>
            <a:r>
              <a:rPr lang="en-US" altLang="zh-CN" sz="1000" dirty="0">
                <a:solidFill>
                  <a:srgbClr val="FF0000"/>
                </a:solidFill>
              </a:rPr>
              <a:t>message</a:t>
            </a:r>
            <a:r>
              <a:rPr lang="en-US" sz="1000" dirty="0">
                <a:solidFill>
                  <a:srgbClr val="FF0000"/>
                </a:solidFill>
              </a:rPr>
              <a:t>",</a:t>
            </a:r>
          </a:p>
          <a:p>
            <a:pPr marL="0" indent="0">
              <a:buNone/>
            </a:pPr>
            <a:r>
              <a:rPr lang="en-US" sz="1000" dirty="0">
                <a:solidFill>
                  <a:srgbClr val="FF0000"/>
                </a:solidFill>
              </a:rPr>
              <a:t>        "Intelligent Home Appliance": "</a:t>
            </a:r>
            <a:r>
              <a:rPr lang="en-US" sz="1000" dirty="0" err="1">
                <a:solidFill>
                  <a:srgbClr val="FF0000"/>
                </a:solidFill>
              </a:rPr>
              <a:t>alexa</a:t>
            </a:r>
            <a:r>
              <a:rPr lang="en-US" sz="1000" dirty="0">
                <a:solidFill>
                  <a:srgbClr val="FF0000"/>
                </a:solidFill>
              </a:rPr>
              <a:t> home mini </a:t>
            </a:r>
            <a:r>
              <a:rPr lang="en-US" sz="1000" dirty="0" err="1">
                <a:solidFill>
                  <a:srgbClr val="FF0000"/>
                </a:solidFill>
              </a:rPr>
              <a:t>ipod</a:t>
            </a:r>
            <a:r>
              <a:rPr lang="en-US" sz="1000" dirty="0">
                <a:solidFill>
                  <a:srgbClr val="FF0000"/>
                </a:solidFill>
              </a:rPr>
              <a:t> </a:t>
            </a:r>
            <a:r>
              <a:rPr lang="en-US" sz="1000" dirty="0" err="1">
                <a:solidFill>
                  <a:srgbClr val="FF0000"/>
                </a:solidFill>
              </a:rPr>
              <a:t>ipad</a:t>
            </a:r>
            <a:r>
              <a:rPr lang="en-US" sz="1000" dirty="0">
                <a:solidFill>
                  <a:srgbClr val="FF0000"/>
                </a:solidFill>
              </a:rPr>
              <a:t> amazon"</a:t>
            </a:r>
          </a:p>
          <a:p>
            <a:pPr marL="0" indent="0">
              <a:buNone/>
            </a:pPr>
            <a:r>
              <a:rPr lang="en-US" sz="1000" dirty="0"/>
              <a:t>    }</a:t>
            </a:r>
          </a:p>
          <a:p>
            <a:pPr marL="0" indent="0">
              <a:buNone/>
            </a:pPr>
            <a:r>
              <a:rPr lang="en-US" sz="1000" dirty="0"/>
              <a:t>}</a:t>
            </a:r>
          </a:p>
        </p:txBody>
      </p:sp>
      <p:sp>
        <p:nvSpPr>
          <p:cNvPr id="9" name="TextBox 8">
            <a:extLst>
              <a:ext uri="{FF2B5EF4-FFF2-40B4-BE49-F238E27FC236}">
                <a16:creationId xmlns:a16="http://schemas.microsoft.com/office/drawing/2014/main" id="{FC2DEB1B-11B2-E143-AFE7-55E7B4EF6861}"/>
              </a:ext>
            </a:extLst>
          </p:cNvPr>
          <p:cNvSpPr txBox="1"/>
          <p:nvPr/>
        </p:nvSpPr>
        <p:spPr>
          <a:xfrm>
            <a:off x="7518088" y="3107596"/>
            <a:ext cx="3758887" cy="2031325"/>
          </a:xfrm>
          <a:prstGeom prst="rect">
            <a:avLst/>
          </a:prstGeom>
          <a:noFill/>
        </p:spPr>
        <p:txBody>
          <a:bodyPr wrap="square" rtlCol="0">
            <a:spAutoFit/>
          </a:bodyPr>
          <a:lstStyle/>
          <a:p>
            <a:r>
              <a:rPr lang="en-US" altLang="zh-CN" dirty="0"/>
              <a:t>What</a:t>
            </a:r>
            <a:r>
              <a:rPr lang="zh-CN" altLang="en-US" dirty="0"/>
              <a:t> </a:t>
            </a:r>
            <a:r>
              <a:rPr lang="en-US" altLang="zh-CN" dirty="0"/>
              <a:t>these</a:t>
            </a:r>
            <a:r>
              <a:rPr lang="zh-CN" altLang="en-US" dirty="0"/>
              <a:t> </a:t>
            </a:r>
            <a:r>
              <a:rPr lang="en-US" altLang="zh-CN" dirty="0"/>
              <a:t>revealed:</a:t>
            </a:r>
          </a:p>
          <a:p>
            <a:pPr marL="285750" indent="-285750">
              <a:buFont typeface="Arial" panose="020B0604020202020204" pitchFamily="34" charset="0"/>
              <a:buChar char="•"/>
            </a:pPr>
            <a:r>
              <a:rPr lang="en-US" dirty="0">
                <a:solidFill>
                  <a:srgbClr val="FF0000"/>
                </a:solidFill>
              </a:rPr>
              <a:t>Apple shares </a:t>
            </a:r>
            <a:r>
              <a:rPr lang="en-US" altLang="zh-CN" dirty="0">
                <a:solidFill>
                  <a:srgbClr val="FF0000"/>
                </a:solidFill>
              </a:rPr>
              <a:t>keep</a:t>
            </a:r>
            <a:r>
              <a:rPr lang="zh-CN" altLang="en-US" dirty="0">
                <a:solidFill>
                  <a:srgbClr val="FF0000"/>
                </a:solidFill>
              </a:rPr>
              <a:t> </a:t>
            </a:r>
            <a:r>
              <a:rPr lang="en-US" altLang="zh-CN" dirty="0">
                <a:solidFill>
                  <a:srgbClr val="FF0000"/>
                </a:solidFill>
              </a:rPr>
              <a:t>falling</a:t>
            </a:r>
            <a:r>
              <a:rPr lang="zh-CN" altLang="en-US" dirty="0">
                <a:solidFill>
                  <a:srgbClr val="FF0000"/>
                </a:solidFill>
              </a:rPr>
              <a:t> </a:t>
            </a:r>
            <a:r>
              <a:rPr lang="en-US" dirty="0">
                <a:solidFill>
                  <a:srgbClr val="FF0000"/>
                </a:solidFill>
              </a:rPr>
              <a:t>in </a:t>
            </a:r>
            <a:r>
              <a:rPr lang="en-US" altLang="zh-CN" dirty="0">
                <a:solidFill>
                  <a:srgbClr val="FF0000"/>
                </a:solidFill>
              </a:rPr>
              <a:t>last</a:t>
            </a:r>
            <a:r>
              <a:rPr lang="zh-CN" altLang="en-US" dirty="0">
                <a:solidFill>
                  <a:srgbClr val="FF0000"/>
                </a:solidFill>
              </a:rPr>
              <a:t> </a:t>
            </a:r>
            <a:r>
              <a:rPr lang="en-US" dirty="0">
                <a:solidFill>
                  <a:srgbClr val="FF0000"/>
                </a:solidFill>
              </a:rPr>
              <a:t>three months</a:t>
            </a:r>
            <a:r>
              <a:rPr lang="en-US" dirty="0"/>
              <a:t> </a:t>
            </a:r>
          </a:p>
          <a:p>
            <a:pPr marL="285750" indent="-285750">
              <a:buFont typeface="Arial" panose="020B0604020202020204" pitchFamily="34" charset="0"/>
              <a:buChar char="•"/>
            </a:pPr>
            <a:r>
              <a:rPr lang="en-US" altLang="zh-CN" dirty="0">
                <a:solidFill>
                  <a:schemeClr val="accent2">
                    <a:lumMod val="75000"/>
                  </a:schemeClr>
                </a:solidFill>
              </a:rPr>
              <a:t>Apple</a:t>
            </a:r>
            <a:r>
              <a:rPr lang="zh-CN" altLang="en-US" dirty="0">
                <a:solidFill>
                  <a:schemeClr val="accent2">
                    <a:lumMod val="75000"/>
                  </a:schemeClr>
                </a:solidFill>
              </a:rPr>
              <a:t> </a:t>
            </a:r>
            <a:r>
              <a:rPr lang="en-US" altLang="zh-CN" dirty="0">
                <a:solidFill>
                  <a:schemeClr val="accent2">
                    <a:lumMod val="75000"/>
                  </a:schemeClr>
                </a:solidFill>
              </a:rPr>
              <a:t>watch</a:t>
            </a:r>
            <a:r>
              <a:rPr lang="zh-CN" altLang="en-US" dirty="0">
                <a:solidFill>
                  <a:schemeClr val="accent2">
                    <a:lumMod val="75000"/>
                  </a:schemeClr>
                </a:solidFill>
              </a:rPr>
              <a:t> </a:t>
            </a:r>
            <a:r>
              <a:rPr lang="en-US" altLang="zh-CN" dirty="0">
                <a:solidFill>
                  <a:schemeClr val="accent2">
                    <a:lumMod val="75000"/>
                  </a:schemeClr>
                </a:solidFill>
              </a:rPr>
              <a:t>wins</a:t>
            </a:r>
            <a:r>
              <a:rPr lang="zh-CN" altLang="en-US" dirty="0">
                <a:solidFill>
                  <a:schemeClr val="accent2">
                    <a:lumMod val="75000"/>
                  </a:schemeClr>
                </a:solidFill>
              </a:rPr>
              <a:t> </a:t>
            </a:r>
            <a:r>
              <a:rPr lang="en-US" altLang="zh-CN" dirty="0">
                <a:solidFill>
                  <a:schemeClr val="accent2">
                    <a:lumMod val="75000"/>
                  </a:schemeClr>
                </a:solidFill>
              </a:rPr>
              <a:t>more</a:t>
            </a:r>
            <a:r>
              <a:rPr lang="zh-CN" altLang="en-US" dirty="0">
                <a:solidFill>
                  <a:schemeClr val="accent2">
                    <a:lumMod val="75000"/>
                  </a:schemeClr>
                </a:solidFill>
              </a:rPr>
              <a:t> </a:t>
            </a:r>
            <a:r>
              <a:rPr lang="en-US" altLang="zh-CN" dirty="0">
                <a:solidFill>
                  <a:schemeClr val="accent2">
                    <a:lumMod val="75000"/>
                  </a:schemeClr>
                </a:solidFill>
              </a:rPr>
              <a:t>favorites</a:t>
            </a:r>
          </a:p>
          <a:p>
            <a:pPr marL="285750" indent="-285750">
              <a:buFont typeface="Arial" panose="020B0604020202020204" pitchFamily="34" charset="0"/>
              <a:buChar char="•"/>
            </a:pPr>
            <a:r>
              <a:rPr lang="en-US" altLang="zh-CN" dirty="0">
                <a:solidFill>
                  <a:schemeClr val="accent5">
                    <a:lumMod val="75000"/>
                  </a:schemeClr>
                </a:solidFill>
              </a:rPr>
              <a:t>Apple</a:t>
            </a:r>
            <a:r>
              <a:rPr lang="zh-CN" altLang="en-US" dirty="0">
                <a:solidFill>
                  <a:schemeClr val="accent5">
                    <a:lumMod val="75000"/>
                  </a:schemeClr>
                </a:solidFill>
              </a:rPr>
              <a:t> </a:t>
            </a:r>
            <a:r>
              <a:rPr lang="en-US" altLang="zh-CN" dirty="0">
                <a:solidFill>
                  <a:schemeClr val="accent5">
                    <a:lumMod val="75000"/>
                  </a:schemeClr>
                </a:solidFill>
              </a:rPr>
              <a:t>is</a:t>
            </a:r>
            <a:r>
              <a:rPr lang="zh-CN" altLang="en-US" dirty="0">
                <a:solidFill>
                  <a:schemeClr val="accent5">
                    <a:lumMod val="75000"/>
                  </a:schemeClr>
                </a:solidFill>
              </a:rPr>
              <a:t> </a:t>
            </a:r>
            <a:r>
              <a:rPr lang="en-US" altLang="zh-CN" dirty="0">
                <a:solidFill>
                  <a:schemeClr val="accent5">
                    <a:lumMod val="75000"/>
                  </a:schemeClr>
                </a:solidFill>
              </a:rPr>
              <a:t>facing</a:t>
            </a:r>
            <a:r>
              <a:rPr lang="zh-CN" altLang="en-US" dirty="0">
                <a:solidFill>
                  <a:schemeClr val="accent5">
                    <a:lumMod val="75000"/>
                  </a:schemeClr>
                </a:solidFill>
              </a:rPr>
              <a:t> </a:t>
            </a:r>
            <a:r>
              <a:rPr lang="en-US" altLang="zh-CN" dirty="0">
                <a:solidFill>
                  <a:schemeClr val="accent5">
                    <a:lumMod val="75000"/>
                  </a:schemeClr>
                </a:solidFill>
              </a:rPr>
              <a:t>difficulties</a:t>
            </a:r>
            <a:r>
              <a:rPr lang="zh-CN" altLang="en-US" dirty="0">
                <a:solidFill>
                  <a:schemeClr val="accent5">
                    <a:lumMod val="75000"/>
                  </a:schemeClr>
                </a:solidFill>
              </a:rPr>
              <a:t> </a:t>
            </a:r>
            <a:r>
              <a:rPr lang="en-US" altLang="zh-CN" dirty="0">
                <a:solidFill>
                  <a:schemeClr val="accent5">
                    <a:lumMod val="75000"/>
                  </a:schemeClr>
                </a:solidFill>
              </a:rPr>
              <a:t>on</a:t>
            </a:r>
            <a:r>
              <a:rPr lang="zh-CN" altLang="en-US" dirty="0">
                <a:solidFill>
                  <a:schemeClr val="accent5">
                    <a:lumMod val="75000"/>
                  </a:schemeClr>
                </a:solidFill>
              </a:rPr>
              <a:t> </a:t>
            </a:r>
            <a:r>
              <a:rPr lang="en-US" altLang="zh-CN" dirty="0">
                <a:solidFill>
                  <a:schemeClr val="accent5">
                    <a:lumMod val="75000"/>
                  </a:schemeClr>
                </a:solidFill>
              </a:rPr>
              <a:t>expanding</a:t>
            </a:r>
            <a:r>
              <a:rPr lang="zh-CN" altLang="en-US" dirty="0">
                <a:solidFill>
                  <a:schemeClr val="accent5">
                    <a:lumMod val="75000"/>
                  </a:schemeClr>
                </a:solidFill>
              </a:rPr>
              <a:t> </a:t>
            </a:r>
            <a:r>
              <a:rPr lang="en-US" altLang="zh-CN" dirty="0">
                <a:solidFill>
                  <a:schemeClr val="accent5">
                    <a:lumMod val="75000"/>
                  </a:schemeClr>
                </a:solidFill>
              </a:rPr>
              <a:t>Chinese</a:t>
            </a:r>
            <a:r>
              <a:rPr lang="zh-CN" altLang="en-US" dirty="0">
                <a:solidFill>
                  <a:schemeClr val="accent5">
                    <a:lumMod val="75000"/>
                  </a:schemeClr>
                </a:solidFill>
              </a:rPr>
              <a:t> </a:t>
            </a:r>
            <a:r>
              <a:rPr lang="en-US" altLang="zh-CN" dirty="0">
                <a:solidFill>
                  <a:schemeClr val="accent5">
                    <a:lumMod val="75000"/>
                  </a:schemeClr>
                </a:solidFill>
              </a:rPr>
              <a:t>market</a:t>
            </a:r>
            <a:endParaRPr lang="en-US" dirty="0">
              <a:solidFill>
                <a:schemeClr val="accent5">
                  <a:lumMod val="75000"/>
                </a:schemeClr>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7684789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3358</TotalTime>
  <Words>391</Words>
  <Application>Microsoft Macintosh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宋体</vt:lpstr>
      <vt:lpstr>Arial</vt:lpstr>
      <vt:lpstr>Tw Cen MT</vt:lpstr>
      <vt:lpstr>Droplet</vt:lpstr>
      <vt:lpstr>Analysis of human Language</vt:lpstr>
      <vt:lpstr>NLP</vt:lpstr>
      <vt:lpstr>PowerPoint Presentation</vt:lpstr>
      <vt:lpstr>Get 10,000 posts</vt:lpstr>
      <vt:lpstr>PowerPoint Presentation</vt:lpstr>
      <vt:lpstr>deduplication</vt:lpstr>
      <vt:lpstr>Named entity recognition</vt:lpstr>
      <vt:lpstr>Topic modeling</vt:lpstr>
      <vt:lpstr>Topic taxonomy</vt:lpstr>
      <vt:lpstr>Future improvement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Ziwei Zheng</dc:creator>
  <cp:lastModifiedBy>Microsoft Office User</cp:lastModifiedBy>
  <cp:revision>30</cp:revision>
  <dcterms:created xsi:type="dcterms:W3CDTF">2018-12-12T06:29:20Z</dcterms:created>
  <dcterms:modified xsi:type="dcterms:W3CDTF">2019-02-27T04:48:43Z</dcterms:modified>
</cp:coreProperties>
</file>