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61" r:id="rId6"/>
    <p:sldId id="262" r:id="rId7"/>
    <p:sldId id="264" r:id="rId8"/>
    <p:sldId id="265" r:id="rId9"/>
    <p:sldId id="269" r:id="rId10"/>
    <p:sldId id="263" r:id="rId11"/>
    <p:sldId id="271" r:id="rId12"/>
    <p:sldId id="27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EDE92B18-D6A6-44E4-88E3-08B20E6DFE64}">
          <p14:sldIdLst>
            <p14:sldId id="256"/>
            <p14:sldId id="257"/>
            <p14:sldId id="258"/>
            <p14:sldId id="261"/>
            <p14:sldId id="262"/>
            <p14:sldId id="264"/>
            <p14:sldId id="265"/>
            <p14:sldId id="269"/>
            <p14:sldId id="263"/>
            <p14:sldId id="271"/>
            <p14:sldId id="272"/>
            <p14:sldId id="267"/>
            <p14:sldId id="259"/>
            <p14:sldId id="260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8" d="100"/>
          <a:sy n="68" d="100"/>
        </p:scale>
        <p:origin x="-142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4F-457A-4B4C-B041-555F0A89D39F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76CD-9F9E-4415-A8E2-B1604A0C73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435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89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230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49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589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3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661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468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656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354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507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346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3" Type="http://schemas.openxmlformats.org/officeDocument/2006/relationships/slide" Target="../slides/slide1.xml"/><Relationship Id="rId7" Type="http://schemas.openxmlformats.org/officeDocument/2006/relationships/slide" Target="../slides/slide3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5.xml"/><Relationship Id="rId11" Type="http://schemas.openxmlformats.org/officeDocument/2006/relationships/image" Target="../media/image2.jpeg"/><Relationship Id="rId5" Type="http://schemas.openxmlformats.org/officeDocument/2006/relationships/slide" Target="../slides/slide8.xml"/><Relationship Id="rId10" Type="http://schemas.openxmlformats.org/officeDocument/2006/relationships/image" Target="../media/image1.png"/><Relationship Id="rId4" Type="http://schemas.openxmlformats.org/officeDocument/2006/relationships/slide" Target="../slides/slide9.xml"/><Relationship Id="rId9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B04F-457A-4B4C-B041-555F0A89D39F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76CD-9F9E-4415-A8E2-B1604A0C73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05000" y="44946"/>
            <a:ext cx="7239000" cy="6889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828801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3" action="ppaction://hlinksldjump"/>
          </p:cNvPr>
          <p:cNvSpPr/>
          <p:nvPr userDrawn="1"/>
        </p:nvSpPr>
        <p:spPr>
          <a:xfrm>
            <a:off x="222566" y="228600"/>
            <a:ext cx="1385456" cy="629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</a:t>
            </a:r>
            <a:endParaRPr lang="en-US" b="1" dirty="0"/>
          </a:p>
        </p:txBody>
      </p:sp>
      <p:sp>
        <p:nvSpPr>
          <p:cNvPr id="16" name="Oval 15">
            <a:hlinkClick r:id="rId4" action="ppaction://hlinksldjump"/>
          </p:cNvPr>
          <p:cNvSpPr/>
          <p:nvPr userDrawn="1"/>
        </p:nvSpPr>
        <p:spPr>
          <a:xfrm>
            <a:off x="283526" y="5867400"/>
            <a:ext cx="1385456" cy="629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LAT SOAL</a:t>
            </a:r>
            <a:endParaRPr lang="en-US" sz="1600" b="1" dirty="0"/>
          </a:p>
        </p:txBody>
      </p:sp>
      <p:sp>
        <p:nvSpPr>
          <p:cNvPr id="17" name="Oval 16">
            <a:hlinkClick r:id="rId5" action="ppaction://hlinksldjump"/>
          </p:cNvPr>
          <p:cNvSpPr/>
          <p:nvPr userDrawn="1"/>
        </p:nvSpPr>
        <p:spPr>
          <a:xfrm>
            <a:off x="298766" y="4860388"/>
            <a:ext cx="1385456" cy="629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CONTOH SOAL</a:t>
            </a:r>
            <a:endParaRPr lang="en-US" sz="1600" b="1" dirty="0"/>
          </a:p>
        </p:txBody>
      </p:sp>
      <p:sp>
        <p:nvSpPr>
          <p:cNvPr id="18" name="Oval 17">
            <a:hlinkClick r:id="rId6" action="ppaction://hlinksldjump"/>
          </p:cNvPr>
          <p:cNvSpPr/>
          <p:nvPr userDrawn="1"/>
        </p:nvSpPr>
        <p:spPr>
          <a:xfrm>
            <a:off x="231531" y="3962400"/>
            <a:ext cx="1385456" cy="629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MATERI</a:t>
            </a:r>
            <a:endParaRPr lang="en-US" sz="1600" b="1" dirty="0"/>
          </a:p>
        </p:txBody>
      </p:sp>
      <p:sp>
        <p:nvSpPr>
          <p:cNvPr id="19" name="Oval 18">
            <a:hlinkClick r:id="rId7" action="ppaction://hlinksldjump"/>
          </p:cNvPr>
          <p:cNvSpPr/>
          <p:nvPr userDrawn="1"/>
        </p:nvSpPr>
        <p:spPr>
          <a:xfrm>
            <a:off x="222566" y="2037723"/>
            <a:ext cx="1385456" cy="629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INDIKATOR</a:t>
            </a:r>
            <a:endParaRPr lang="en-US" sz="1200" b="1" dirty="0"/>
          </a:p>
        </p:txBody>
      </p:sp>
      <p:sp>
        <p:nvSpPr>
          <p:cNvPr id="20" name="Oval 19">
            <a:hlinkClick r:id="rId8" action="ppaction://hlinksldjump"/>
          </p:cNvPr>
          <p:cNvSpPr/>
          <p:nvPr userDrawn="1"/>
        </p:nvSpPr>
        <p:spPr>
          <a:xfrm>
            <a:off x="209671" y="1088438"/>
            <a:ext cx="1385456" cy="629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KD</a:t>
            </a:r>
            <a:endParaRPr lang="en-US" b="1" dirty="0"/>
          </a:p>
        </p:txBody>
      </p:sp>
      <p:sp>
        <p:nvSpPr>
          <p:cNvPr id="13" name="Oval 12">
            <a:hlinkClick r:id="rId9" action="ppaction://hlinksldjump"/>
          </p:cNvPr>
          <p:cNvSpPr/>
          <p:nvPr userDrawn="1"/>
        </p:nvSpPr>
        <p:spPr>
          <a:xfrm>
            <a:off x="231531" y="2971800"/>
            <a:ext cx="1385456" cy="6297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TUJUAN</a:t>
            </a:r>
            <a:endParaRPr lang="en-US" sz="1400" b="1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905000" y="14139"/>
            <a:ext cx="7239000" cy="5434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Black" pitchFamily="34" charset="0"/>
                <a:ea typeface="Adobe Song Std L" pitchFamily="18" charset="-128"/>
              </a:rPr>
              <a:t>MGMP MATEMATIKA SMP KABUPATEN NGAW</a:t>
            </a:r>
            <a:r>
              <a:rPr lang="en-US" sz="1600" dirty="0" smtClean="0">
                <a:solidFill>
                  <a:schemeClr val="tx1"/>
                </a:solidFill>
                <a:latin typeface="Arial Black" pitchFamily="34" charset="0"/>
              </a:rPr>
              <a:t>I</a:t>
            </a:r>
            <a:endParaRPr lang="en-U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1" name="Picture 20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124000" y="95757"/>
            <a:ext cx="324000" cy="324000"/>
          </a:xfrm>
          <a:prstGeom prst="rect">
            <a:avLst/>
          </a:prstGeom>
        </p:spPr>
      </p:pic>
      <p:pic>
        <p:nvPicPr>
          <p:cNvPr id="22" name="Picture 2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15261" y="92960"/>
            <a:ext cx="324000" cy="324000"/>
          </a:xfrm>
          <a:prstGeom prst="rect">
            <a:avLst/>
          </a:prstGeom>
        </p:spPr>
      </p:pic>
      <p:pic>
        <p:nvPicPr>
          <p:cNvPr id="1026" name="Picture 2" descr="D:\LOGO\MGMP MAT.jp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9149"/>
            <a:ext cx="758415" cy="75482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2200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8272-C243-4ED1-9B69-05CB0DF0717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53E8-AE5B-4D1D-9515-F5B5B6C54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028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audio" Target="../media/audio3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850611"/>
            <a:ext cx="6400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rial Narrow" pitchFamily="34" charset="0"/>
              </a:rPr>
              <a:t>MEDIA PRESENTASI PEMBELAJARAN</a:t>
            </a:r>
            <a:endParaRPr lang="en-US" sz="3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4193" y="1600200"/>
            <a:ext cx="4934299" cy="76944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 anchor="ctr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MATEMATIKA KLS</a:t>
            </a:r>
            <a:r>
              <a:rPr lang="id-ID" sz="4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IX</a:t>
            </a:r>
            <a:endParaRPr lang="en-US" sz="4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20539" y="3091542"/>
            <a:ext cx="5559662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“</a:t>
            </a:r>
            <a:r>
              <a:rPr lang="id-ID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PERSAMAAN KUADRAT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”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759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0" y="609601"/>
            <a:ext cx="4038600" cy="4011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Latihan</a:t>
            </a:r>
            <a:r>
              <a:rPr lang="en-US" sz="1800" dirty="0" smtClean="0"/>
              <a:t> </a:t>
            </a:r>
            <a:r>
              <a:rPr lang="en-US" sz="1800" dirty="0" err="1" smtClean="0"/>
              <a:t>Soal</a:t>
            </a:r>
            <a:endParaRPr lang="en-US" sz="18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2162175" y="1241474"/>
                <a:ext cx="6705600" cy="1447800"/>
              </a:xfrm>
              <a:prstGeom prst="roundRect">
                <a:avLst>
                  <a:gd name="adj" fmla="val 745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/>
                <a:r>
                  <a:rPr lang="en-US" sz="1600" dirty="0" smtClean="0">
                    <a:solidFill>
                      <a:schemeClr val="tx1"/>
                    </a:solidFill>
                  </a:rPr>
                  <a:t>Soal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2 .</a:t>
                </a:r>
              </a:p>
              <a:p>
                <a:r>
                  <a:rPr lang="id-ID" sz="1600" dirty="0" smtClean="0">
                    <a:solidFill>
                      <a:schemeClr val="tx1"/>
                    </a:solidFill>
                  </a:rPr>
                  <a:t>    Jika akar-akar persamaan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d-ID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−3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−10=0  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𝑎𝑑𝑎𝑙𝑎h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1 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𝑑𝑎𝑛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2, 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𝑚𝑎𝑘𝑎</m:t>
                    </m:r>
                  </m:oMath>
                </a14:m>
                <a:endParaRPr lang="id-ID" sz="16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:r>
                  <a:rPr lang="id-ID" sz="1600" b="0" dirty="0" smtClean="0">
                    <a:solidFill>
                      <a:schemeClr val="tx1"/>
                    </a:solidFill>
                  </a:rPr>
                  <a:t>     hasil dari x1 + x2 sama dengan .....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75" y="1241474"/>
                <a:ext cx="6705600" cy="1447800"/>
              </a:xfrm>
              <a:prstGeom prst="roundRect">
                <a:avLst>
                  <a:gd name="adj" fmla="val 7456"/>
                </a:avLst>
              </a:prstGeom>
              <a:blipFill rotWithShape="1">
                <a:blip r:embed="rId5"/>
                <a:stretch>
                  <a:fillRect t="-41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entagon 5"/>
          <p:cNvSpPr/>
          <p:nvPr/>
        </p:nvSpPr>
        <p:spPr>
          <a:xfrm rot="10800000" flipV="1">
            <a:off x="2450608" y="2929153"/>
            <a:ext cx="1740392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/>
            <a:r>
              <a:rPr lang="id-ID" sz="1700" dirty="0" smtClean="0"/>
              <a:t>X1 + x2 = 3</a:t>
            </a:r>
            <a:endParaRPr lang="id-ID" sz="1700" dirty="0"/>
          </a:p>
        </p:txBody>
      </p:sp>
      <p:sp>
        <p:nvSpPr>
          <p:cNvPr id="7" name="Pentagon 6"/>
          <p:cNvSpPr/>
          <p:nvPr/>
        </p:nvSpPr>
        <p:spPr>
          <a:xfrm rot="10800000" flipV="1">
            <a:off x="2450209" y="3646743"/>
            <a:ext cx="1740791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/>
            <a:r>
              <a:rPr lang="id-ID" sz="1700" dirty="0" smtClean="0"/>
              <a:t>X1 + x2 = 4</a:t>
            </a:r>
            <a:endParaRPr lang="id-ID" sz="1700" dirty="0"/>
          </a:p>
        </p:txBody>
      </p:sp>
      <p:sp>
        <p:nvSpPr>
          <p:cNvPr id="8" name="Pentagon 7"/>
          <p:cNvSpPr/>
          <p:nvPr/>
        </p:nvSpPr>
        <p:spPr>
          <a:xfrm rot="10800000" flipV="1">
            <a:off x="2450204" y="4394245"/>
            <a:ext cx="1740795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68275" lvl="1"/>
            <a:r>
              <a:rPr lang="id-ID" dirty="0" smtClean="0"/>
              <a:t>X1 + x2 = 5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2162177" y="2970097"/>
            <a:ext cx="576064" cy="519351"/>
          </a:xfrm>
          <a:prstGeom prst="ellipse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A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62177" y="3646743"/>
            <a:ext cx="576064" cy="519351"/>
          </a:xfrm>
          <a:prstGeom prst="ellips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B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62175" y="4410213"/>
            <a:ext cx="576064" cy="519351"/>
          </a:xfrm>
          <a:prstGeom prst="ellipse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C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 rot="10800000" flipV="1">
            <a:off x="2450607" y="5130293"/>
            <a:ext cx="1740391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68275" lvl="1"/>
            <a:r>
              <a:rPr lang="id-ID" dirty="0" smtClean="0"/>
              <a:t>X1 +x2 =  7</a:t>
            </a:r>
            <a:endParaRPr lang="id-ID" dirty="0"/>
          </a:p>
        </p:txBody>
      </p:sp>
      <p:sp>
        <p:nvSpPr>
          <p:cNvPr id="14" name="Oval 13"/>
          <p:cNvSpPr/>
          <p:nvPr/>
        </p:nvSpPr>
        <p:spPr>
          <a:xfrm>
            <a:off x="2164459" y="5231386"/>
            <a:ext cx="576064" cy="519351"/>
          </a:xfrm>
          <a:prstGeom prst="ellipse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D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48300" y="2889283"/>
            <a:ext cx="222933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4400" b="1" cap="none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BENAR</a:t>
            </a:r>
          </a:p>
          <a:p>
            <a:pPr algn="ctr"/>
            <a:r>
              <a:rPr lang="id-ID" sz="2800" b="1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Lanjutkan</a:t>
            </a:r>
            <a:endParaRPr lang="en-US" sz="2800" b="1" cap="none" spc="50" dirty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972" y="4222807"/>
            <a:ext cx="18955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4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SALAH</a:t>
            </a:r>
          </a:p>
          <a:p>
            <a:pPr algn="ctr"/>
            <a:r>
              <a:rPr lang="id-ID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Coba Lagi</a:t>
            </a:r>
            <a:endParaRPr 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72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repeatCount="5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or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6" grpId="1"/>
      <p:bldP spid="1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0" y="609601"/>
            <a:ext cx="4038600" cy="4011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Latihan</a:t>
            </a:r>
            <a:r>
              <a:rPr lang="en-US" sz="1800" dirty="0" smtClean="0"/>
              <a:t> </a:t>
            </a:r>
            <a:r>
              <a:rPr lang="en-US" sz="1800" dirty="0" err="1" smtClean="0"/>
              <a:t>Soal</a:t>
            </a:r>
            <a:endParaRPr lang="en-US" sz="18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2133600" y="1219200"/>
                <a:ext cx="6705600" cy="1447800"/>
              </a:xfrm>
              <a:prstGeom prst="roundRect">
                <a:avLst>
                  <a:gd name="adj" fmla="val 745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/>
                <a:r>
                  <a:rPr lang="en-US" sz="1600" dirty="0" smtClean="0">
                    <a:solidFill>
                      <a:schemeClr val="tx1"/>
                    </a:solidFill>
                  </a:rPr>
                  <a:t>Soal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3 .</a:t>
                </a:r>
              </a:p>
              <a:p>
                <a:r>
                  <a:rPr lang="id-ID" sz="1600" dirty="0" smtClean="0">
                    <a:solidFill>
                      <a:schemeClr val="tx1"/>
                    </a:solidFill>
                  </a:rPr>
                  <a:t>    Jenis akar-akar dari persamaan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d-ID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−4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+4=0 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𝑎𝑑𝑎𝑙𝑎h</m:t>
                    </m:r>
                    <m:r>
                      <a:rPr lang="id-ID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……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219200"/>
                <a:ext cx="6705600" cy="1447800"/>
              </a:xfrm>
              <a:prstGeom prst="roundRect">
                <a:avLst>
                  <a:gd name="adj" fmla="val 7456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entagon 5"/>
          <p:cNvSpPr/>
          <p:nvPr/>
        </p:nvSpPr>
        <p:spPr>
          <a:xfrm rot="10800000" flipV="1">
            <a:off x="2450608" y="2929153"/>
            <a:ext cx="1740392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/>
            <a:r>
              <a:rPr lang="id-ID" sz="1700" dirty="0" smtClean="0"/>
              <a:t>Real kembar</a:t>
            </a:r>
            <a:endParaRPr lang="id-ID" sz="1700" dirty="0"/>
          </a:p>
        </p:txBody>
      </p:sp>
      <p:sp>
        <p:nvSpPr>
          <p:cNvPr id="7" name="Pentagon 6"/>
          <p:cNvSpPr/>
          <p:nvPr/>
        </p:nvSpPr>
        <p:spPr>
          <a:xfrm rot="10800000" flipV="1">
            <a:off x="2450209" y="3646743"/>
            <a:ext cx="1740791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/>
            <a:r>
              <a:rPr lang="id-ID" sz="1700" dirty="0" smtClean="0"/>
              <a:t>Real berbeda</a:t>
            </a:r>
            <a:endParaRPr lang="id-ID" sz="1700" dirty="0"/>
          </a:p>
        </p:txBody>
      </p:sp>
      <p:sp>
        <p:nvSpPr>
          <p:cNvPr id="8" name="Pentagon 7"/>
          <p:cNvSpPr/>
          <p:nvPr/>
        </p:nvSpPr>
        <p:spPr>
          <a:xfrm rot="10800000" flipV="1">
            <a:off x="2450204" y="4394245"/>
            <a:ext cx="1740795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68275" lvl="1"/>
            <a:r>
              <a:rPr lang="id-ID" dirty="0" smtClean="0"/>
              <a:t>Imajiner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2162177" y="2970097"/>
            <a:ext cx="576064" cy="519351"/>
          </a:xfrm>
          <a:prstGeom prst="ellipse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A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62177" y="3646743"/>
            <a:ext cx="576064" cy="519351"/>
          </a:xfrm>
          <a:prstGeom prst="ellips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B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62175" y="4410213"/>
            <a:ext cx="576064" cy="519351"/>
          </a:xfrm>
          <a:prstGeom prst="ellipse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C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 rot="10800000" flipV="1">
            <a:off x="2450203" y="5174673"/>
            <a:ext cx="1740391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68275" lvl="1"/>
            <a:r>
              <a:rPr lang="id-ID" sz="1400" dirty="0" smtClean="0"/>
              <a:t>Real berlawanan tanda</a:t>
            </a:r>
            <a:endParaRPr lang="id-ID" sz="1400" dirty="0"/>
          </a:p>
        </p:txBody>
      </p:sp>
      <p:sp>
        <p:nvSpPr>
          <p:cNvPr id="14" name="Oval 13"/>
          <p:cNvSpPr/>
          <p:nvPr/>
        </p:nvSpPr>
        <p:spPr>
          <a:xfrm>
            <a:off x="2164459" y="5231386"/>
            <a:ext cx="576064" cy="519351"/>
          </a:xfrm>
          <a:prstGeom prst="ellipse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D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48300" y="2889283"/>
            <a:ext cx="222933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4400" b="1" cap="none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BENAR</a:t>
            </a:r>
          </a:p>
          <a:p>
            <a:pPr algn="ctr"/>
            <a:r>
              <a:rPr lang="id-ID" sz="2800" b="1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Lanjutkan</a:t>
            </a:r>
            <a:endParaRPr lang="en-US" sz="2800" b="1" cap="none" spc="50" dirty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972" y="4222807"/>
            <a:ext cx="18955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4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SALAH</a:t>
            </a:r>
          </a:p>
          <a:p>
            <a:pPr algn="ctr"/>
            <a:r>
              <a:rPr lang="id-ID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Coba Lagi</a:t>
            </a:r>
            <a:endParaRPr 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805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repeatCount="5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or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6" grpId="1"/>
      <p:bldP spid="1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>
                <a:solidFill>
                  <a:schemeClr val="bg1"/>
                </a:solidFill>
              </a:rPr>
              <a:t>Terima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kasih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84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382" y="6858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FF00"/>
                </a:solidFill>
                <a:latin typeface="Arial Narrow" pitchFamily="34" charset="0"/>
              </a:rPr>
              <a:t>Kompetensi</a:t>
            </a:r>
            <a:r>
              <a:rPr lang="en-US" sz="3200" b="1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  <a:latin typeface="Arial Narrow" pitchFamily="34" charset="0"/>
              </a:rPr>
              <a:t>Dasar</a:t>
            </a:r>
            <a:endParaRPr lang="en-US" sz="3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090576" y="1388584"/>
            <a:ext cx="5257800" cy="127841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1388584"/>
            <a:ext cx="533400" cy="12784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3.</a:t>
            </a:r>
            <a:r>
              <a:rPr lang="id-ID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3112264" y="3429000"/>
            <a:ext cx="5257800" cy="1219200"/>
          </a:xfrm>
          <a:prstGeom prst="homePlate">
            <a:avLst>
              <a:gd name="adj" fmla="val 22046"/>
            </a:avLst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6571" y="3429000"/>
            <a:ext cx="533400" cy="1219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4.</a:t>
            </a:r>
            <a:r>
              <a:rPr lang="id-ID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1509903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Menjelaskan persamaan kuadrat dan karakteristiknya berdasarkan akar-akarnya serta cara penelesaiaannya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3733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Menyelesaikan </a:t>
            </a:r>
            <a:r>
              <a:rPr lang="id-ID" dirty="0"/>
              <a:t>masalah yang berkaitan dengan persamaan kuadrat</a:t>
            </a:r>
          </a:p>
        </p:txBody>
      </p:sp>
    </p:spTree>
    <p:extLst>
      <p:ext uri="{BB962C8B-B14F-4D97-AF65-F5344CB8AC3E}">
        <p14:creationId xmlns="" xmlns:p14="http://schemas.microsoft.com/office/powerpoint/2010/main" val="32418258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343" y="543951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Arial Narrow" pitchFamily="34" charset="0"/>
              </a:rPr>
              <a:t>INDIKATOR :</a:t>
            </a:r>
            <a:endParaRPr lang="en-US" sz="24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85121" y="946840"/>
            <a:ext cx="6248400" cy="8382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d-ID" dirty="0" smtClean="0">
                <a:ln>
                  <a:solidFill>
                    <a:schemeClr val="tx1"/>
                  </a:solidFill>
                </a:ln>
              </a:rPr>
              <a:t>3.2.1 Membuat kalimat matematika pada permasalahan sehari-</a:t>
            </a:r>
          </a:p>
          <a:p>
            <a:pPr lvl="0"/>
            <a:r>
              <a:rPr lang="id-ID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id-ID" dirty="0" smtClean="0">
                <a:ln>
                  <a:solidFill>
                    <a:schemeClr val="tx1"/>
                  </a:solidFill>
                </a:ln>
              </a:rPr>
              <a:t>        hari yang berkaitan  </a:t>
            </a:r>
          </a:p>
          <a:p>
            <a:pPr lvl="0"/>
            <a:r>
              <a:rPr lang="id-ID" dirty="0" smtClean="0">
                <a:ln>
                  <a:solidFill>
                    <a:schemeClr val="tx1"/>
                  </a:solidFill>
                </a:ln>
              </a:rPr>
              <a:t>          dengan persamaan kuadrat</a:t>
            </a:r>
            <a:endParaRPr lang="id-ID" u="none" strike="noStrike" dirty="0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73044" y="3429000"/>
            <a:ext cx="6248400" cy="8382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85800" algn="l"/>
              </a:tabLst>
            </a:pPr>
            <a:r>
              <a:rPr lang="id-ID" dirty="0" smtClean="0">
                <a:solidFill>
                  <a:schemeClr val="tx1"/>
                </a:solidFill>
                <a:latin typeface="Book Antiqua" pitchFamily="18" charset="0"/>
              </a:rPr>
              <a:t>3.2.3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Mengidentifikasi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karakteristik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persamaan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kuadrat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endParaRPr lang="id-ID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tabLst>
                <a:tab pos="685800" algn="l"/>
              </a:tabLst>
            </a:pPr>
            <a:r>
              <a:rPr lang="id-ID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id-ID" dirty="0" smtClean="0">
                <a:solidFill>
                  <a:schemeClr val="tx1"/>
                </a:solidFill>
                <a:latin typeface="Book Antiqua" pitchFamily="18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berdasarkan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akar-akarnya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Misal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dua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akar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endParaRPr lang="id-ID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tabLst>
                <a:tab pos="685800" algn="l"/>
              </a:tabLst>
            </a:pPr>
            <a:r>
              <a:rPr lang="id-ID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id-ID" dirty="0" smtClean="0">
                <a:solidFill>
                  <a:schemeClr val="tx1"/>
                </a:solidFill>
                <a:latin typeface="Book Antiqua" pitchFamily="18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akar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tunggal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akar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real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95525" y="1981200"/>
            <a:ext cx="6248400" cy="12954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id-ID" dirty="0" smtClean="0">
              <a:ln>
                <a:solidFill>
                  <a:schemeClr val="tx1"/>
                </a:solidFill>
              </a:ln>
            </a:endParaRPr>
          </a:p>
          <a:p>
            <a:pPr lvl="0"/>
            <a:r>
              <a:rPr lang="id-ID" dirty="0" smtClean="0">
                <a:ln>
                  <a:solidFill>
                    <a:schemeClr val="tx1"/>
                  </a:solidFill>
                </a:ln>
              </a:rPr>
              <a:t>3.2.2Menganalisis faktor-faktor bentuk aljabar dalam  </a:t>
            </a:r>
          </a:p>
          <a:p>
            <a:pPr lvl="0"/>
            <a:r>
              <a:rPr lang="id-ID" dirty="0" smtClean="0">
                <a:ln>
                  <a:solidFill>
                    <a:schemeClr val="tx1"/>
                  </a:solidFill>
                </a:ln>
              </a:rPr>
              <a:t>        persamaan kuadrat, penyelesaian (akar-akar) dari </a:t>
            </a:r>
          </a:p>
          <a:p>
            <a:pPr lvl="0"/>
            <a:r>
              <a:rPr lang="id-ID" dirty="0" smtClean="0">
                <a:ln>
                  <a:solidFill>
                    <a:schemeClr val="tx1"/>
                  </a:solidFill>
                </a:ln>
              </a:rPr>
              <a:t>        persamaan kuadrat, cara menentukan akar-akar  </a:t>
            </a:r>
          </a:p>
          <a:p>
            <a:pPr lvl="0"/>
            <a:r>
              <a:rPr lang="id-ID" dirty="0" smtClean="0">
                <a:ln>
                  <a:solidFill>
                    <a:schemeClr val="tx1"/>
                  </a:solidFill>
                </a:ln>
              </a:rPr>
              <a:t>        persamaan kuadrat </a:t>
            </a:r>
          </a:p>
          <a:p>
            <a:pPr lvl="0"/>
            <a:r>
              <a:rPr lang="id-ID" dirty="0" smtClean="0">
                <a:ln>
                  <a:solidFill>
                    <a:schemeClr val="tx1"/>
                  </a:solidFill>
                </a:ln>
              </a:rPr>
              <a:t>       </a:t>
            </a:r>
            <a:endParaRPr lang="id-ID" u="none" strike="noStrike" dirty="0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46521" y="5624732"/>
            <a:ext cx="5790321" cy="120454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d-ID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4.2.1</a:t>
            </a:r>
            <a:r>
              <a:rPr lang="id-ID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Menyajikan </a:t>
            </a:r>
            <a:r>
              <a:rPr lang="id-ID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hasil pembelajaran persamaan kuadrat</a:t>
            </a:r>
          </a:p>
          <a:p>
            <a:endParaRPr lang="id-ID" dirty="0" smtClean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4.2.2Menyelesaikan </a:t>
            </a:r>
            <a:r>
              <a:rPr lang="id-ID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masalah yang berkaitan dengan </a:t>
            </a:r>
            <a:endParaRPr lang="id-ID" dirty="0" smtClean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persamaan </a:t>
            </a:r>
            <a:r>
              <a:rPr lang="id-ID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kuadrat</a:t>
            </a:r>
            <a:endParaRPr lang="id-ID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11058" y="4419600"/>
            <a:ext cx="6248400" cy="95543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85800" algn="l"/>
              </a:tabLst>
            </a:pPr>
            <a:r>
              <a:rPr lang="id-ID" dirty="0" smtClean="0">
                <a:solidFill>
                  <a:schemeClr val="tx1"/>
                </a:solidFill>
                <a:latin typeface="Book Antiqua" pitchFamily="18" charset="0"/>
              </a:rPr>
              <a:t>3.2.4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Mengidentifikasi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jumlah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kali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akar-akar</a:t>
            </a:r>
            <a:r>
              <a:rPr 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endParaRPr lang="id-ID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tabLst>
                <a:tab pos="685800" algn="l"/>
              </a:tabLst>
            </a:pPr>
            <a:r>
              <a:rPr lang="id-ID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id-ID" dirty="0" smtClean="0">
                <a:solidFill>
                  <a:schemeClr val="tx1"/>
                </a:solidFill>
                <a:latin typeface="Book Antiqua" pitchFamily="18" charset="0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persamaan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itchFamily="18" charset="0"/>
              </a:rPr>
              <a:t>kuadrat</a:t>
            </a:r>
            <a:endParaRPr 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4672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8" grpId="0" animBg="1"/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7100" y="685800"/>
            <a:ext cx="2781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FF00"/>
                </a:solidFill>
                <a:latin typeface="Arial Narrow" pitchFamily="34" charset="0"/>
              </a:rPr>
              <a:t>Tujuan</a:t>
            </a:r>
            <a:r>
              <a:rPr lang="en-US" sz="3200" b="1" dirty="0" smtClean="0">
                <a:solidFill>
                  <a:srgbClr val="FFFF00"/>
                </a:solidFill>
                <a:latin typeface="Arial Narrow" pitchFamily="34" charset="0"/>
              </a:rPr>
              <a:t>  </a:t>
            </a:r>
            <a:r>
              <a:rPr lang="id-ID" sz="3200" b="1" dirty="0" smtClean="0">
                <a:solidFill>
                  <a:srgbClr val="FFFF00"/>
                </a:solidFill>
                <a:latin typeface="Arial Narrow" pitchFamily="34" charset="0"/>
              </a:rPr>
              <a:t>Pembelajaran               </a:t>
            </a:r>
          </a:p>
          <a:p>
            <a:endParaRPr lang="en-US" sz="3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1371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2133600" y="1828800"/>
            <a:ext cx="6705600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mengikuti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proses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peserta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didik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:</a:t>
            </a:r>
            <a:endParaRPr lang="id-ID" sz="2400" dirty="0">
              <a:solidFill>
                <a:schemeClr val="bg1"/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Me</a:t>
            </a:r>
            <a:r>
              <a:rPr lang="id-ID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mbuat kalimat matematika pada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permasalahan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sehari-hari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berkaitan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persamaan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kuadrat</a:t>
            </a:r>
            <a:endParaRPr lang="id-ID" sz="2400" dirty="0">
              <a:solidFill>
                <a:schemeClr val="bg1"/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Menganalisis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faktor-faktor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bentuk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aljabar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dalam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persamaan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kuadrat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penyelesaian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akar-akar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persamaan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kuadrat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cara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menentukan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akar-akar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persamaan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kuadrat</a:t>
            </a:r>
            <a:endParaRPr lang="id-ID" sz="2400" dirty="0">
              <a:solidFill>
                <a:schemeClr val="bg1"/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Mengidentifikasi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karakteristik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persamaan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kuadrat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akar-akarnya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Misal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dua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akar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satu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akar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tunggal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akar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real</a:t>
            </a:r>
            <a:endParaRPr lang="id-ID" sz="2400" dirty="0">
              <a:solidFill>
                <a:schemeClr val="bg1"/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Mengidentifikasi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hasil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jumlah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hasil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kali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akar-akar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persamaan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kuadrat</a:t>
            </a:r>
            <a:endParaRPr lang="id-ID" sz="2400" dirty="0">
              <a:solidFill>
                <a:schemeClr val="bg1"/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Menyajikan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hasil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persamaan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kuadrat</a:t>
            </a:r>
            <a:endParaRPr lang="id-ID" sz="2400" dirty="0">
              <a:solidFill>
                <a:schemeClr val="bg1"/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Menyelesaikan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masalah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berkaitan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persamaan</a:t>
            </a: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kuadrat</a:t>
            </a:r>
            <a:endParaRPr lang="id-ID" sz="2400" dirty="0">
              <a:solidFill>
                <a:schemeClr val="bg1"/>
              </a:solidFill>
              <a:ea typeface="Calibri"/>
              <a:cs typeface="Times New Roman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id-ID" sz="2400" dirty="0">
              <a:solidFill>
                <a:schemeClr val="bg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7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7601" y="600077"/>
            <a:ext cx="2819399" cy="54292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M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A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rgbClr val="FF66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T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E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R</a:t>
            </a:r>
            <a:r>
              <a:rPr lang="id-ID" sz="40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I</a:t>
            </a:r>
            <a:endParaRPr lang="id-ID" sz="4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Rockwell Extra Bold" pitchFamily="18" charset="0"/>
            </a:endParaRP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00" y="1447800"/>
            <a:ext cx="7010400" cy="5524846"/>
          </a:xfrm>
          <a:prstGeom prst="rect">
            <a:avLst/>
          </a:prstGeom>
          <a:blipFill rotWithShape="1">
            <a:blip r:embed="rId2"/>
            <a:stretch>
              <a:fillRect l="-1739" t="-993"/>
            </a:stretch>
          </a:blipFill>
        </p:spPr>
        <p:txBody>
          <a:bodyPr/>
          <a:lstStyle/>
          <a:p>
            <a:r>
              <a:rPr lang="id-ID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44413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7601" y="600077"/>
            <a:ext cx="2819399" cy="54292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M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A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rgbClr val="FF66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T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E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R</a:t>
            </a:r>
            <a:r>
              <a:rPr lang="id-ID" sz="40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I</a:t>
            </a:r>
            <a:endParaRPr lang="id-ID" sz="4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Rockwell Extra Bold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09800" y="1447800"/>
                <a:ext cx="6629400" cy="90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000" b="1" dirty="0" smtClean="0">
                    <a:solidFill>
                      <a:srgbClr val="FFFF00"/>
                    </a:solidFill>
                  </a:rPr>
                  <a:t>3.Menggunakan rumus kuadrat   x1,2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id-ID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id-ID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id-ID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id-ID" sz="20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id-ID" sz="2000" b="1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sz="2000" b="1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id-ID" sz="2000" b="1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id-ID" sz="20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id-ID" sz="20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id-ID" sz="2000" b="1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𝒂𝒄</m:t>
                            </m:r>
                          </m:e>
                        </m:rad>
                      </m:num>
                      <m:den>
                        <m:r>
                          <a:rPr lang="id-ID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id-ID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id-ID" sz="2000" b="1" dirty="0" smtClean="0">
                  <a:solidFill>
                    <a:srgbClr val="FFFF00"/>
                  </a:solidFill>
                </a:endParaRPr>
              </a:p>
              <a:p>
                <a:endParaRPr lang="id-ID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447800"/>
                <a:ext cx="6629400" cy="907556"/>
              </a:xfrm>
              <a:prstGeom prst="rect">
                <a:avLst/>
              </a:prstGeom>
              <a:blipFill rotWithShape="1"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385060" y="2033954"/>
                <a:ext cx="6553200" cy="169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Contoh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</m:ctrlPr>
                      </m:sSupPr>
                      <m:e>
                        <m: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  - 6x +8 = 0</a:t>
                </a:r>
              </a:p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a = 1,  b=-6 dan  c=  8</a:t>
                </a:r>
              </a:p>
              <a:p>
                <a:endParaRPr lang="id-ID" dirty="0">
                  <a:ln>
                    <a:solidFill>
                      <a:srgbClr val="FFFF00"/>
                    </a:solidFill>
                  </a:ln>
                </a:endParaRPr>
              </a:p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X1,2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</m:ctrlPr>
                      </m:fPr>
                      <m:num>
                        <m: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−</m:t>
                        </m:r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(−6)</m:t>
                        </m:r>
                        <m: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id-ID" i="1" smtClean="0">
                                <a:ln>
                                  <a:solidFill>
                                    <a:srgbClr val="FFFF00"/>
                                  </a:solidFill>
                                </a:ln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id-ID" i="1" smtClean="0">
                                    <a:ln>
                                      <a:solidFill>
                                        <a:srgbClr val="FFFF00"/>
                                      </a:solidFill>
                                    </a:ln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n>
                                      <a:solidFill>
                                        <a:srgbClr val="FFFF00"/>
                                      </a:solidFill>
                                    </a:ln>
                                    <a:latin typeface="Cambria Math"/>
                                  </a:rPr>
                                  <m:t>( −6 )</m:t>
                                </m:r>
                              </m:e>
                              <m:sup>
                                <m:r>
                                  <a:rPr lang="id-ID" i="1" smtClean="0">
                                    <a:ln>
                                      <a:solidFill>
                                        <a:srgbClr val="FFFF00"/>
                                      </a:solidFill>
                                    </a:ln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i="1" smtClean="0">
                                <a:ln>
                                  <a:solidFill>
                                    <a:srgbClr val="FFFF00"/>
                                  </a:solidFill>
                                </a:ln>
                                <a:latin typeface="Cambria Math"/>
                              </a:rPr>
                              <m:t>−4</m:t>
                            </m:r>
                            <m:r>
                              <a:rPr lang="id-ID" b="0" i="1" smtClean="0">
                                <a:ln>
                                  <a:solidFill>
                                    <a:srgbClr val="FFFF00"/>
                                  </a:solidFill>
                                </a:ln>
                                <a:latin typeface="Cambria Math"/>
                              </a:rPr>
                              <m:t>(1)(8)</m:t>
                            </m:r>
                          </m:e>
                        </m:rad>
                      </m:num>
                      <m:den>
                        <m: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2</m:t>
                        </m:r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(1)</m:t>
                        </m:r>
                      </m:den>
                    </m:f>
                  </m:oMath>
                </a14:m>
                <a:endParaRPr lang="id-ID" dirty="0">
                  <a:ln>
                    <a:solidFill>
                      <a:srgbClr val="FFFF00"/>
                    </a:solidFill>
                  </a:ln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60" y="2033954"/>
                <a:ext cx="6553200" cy="1697581"/>
              </a:xfrm>
              <a:prstGeom prst="rect">
                <a:avLst/>
              </a:prstGeom>
              <a:blipFill rotWithShape="1">
                <a:blip r:embed="rId3"/>
                <a:stretch>
                  <a:fillRect l="-744" t="-179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57800" y="3168134"/>
                <a:ext cx="3048000" cy="58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6</m:t>
                        </m:r>
                        <m: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id-ID" i="1" smtClean="0">
                                <a:ln>
                                  <a:solidFill>
                                    <a:srgbClr val="FFFF00"/>
                                  </a:solidFill>
                                </a:ln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id-ID" i="1" smtClean="0">
                                    <a:ln>
                                      <a:solidFill>
                                        <a:srgbClr val="FFFF00"/>
                                      </a:solidFill>
                                    </a:ln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n>
                                      <a:solidFill>
                                        <a:srgbClr val="FFFF00"/>
                                      </a:solidFill>
                                    </a:ln>
                                    <a:latin typeface="Cambria Math"/>
                                  </a:rPr>
                                  <m:t>36</m:t>
                                </m:r>
                              </m:e>
                              <m:sup/>
                            </m:sSup>
                            <m:r>
                              <a:rPr lang="id-ID" i="1" smtClean="0">
                                <a:ln>
                                  <a:solidFill>
                                    <a:srgbClr val="FFFF00"/>
                                  </a:solidFill>
                                </a:ln>
                                <a:latin typeface="Cambria Math"/>
                              </a:rPr>
                              <m:t>−</m:t>
                            </m:r>
                            <m:r>
                              <a:rPr lang="id-ID" b="0" i="1" smtClean="0">
                                <a:ln>
                                  <a:solidFill>
                                    <a:srgbClr val="FFFF00"/>
                                  </a:solidFill>
                                </a:ln>
                                <a:latin typeface="Cambria Math"/>
                              </a:rPr>
                              <m:t>32</m:t>
                            </m:r>
                          </m:e>
                        </m:rad>
                      </m:num>
                      <m:den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id-ID" dirty="0">
                  <a:ln>
                    <a:solidFill>
                      <a:srgbClr val="FFFF00"/>
                    </a:solidFill>
                  </a:ln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68134"/>
                <a:ext cx="3048000" cy="583686"/>
              </a:xfrm>
              <a:prstGeom prst="rect">
                <a:avLst/>
              </a:prstGeom>
              <a:blipFill rotWithShape="1">
                <a:blip r:embed="rId4"/>
                <a:stretch>
                  <a:fillRect l="-1800" b="-736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023295" y="3138131"/>
                <a:ext cx="1066800" cy="533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6</m:t>
                        </m:r>
                        <m: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id-ID" i="1" smtClean="0">
                                <a:ln>
                                  <a:solidFill>
                                    <a:srgbClr val="FFFF00"/>
                                  </a:solidFill>
                                </a:ln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id-ID" b="0" i="1" smtClean="0">
                                <a:ln>
                                  <a:solidFill>
                                    <a:srgbClr val="FFFF00"/>
                                  </a:solidFill>
                                </a:ln>
                                <a:latin typeface="Cambria Math"/>
                              </a:rPr>
                              <m:t>4</m:t>
                            </m:r>
                          </m:e>
                        </m:rad>
                      </m:num>
                      <m:den>
                        <m: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id-ID" dirty="0">
                  <a:ln>
                    <a:solidFill>
                      <a:srgbClr val="FFFF00"/>
                    </a:solidFill>
                  </a:ln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295" y="3138131"/>
                <a:ext cx="1066800" cy="533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05600" y="3275905"/>
            <a:ext cx="304800" cy="36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n>
                  <a:solidFill>
                    <a:srgbClr val="FFFF00"/>
                  </a:solidFill>
                </a:ln>
              </a:rPr>
              <a:t>=</a:t>
            </a:r>
            <a:endParaRPr lang="id-ID" dirty="0">
              <a:ln>
                <a:solidFill>
                  <a:srgbClr val="FFFF00"/>
                </a:solidFill>
              </a:ln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772400" y="3182718"/>
                <a:ext cx="116586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6</m:t>
                        </m:r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  <a:ea typeface="Cambria Math"/>
                          </a:rPr>
                          <m:t>±2</m:t>
                        </m:r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id-ID" dirty="0">
                  <a:ln>
                    <a:solidFill>
                      <a:srgbClr val="FFFF00"/>
                    </a:solidFill>
                  </a:ln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182718"/>
                <a:ext cx="1165860" cy="484043"/>
              </a:xfrm>
              <a:prstGeom prst="rect">
                <a:avLst/>
              </a:prstGeom>
              <a:blipFill rotWithShape="1">
                <a:blip r:embed="rId6"/>
                <a:stretch>
                  <a:fillRect l="-4188" b="-7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350477" y="3886200"/>
                <a:ext cx="6172200" cy="9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Jadi akar-akarnya adalah x1=2 atau x2= 4</a:t>
                </a:r>
              </a:p>
              <a:p>
                <a:endParaRPr lang="id-ID" sz="2000" b="1" dirty="0">
                  <a:ln>
                    <a:solidFill>
                      <a:srgbClr val="FFFF00"/>
                    </a:solidFill>
                  </a:ln>
                </a:endParaRPr>
              </a:p>
              <a:p>
                <a:r>
                  <a:rPr lang="id-ID" sz="2000" b="1" dirty="0" smtClean="0">
                    <a:ln>
                      <a:solidFill>
                        <a:srgbClr val="FFFF00"/>
                      </a:solidFill>
                    </a:ln>
                  </a:rPr>
                  <a:t>4.Menggambarkan sketsa grafik f(x)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b="1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</m:ctrlPr>
                      </m:sSupPr>
                      <m:e>
                        <m:r>
                          <a:rPr lang="id-ID" sz="2000" b="1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id-ID" sz="2000" b="1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id-ID" sz="2000" b="1" i="1" smtClean="0">
                        <a:ln>
                          <a:solidFill>
                            <a:srgbClr val="FFFF00"/>
                          </a:solidFill>
                        </a:ln>
                        <a:latin typeface="Cambria Math"/>
                      </a:rPr>
                      <m:t>+</m:t>
                    </m:r>
                    <m:r>
                      <a:rPr lang="id-ID" sz="2000" b="1" i="1" smtClean="0">
                        <a:ln>
                          <a:solidFill>
                            <a:srgbClr val="FFFF00"/>
                          </a:solidFill>
                        </a:ln>
                        <a:latin typeface="Cambria Math"/>
                      </a:rPr>
                      <m:t>𝒃𝒙</m:t>
                    </m:r>
                    <m:r>
                      <a:rPr lang="id-ID" sz="2000" b="1" i="1" smtClean="0">
                        <a:ln>
                          <a:solidFill>
                            <a:srgbClr val="FFFF00"/>
                          </a:solidFill>
                        </a:ln>
                        <a:latin typeface="Cambria Math"/>
                      </a:rPr>
                      <m:t>+</m:t>
                    </m:r>
                    <m:r>
                      <a:rPr lang="id-ID" sz="2000" b="1" i="1" smtClean="0">
                        <a:ln>
                          <a:solidFill>
                            <a:srgbClr val="FFFF00"/>
                          </a:solidFill>
                        </a:ln>
                        <a:latin typeface="Cambria Math"/>
                      </a:rPr>
                      <m:t>𝒄</m:t>
                    </m:r>
                    <m:r>
                      <a:rPr lang="id-ID" sz="2000" b="1" i="1" smtClean="0">
                        <a:ln>
                          <a:solidFill>
                            <a:srgbClr val="FFFF00"/>
                          </a:solidFill>
                        </a:ln>
                        <a:latin typeface="Cambria Math"/>
                      </a:rPr>
                      <m:t> </m:t>
                    </m:r>
                  </m:oMath>
                </a14:m>
                <a:endParaRPr lang="id-ID" sz="2000" b="1" dirty="0">
                  <a:ln>
                    <a:solidFill>
                      <a:srgbClr val="FFFF00"/>
                    </a:solidFill>
                  </a:ln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77" y="3886200"/>
                <a:ext cx="6172200" cy="991875"/>
              </a:xfrm>
              <a:prstGeom prst="rect">
                <a:avLst/>
              </a:prstGeom>
              <a:blipFill rotWithShape="1">
                <a:blip r:embed="rId7"/>
                <a:stretch>
                  <a:fillRect l="-1087" t="-3086" b="-104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989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7601" y="600077"/>
            <a:ext cx="2819399" cy="54292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M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A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rgbClr val="FF66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T</a:t>
            </a:r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E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R</a:t>
            </a:r>
            <a:r>
              <a:rPr lang="id-ID" sz="40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 Extra Bold" pitchFamily="18" charset="0"/>
              </a:rPr>
              <a:t>I</a:t>
            </a:r>
            <a:endParaRPr lang="id-ID" sz="4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Rockwell Extra Bold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057400" y="1295400"/>
                <a:ext cx="685800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400" b="1" dirty="0" smtClean="0">
                    <a:ln>
                      <a:solidFill>
                        <a:srgbClr val="FFFF00"/>
                      </a:solidFill>
                    </a:ln>
                    <a:latin typeface="Times New Roman" pitchFamily="18" charset="0"/>
                    <a:cs typeface="Times New Roman" pitchFamily="18" charset="0"/>
                  </a:rPr>
                  <a:t>DISKRIMINAN PERSAMAAN KUADRAT</a:t>
                </a:r>
              </a:p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Akar-akar persamaan kuadrat sangat ditentukan oleh nilai diskriminan</a:t>
                </a:r>
              </a:p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(D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</m:ctrlPr>
                      </m:sSupPr>
                      <m:e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id-ID" b="0" i="1" smtClean="0">
                            <a:ln>
                              <a:solidFill>
                                <a:srgbClr val="FFFF00"/>
                              </a:solidFill>
                            </a:ln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 - 4ac ) yang membedakan jenis akar-akar persamaan kuadrat</a:t>
                </a:r>
              </a:p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Menjadi 3 yaitu:</a:t>
                </a:r>
              </a:p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1.Jika D &gt; 0 maka persamaan kuadrat memiliki 2 akar real yg berlainan</a:t>
                </a:r>
              </a:p>
              <a:p>
                <a:r>
                  <a:rPr lang="id-ID" dirty="0">
                    <a:ln>
                      <a:solidFill>
                        <a:srgbClr val="FFFF00"/>
                      </a:solidFill>
                    </a:ln>
                  </a:rPr>
                  <a:t/>
                </a:r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  * Jika  D berbentuk kuadrat sempurna,maka kedua akarnya rasional</a:t>
                </a:r>
              </a:p>
              <a:p>
                <a:r>
                  <a:rPr lang="id-ID" dirty="0">
                    <a:ln>
                      <a:solidFill>
                        <a:srgbClr val="FFFF00"/>
                      </a:solidFill>
                    </a:ln>
                  </a:rPr>
                  <a:t/>
                </a:r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  *Jika D tidak berbentuk  kuadrat  sempurna,maka ke2 akarnya </a:t>
                </a:r>
              </a:p>
              <a:p>
                <a:r>
                  <a:rPr lang="id-ID" dirty="0">
                    <a:ln>
                      <a:solidFill>
                        <a:srgbClr val="FFFF00"/>
                      </a:solidFill>
                    </a:ln>
                  </a:rPr>
                  <a:t/>
                </a:r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     irasional</a:t>
                </a:r>
              </a:p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2.Jika D = 0 maka persamaan kuadrat mempunyai dua akar yg sama</a:t>
                </a:r>
              </a:p>
              <a:p>
                <a:r>
                  <a:rPr lang="id-ID" dirty="0">
                    <a:ln>
                      <a:solidFill>
                        <a:srgbClr val="FFFF00"/>
                      </a:solidFill>
                    </a:ln>
                  </a:rPr>
                  <a:t/>
                </a:r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    (akar kembar) real dan rasional</a:t>
                </a:r>
              </a:p>
              <a:p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3.Jika  D &lt; 0 , maka persamaan kuadrat tidak mempunyai akar real atau</a:t>
                </a:r>
              </a:p>
              <a:p>
                <a:r>
                  <a:rPr lang="id-ID" dirty="0">
                    <a:ln>
                      <a:solidFill>
                        <a:srgbClr val="FFFF00"/>
                      </a:solidFill>
                    </a:ln>
                  </a:rPr>
                  <a:t/>
                </a:r>
                <a:r>
                  <a:rPr lang="id-ID" dirty="0" smtClean="0">
                    <a:ln>
                      <a:solidFill>
                        <a:srgbClr val="FFFF00"/>
                      </a:solidFill>
                    </a:ln>
                  </a:rPr>
                  <a:t>  kedua akarnya tidak real (imajiner)</a:t>
                </a:r>
                <a:endParaRPr lang="id-ID" dirty="0">
                  <a:ln>
                    <a:solidFill>
                      <a:srgbClr val="FFFF00"/>
                    </a:solidFill>
                  </a:ln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95400"/>
                <a:ext cx="6858000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422" t="-1391" b="-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00360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632093"/>
            <a:ext cx="1532263" cy="38100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Soal</a:t>
            </a:r>
            <a:endParaRPr lang="en-US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022231" y="1085557"/>
                <a:ext cx="7010400" cy="1676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id-ID" dirty="0" smtClean="0">
                    <a:solidFill>
                      <a:schemeClr val="tx1"/>
                    </a:solidFill>
                  </a:rPr>
                  <a:t>Jika bentuk umum dari persamaan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id-ID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d-ID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/>
                      </a:rPr>
                      <m:t> −4=3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/>
                      </a:rPr>
                      <m:t>−6  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id-ID" dirty="0" smtClean="0">
                    <a:solidFill>
                      <a:schemeClr val="tx1"/>
                    </a:solidFill>
                  </a:rPr>
                  <a:t> adalah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id-ID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d-ID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 smtClean="0">
                    <a:solidFill>
                      <a:schemeClr val="tx1"/>
                    </a:solidFill>
                  </a:rPr>
                  <a:t> + bx + c = 0, maka nilai a,b,dan c berturut-turut adalah...</a:t>
                </a:r>
              </a:p>
              <a:p>
                <a:r>
                  <a:rPr lang="id-ID" dirty="0">
                    <a:solidFill>
                      <a:schemeClr val="tx1"/>
                    </a:solidFill>
                  </a:rPr>
                  <a:t/>
                </a:r>
                <a:r>
                  <a:rPr lang="id-ID" dirty="0" smtClean="0">
                    <a:solidFill>
                      <a:schemeClr val="tx1"/>
                    </a:solidFill>
                  </a:rPr>
                  <a:t>     A.1, -3, 2                                C. 1, 3, -2</a:t>
                </a:r>
              </a:p>
              <a:p>
                <a:r>
                  <a:rPr lang="id-ID" dirty="0" smtClean="0">
                    <a:solidFill>
                      <a:schemeClr val="tx1"/>
                    </a:solidFill>
                  </a:rPr>
                  <a:t>      B. 1,-2,3                                 B. 1, -3 , -10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31" y="1085557"/>
                <a:ext cx="7010400" cy="1676400"/>
              </a:xfrm>
              <a:prstGeom prst="rect">
                <a:avLst/>
              </a:prstGeom>
              <a:blipFill rotWithShape="1">
                <a:blip r:embed="rId2"/>
                <a:stretch>
                  <a:fillRect l="-6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199" y="2835798"/>
                <a:ext cx="6974595" cy="39348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b="1" dirty="0" smtClean="0">
                  <a:solidFill>
                    <a:schemeClr val="tx1"/>
                  </a:solidFill>
                </a:endParaRPr>
              </a:p>
              <a:p>
                <a:endParaRPr lang="id-ID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Pembahasan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r>
                  <a:rPr lang="id-ID" dirty="0" smtClean="0">
                    <a:solidFill>
                      <a:schemeClr val="tx1"/>
                    </a:solidFill>
                  </a:rPr>
                  <a:t>Untuk menentukan nilai a, b, dan c kita harus  merubah bentuk soal</a:t>
                </a:r>
              </a:p>
              <a:p>
                <a:r>
                  <a:rPr lang="id-ID" dirty="0" smtClean="0">
                    <a:solidFill>
                      <a:schemeClr val="tx1"/>
                    </a:solidFill>
                  </a:rPr>
                  <a:t>Menjadi bentuk umum terlebih dahulu</a:t>
                </a:r>
              </a:p>
              <a:p>
                <a:r>
                  <a:rPr lang="id-ID" dirty="0" smtClean="0">
                    <a:solidFill>
                      <a:schemeClr val="tx1"/>
                    </a:solidFill>
                  </a:rPr>
                  <a:t> = 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id-ID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r>
                      <a:rPr lang="id-ID" b="0" i="1" smtClean="0">
                        <a:solidFill>
                          <a:prstClr val="black"/>
                        </a:solidFill>
                        <a:latin typeface="Cambria Math"/>
                      </a:rPr>
                      <m:t>3</m:t>
                    </m:r>
                    <m:r>
                      <a:rPr lang="id-ID" b="0" i="1" smtClean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id-ID" b="0" i="1" smtClean="0">
                        <a:solidFill>
                          <a:prstClr val="black"/>
                        </a:solidFill>
                        <a:latin typeface="Cambria Math"/>
                      </a:rPr>
                      <m:t>−4+6=0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id-ID" dirty="0">
                    <a:solidFill>
                      <a:schemeClr val="tx1"/>
                    </a:solidFill>
                  </a:rPr>
                  <a:t> = 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id-ID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i="1">
                        <a:solidFill>
                          <a:prstClr val="black"/>
                        </a:solidFill>
                        <a:latin typeface="Cambria Math"/>
                      </a:rPr>
                      <m:t>−3</m:t>
                    </m:r>
                    <m:r>
                      <a:rPr lang="id-ID" i="1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id-ID" b="0" i="1" smtClean="0">
                        <a:solidFill>
                          <a:prstClr val="black"/>
                        </a:solidFill>
                        <a:latin typeface="Cambria Math"/>
                      </a:rPr>
                      <m:t>+2</m:t>
                    </m:r>
                    <m:r>
                      <a:rPr lang="id-ID" i="1">
                        <a:solidFill>
                          <a:prstClr val="black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id-ID" dirty="0" smtClean="0">
                    <a:solidFill>
                      <a:schemeClr val="tx1"/>
                    </a:solidFill>
                  </a:rPr>
                  <a:t> =&gt;   a= 1, b= -3 dan  c= 2</a:t>
                </a:r>
              </a:p>
              <a:p>
                <a:r>
                  <a:rPr lang="id-ID" dirty="0">
                    <a:solidFill>
                      <a:schemeClr val="tx1"/>
                    </a:solidFill>
                  </a:rPr>
                  <a:t/>
                </a:r>
                <a:r>
                  <a:rPr lang="id-ID" dirty="0" smtClean="0">
                    <a:solidFill>
                      <a:schemeClr val="tx1"/>
                    </a:solidFill>
                  </a:rPr>
                  <a:t>                                             Jawaban :  A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id-ID" dirty="0" smtClean="0">
                    <a:solidFill>
                      <a:schemeClr val="tx1"/>
                    </a:solidFill>
                  </a:rPr>
                  <a:t/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2835798"/>
                <a:ext cx="6974595" cy="3934858"/>
              </a:xfrm>
              <a:prstGeom prst="rect">
                <a:avLst/>
              </a:prstGeom>
              <a:blipFill rotWithShape="1">
                <a:blip r:embed="rId3"/>
                <a:stretch>
                  <a:fillRect l="-523" t="-4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342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0" y="609601"/>
            <a:ext cx="4038600" cy="4011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Latihan</a:t>
            </a:r>
            <a:r>
              <a:rPr lang="en-US" sz="1800" dirty="0" smtClean="0"/>
              <a:t> </a:t>
            </a:r>
            <a:r>
              <a:rPr lang="en-US" sz="1800" dirty="0" err="1" smtClean="0"/>
              <a:t>Soal</a:t>
            </a:r>
            <a:endParaRPr lang="en-US" sz="18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2133600" y="1219200"/>
                <a:ext cx="6705600" cy="1447800"/>
              </a:xfrm>
              <a:prstGeom prst="roundRect">
                <a:avLst>
                  <a:gd name="adj" fmla="val 745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/>
                <a:r>
                  <a:rPr lang="en-US" sz="1600" dirty="0" err="1" smtClean="0">
                    <a:solidFill>
                      <a:schemeClr val="tx1"/>
                    </a:solidFill>
                  </a:rPr>
                  <a:t>Soal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1 .</a:t>
                </a:r>
              </a:p>
              <a:p>
                <a:r>
                  <a:rPr lang="id-ID" sz="1600" dirty="0">
                    <a:solidFill>
                      <a:schemeClr val="tx1"/>
                    </a:solidFill>
                  </a:rPr>
                  <a:t/>
                </a:r>
                <a:r>
                  <a:rPr lang="id-ID" sz="1600" dirty="0" smtClean="0">
                    <a:solidFill>
                      <a:schemeClr val="tx1"/>
                    </a:solidFill>
                  </a:rPr>
                  <a:t>   Jika salah satu akar dari persamaan kuadrat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id-ID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id-ID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1600" dirty="0" smtClean="0">
                    <a:solidFill>
                      <a:schemeClr val="tx1"/>
                    </a:solidFill>
                  </a:rPr>
                  <a:t> - 4x + c =0 adalah 2 , maka</a:t>
                </a:r>
              </a:p>
              <a:p>
                <a:r>
                  <a:rPr lang="id-ID" sz="1600" dirty="0">
                    <a:solidFill>
                      <a:schemeClr val="tx1"/>
                    </a:solidFill>
                  </a:rPr>
                  <a:t/>
                </a:r>
                <a:r>
                  <a:rPr lang="id-ID" sz="1600" dirty="0" smtClean="0">
                    <a:solidFill>
                      <a:schemeClr val="tx1"/>
                    </a:solidFill>
                  </a:rPr>
                  <a:t>   nilai c yang memenuhi persamaan itu adalah...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219200"/>
                <a:ext cx="6705600" cy="1447800"/>
              </a:xfrm>
              <a:prstGeom prst="roundRect">
                <a:avLst>
                  <a:gd name="adj" fmla="val 7456"/>
                </a:avLst>
              </a:prstGeom>
              <a:blipFill rotWithShape="1">
                <a:blip r:embed="rId5"/>
                <a:stretch>
                  <a:fillRect t="-41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entagon 5"/>
          <p:cNvSpPr/>
          <p:nvPr/>
        </p:nvSpPr>
        <p:spPr>
          <a:xfrm rot="10800000" flipV="1">
            <a:off x="2450608" y="2929153"/>
            <a:ext cx="1740392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/>
            <a:endParaRPr lang="id-ID" sz="1700" dirty="0"/>
          </a:p>
        </p:txBody>
      </p:sp>
      <p:sp>
        <p:nvSpPr>
          <p:cNvPr id="7" name="Pentagon 6"/>
          <p:cNvSpPr/>
          <p:nvPr/>
        </p:nvSpPr>
        <p:spPr>
          <a:xfrm rot="10800000" flipV="1">
            <a:off x="2450209" y="3646743"/>
            <a:ext cx="1740791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/>
            <a:endParaRPr lang="id-ID" sz="1700" dirty="0"/>
          </a:p>
        </p:txBody>
      </p:sp>
      <p:sp>
        <p:nvSpPr>
          <p:cNvPr id="8" name="Pentagon 7"/>
          <p:cNvSpPr/>
          <p:nvPr/>
        </p:nvSpPr>
        <p:spPr>
          <a:xfrm rot="10800000" flipV="1">
            <a:off x="2450204" y="4394245"/>
            <a:ext cx="1740795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68275" lvl="1"/>
            <a:r>
              <a:rPr lang="id-ID" dirty="0" smtClean="0"/>
              <a:t>C = 2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2162177" y="2970097"/>
            <a:ext cx="576064" cy="519351"/>
          </a:xfrm>
          <a:prstGeom prst="ellipse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A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162177" y="3646743"/>
            <a:ext cx="576064" cy="519351"/>
          </a:xfrm>
          <a:prstGeom prst="ellips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B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62175" y="4410213"/>
            <a:ext cx="576064" cy="519351"/>
          </a:xfrm>
          <a:prstGeom prst="ellipse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C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 rot="10800000" flipV="1">
            <a:off x="2450607" y="5130293"/>
            <a:ext cx="1740391" cy="576064"/>
          </a:xfrm>
          <a:prstGeom prst="homePlate">
            <a:avLst/>
          </a:prstGeom>
          <a:gradFill flip="none" rotWithShape="1">
            <a:gsLst>
              <a:gs pos="0">
                <a:srgbClr val="00CCFF"/>
              </a:gs>
              <a:gs pos="71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68275" lvl="1"/>
            <a:r>
              <a:rPr lang="id-ID" dirty="0" smtClean="0"/>
              <a:t>C = - 6</a:t>
            </a:r>
            <a:endParaRPr lang="id-ID" dirty="0"/>
          </a:p>
        </p:txBody>
      </p:sp>
      <p:sp>
        <p:nvSpPr>
          <p:cNvPr id="14" name="Oval 13"/>
          <p:cNvSpPr/>
          <p:nvPr/>
        </p:nvSpPr>
        <p:spPr>
          <a:xfrm>
            <a:off x="2164459" y="5231386"/>
            <a:ext cx="576064" cy="519351"/>
          </a:xfrm>
          <a:prstGeom prst="ellipse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tabLst>
                <a:tab pos="349250" algn="l"/>
              </a:tabLst>
            </a:pPr>
            <a:r>
              <a:rPr lang="en-US" b="1" dirty="0" smtClean="0">
                <a:solidFill>
                  <a:srgbClr val="660033"/>
                </a:solidFill>
              </a:rPr>
              <a:t>D</a:t>
            </a:r>
            <a:endParaRPr lang="id-ID" b="1" dirty="0">
              <a:solidFill>
                <a:srgbClr val="6600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48300" y="2889283"/>
            <a:ext cx="222933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4400" b="1" cap="none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BENAR</a:t>
            </a:r>
          </a:p>
          <a:p>
            <a:pPr algn="ctr"/>
            <a:r>
              <a:rPr lang="id-ID" sz="2800" b="1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Lanjutkan</a:t>
            </a:r>
            <a:endParaRPr lang="en-US" sz="2800" b="1" cap="none" spc="50" dirty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972" y="4222807"/>
            <a:ext cx="18955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4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SALAH</a:t>
            </a:r>
          </a:p>
          <a:p>
            <a:pPr algn="ctr"/>
            <a:r>
              <a:rPr lang="id-ID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Coba Lagi</a:t>
            </a:r>
            <a:endParaRPr 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7403" y="304510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 = 4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2863603" y="3759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 = -4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0462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repeatCount="5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or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6" grpId="1"/>
      <p:bldP spid="16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295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Terima kasih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BAMBANGSMPN3KENDAL</cp:lastModifiedBy>
  <cp:revision>57</cp:revision>
  <dcterms:created xsi:type="dcterms:W3CDTF">2018-11-03T02:43:58Z</dcterms:created>
  <dcterms:modified xsi:type="dcterms:W3CDTF">2020-07-02T13:12:40Z</dcterms:modified>
</cp:coreProperties>
</file>