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Sötét stílus 1 – 2. jelölőszín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5899" autoAdjust="0"/>
  </p:normalViewPr>
  <p:slideViewPr>
    <p:cSldViewPr snapToGrid="0">
      <p:cViewPr varScale="1">
        <p:scale>
          <a:sx n="75" d="100"/>
          <a:sy n="75" d="100"/>
        </p:scale>
        <p:origin x="7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0B99DEA-4D78-4859-978F-EA10E3B48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503C29-2F2A-4FD7-ADBA-7366328B78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C05BD-DC7B-4C5E-B5A5-4BFE3A782C32}" type="datetime1">
              <a:rPr lang="hu-HU" smtClean="0"/>
              <a:t>2024. 02. 19.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4BCF44E-D4BC-4BAF-8936-F80AEC65B5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A2EFE0-FE7E-4FB2-B609-32D34620BC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DEFF4-5D40-4B93-A56E-C27866222F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8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A87C7-7519-4D67-86B1-4C59B63E80B8}" type="datetime1">
              <a:rPr lang="hu-HU" smtClean="0"/>
              <a:pPr/>
              <a:t>2024. 02. 19.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1EC90-C8D9-41FB-A4EB-EC1F3F31656D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9885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722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31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59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0964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817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398F9-7496-460B-902E-C273C2A0B206}" type="datetime1">
              <a:rPr lang="hu-HU" noProof="0" smtClean="0"/>
              <a:t>2024. 02. 19.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CC698A-6760-4A62-9018-0AABCF159EC6}" type="datetime1">
              <a:rPr lang="hu-HU" noProof="0" smtClean="0"/>
              <a:t>2024. 02. 19.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49D86D-F33B-4708-8DFE-791360037264}" type="datetime1">
              <a:rPr lang="hu-HU" noProof="0" smtClean="0"/>
              <a:t>2024. 02. 19.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A3389E-19A3-411A-BFFF-AA1EBFAAA189}" type="datetime1">
              <a:rPr lang="hu-HU" noProof="0" smtClean="0"/>
              <a:t>2024. 02. 19.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B76A7-E3DE-44F6-950D-D8C1CB8E60DB}" type="datetime1">
              <a:rPr lang="hu-HU" noProof="0" smtClean="0"/>
              <a:t>2024. 02. 19.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095CB-A9A6-44F0-8909-7C83DD8442FC}" type="datetime1">
              <a:rPr lang="hu-HU" noProof="0" smtClean="0"/>
              <a:t>2024. 02. 19.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D9442-43DA-4EA6-9479-AA3159D70C11}" type="datetime1">
              <a:rPr lang="hu-HU" noProof="0" smtClean="0"/>
              <a:t>2024. 02. 19.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6479E-9EB2-4CA3-972B-BCF54BE5A0A5}" type="datetime1">
              <a:rPr lang="hu-HU" noProof="0" smtClean="0"/>
              <a:t>2024. 02. 19.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00793B-79A1-4226-A747-796950F69192}" type="datetime1">
              <a:rPr lang="hu-HU" noProof="0" smtClean="0"/>
              <a:t>2024. 02. 19.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Dátum hely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B24F7F-5EDB-4BD4-9351-4A870BAC5594}" type="datetime1">
              <a:rPr lang="hu-HU" noProof="0" smtClean="0"/>
              <a:t>2024. 02. 19.</a:t>
            </a:fld>
            <a:endParaRPr lang="hu-HU" noProof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églalap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346EB83B-EFC7-4D72-9197-46B8AC85C3EE}" type="datetime1">
              <a:rPr lang="hu-HU" noProof="0" smtClean="0"/>
              <a:t>2024. 02. 19.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B806525E-D09F-4AED-A424-337FF13407AE}" type="datetime1">
              <a:rPr lang="hu-HU" noProof="0" smtClean="0"/>
              <a:t>2024. 02. 19.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5.jpeg"/><Relationship Id="rId7" Type="http://schemas.openxmlformats.org/officeDocument/2006/relationships/hyperlink" Target="https://www.ebay.com/itm/Cute-Pet-Cat-Glasses-UV-Sunglasses-Protection-Eye-Wear-Funny-Kitty-Kitten-Toys-/26326156060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hyperlink" Target="https://www.pinterest.com/pin/323133341991622143/" TargetMode="External"/><Relationship Id="rId4" Type="http://schemas.openxmlformats.org/officeDocument/2006/relationships/image" Target="../media/image6.jpg"/><Relationship Id="rId9" Type="http://schemas.openxmlformats.org/officeDocument/2006/relationships/hyperlink" Target="https://www.pinterest.com/pin/dog-with-sunglasses--19365485271628735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372" y="759802"/>
            <a:ext cx="4872228" cy="1881798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Egy főre jutó bruttó és nettó jövedelem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hu-HU" sz="1800" dirty="0" err="1">
                <a:solidFill>
                  <a:schemeClr val="tx1"/>
                </a:solidFill>
              </a:rPr>
              <a:t>Készytette</a:t>
            </a:r>
            <a:r>
              <a:rPr lang="hu-HU" sz="1800" dirty="0">
                <a:solidFill>
                  <a:schemeClr val="tx1"/>
                </a:solidFill>
              </a:rPr>
              <a:t>: Persi Dániel</a:t>
            </a:r>
          </a:p>
        </p:txBody>
      </p:sp>
      <p:pic>
        <p:nvPicPr>
          <p:cNvPr id="5" name="Kép 4" descr="Pénzügyi kereskedelmi számok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4" name="Kép 3" descr="Pénzügyi kereskedelmi számok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463040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 referenciaszemély korcsoportja és iskolai végzettsége szerint</a:t>
            </a:r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F32F6A2C-0407-4529-B3DF-4F02F9513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46688"/>
              </p:ext>
            </p:extLst>
          </p:nvPr>
        </p:nvGraphicFramePr>
        <p:xfrm>
          <a:off x="-1" y="1463040"/>
          <a:ext cx="12192000" cy="539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9748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318272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081997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89637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007351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870058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199023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08196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29937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712320"/>
                    </a:ext>
                  </a:extLst>
                </a:gridCol>
              </a:tblGrid>
              <a:tr h="26661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dirty="0">
                          <a:effectLst/>
                        </a:rPr>
                        <a:t>Megnevezés</a:t>
                      </a:r>
                      <a:endParaRPr lang="hu-HU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>
                          <a:effectLst/>
                        </a:rPr>
                        <a:t>Összesen</a:t>
                      </a:r>
                      <a:endParaRPr lang="hu-HU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>
                          <a:effectLst/>
                        </a:rPr>
                        <a:t>Referenciaszemély korcsoportja</a:t>
                      </a:r>
                      <a:endParaRPr lang="hu-HU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hu-HU">
                          <a:effectLst/>
                        </a:rPr>
                        <a:t>Referenciaszemély iskolai végzettsége</a:t>
                      </a:r>
                      <a:endParaRPr lang="hu-HU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30669"/>
                  </a:ext>
                </a:extLst>
              </a:tr>
              <a:tr h="26661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>
                          <a:effectLst/>
                        </a:rPr>
                        <a:t>25 évesnél fiatalabb</a:t>
                      </a:r>
                      <a:endParaRPr lang="hu-HU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>
                          <a:effectLst/>
                        </a:rPr>
                        <a:t>25–54</a:t>
                      </a:r>
                      <a:endParaRPr lang="hu-HU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>
                          <a:effectLst/>
                        </a:rPr>
                        <a:t>55–64</a:t>
                      </a:r>
                      <a:endParaRPr lang="hu-HU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>
                          <a:effectLst/>
                        </a:rPr>
                        <a:t>65 éves és idősebb</a:t>
                      </a:r>
                      <a:endParaRPr lang="hu-HU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>
                          <a:effectLst/>
                        </a:rPr>
                        <a:t>alapfokú vagy niincs iskolai végzettsége</a:t>
                      </a:r>
                      <a:endParaRPr lang="hu-HU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>
                          <a:effectLst/>
                        </a:rPr>
                        <a:t>középfokú érettségi nélkül</a:t>
                      </a:r>
                      <a:endParaRPr lang="hu-HU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>
                          <a:effectLst/>
                        </a:rPr>
                        <a:t>középfokú érettségivel</a:t>
                      </a:r>
                      <a:endParaRPr lang="hu-HU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>
                          <a:effectLst/>
                        </a:rPr>
                        <a:t>felsőfokú</a:t>
                      </a:r>
                      <a:endParaRPr lang="hu-HU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004557"/>
                  </a:ext>
                </a:extLst>
              </a:tr>
              <a:tr h="799836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hu-HU" dirty="0">
                          <a:effectLst/>
                        </a:rPr>
                        <a:t>éves</a:t>
                      </a:r>
                      <a:endParaRPr lang="hu-HU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552111"/>
                  </a:ext>
                </a:extLst>
              </a:tr>
              <a:tr h="199959">
                <a:tc gridSpan="10">
                  <a:txBody>
                    <a:bodyPr/>
                    <a:lstStyle/>
                    <a:p>
                      <a:pPr algn="l"/>
                      <a:r>
                        <a:rPr lang="hu-HU" sz="1200" b="1" dirty="0">
                          <a:solidFill>
                            <a:srgbClr val="FFFFFF"/>
                          </a:solidFill>
                          <a:effectLst/>
                        </a:rPr>
                        <a:t>2020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350985"/>
                  </a:ext>
                </a:extLst>
              </a:tr>
              <a:tr h="417776">
                <a:tc>
                  <a:txBody>
                    <a:bodyPr/>
                    <a:lstStyle/>
                    <a:p>
                      <a:pPr algn="l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2 238 468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1 838 688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2 262 346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2 468 750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2 010 891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1 388 832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1 969 400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2 293 809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2 982 867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37242665"/>
                  </a:ext>
                </a:extLst>
              </a:tr>
              <a:tr h="417776">
                <a:tc>
                  <a:txBody>
                    <a:bodyPr/>
                    <a:lstStyle/>
                    <a:p>
                      <a:pPr algn="l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1 766 965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1 250 211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1 725 540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1 954 148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1 829 732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1 091 747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1 550 012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1 810 487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2 362 492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59791787"/>
                  </a:ext>
                </a:extLst>
              </a:tr>
              <a:tr h="199959">
                <a:tc gridSpan="10">
                  <a:txBody>
                    <a:bodyPr/>
                    <a:lstStyle/>
                    <a:p>
                      <a:pPr algn="l"/>
                      <a:r>
                        <a:rPr lang="hu-HU" sz="1200" b="1" dirty="0">
                          <a:solidFill>
                            <a:srgbClr val="FFFFFF"/>
                          </a:solidFill>
                          <a:effectLst/>
                        </a:rPr>
                        <a:t>2021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79052"/>
                  </a:ext>
                </a:extLst>
              </a:tr>
              <a:tr h="417776">
                <a:tc>
                  <a:txBody>
                    <a:bodyPr/>
                    <a:lstStyle/>
                    <a:p>
                      <a:pPr algn="l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2 622 150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2 399 717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2 651 343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2 930 969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2 278 673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1 683 265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2 225 512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2 650 473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3 560 718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36682721"/>
                  </a:ext>
                </a:extLst>
              </a:tr>
              <a:tr h="417776">
                <a:tc>
                  <a:txBody>
                    <a:bodyPr/>
                    <a:lstStyle/>
                    <a:p>
                      <a:pPr algn="l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1 921 306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1 719 217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1 844 504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2 093 019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2 057 831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1 331 498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1 658 550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1 956 955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rgbClr val="000000"/>
                          </a:solidFill>
                          <a:effectLst/>
                        </a:rPr>
                        <a:t>2 503 100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1677271"/>
                  </a:ext>
                </a:extLst>
              </a:tr>
              <a:tr h="199959">
                <a:tc gridSpan="10">
                  <a:txBody>
                    <a:bodyPr/>
                    <a:lstStyle/>
                    <a:p>
                      <a:pPr algn="l"/>
                      <a:r>
                        <a:rPr lang="hu-HU" sz="1200" b="1" dirty="0">
                          <a:solidFill>
                            <a:srgbClr val="FFFFFF"/>
                          </a:solidFill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473248"/>
                  </a:ext>
                </a:extLst>
              </a:tr>
              <a:tr h="417776">
                <a:tc>
                  <a:txBody>
                    <a:bodyPr/>
                    <a:lstStyle/>
                    <a:p>
                      <a:pPr algn="l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Bruttó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3 084 472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2 246 851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3 079 507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3 464 445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2 923 251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1 793 317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2 488 468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3 058 614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>
                          <a:solidFill>
                            <a:schemeClr val="tx1"/>
                          </a:solidFill>
                          <a:effectLst/>
                        </a:rPr>
                        <a:t>4 310 251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8345448"/>
                  </a:ext>
                </a:extLst>
              </a:tr>
              <a:tr h="417776">
                <a:tc>
                  <a:txBody>
                    <a:bodyPr/>
                    <a:lstStyle/>
                    <a:p>
                      <a:pPr algn="l"/>
                      <a:r>
                        <a:rPr lang="hu-HU" sz="1200" b="0" dirty="0">
                          <a:solidFill>
                            <a:srgbClr val="000000"/>
                          </a:solidFill>
                          <a:effectLst/>
                        </a:rPr>
                        <a:t>Nettó jövedelem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2 244 806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1 641 548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2 220 916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2 537 813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2 180 207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1 358 795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1 836 182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2 235 544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b="0" dirty="0">
                          <a:solidFill>
                            <a:schemeClr val="tx1"/>
                          </a:solidFill>
                          <a:effectLst/>
                        </a:rPr>
                        <a:t>3 075 996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83324037"/>
                  </a:ext>
                </a:extLst>
              </a:tr>
            </a:tbl>
          </a:graphicData>
        </a:graphic>
      </p:graphicFrame>
      <p:sp>
        <p:nvSpPr>
          <p:cNvPr id="6" name="Tartalom helye 5">
            <a:extLst>
              <a:ext uri="{FF2B5EF4-FFF2-40B4-BE49-F238E27FC236}">
                <a16:creationId xmlns:a16="http://schemas.microsoft.com/office/drawing/2014/main" id="{5458D624-CBE2-43CC-9ACF-D458994C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974" y="444314"/>
            <a:ext cx="4229101" cy="4648200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 referenciaszemély korcsoportja és iskolai végzettsége szerint diagrammon</a:t>
            </a:r>
            <a:endParaRPr lang="hu-HU" dirty="0">
              <a:solidFill>
                <a:srgbClr val="FFFFFF"/>
              </a:solidFill>
            </a:endParaRPr>
          </a:p>
        </p:txBody>
      </p:sp>
      <p:pic>
        <p:nvPicPr>
          <p:cNvPr id="1026" name="Picture 2" descr="A háztartások életszínvonala, 2020">
            <a:extLst>
              <a:ext uri="{FF2B5EF4-FFF2-40B4-BE49-F238E27FC236}">
                <a16:creationId xmlns:a16="http://schemas.microsoft.com/office/drawing/2014/main" id="{B7BF3213-90B3-4A84-916C-6ABFED0C4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37292"/>
            <a:ext cx="7591051" cy="402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artalom helye 6">
            <a:extLst>
              <a:ext uri="{FF2B5EF4-FFF2-40B4-BE49-F238E27FC236}">
                <a16:creationId xmlns:a16="http://schemas.microsoft.com/office/drawing/2014/main" id="{BC16BA57-0D12-4975-BC0D-ED4B3A439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836" y="4797044"/>
            <a:ext cx="7729728" cy="3101983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99" y="88901"/>
            <a:ext cx="3512141" cy="2755900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hu-HU" dirty="0">
                <a:solidFill>
                  <a:srgbClr val="FFFFFF"/>
                </a:solidFill>
              </a:rPr>
              <a:t>Egy főre jutó bruttó és nettó jövedelem jövedelmi </a:t>
            </a:r>
            <a:r>
              <a:rPr lang="hu-HU" dirty="0" err="1">
                <a:solidFill>
                  <a:srgbClr val="FFFFFF"/>
                </a:solidFill>
              </a:rPr>
              <a:t>ötödök</a:t>
            </a:r>
            <a:r>
              <a:rPr lang="hu-HU" dirty="0">
                <a:solidFill>
                  <a:srgbClr val="FFFFFF"/>
                </a:solidFill>
              </a:rPr>
              <a:t> (</a:t>
            </a:r>
            <a:r>
              <a:rPr lang="hu-HU" dirty="0" err="1">
                <a:solidFill>
                  <a:srgbClr val="FFFFFF"/>
                </a:solidFill>
              </a:rPr>
              <a:t>kvintilisek</a:t>
            </a:r>
            <a:r>
              <a:rPr lang="hu-HU" dirty="0">
                <a:solidFill>
                  <a:srgbClr val="FFFFFF"/>
                </a:solidFill>
              </a:rPr>
              <a:t>) szerint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4CDF860B-3BF7-441C-A421-67C671A9C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054030"/>
              </p:ext>
            </p:extLst>
          </p:nvPr>
        </p:nvGraphicFramePr>
        <p:xfrm>
          <a:off x="3867741" y="0"/>
          <a:ext cx="8324259" cy="68580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774753">
                  <a:extLst>
                    <a:ext uri="{9D8B030D-6E8A-4147-A177-3AD203B41FA5}">
                      <a16:colId xmlns:a16="http://schemas.microsoft.com/office/drawing/2014/main" val="456532248"/>
                    </a:ext>
                  </a:extLst>
                </a:gridCol>
                <a:gridCol w="2774753">
                  <a:extLst>
                    <a:ext uri="{9D8B030D-6E8A-4147-A177-3AD203B41FA5}">
                      <a16:colId xmlns:a16="http://schemas.microsoft.com/office/drawing/2014/main" val="1276930444"/>
                    </a:ext>
                  </a:extLst>
                </a:gridCol>
                <a:gridCol w="2774753">
                  <a:extLst>
                    <a:ext uri="{9D8B030D-6E8A-4147-A177-3AD203B41FA5}">
                      <a16:colId xmlns:a16="http://schemas.microsoft.com/office/drawing/2014/main" val="16809968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hu-HU" dirty="0">
                          <a:effectLst/>
                        </a:rPr>
                        <a:t>Megnevezés</a:t>
                      </a:r>
                      <a:endParaRPr lang="hu-HU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>
                          <a:effectLst/>
                        </a:rPr>
                        <a:t>2021</a:t>
                      </a:r>
                      <a:endParaRPr lang="hu-HU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>
                          <a:effectLst/>
                        </a:rPr>
                        <a:t>2022</a:t>
                      </a:r>
                      <a:endParaRPr lang="hu-HU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606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Bruttó jövedelem</a:t>
                      </a:r>
                      <a:endParaRPr lang="hu-HU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endParaRPr lang="hu-HU" b="1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endParaRPr lang="hu-HU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0901951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1. jövedelmi ötöd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5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1 143 556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1 245 951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926989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2. jövedelmi ötöd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5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dirty="0">
                          <a:effectLst/>
                        </a:rPr>
                        <a:t>1 780 889</a:t>
                      </a:r>
                      <a:endParaRPr lang="hu-HU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2 075 456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4034097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3. jövedelmi ötöd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5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2 283 809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2 731 287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1450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4. jövedelmi ötöd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5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2 796 946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3 340 107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2715549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5. jövedelmi ötöd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5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5 104 929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6 026 815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59788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összesen</a:t>
                      </a:r>
                      <a:endParaRPr lang="hu-HU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5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2 622 150</a:t>
                      </a:r>
                      <a:endParaRPr lang="hu-HU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3 084 472</a:t>
                      </a:r>
                      <a:endParaRPr lang="hu-HU" b="1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646525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Nettó jövedelem</a:t>
                      </a:r>
                      <a:endParaRPr lang="hu-HU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endParaRPr lang="hu-HU" b="1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endParaRPr lang="hu-HU" b="1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799179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1. jövedelmi ötöd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5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852 853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925 667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8253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2. jövedelmi ötöd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5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1 271 319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1 475 880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678526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3. jövedelmi ötöd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5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1 697 922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2 015 348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405692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4. jövedelmi ötöd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5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2 117 960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2 507 107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3837006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5. jövedelmi ötöd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5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3 665 975</a:t>
                      </a:r>
                      <a:endParaRPr lang="hu-HU" b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4 298 100</a:t>
                      </a:r>
                      <a:endParaRPr lang="hu-HU" b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038060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hu-HU">
                          <a:effectLst/>
                        </a:rPr>
                        <a:t>összesen</a:t>
                      </a:r>
                      <a:endParaRPr lang="hu-HU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50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>
                          <a:effectLst/>
                        </a:rPr>
                        <a:t>1 921 306</a:t>
                      </a:r>
                      <a:endParaRPr lang="hu-HU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dirty="0">
                          <a:effectLst/>
                        </a:rPr>
                        <a:t>2 244 806</a:t>
                      </a:r>
                      <a:endParaRPr lang="hu-HU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71978058"/>
                  </a:ext>
                </a:extLst>
              </a:tr>
            </a:tbl>
          </a:graphicData>
        </a:graphic>
      </p:graphicFrame>
      <p:pic>
        <p:nvPicPr>
          <p:cNvPr id="2050" name="Picture 2" descr="Az egy lakosra jutó átlagos havi nettó jövedelem települési jövedelmi  tizedek szerint, 2014 | Térport">
            <a:extLst>
              <a:ext uri="{FF2B5EF4-FFF2-40B4-BE49-F238E27FC236}">
                <a16:creationId xmlns:a16="http://schemas.microsoft.com/office/drawing/2014/main" id="{E81DB622-1EE6-46CF-AA96-A84F49EC4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000"/>
            <a:ext cx="3867741" cy="370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hu-HU" dirty="0">
                <a:solidFill>
                  <a:schemeClr val="bg1"/>
                </a:solidFill>
              </a:rPr>
              <a:t>Köszönöm a figyelmet!</a:t>
            </a:r>
          </a:p>
        </p:txBody>
      </p:sp>
      <p:pic>
        <p:nvPicPr>
          <p:cNvPr id="4" name="Kép 3" descr="Pénzügyi számokra mutató tollat tartó kéz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C4CA660A-A11C-42D2-9ECF-DC278E59C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0"/>
            <a:ext cx="4657324" cy="2984500"/>
          </a:xfr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CA6A15F-FE9A-4791-BB7A-FC5873039E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182265" y="2351900"/>
            <a:ext cx="4506100" cy="45061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687293C8-C878-441F-8F96-E035A2C98D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0" y="2981314"/>
            <a:ext cx="4657324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Pénzügyi arculat</Template>
  <TotalTime>0</TotalTime>
  <Words>372</Words>
  <Application>Microsoft Office PowerPoint</Application>
  <PresentationFormat>Szélesvásznú</PresentationFormat>
  <Paragraphs>128</Paragraphs>
  <Slides>5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Csomag</vt:lpstr>
      <vt:lpstr>Egy főre jutó bruttó és nettó jövedelem</vt:lpstr>
      <vt:lpstr>a referenciaszemély korcsoportja és iskolai végzettsége szerint</vt:lpstr>
      <vt:lpstr>a referenciaszemély korcsoportja és iskolai végzettsége szerint diagrammon</vt:lpstr>
      <vt:lpstr>Egy főre jutó bruttó és nettó jövedelem jövedelmi ötödök (kvintilisek) szerint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2024-02-19T13:35:18Z</dcterms:created>
  <dcterms:modified xsi:type="dcterms:W3CDTF">2024-02-19T14:05:48Z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