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5" name="Shape 75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6" name="Shape 76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1" name="Shape 81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tticgreek.org/pronunc/pronunc_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Greek Alphabet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85350" y="3650187"/>
            <a:ext cx="37736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Gregory Crane, Anna Krohn, 2015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3650212"/>
            <a:ext cx="967199" cy="3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050" y="3613804"/>
            <a:ext cx="967200" cy="4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/>
              <a:t>Α α</a:t>
            </a:r>
            <a:r>
              <a:rPr lang="en" sz="2400"/>
              <a:t> 		</a:t>
            </a:r>
            <a:r>
              <a:rPr lang="en" sz="2400" u="sng"/>
              <a:t>Β β</a:t>
            </a:r>
            <a:r>
              <a:rPr lang="en" sz="2400"/>
              <a:t> 		</a:t>
            </a:r>
            <a:r>
              <a:rPr lang="en" sz="2400" u="sng"/>
              <a:t>Γ γ</a:t>
            </a:r>
            <a:r>
              <a:rPr lang="en" sz="2400"/>
              <a:t> 		</a:t>
            </a:r>
            <a:r>
              <a:rPr lang="en" sz="2400" u="sng"/>
              <a:t>Δ δ</a:t>
            </a:r>
            <a:r>
              <a:rPr lang="en" sz="2400"/>
              <a:t> 		</a:t>
            </a:r>
            <a:r>
              <a:rPr lang="en" sz="2400" u="sng"/>
              <a:t>Ε ε</a:t>
            </a:r>
            <a:r>
              <a:rPr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alpha		beta			gamma		delta		epsilon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/>
              <a:t>Ζ ζ</a:t>
            </a:r>
            <a:r>
              <a:rPr lang="en" sz="2400"/>
              <a:t> 		</a:t>
            </a:r>
            <a:r>
              <a:rPr lang="en" sz="2400" u="sng"/>
              <a:t>Η η</a:t>
            </a:r>
            <a:r>
              <a:rPr lang="en" sz="2400"/>
              <a:t> 		</a:t>
            </a:r>
            <a:r>
              <a:rPr lang="en" sz="2400" u="sng"/>
              <a:t>Θ θ</a:t>
            </a:r>
            <a:r>
              <a:rPr lang="en" sz="2400"/>
              <a:t> 		</a:t>
            </a:r>
            <a:r>
              <a:rPr lang="en" sz="2400" u="sng"/>
              <a:t>Ι ι </a:t>
            </a:r>
            <a:r>
              <a:rPr lang="en" sz="2400"/>
              <a:t>			</a:t>
            </a:r>
            <a:r>
              <a:rPr lang="en" sz="2400" u="sng"/>
              <a:t>Κ κ</a:t>
            </a:r>
            <a:r>
              <a:rPr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zeta			eta			theta		iota			kappa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/>
              <a:t>Λ λ</a:t>
            </a:r>
            <a:r>
              <a:rPr lang="en" sz="2400"/>
              <a:t> 		</a:t>
            </a:r>
            <a:r>
              <a:rPr lang="en" sz="2400" u="sng"/>
              <a:t>Μ μ</a:t>
            </a:r>
            <a:r>
              <a:rPr lang="en" sz="2400"/>
              <a:t> 		</a:t>
            </a:r>
            <a:r>
              <a:rPr lang="en" sz="2400" u="sng"/>
              <a:t>Ν ν</a:t>
            </a:r>
            <a:r>
              <a:rPr lang="en" sz="2400"/>
              <a:t> 		</a:t>
            </a:r>
            <a:r>
              <a:rPr lang="en" sz="2400" u="sng"/>
              <a:t>Ξ ξ</a:t>
            </a:r>
            <a:r>
              <a:rPr lang="en" sz="2400"/>
              <a:t> 		</a:t>
            </a:r>
            <a:r>
              <a:rPr lang="en" sz="2400" u="sng"/>
              <a:t>Ο ο</a:t>
            </a:r>
            <a:r>
              <a:rPr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lambda		mu			nu			xi			omicron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/>
              <a:t>Π π</a:t>
            </a:r>
            <a:r>
              <a:rPr lang="en" sz="2400"/>
              <a:t> 		</a:t>
            </a:r>
            <a:r>
              <a:rPr lang="en" sz="2400" u="sng"/>
              <a:t>Ρ ρ</a:t>
            </a:r>
            <a:r>
              <a:rPr lang="en" sz="2400"/>
              <a:t> 		</a:t>
            </a:r>
            <a:r>
              <a:rPr lang="en" sz="2400" u="sng"/>
              <a:t>Σ σ (ς)</a:t>
            </a:r>
            <a:r>
              <a:rPr lang="en" sz="2400"/>
              <a:t> 	</a:t>
            </a:r>
            <a:r>
              <a:rPr lang="en" sz="2400" u="sng"/>
              <a:t>Τ τ</a:t>
            </a:r>
            <a:r>
              <a:rPr lang="en" sz="2400"/>
              <a:t> 		</a:t>
            </a:r>
            <a:r>
              <a:rPr lang="en" sz="2400" u="sng"/>
              <a:t>Υ υ</a:t>
            </a:r>
            <a:r>
              <a:rPr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pi			rho			sigma		tau			upsilon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/>
              <a:t>Φ φ</a:t>
            </a:r>
            <a:r>
              <a:rPr lang="en" sz="2400"/>
              <a:t> 		</a:t>
            </a:r>
            <a:r>
              <a:rPr lang="en" sz="2400" u="sng"/>
              <a:t>Χ χ</a:t>
            </a:r>
            <a:r>
              <a:rPr lang="en" sz="2400"/>
              <a:t> 		</a:t>
            </a:r>
            <a:r>
              <a:rPr lang="en" sz="2400" u="sng"/>
              <a:t>Ψ ψ</a:t>
            </a:r>
            <a:r>
              <a:rPr lang="en" sz="2400"/>
              <a:t> 		</a:t>
            </a:r>
            <a:r>
              <a:rPr lang="en" sz="2400" u="sng"/>
              <a:t>Ω ω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phi			chi			psi			omega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Iliad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μῆνιν ἄειδε θεὰ Πηληϊάδεω Ἀχιλῆος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οὐλομένην, ἣ μυρί᾽ Ἀχαιοῖς ἄλγε᾽ ἔθηκε,</a:t>
            </a:r>
          </a:p>
          <a:p>
            <a:pPr indent="-69850" lvl="0" mar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F497D"/>
                </a:solidFill>
              </a:rPr>
              <a:t>πολλὰς δ᾽ ἰφθίμους ψυχὰς Ἄϊδι προΐαψεν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ἡρώων, αὐτοὺς δὲ ἑλώρια τεῦχε κύνεσσιν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οἰωνοῖσί τε πᾶσι, Διὸς δ᾽ ἐτελείετο βουλή,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ἐξ οὗ δὴ τὰ πρῶτα διαστήτην ἐρίσαντε</a:t>
            </a:r>
          </a:p>
          <a:p>
            <a:pPr indent="-69850" lvl="0" mar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F497D"/>
                </a:solidFill>
              </a:rPr>
              <a:t>Ἀτρεΐδης τε ἄναξ ἀνδρῶν καὶ δῖος Ἀχιλλεύς.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-Iliad 1.1-7		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“What are all those marks??”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1F497D"/>
                </a:solidFill>
              </a:rPr>
              <a:t>μῆνιν ἄειδε θεὰ Πηληϊάδεω Ἀχιλῆος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-breathing marks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-rough 	Ἑλένη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-smooth	ὀλιγαρχία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-accents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-acute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-grave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-circumflex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Pronunciation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-an awesome resource for hearing the pronunciations of letters and words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http://atticgreek.org/pronunc/pronunc_guide.html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Some notes: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-diphthongs, special vowel combinations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-gamma, changes sound depending on the preceding letters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-a word has as many syllables as it does vowels or diphthongs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	-accents indicate stressed syllables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F497D"/>
                </a:solidFill>
              </a:rPr>
              <a:t>-if you are interested in further audio recordings of Ancient Greek a slightly dated list of what is on the internet is here: http://spiphanies.blogspot.com/2009/03/audio-resources-for-ancient-greek.html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