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tionary.org/wiki/%CE%B2%CE%BF%E1%BF%A6%CF%82#Ancient_Greek" TargetMode="External"/><Relationship Id="rId3" Type="http://schemas.openxmlformats.org/officeDocument/2006/relationships/hyperlink" Target="http://en.wiktionary.org/wiki/%CF%83%CF%84%CF%81%CE%BF%CF%86%CE%AE#Ancient_Greek"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perseus.tufts.edu/hopper/morph?l=ma%2Fla&amp;la=greek&amp;can=ma%2Fla1&amp;prior=m" TargetMode="External"/><Relationship Id="rId3" Type="http://schemas.openxmlformats.org/officeDocument/2006/relationships/hyperlink" Target="http://www.perseus.tufts.edu/hopper/morph?l=polla%2F&amp;la=greek&amp;can=polla%2F0&amp;prior=ma/la"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-morphology= linguistic units: root words, parts of speech</a:t>
            </a:r>
          </a:p>
          <a:p>
            <a:pPr lvl="0">
              <a:spcBef>
                <a:spcPts val="0"/>
              </a:spcBef>
              <a:buNone/>
            </a:pPr>
            <a:r>
              <a:rPr lang="en"/>
              <a:t>-syntax= how you arrange words, rules for coherent speech/writing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-indo european, refers to a family of languages that are spread across europe, the middle east, and the indian subcontinent</a:t>
            </a:r>
          </a:p>
          <a:p>
            <a:pPr lvl="0" rtl="0">
              <a:spcBef>
                <a:spcPts val="0"/>
              </a:spcBef>
              <a:buNone/>
            </a:pPr>
            <a:r>
              <a:rPr lang="en"/>
              <a:t>-dialects, when you learn Greek you are taught Attic, the homeric epics are in mostly Ionic with some Aeolic</a:t>
            </a:r>
          </a:p>
          <a:p>
            <a:pPr lvl="0" rtl="0">
              <a:spcBef>
                <a:spcPts val="0"/>
              </a:spcBef>
              <a:buNone/>
            </a:pPr>
            <a:r>
              <a:rPr lang="en"/>
              <a:t>-</a:t>
            </a:r>
            <a:r>
              <a:rPr lang="en" sz="1000">
                <a:solidFill>
                  <a:schemeClr val="dk1"/>
                </a:solidFill>
                <a:highlight>
                  <a:srgbClr val="FFFFFF"/>
                </a:highlight>
              </a:rPr>
              <a:t>“ox-turning” from </a:t>
            </a:r>
            <a:r>
              <a:rPr i="1" lang="en" sz="1000">
                <a:solidFill>
                  <a:srgbClr val="663366"/>
                </a:solidFill>
                <a:highlight>
                  <a:srgbClr val="FFFFFF"/>
                </a:highlight>
                <a:hlinkClick r:id="rId2"/>
              </a:rPr>
              <a:t>βοῦς</a:t>
            </a:r>
            <a:r>
              <a:rPr lang="en" sz="1000">
                <a:solidFill>
                  <a:schemeClr val="dk1"/>
                </a:solidFill>
                <a:highlight>
                  <a:srgbClr val="FFFFFF"/>
                </a:highlight>
              </a:rPr>
              <a:t>, </a:t>
            </a:r>
            <a:r>
              <a:rPr i="1" lang="en" sz="1000">
                <a:solidFill>
                  <a:schemeClr val="dk1"/>
                </a:solidFill>
                <a:highlight>
                  <a:srgbClr val="FFFFFF"/>
                </a:highlight>
              </a:rPr>
              <a:t>bous</a:t>
            </a:r>
            <a:r>
              <a:rPr lang="en" sz="1000">
                <a:solidFill>
                  <a:schemeClr val="dk1"/>
                </a:solidFill>
                <a:highlight>
                  <a:srgbClr val="FFFFFF"/>
                </a:highlight>
              </a:rPr>
              <a:t>, “ox” and </a:t>
            </a:r>
            <a:r>
              <a:rPr i="1" lang="en" sz="1000">
                <a:solidFill>
                  <a:srgbClr val="663366"/>
                </a:solidFill>
                <a:highlight>
                  <a:srgbClr val="FFFFFF"/>
                </a:highlight>
                <a:hlinkClick r:id="rId3"/>
              </a:rPr>
              <a:t>στροφή</a:t>
            </a:r>
            <a:r>
              <a:rPr lang="en" sz="1000">
                <a:solidFill>
                  <a:schemeClr val="dk1"/>
                </a:solidFill>
                <a:highlight>
                  <a:srgbClr val="FFFFFF"/>
                </a:highlight>
              </a:rPr>
              <a:t>, </a:t>
            </a:r>
            <a:r>
              <a:rPr i="1" lang="en" sz="1000">
                <a:solidFill>
                  <a:schemeClr val="dk1"/>
                </a:solidFill>
                <a:highlight>
                  <a:srgbClr val="FFFFFF"/>
                </a:highlight>
              </a:rPr>
              <a:t>strophē</a:t>
            </a:r>
            <a:r>
              <a:rPr lang="en" sz="1000">
                <a:solidFill>
                  <a:schemeClr val="dk1"/>
                </a:solidFill>
                <a:highlight>
                  <a:srgbClr val="FFFFFF"/>
                </a:highlight>
              </a:rPr>
              <a:t>, “turn”; bidirectional</a:t>
            </a:r>
          </a:p>
          <a:p>
            <a:pPr lvl="0" rtl="0">
              <a:spcBef>
                <a:spcPts val="0"/>
              </a:spcBef>
              <a:buNone/>
            </a:pPr>
            <a:r>
              <a:rPr lang="en"/>
              <a:t>-diacritical marks added mostly in the Hellenistic period, 3rd century BCE</a:t>
            </a:r>
          </a:p>
          <a:p>
            <a:pPr lvl="0" rtl="0">
              <a:spcBef>
                <a:spcPts val="0"/>
              </a:spcBef>
              <a:buNone/>
            </a:pPr>
            <a:r>
              <a:rPr lang="en"/>
              <a:t>-loose word order allows for a lot of variations on how a sentence can be arranged, meaning is in the word endings, not as much in words’ relations to each other, means playing with meter in poetry is possible</a:t>
            </a:r>
          </a:p>
          <a:p>
            <a:pPr lvl="0">
              <a:spcBef>
                <a:spcPts val="0"/>
              </a:spcBef>
              <a:buNone/>
            </a:pPr>
            <a:r>
              <a:rPr lang="en"/>
              <a:t>-meter is rhythmic structure of verse, homeric epics written in dactylic hexameter; this is more of a factoid for you, a bit beyond the scope of our class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-Greek/English, Latin/English sentence alignment</a:t>
            </a:r>
          </a:p>
          <a:p>
            <a:pPr lvl="0" rtl="0">
              <a:spcBef>
                <a:spcPts val="0"/>
              </a:spcBef>
              <a:buNone/>
            </a:pPr>
            <a:r>
              <a:rPr lang="en"/>
              <a:t>-general structural things</a:t>
            </a:r>
          </a:p>
          <a:p>
            <a:pPr lvl="0" rtl="0">
              <a:spcBef>
                <a:spcPts val="0"/>
              </a:spcBef>
              <a:buNone/>
            </a:pPr>
            <a:r>
              <a:rPr lang="en"/>
              <a:t>	-notice that the word orders don’t follow, word order can emphasize words or indicate things the author wants the reader to notice</a:t>
            </a:r>
          </a:p>
          <a:p>
            <a:pPr lvl="0" rtl="0">
              <a:spcBef>
                <a:spcPts val="0"/>
              </a:spcBef>
              <a:buNone/>
            </a:pPr>
            <a:r>
              <a:rPr lang="en"/>
              <a:t>	e.g. - in the Propertius, Cythia...ocellis frame the line, “capturing” the words (miserum me) between, the structure mirrors/reinforces the content</a:t>
            </a:r>
          </a:p>
          <a:p>
            <a:pPr lvl="0" rtl="0">
              <a:spcBef>
                <a:spcPts val="0"/>
              </a:spcBef>
              <a:buNone/>
            </a:pPr>
            <a:r>
              <a:t/>
            </a:r>
            <a:endParaRPr/>
          </a:p>
          <a:p>
            <a:pPr lvl="0" rtl="0">
              <a:spcBef>
                <a:spcPts val="0"/>
              </a:spcBef>
              <a:buNone/>
            </a:pPr>
            <a:r>
              <a:rPr lang="en"/>
              <a:t>	-one Greek or Latin word can be many English, and sometimes English has to add words to have the Greek or Latin make sense in the translation</a:t>
            </a:r>
          </a:p>
          <a:p>
            <a:pPr lvl="0" rtl="0">
              <a:spcBef>
                <a:spcPts val="0"/>
              </a:spcBef>
              <a:buNone/>
            </a:pPr>
            <a:r>
              <a:rPr lang="en"/>
              <a:t>	e.g. -</a:t>
            </a:r>
            <a:r>
              <a:rPr lang="en">
                <a:solidFill>
                  <a:schemeClr val="dk1"/>
                </a:solidFill>
                <a:latin typeface="Georgia"/>
                <a:ea typeface="Georgia"/>
                <a:cs typeface="Georgia"/>
                <a:sym typeface="Georgia"/>
              </a:rPr>
              <a:t> in </a:t>
            </a:r>
            <a:r>
              <a:rPr i="1" lang="en">
                <a:solidFill>
                  <a:schemeClr val="dk1"/>
                </a:solidFill>
                <a:latin typeface="Georgia"/>
                <a:ea typeface="Georgia"/>
                <a:cs typeface="Georgia"/>
                <a:sym typeface="Georgia"/>
              </a:rPr>
              <a:t>Hom.</a:t>
            </a:r>
            <a:r>
              <a:rPr lang="en">
                <a:solidFill>
                  <a:schemeClr val="dk1"/>
                </a:solidFill>
                <a:latin typeface="Georgia"/>
                <a:ea typeface="Georgia"/>
                <a:cs typeface="Georgia"/>
                <a:sym typeface="Georgia"/>
              </a:rPr>
              <a:t> most freq., </a:t>
            </a:r>
            <a:r>
              <a:rPr lang="en">
                <a:solidFill>
                  <a:schemeClr val="hlink"/>
                </a:solidFill>
                <a:hlinkClick r:id="rId2"/>
              </a:rPr>
              <a:t>μάλα</a:t>
            </a:r>
            <a:r>
              <a:rPr lang="en">
                <a:solidFill>
                  <a:schemeClr val="dk1"/>
                </a:solidFill>
              </a:rPr>
              <a:t> </a:t>
            </a:r>
            <a:r>
              <a:rPr lang="en">
                <a:solidFill>
                  <a:schemeClr val="hlink"/>
                </a:solidFill>
                <a:hlinkClick r:id="rId3"/>
              </a:rPr>
              <a:t>πολλά</a:t>
            </a:r>
            <a:r>
              <a:rPr lang="en">
                <a:solidFill>
                  <a:schemeClr val="dk1"/>
                </a:solidFill>
                <a:latin typeface="Georgia"/>
                <a:ea typeface="Georgia"/>
                <a:cs typeface="Georgia"/>
                <a:sym typeface="Georgia"/>
              </a:rPr>
              <a:t> </a:t>
            </a:r>
            <a:r>
              <a:rPr i="1" lang="en">
                <a:solidFill>
                  <a:schemeClr val="dk1"/>
                </a:solidFill>
                <a:latin typeface="Georgia"/>
                <a:ea typeface="Georgia"/>
                <a:cs typeface="Georgia"/>
                <a:sym typeface="Georgia"/>
              </a:rPr>
              <a:t>very</a:t>
            </a:r>
            <a:r>
              <a:rPr lang="en">
                <a:solidFill>
                  <a:schemeClr val="dk1"/>
                </a:solidFill>
                <a:latin typeface="Georgia"/>
                <a:ea typeface="Georgia"/>
                <a:cs typeface="Georgia"/>
                <a:sym typeface="Georgia"/>
              </a:rPr>
              <a:t> many, what the ‘many’ refers to is omitted, supposed to understand from the wandering that it is a sense of paths, ways, near and far, etc.</a:t>
            </a:r>
          </a:p>
          <a:p>
            <a:pPr lvl="0">
              <a:spcBef>
                <a:spcPts val="0"/>
              </a:spcBef>
              <a:buNone/>
            </a:pPr>
            <a:r>
              <a:t/>
            </a:r>
            <a:endParaRPr>
              <a:solidFill>
                <a:schemeClr val="dk1"/>
              </a:solidFill>
              <a:latin typeface="Georgia"/>
              <a:ea typeface="Georgia"/>
              <a:cs typeface="Georgia"/>
              <a:sym typeface="Georgi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morphological, then syntatical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-word stem/root is the (mostly) unchanging portion of a word </a:t>
            </a:r>
          </a:p>
          <a:p>
            <a:pPr lvl="0">
              <a:spcBef>
                <a:spcPts val="0"/>
              </a:spcBef>
              <a:buNone/>
            </a:pPr>
            <a:r>
              <a:rPr lang="en"/>
              <a:t>-endings for all parts of speech follow patterns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-cases indicate syntactic purpose (subject, object, etc)</a:t>
            </a:r>
          </a:p>
          <a:p>
            <a:pPr lvl="0" rtl="0">
              <a:spcBef>
                <a:spcPts val="0"/>
              </a:spcBef>
              <a:buNone/>
            </a:pPr>
            <a:r>
              <a:rPr lang="en"/>
              <a:t>-numbers, how many of the noun</a:t>
            </a:r>
          </a:p>
          <a:p>
            <a:pPr lvl="0" rtl="0">
              <a:spcBef>
                <a:spcPts val="0"/>
              </a:spcBef>
              <a:buNone/>
            </a:pPr>
            <a:r>
              <a:rPr lang="en"/>
              <a:t>-gender, all nouns have a gender, doesn’t really have to do with what the noun means, more just a catagory for how the word behaves when being declined (what forms it takes), though sometimes you get ones that match up</a:t>
            </a:r>
          </a:p>
          <a:p>
            <a:pPr lvl="0">
              <a:spcBef>
                <a:spcPts val="0"/>
              </a:spcBef>
              <a:buNone/>
            </a:pPr>
            <a:r>
              <a:rPr lang="en"/>
              <a:t>-agreement, related pronouns, adjectives, etc. must match their corresponding noun in case, number, and gender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-like nouns in that they have these traits, but there are more and it gets a bit more complicated</a:t>
            </a:r>
          </a:p>
          <a:p>
            <a:pPr lvl="0" rtl="0">
              <a:spcBef>
                <a:spcPts val="0"/>
              </a:spcBef>
              <a:buNone/>
            </a:pPr>
            <a:r>
              <a:t/>
            </a:r>
            <a:endParaRPr/>
          </a:p>
          <a:p>
            <a:pPr lvl="0" rtl="0">
              <a:spcBef>
                <a:spcPts val="0"/>
              </a:spcBef>
              <a:buNone/>
            </a:pPr>
            <a:r>
              <a:rPr lang="en"/>
              <a:t>-typical chart of a full conjugation of a Greek verb, typical face of a beginning Greek student once they figure out what they’ve signed up for</a:t>
            </a:r>
          </a:p>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60" name="Shape 60"/>
        <p:cNvGrpSpPr/>
        <p:nvPr/>
      </p:nvGrpSpPr>
      <p:grpSpPr>
        <a:xfrm>
          <a:off x="0" y="0"/>
          <a:ext cx="0" cy="0"/>
          <a:chOff x="0" y="0"/>
          <a:chExt cx="0" cy="0"/>
        </a:xfrm>
      </p:grpSpPr>
      <p:grpSp>
        <p:nvGrpSpPr>
          <p:cNvPr id="61" name="Shape 61"/>
          <p:cNvGrpSpPr/>
          <p:nvPr/>
        </p:nvGrpSpPr>
        <p:grpSpPr>
          <a:xfrm>
            <a:off x="-11" y="1000670"/>
            <a:ext cx="7314320" cy="3087224"/>
            <a:chOff x="-11" y="1378676"/>
            <a:chExt cx="7314320" cy="4116299"/>
          </a:xfrm>
        </p:grpSpPr>
        <p:sp>
          <p:nvSpPr>
            <p:cNvPr id="62" name="Shape 62"/>
            <p:cNvSpPr/>
            <p:nvPr/>
          </p:nvSpPr>
          <p:spPr>
            <a:xfrm flipH="1">
              <a:off x="-11" y="1378676"/>
              <a:ext cx="187800" cy="4116299"/>
            </a:xfrm>
            <a:prstGeom prst="rect">
              <a:avLst/>
            </a:prstGeom>
            <a:solidFill>
              <a:schemeClr val="accent2"/>
            </a:solidFill>
            <a:ln>
              <a:noFill/>
            </a:ln>
          </p:spPr>
          <p:txBody>
            <a:bodyPr anchorCtr="0" anchor="ctr" bIns="45700" lIns="91425" rIns="91425" tIns="45700">
              <a:noAutofit/>
            </a:bodyPr>
            <a:lstStyle/>
            <a:p>
              <a:pPr lvl="0">
                <a:spcBef>
                  <a:spcPts val="0"/>
                </a:spcBef>
                <a:buNone/>
              </a:pPr>
              <a:r>
                <a:t/>
              </a:r>
              <a:endParaRPr/>
            </a:p>
          </p:txBody>
        </p:sp>
        <p:sp>
          <p:nvSpPr>
            <p:cNvPr id="63" name="Shape 63"/>
            <p:cNvSpPr/>
            <p:nvPr/>
          </p:nvSpPr>
          <p:spPr>
            <a:xfrm flipH="1">
              <a:off x="187809" y="1378676"/>
              <a:ext cx="7126499" cy="4116299"/>
            </a:xfrm>
            <a:prstGeom prst="rect">
              <a:avLst/>
            </a:prstGeom>
            <a:solidFill>
              <a:srgbClr val="0F243E"/>
            </a:solidFill>
            <a:ln>
              <a:noFill/>
            </a:ln>
          </p:spPr>
          <p:txBody>
            <a:bodyPr anchorCtr="0" anchor="ctr" bIns="45700" lIns="91425" rIns="91425" tIns="45700">
              <a:noAutofit/>
            </a:bodyPr>
            <a:lstStyle/>
            <a:p>
              <a:pPr lvl="0">
                <a:spcBef>
                  <a:spcPts val="0"/>
                </a:spcBef>
                <a:buNone/>
              </a:pPr>
              <a:r>
                <a:t/>
              </a:r>
              <a:endParaRPr/>
            </a:p>
          </p:txBody>
        </p:sp>
      </p:grpSp>
      <p:sp>
        <p:nvSpPr>
          <p:cNvPr id="64" name="Shape 64"/>
          <p:cNvSpPr txBox="1"/>
          <p:nvPr>
            <p:ph type="ctrTitle"/>
          </p:nvPr>
        </p:nvSpPr>
        <p:spPr>
          <a:xfrm>
            <a:off x="685800" y="1699932"/>
            <a:ext cx="6400799" cy="10004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5" name="Shape 65"/>
          <p:cNvSpPr txBox="1"/>
          <p:nvPr>
            <p:ph idx="1" type="subTitle"/>
          </p:nvPr>
        </p:nvSpPr>
        <p:spPr>
          <a:xfrm>
            <a:off x="685800" y="2700338"/>
            <a:ext cx="6400799" cy="675299"/>
          </a:xfrm>
          <a:prstGeom prst="rect">
            <a:avLst/>
          </a:prstGeom>
        </p:spPr>
        <p:txBody>
          <a:bodyPr anchorCtr="0" anchor="t" bIns="91425" lIns="91425" rIns="91425" tIns="91425"/>
          <a:lstStyle>
            <a:lvl1pPr lvl="0">
              <a:spcBef>
                <a:spcPts val="0"/>
              </a:spcBef>
              <a:buClr>
                <a:schemeClr val="lt1"/>
              </a:buClr>
              <a:buSzPct val="100000"/>
              <a:buNone/>
              <a:defRPr sz="2400">
                <a:solidFill>
                  <a:schemeClr val="lt1"/>
                </a:solidFill>
              </a:defRPr>
            </a:lvl1pPr>
            <a:lvl2pPr lvl="1">
              <a:spcBef>
                <a:spcPts val="0"/>
              </a:spcBef>
              <a:buClr>
                <a:schemeClr val="lt1"/>
              </a:buClr>
              <a:buSzPct val="100000"/>
              <a:buNone/>
              <a:defRPr sz="2400">
                <a:solidFill>
                  <a:schemeClr val="lt1"/>
                </a:solidFill>
              </a:defRPr>
            </a:lvl2pPr>
            <a:lvl3pPr lvl="2">
              <a:spcBef>
                <a:spcPts val="0"/>
              </a:spcBef>
              <a:buClr>
                <a:schemeClr val="lt1"/>
              </a:buClr>
              <a:buSzPct val="100000"/>
              <a:buNone/>
              <a:defRPr sz="2400">
                <a:solidFill>
                  <a:schemeClr val="lt1"/>
                </a:solidFill>
              </a:defRPr>
            </a:lvl3pPr>
            <a:lvl4pPr lvl="3">
              <a:spcBef>
                <a:spcPts val="0"/>
              </a:spcBef>
              <a:buClr>
                <a:schemeClr val="lt1"/>
              </a:buClr>
              <a:buSzPct val="100000"/>
              <a:buNone/>
              <a:defRPr sz="2400">
                <a:solidFill>
                  <a:schemeClr val="lt1"/>
                </a:solidFill>
              </a:defRPr>
            </a:lvl4pPr>
            <a:lvl5pPr lvl="4">
              <a:spcBef>
                <a:spcPts val="0"/>
              </a:spcBef>
              <a:buClr>
                <a:schemeClr val="lt1"/>
              </a:buClr>
              <a:buSzPct val="100000"/>
              <a:buNone/>
              <a:defRPr sz="2400">
                <a:solidFill>
                  <a:schemeClr val="lt1"/>
                </a:solidFill>
              </a:defRPr>
            </a:lvl5pPr>
            <a:lvl6pPr lvl="5">
              <a:spcBef>
                <a:spcPts val="0"/>
              </a:spcBef>
              <a:buClr>
                <a:schemeClr val="lt1"/>
              </a:buClr>
              <a:buSzPct val="100000"/>
              <a:buNone/>
              <a:defRPr sz="2400">
                <a:solidFill>
                  <a:schemeClr val="lt1"/>
                </a:solidFill>
              </a:defRPr>
            </a:lvl6pPr>
            <a:lvl7pPr lvl="6">
              <a:spcBef>
                <a:spcPts val="0"/>
              </a:spcBef>
              <a:buClr>
                <a:schemeClr val="lt1"/>
              </a:buClr>
              <a:buSzPct val="100000"/>
              <a:buNone/>
              <a:defRPr sz="2400">
                <a:solidFill>
                  <a:schemeClr val="lt1"/>
                </a:solidFill>
              </a:defRPr>
            </a:lvl7pPr>
            <a:lvl8pPr lvl="7">
              <a:spcBef>
                <a:spcPts val="0"/>
              </a:spcBef>
              <a:buClr>
                <a:schemeClr val="lt1"/>
              </a:buClr>
              <a:buSzPct val="100000"/>
              <a:buNone/>
              <a:defRPr sz="2400">
                <a:solidFill>
                  <a:schemeClr val="lt1"/>
                </a:solidFill>
              </a:defRPr>
            </a:lvl8pPr>
            <a:lvl9pPr lvl="8">
              <a:spcBef>
                <a:spcPts val="0"/>
              </a:spcBef>
              <a:buClr>
                <a:schemeClr val="lt1"/>
              </a:buClr>
              <a:buSzPct val="100000"/>
              <a:buNone/>
              <a:defRPr sz="2400">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6" name="Shape 66"/>
        <p:cNvGrpSpPr/>
        <p:nvPr/>
      </p:nvGrpSpPr>
      <p:grpSpPr>
        <a:xfrm>
          <a:off x="0" y="0"/>
          <a:ext cx="0" cy="0"/>
          <a:chOff x="0" y="0"/>
          <a:chExt cx="0" cy="0"/>
        </a:xfrm>
      </p:grpSpPr>
      <p:grpSp>
        <p:nvGrpSpPr>
          <p:cNvPr id="67" name="Shape 67"/>
          <p:cNvGrpSpPr/>
          <p:nvPr/>
        </p:nvGrpSpPr>
        <p:grpSpPr>
          <a:xfrm>
            <a:off x="-13" y="-9140"/>
            <a:ext cx="8005727" cy="1209421"/>
            <a:chOff x="-13" y="-12187"/>
            <a:chExt cx="8005727" cy="1161900"/>
          </a:xfrm>
        </p:grpSpPr>
        <p:sp>
          <p:nvSpPr>
            <p:cNvPr id="68" name="Shape 68"/>
            <p:cNvSpPr/>
            <p:nvPr/>
          </p:nvSpPr>
          <p:spPr>
            <a:xfrm flipH="1">
              <a:off x="-13" y="-12187"/>
              <a:ext cx="187800" cy="1161900"/>
            </a:xfrm>
            <a:prstGeom prst="rect">
              <a:avLst/>
            </a:prstGeom>
            <a:solidFill>
              <a:schemeClr val="accent2"/>
            </a:solidFill>
            <a:ln>
              <a:noFill/>
            </a:ln>
          </p:spPr>
          <p:txBody>
            <a:bodyPr anchorCtr="0" anchor="ctr" bIns="45700" lIns="91425" rIns="91425" tIns="45700">
              <a:noAutofit/>
            </a:bodyPr>
            <a:lstStyle/>
            <a:p>
              <a:pPr lvl="0">
                <a:spcBef>
                  <a:spcPts val="0"/>
                </a:spcBef>
                <a:buNone/>
              </a:pPr>
              <a:r>
                <a:t/>
              </a:r>
              <a:endParaRPr/>
            </a:p>
          </p:txBody>
        </p:sp>
        <p:sp>
          <p:nvSpPr>
            <p:cNvPr id="69" name="Shape 69"/>
            <p:cNvSpPr/>
            <p:nvPr/>
          </p:nvSpPr>
          <p:spPr>
            <a:xfrm flipH="1">
              <a:off x="187715" y="-12187"/>
              <a:ext cx="7817999" cy="1161900"/>
            </a:xfrm>
            <a:prstGeom prst="rect">
              <a:avLst/>
            </a:prstGeom>
            <a:solidFill>
              <a:srgbClr val="0F243E"/>
            </a:solidFill>
            <a:ln>
              <a:noFill/>
            </a:ln>
          </p:spPr>
          <p:txBody>
            <a:bodyPr anchorCtr="0" anchor="ctr" bIns="45700" lIns="91425" rIns="91425" tIns="45700">
              <a:noAutofit/>
            </a:bodyPr>
            <a:lstStyle/>
            <a:p>
              <a:pPr lvl="0">
                <a:spcBef>
                  <a:spcPts val="0"/>
                </a:spcBef>
                <a:buNone/>
              </a:pPr>
              <a:r>
                <a:t/>
              </a:r>
              <a:endParaRPr/>
            </a:p>
          </p:txBody>
        </p:sp>
      </p:grpSp>
      <p:sp>
        <p:nvSpPr>
          <p:cNvPr id="70" name="Shape 70"/>
          <p:cNvSpPr txBox="1"/>
          <p:nvPr>
            <p:ph type="title"/>
          </p:nvPr>
        </p:nvSpPr>
        <p:spPr>
          <a:xfrm>
            <a:off x="457200" y="101100"/>
            <a:ext cx="7315499" cy="10139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71" name="Shape 71"/>
          <p:cNvSpPr txBox="1"/>
          <p:nvPr>
            <p:ph idx="1" type="body"/>
          </p:nvPr>
        </p:nvSpPr>
        <p:spPr>
          <a:xfrm>
            <a:off x="457200" y="1278516"/>
            <a:ext cx="8229600" cy="36303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72" name="Shape 72"/>
        <p:cNvGrpSpPr/>
        <p:nvPr/>
      </p:nvGrpSpPr>
      <p:grpSpPr>
        <a:xfrm>
          <a:off x="0" y="0"/>
          <a:ext cx="0" cy="0"/>
          <a:chOff x="0" y="0"/>
          <a:chExt cx="0" cy="0"/>
        </a:xfrm>
      </p:grpSpPr>
      <p:sp>
        <p:nvSpPr>
          <p:cNvPr id="73" name="Shape 73"/>
          <p:cNvSpPr txBox="1"/>
          <p:nvPr>
            <p:ph idx="1" type="body"/>
          </p:nvPr>
        </p:nvSpPr>
        <p:spPr>
          <a:xfrm>
            <a:off x="456245" y="1278513"/>
            <a:ext cx="4038599" cy="36303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74" name="Shape 74"/>
          <p:cNvSpPr txBox="1"/>
          <p:nvPr>
            <p:ph idx="2" type="body"/>
          </p:nvPr>
        </p:nvSpPr>
        <p:spPr>
          <a:xfrm>
            <a:off x="4648200" y="1278513"/>
            <a:ext cx="4038599" cy="36303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grpSp>
        <p:nvGrpSpPr>
          <p:cNvPr id="75" name="Shape 75"/>
          <p:cNvGrpSpPr/>
          <p:nvPr/>
        </p:nvGrpSpPr>
        <p:grpSpPr>
          <a:xfrm>
            <a:off x="-13" y="-9140"/>
            <a:ext cx="8005727" cy="1209421"/>
            <a:chOff x="-13" y="-12187"/>
            <a:chExt cx="8005727" cy="1161900"/>
          </a:xfrm>
        </p:grpSpPr>
        <p:sp>
          <p:nvSpPr>
            <p:cNvPr id="76" name="Shape 76"/>
            <p:cNvSpPr/>
            <p:nvPr/>
          </p:nvSpPr>
          <p:spPr>
            <a:xfrm flipH="1">
              <a:off x="-13" y="-12187"/>
              <a:ext cx="187800" cy="1161900"/>
            </a:xfrm>
            <a:prstGeom prst="rect">
              <a:avLst/>
            </a:prstGeom>
            <a:solidFill>
              <a:srgbClr val="AB0101"/>
            </a:solidFill>
            <a:ln>
              <a:noFill/>
            </a:ln>
          </p:spPr>
          <p:txBody>
            <a:bodyPr anchorCtr="0" anchor="ctr" bIns="45700" lIns="91425" rIns="91425" tIns="45700">
              <a:noAutofit/>
            </a:bodyPr>
            <a:lstStyle/>
            <a:p>
              <a:pPr lvl="0">
                <a:spcBef>
                  <a:spcPts val="0"/>
                </a:spcBef>
                <a:buNone/>
              </a:pPr>
              <a:r>
                <a:t/>
              </a:r>
              <a:endParaRPr/>
            </a:p>
          </p:txBody>
        </p:sp>
        <p:sp>
          <p:nvSpPr>
            <p:cNvPr id="77" name="Shape 77"/>
            <p:cNvSpPr/>
            <p:nvPr/>
          </p:nvSpPr>
          <p:spPr>
            <a:xfrm flipH="1">
              <a:off x="187715" y="-12187"/>
              <a:ext cx="7817999" cy="1161900"/>
            </a:xfrm>
            <a:prstGeom prst="rect">
              <a:avLst/>
            </a:prstGeom>
            <a:solidFill>
              <a:srgbClr val="0F243E"/>
            </a:solidFill>
            <a:ln>
              <a:noFill/>
            </a:ln>
          </p:spPr>
          <p:txBody>
            <a:bodyPr anchorCtr="0" anchor="ctr" bIns="45700" lIns="91425" rIns="91425" tIns="45700">
              <a:noAutofit/>
            </a:bodyPr>
            <a:lstStyle/>
            <a:p>
              <a:pPr lvl="0">
                <a:spcBef>
                  <a:spcPts val="0"/>
                </a:spcBef>
                <a:buNone/>
              </a:pPr>
              <a:r>
                <a:t/>
              </a:r>
              <a:endParaRPr/>
            </a:p>
          </p:txBody>
        </p:sp>
      </p:grpSp>
      <p:sp>
        <p:nvSpPr>
          <p:cNvPr id="78" name="Shape 78"/>
          <p:cNvSpPr txBox="1"/>
          <p:nvPr>
            <p:ph type="title"/>
          </p:nvPr>
        </p:nvSpPr>
        <p:spPr>
          <a:xfrm>
            <a:off x="457200" y="101100"/>
            <a:ext cx="7315499" cy="10139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9" name="Shape 79"/>
        <p:cNvGrpSpPr/>
        <p:nvPr/>
      </p:nvGrpSpPr>
      <p:grpSpPr>
        <a:xfrm>
          <a:off x="0" y="0"/>
          <a:ext cx="0" cy="0"/>
          <a:chOff x="0" y="0"/>
          <a:chExt cx="0" cy="0"/>
        </a:xfrm>
      </p:grpSpPr>
      <p:grpSp>
        <p:nvGrpSpPr>
          <p:cNvPr id="80" name="Shape 80"/>
          <p:cNvGrpSpPr/>
          <p:nvPr/>
        </p:nvGrpSpPr>
        <p:grpSpPr>
          <a:xfrm>
            <a:off x="-13" y="-9140"/>
            <a:ext cx="8005727" cy="1209421"/>
            <a:chOff x="-13" y="-12187"/>
            <a:chExt cx="8005727" cy="1161900"/>
          </a:xfrm>
        </p:grpSpPr>
        <p:sp>
          <p:nvSpPr>
            <p:cNvPr id="81" name="Shape 81"/>
            <p:cNvSpPr/>
            <p:nvPr/>
          </p:nvSpPr>
          <p:spPr>
            <a:xfrm flipH="1">
              <a:off x="-13" y="-12187"/>
              <a:ext cx="187800" cy="1161900"/>
            </a:xfrm>
            <a:prstGeom prst="rect">
              <a:avLst/>
            </a:prstGeom>
            <a:solidFill>
              <a:srgbClr val="AB0101"/>
            </a:solidFill>
            <a:ln>
              <a:noFill/>
            </a:ln>
          </p:spPr>
          <p:txBody>
            <a:bodyPr anchorCtr="0" anchor="ctr" bIns="45700" lIns="91425" rIns="91425" tIns="45700">
              <a:noAutofit/>
            </a:bodyPr>
            <a:lstStyle/>
            <a:p>
              <a:pPr lvl="0">
                <a:spcBef>
                  <a:spcPts val="0"/>
                </a:spcBef>
                <a:buNone/>
              </a:pPr>
              <a:r>
                <a:t/>
              </a:r>
              <a:endParaRPr/>
            </a:p>
          </p:txBody>
        </p:sp>
        <p:sp>
          <p:nvSpPr>
            <p:cNvPr id="82" name="Shape 82"/>
            <p:cNvSpPr/>
            <p:nvPr/>
          </p:nvSpPr>
          <p:spPr>
            <a:xfrm flipH="1">
              <a:off x="187715" y="-12187"/>
              <a:ext cx="7817999" cy="1161900"/>
            </a:xfrm>
            <a:prstGeom prst="rect">
              <a:avLst/>
            </a:prstGeom>
            <a:solidFill>
              <a:srgbClr val="0F243E"/>
            </a:solidFill>
            <a:ln>
              <a:noFill/>
            </a:ln>
          </p:spPr>
          <p:txBody>
            <a:bodyPr anchorCtr="0" anchor="ctr" bIns="45700" lIns="91425" rIns="91425" tIns="45700">
              <a:noAutofit/>
            </a:bodyPr>
            <a:lstStyle/>
            <a:p>
              <a:pPr lvl="0">
                <a:spcBef>
                  <a:spcPts val="0"/>
                </a:spcBef>
                <a:buNone/>
              </a:pPr>
              <a:r>
                <a:t/>
              </a:r>
              <a:endParaRPr/>
            </a:p>
          </p:txBody>
        </p:sp>
      </p:grpSp>
      <p:sp>
        <p:nvSpPr>
          <p:cNvPr id="83" name="Shape 83"/>
          <p:cNvSpPr txBox="1"/>
          <p:nvPr>
            <p:ph type="title"/>
          </p:nvPr>
        </p:nvSpPr>
        <p:spPr>
          <a:xfrm>
            <a:off x="457200" y="101100"/>
            <a:ext cx="7315499" cy="10139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84" name="Shape 84"/>
        <p:cNvGrpSpPr/>
        <p:nvPr/>
      </p:nvGrpSpPr>
      <p:grpSpPr>
        <a:xfrm>
          <a:off x="0" y="0"/>
          <a:ext cx="0" cy="0"/>
          <a:chOff x="0" y="0"/>
          <a:chExt cx="0" cy="0"/>
        </a:xfrm>
      </p:grpSpPr>
      <p:sp>
        <p:nvSpPr>
          <p:cNvPr id="85" name="Shape 85"/>
          <p:cNvSpPr/>
          <p:nvPr/>
        </p:nvSpPr>
        <p:spPr>
          <a:xfrm flipH="1">
            <a:off x="8964665" y="4623760"/>
            <a:ext cx="187800" cy="521400"/>
          </a:xfrm>
          <a:prstGeom prst="rect">
            <a:avLst/>
          </a:prstGeom>
          <a:solidFill>
            <a:srgbClr val="AB0101"/>
          </a:solidFill>
          <a:ln>
            <a:noFill/>
          </a:ln>
        </p:spPr>
        <p:txBody>
          <a:bodyPr anchorCtr="0" anchor="ctr" bIns="45700" lIns="91425" rIns="91425" tIns="45700">
            <a:noAutofit/>
          </a:bodyPr>
          <a:lstStyle/>
          <a:p>
            <a:pPr lvl="0">
              <a:spcBef>
                <a:spcPts val="0"/>
              </a:spcBef>
              <a:buNone/>
            </a:pPr>
            <a:r>
              <a:t/>
            </a:r>
            <a:endParaRPr/>
          </a:p>
        </p:txBody>
      </p:sp>
      <p:sp>
        <p:nvSpPr>
          <p:cNvPr id="86" name="Shape 86"/>
          <p:cNvSpPr/>
          <p:nvPr/>
        </p:nvSpPr>
        <p:spPr>
          <a:xfrm flipH="1">
            <a:off x="3866777" y="4623760"/>
            <a:ext cx="5097900" cy="521400"/>
          </a:xfrm>
          <a:prstGeom prst="rect">
            <a:avLst/>
          </a:prstGeom>
          <a:solidFill>
            <a:srgbClr val="0F243E"/>
          </a:solidFill>
          <a:ln>
            <a:noFill/>
          </a:ln>
        </p:spPr>
        <p:txBody>
          <a:bodyPr anchorCtr="0" anchor="ctr" bIns="45700" lIns="91425" rIns="91425" tIns="45700">
            <a:noAutofit/>
          </a:bodyPr>
          <a:lstStyle/>
          <a:p>
            <a:pPr lvl="0">
              <a:spcBef>
                <a:spcPts val="0"/>
              </a:spcBef>
              <a:buNone/>
            </a:pPr>
            <a:r>
              <a:t/>
            </a:r>
            <a:endParaRPr/>
          </a:p>
        </p:txBody>
      </p:sp>
      <p:sp>
        <p:nvSpPr>
          <p:cNvPr id="87" name="Shape 87"/>
          <p:cNvSpPr txBox="1"/>
          <p:nvPr>
            <p:ph idx="1" type="body"/>
          </p:nvPr>
        </p:nvSpPr>
        <p:spPr>
          <a:xfrm>
            <a:off x="3866812" y="4623760"/>
            <a:ext cx="5097900" cy="521400"/>
          </a:xfrm>
          <a:prstGeom prst="rect">
            <a:avLst/>
          </a:prstGeom>
        </p:spPr>
        <p:txBody>
          <a:bodyPr anchorCtr="0" anchor="t" bIns="91425" lIns="91425" rIns="91425" tIns="91425"/>
          <a:lstStyle>
            <a:lvl1pPr lvl="0">
              <a:spcBef>
                <a:spcPts val="0"/>
              </a:spcBef>
              <a:buClr>
                <a:schemeClr val="lt1"/>
              </a:buClr>
              <a:buSzPct val="100000"/>
              <a:buNone/>
              <a:defRPr sz="1400">
                <a:solidFill>
                  <a:schemeClr val="lt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88" name="Shape 8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grpSp>
        <p:nvGrpSpPr>
          <p:cNvPr id="6" name="Shape 6"/>
          <p:cNvGrpSpPr/>
          <p:nvPr/>
        </p:nvGrpSpPr>
        <p:grpSpPr>
          <a:xfrm>
            <a:off x="33867" y="-70"/>
            <a:ext cx="3409812" cy="2107677"/>
            <a:chOff x="0" y="1493"/>
            <a:chExt cx="3409812" cy="2810236"/>
          </a:xfrm>
        </p:grpSpPr>
        <p:cxnSp>
          <p:nvCxnSpPr>
            <p:cNvPr id="7" name="Shape 7"/>
            <p:cNvCxnSpPr/>
            <p:nvPr/>
          </p:nvCxnSpPr>
          <p:spPr>
            <a:xfrm>
              <a:off x="0" y="245542"/>
              <a:ext cx="32510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8" name="Shape 8"/>
            <p:cNvCxnSpPr/>
            <p:nvPr/>
          </p:nvCxnSpPr>
          <p:spPr>
            <a:xfrm rot="-5400000">
              <a:off x="-1212177" y="1407880"/>
              <a:ext cx="28062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9" name="Shape 9"/>
            <p:cNvCxnSpPr/>
            <p:nvPr/>
          </p:nvCxnSpPr>
          <p:spPr>
            <a:xfrm>
              <a:off x="0" y="474143"/>
              <a:ext cx="26669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0" name="Shape 10"/>
            <p:cNvCxnSpPr/>
            <p:nvPr/>
          </p:nvCxnSpPr>
          <p:spPr>
            <a:xfrm>
              <a:off x="0" y="702743"/>
              <a:ext cx="21675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1" name="Shape 11"/>
            <p:cNvCxnSpPr/>
            <p:nvPr/>
          </p:nvCxnSpPr>
          <p:spPr>
            <a:xfrm>
              <a:off x="0" y="931342"/>
              <a:ext cx="18626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2" name="Shape 12"/>
            <p:cNvCxnSpPr/>
            <p:nvPr/>
          </p:nvCxnSpPr>
          <p:spPr>
            <a:xfrm>
              <a:off x="0" y="1159942"/>
              <a:ext cx="14900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3" name="Shape 13"/>
            <p:cNvCxnSpPr/>
            <p:nvPr/>
          </p:nvCxnSpPr>
          <p:spPr>
            <a:xfrm>
              <a:off x="0" y="1388542"/>
              <a:ext cx="12191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4" name="Shape 14"/>
            <p:cNvCxnSpPr/>
            <p:nvPr/>
          </p:nvCxnSpPr>
          <p:spPr>
            <a:xfrm>
              <a:off x="0" y="1617142"/>
              <a:ext cx="9905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5" name="Shape 15"/>
            <p:cNvCxnSpPr/>
            <p:nvPr/>
          </p:nvCxnSpPr>
          <p:spPr>
            <a:xfrm>
              <a:off x="0" y="1845742"/>
              <a:ext cx="7452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6" name="Shape 16"/>
            <p:cNvCxnSpPr/>
            <p:nvPr/>
          </p:nvCxnSpPr>
          <p:spPr>
            <a:xfrm>
              <a:off x="0" y="2074342"/>
              <a:ext cx="5333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7" name="Shape 17"/>
            <p:cNvCxnSpPr/>
            <p:nvPr/>
          </p:nvCxnSpPr>
          <p:spPr>
            <a:xfrm>
              <a:off x="0" y="2302943"/>
              <a:ext cx="2624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8" name="Shape 18"/>
            <p:cNvCxnSpPr/>
            <p:nvPr/>
          </p:nvCxnSpPr>
          <p:spPr>
            <a:xfrm rot="-5400000">
              <a:off x="-814261" y="1238115"/>
              <a:ext cx="24683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19" name="Shape 19"/>
            <p:cNvCxnSpPr/>
            <p:nvPr/>
          </p:nvCxnSpPr>
          <p:spPr>
            <a:xfrm rot="-5400000">
              <a:off x="-357712" y="1014527"/>
              <a:ext cx="20180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0" name="Shape 20"/>
            <p:cNvCxnSpPr/>
            <p:nvPr/>
          </p:nvCxnSpPr>
          <p:spPr>
            <a:xfrm rot="-5400000">
              <a:off x="-853" y="887576"/>
              <a:ext cx="17639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1" name="Shape 21"/>
            <p:cNvCxnSpPr/>
            <p:nvPr/>
          </p:nvCxnSpPr>
          <p:spPr>
            <a:xfrm rot="-5400000">
              <a:off x="326307" y="790194"/>
              <a:ext cx="15693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2" name="Shape 22"/>
            <p:cNvCxnSpPr/>
            <p:nvPr/>
          </p:nvCxnSpPr>
          <p:spPr>
            <a:xfrm rot="-5400000">
              <a:off x="636516" y="709726"/>
              <a:ext cx="14085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3" name="Shape 23"/>
            <p:cNvCxnSpPr/>
            <p:nvPr/>
          </p:nvCxnSpPr>
          <p:spPr>
            <a:xfrm rot="-5400000">
              <a:off x="972228" y="603961"/>
              <a:ext cx="11967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4" name="Shape 24"/>
            <p:cNvCxnSpPr/>
            <p:nvPr/>
          </p:nvCxnSpPr>
          <p:spPr>
            <a:xfrm rot="-5400000">
              <a:off x="1278236" y="527761"/>
              <a:ext cx="10443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5" name="Shape 25"/>
            <p:cNvCxnSpPr/>
            <p:nvPr/>
          </p:nvCxnSpPr>
          <p:spPr>
            <a:xfrm rot="-5400000">
              <a:off x="1590398" y="440776"/>
              <a:ext cx="8795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6" name="Shape 26"/>
            <p:cNvCxnSpPr/>
            <p:nvPr/>
          </p:nvCxnSpPr>
          <p:spPr>
            <a:xfrm rot="-5400000">
              <a:off x="1883657" y="377227"/>
              <a:ext cx="7527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7" name="Shape 27"/>
            <p:cNvCxnSpPr/>
            <p:nvPr/>
          </p:nvCxnSpPr>
          <p:spPr>
            <a:xfrm rot="-5400000">
              <a:off x="2198066" y="292493"/>
              <a:ext cx="5834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8" name="Shape 28"/>
            <p:cNvCxnSpPr/>
            <p:nvPr/>
          </p:nvCxnSpPr>
          <p:spPr>
            <a:xfrm rot="-5400000">
              <a:off x="2521027" y="199376"/>
              <a:ext cx="3972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29" name="Shape 29"/>
            <p:cNvCxnSpPr/>
            <p:nvPr/>
          </p:nvCxnSpPr>
          <p:spPr>
            <a:xfrm rot="-5400000">
              <a:off x="2801688" y="148627"/>
              <a:ext cx="2954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30" name="Shape 30"/>
            <p:cNvCxnSpPr/>
            <p:nvPr/>
          </p:nvCxnSpPr>
          <p:spPr>
            <a:xfrm rot="-5400000">
              <a:off x="3079242" y="102444"/>
              <a:ext cx="2015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31" name="Shape 31"/>
            <p:cNvCxnSpPr/>
            <p:nvPr/>
          </p:nvCxnSpPr>
          <p:spPr>
            <a:xfrm rot="-5400000">
              <a:off x="3324762" y="85076"/>
              <a:ext cx="168600" cy="1500"/>
            </a:xfrm>
            <a:prstGeom prst="straightConnector1">
              <a:avLst/>
            </a:prstGeom>
            <a:noFill/>
            <a:ln cap="flat" cmpd="sng" w="12700">
              <a:solidFill>
                <a:srgbClr val="B7CCE4">
                  <a:alpha val="53725"/>
                </a:srgbClr>
              </a:solidFill>
              <a:prstDash val="solid"/>
              <a:round/>
              <a:headEnd len="med" w="med" type="none"/>
              <a:tailEnd len="med" w="med" type="none"/>
            </a:ln>
          </p:spPr>
        </p:cxnSp>
      </p:grpSp>
      <p:sp>
        <p:nvSpPr>
          <p:cNvPr id="32" name="Shape 32"/>
          <p:cNvSpPr txBox="1"/>
          <p:nvPr>
            <p:ph type="title"/>
          </p:nvPr>
        </p:nvSpPr>
        <p:spPr>
          <a:xfrm>
            <a:off x="457200" y="205978"/>
            <a:ext cx="8229600" cy="857400"/>
          </a:xfrm>
          <a:prstGeom prst="rect">
            <a:avLst/>
          </a:prstGeom>
          <a:noFill/>
          <a:ln>
            <a:noFill/>
          </a:ln>
        </p:spPr>
        <p:txBody>
          <a:bodyPr anchorCtr="0" anchor="b" bIns="91425" lIns="91425" rIns="91425" tIns="91425"/>
          <a:lstStyle>
            <a:lvl1pPr lvl="0">
              <a:spcBef>
                <a:spcPts val="0"/>
              </a:spcBef>
              <a:buClr>
                <a:schemeClr val="lt1"/>
              </a:buClr>
              <a:buSzPct val="100000"/>
              <a:buNone/>
              <a:defRPr sz="4400">
                <a:solidFill>
                  <a:schemeClr val="lt1"/>
                </a:solidFill>
              </a:defRPr>
            </a:lvl1pPr>
            <a:lvl2pPr lvl="1">
              <a:spcBef>
                <a:spcPts val="0"/>
              </a:spcBef>
              <a:buClr>
                <a:schemeClr val="lt1"/>
              </a:buClr>
              <a:buSzPct val="100000"/>
              <a:buNone/>
              <a:defRPr sz="4400">
                <a:solidFill>
                  <a:schemeClr val="lt1"/>
                </a:solidFill>
              </a:defRPr>
            </a:lvl2pPr>
            <a:lvl3pPr lvl="2">
              <a:spcBef>
                <a:spcPts val="0"/>
              </a:spcBef>
              <a:buClr>
                <a:schemeClr val="lt1"/>
              </a:buClr>
              <a:buSzPct val="100000"/>
              <a:buNone/>
              <a:defRPr sz="4400">
                <a:solidFill>
                  <a:schemeClr val="lt1"/>
                </a:solidFill>
              </a:defRPr>
            </a:lvl3pPr>
            <a:lvl4pPr lvl="3">
              <a:spcBef>
                <a:spcPts val="0"/>
              </a:spcBef>
              <a:buClr>
                <a:schemeClr val="lt1"/>
              </a:buClr>
              <a:buSzPct val="100000"/>
              <a:buNone/>
              <a:defRPr sz="4400">
                <a:solidFill>
                  <a:schemeClr val="lt1"/>
                </a:solidFill>
              </a:defRPr>
            </a:lvl4pPr>
            <a:lvl5pPr lvl="4">
              <a:spcBef>
                <a:spcPts val="0"/>
              </a:spcBef>
              <a:buClr>
                <a:schemeClr val="lt1"/>
              </a:buClr>
              <a:buSzPct val="100000"/>
              <a:buNone/>
              <a:defRPr sz="4400">
                <a:solidFill>
                  <a:schemeClr val="lt1"/>
                </a:solidFill>
              </a:defRPr>
            </a:lvl5pPr>
            <a:lvl6pPr lvl="5">
              <a:spcBef>
                <a:spcPts val="0"/>
              </a:spcBef>
              <a:buClr>
                <a:schemeClr val="lt1"/>
              </a:buClr>
              <a:buSzPct val="100000"/>
              <a:buNone/>
              <a:defRPr sz="4400">
                <a:solidFill>
                  <a:schemeClr val="lt1"/>
                </a:solidFill>
              </a:defRPr>
            </a:lvl6pPr>
            <a:lvl7pPr lvl="6">
              <a:spcBef>
                <a:spcPts val="0"/>
              </a:spcBef>
              <a:buClr>
                <a:schemeClr val="lt1"/>
              </a:buClr>
              <a:buSzPct val="100000"/>
              <a:buNone/>
              <a:defRPr sz="4400">
                <a:solidFill>
                  <a:schemeClr val="lt1"/>
                </a:solidFill>
              </a:defRPr>
            </a:lvl7pPr>
            <a:lvl8pPr lvl="7">
              <a:spcBef>
                <a:spcPts val="0"/>
              </a:spcBef>
              <a:buClr>
                <a:schemeClr val="lt1"/>
              </a:buClr>
              <a:buSzPct val="100000"/>
              <a:buNone/>
              <a:defRPr sz="4400">
                <a:solidFill>
                  <a:schemeClr val="lt1"/>
                </a:solidFill>
              </a:defRPr>
            </a:lvl8pPr>
            <a:lvl9pPr lvl="8">
              <a:spcBef>
                <a:spcPts val="0"/>
              </a:spcBef>
              <a:buClr>
                <a:schemeClr val="lt1"/>
              </a:buClr>
              <a:buSzPct val="100000"/>
              <a:buNone/>
              <a:defRPr sz="4400">
                <a:solidFill>
                  <a:schemeClr val="lt1"/>
                </a:solidFill>
              </a:defRPr>
            </a:lvl9pPr>
          </a:lstStyle>
          <a:p/>
        </p:txBody>
      </p:sp>
      <p:sp>
        <p:nvSpPr>
          <p:cNvPr id="33" name="Shape 33"/>
          <p:cNvSpPr txBox="1"/>
          <p:nvPr>
            <p:ph idx="1" type="body"/>
          </p:nvPr>
        </p:nvSpPr>
        <p:spPr>
          <a:xfrm>
            <a:off x="457200" y="1200150"/>
            <a:ext cx="8229600" cy="3394500"/>
          </a:xfrm>
          <a:prstGeom prst="rect">
            <a:avLst/>
          </a:prstGeom>
          <a:noFill/>
          <a:ln>
            <a:noFill/>
          </a:ln>
        </p:spPr>
        <p:txBody>
          <a:bodyPr anchorCtr="0" anchor="t" bIns="91425" lIns="91425" rIns="91425" tIns="91425"/>
          <a:lstStyle>
            <a:lvl1pPr lvl="0">
              <a:spcBef>
                <a:spcPts val="0"/>
              </a:spcBef>
              <a:buClr>
                <a:schemeClr val="dk2"/>
              </a:buClr>
              <a:buSzPct val="100000"/>
              <a:defRPr sz="1800">
                <a:solidFill>
                  <a:schemeClr val="dk2"/>
                </a:solidFill>
              </a:defRPr>
            </a:lvl1pPr>
            <a:lvl2pPr lvl="1">
              <a:spcBef>
                <a:spcPts val="360"/>
              </a:spcBef>
              <a:buClr>
                <a:schemeClr val="dk2"/>
              </a:buClr>
              <a:buSzPct val="100000"/>
              <a:defRPr sz="1800">
                <a:solidFill>
                  <a:schemeClr val="dk2"/>
                </a:solidFill>
              </a:defRPr>
            </a:lvl2pPr>
            <a:lvl3pPr lvl="2">
              <a:spcBef>
                <a:spcPts val="360"/>
              </a:spcBef>
              <a:buClr>
                <a:schemeClr val="dk2"/>
              </a:buClr>
              <a:buSzPct val="100000"/>
              <a:defRPr sz="1800">
                <a:solidFill>
                  <a:schemeClr val="dk2"/>
                </a:solidFill>
              </a:defRPr>
            </a:lvl3pPr>
            <a:lvl4pPr lvl="3">
              <a:spcBef>
                <a:spcPts val="360"/>
              </a:spcBef>
              <a:buClr>
                <a:schemeClr val="dk2"/>
              </a:buClr>
              <a:buSzPct val="100000"/>
              <a:defRPr sz="1800">
                <a:solidFill>
                  <a:schemeClr val="dk2"/>
                </a:solidFill>
              </a:defRPr>
            </a:lvl4pPr>
            <a:lvl5pPr lvl="4">
              <a:spcBef>
                <a:spcPts val="360"/>
              </a:spcBef>
              <a:buClr>
                <a:schemeClr val="dk2"/>
              </a:buClr>
              <a:buSzPct val="100000"/>
              <a:defRPr sz="1800">
                <a:solidFill>
                  <a:schemeClr val="dk2"/>
                </a:solidFill>
              </a:defRPr>
            </a:lvl5pPr>
            <a:lvl6pPr lvl="5">
              <a:spcBef>
                <a:spcPts val="360"/>
              </a:spcBef>
              <a:buClr>
                <a:schemeClr val="dk2"/>
              </a:buClr>
              <a:buSzPct val="100000"/>
              <a:defRPr sz="1800">
                <a:solidFill>
                  <a:schemeClr val="dk2"/>
                </a:solidFill>
              </a:defRPr>
            </a:lvl6pPr>
            <a:lvl7pPr lvl="6">
              <a:spcBef>
                <a:spcPts val="360"/>
              </a:spcBef>
              <a:buClr>
                <a:schemeClr val="dk2"/>
              </a:buClr>
              <a:buSzPct val="100000"/>
              <a:defRPr sz="1800">
                <a:solidFill>
                  <a:schemeClr val="dk2"/>
                </a:solidFill>
              </a:defRPr>
            </a:lvl7pPr>
            <a:lvl8pPr lvl="7">
              <a:spcBef>
                <a:spcPts val="360"/>
              </a:spcBef>
              <a:buClr>
                <a:schemeClr val="dk2"/>
              </a:buClr>
              <a:buSzPct val="100000"/>
              <a:defRPr sz="1800">
                <a:solidFill>
                  <a:schemeClr val="dk2"/>
                </a:solidFill>
              </a:defRPr>
            </a:lvl8pPr>
            <a:lvl9pPr lvl="8">
              <a:spcBef>
                <a:spcPts val="360"/>
              </a:spcBef>
              <a:buClr>
                <a:schemeClr val="dk2"/>
              </a:buClr>
              <a:buSzPct val="100000"/>
              <a:defRPr sz="1800">
                <a:solidFill>
                  <a:schemeClr val="dk2"/>
                </a:solidFill>
              </a:defRPr>
            </a:lvl9pPr>
          </a:lstStyle>
          <a:p/>
        </p:txBody>
      </p:sp>
      <p:grpSp>
        <p:nvGrpSpPr>
          <p:cNvPr id="34" name="Shape 34"/>
          <p:cNvGrpSpPr/>
          <p:nvPr/>
        </p:nvGrpSpPr>
        <p:grpSpPr>
          <a:xfrm rot="10800000">
            <a:off x="5734187" y="3035893"/>
            <a:ext cx="3409812" cy="2107677"/>
            <a:chOff x="0" y="1493"/>
            <a:chExt cx="3409812" cy="2810236"/>
          </a:xfrm>
        </p:grpSpPr>
        <p:cxnSp>
          <p:nvCxnSpPr>
            <p:cNvPr id="35" name="Shape 35"/>
            <p:cNvCxnSpPr/>
            <p:nvPr/>
          </p:nvCxnSpPr>
          <p:spPr>
            <a:xfrm>
              <a:off x="0" y="245542"/>
              <a:ext cx="32510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36" name="Shape 36"/>
            <p:cNvCxnSpPr/>
            <p:nvPr/>
          </p:nvCxnSpPr>
          <p:spPr>
            <a:xfrm rot="-5400000">
              <a:off x="-1212177" y="1407880"/>
              <a:ext cx="28062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37" name="Shape 37"/>
            <p:cNvCxnSpPr/>
            <p:nvPr/>
          </p:nvCxnSpPr>
          <p:spPr>
            <a:xfrm>
              <a:off x="0" y="474143"/>
              <a:ext cx="26669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38" name="Shape 38"/>
            <p:cNvCxnSpPr/>
            <p:nvPr/>
          </p:nvCxnSpPr>
          <p:spPr>
            <a:xfrm>
              <a:off x="0" y="702743"/>
              <a:ext cx="21675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39" name="Shape 39"/>
            <p:cNvCxnSpPr/>
            <p:nvPr/>
          </p:nvCxnSpPr>
          <p:spPr>
            <a:xfrm>
              <a:off x="0" y="931342"/>
              <a:ext cx="18626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0" name="Shape 40"/>
            <p:cNvCxnSpPr/>
            <p:nvPr/>
          </p:nvCxnSpPr>
          <p:spPr>
            <a:xfrm>
              <a:off x="0" y="1159942"/>
              <a:ext cx="14900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1" name="Shape 41"/>
            <p:cNvCxnSpPr/>
            <p:nvPr/>
          </p:nvCxnSpPr>
          <p:spPr>
            <a:xfrm>
              <a:off x="0" y="1388542"/>
              <a:ext cx="12191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2" name="Shape 42"/>
            <p:cNvCxnSpPr/>
            <p:nvPr/>
          </p:nvCxnSpPr>
          <p:spPr>
            <a:xfrm>
              <a:off x="0" y="1617142"/>
              <a:ext cx="9905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3" name="Shape 43"/>
            <p:cNvCxnSpPr/>
            <p:nvPr/>
          </p:nvCxnSpPr>
          <p:spPr>
            <a:xfrm>
              <a:off x="0" y="1845742"/>
              <a:ext cx="7452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4" name="Shape 44"/>
            <p:cNvCxnSpPr/>
            <p:nvPr/>
          </p:nvCxnSpPr>
          <p:spPr>
            <a:xfrm>
              <a:off x="0" y="2074342"/>
              <a:ext cx="5333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5" name="Shape 45"/>
            <p:cNvCxnSpPr/>
            <p:nvPr/>
          </p:nvCxnSpPr>
          <p:spPr>
            <a:xfrm>
              <a:off x="0" y="2302943"/>
              <a:ext cx="2624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6" name="Shape 46"/>
            <p:cNvCxnSpPr/>
            <p:nvPr/>
          </p:nvCxnSpPr>
          <p:spPr>
            <a:xfrm rot="-5400000">
              <a:off x="-814261" y="1238115"/>
              <a:ext cx="24683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7" name="Shape 47"/>
            <p:cNvCxnSpPr/>
            <p:nvPr/>
          </p:nvCxnSpPr>
          <p:spPr>
            <a:xfrm rot="-5400000">
              <a:off x="-357712" y="1014527"/>
              <a:ext cx="20180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8" name="Shape 48"/>
            <p:cNvCxnSpPr/>
            <p:nvPr/>
          </p:nvCxnSpPr>
          <p:spPr>
            <a:xfrm rot="-5400000">
              <a:off x="-853" y="887576"/>
              <a:ext cx="17639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49" name="Shape 49"/>
            <p:cNvCxnSpPr/>
            <p:nvPr/>
          </p:nvCxnSpPr>
          <p:spPr>
            <a:xfrm rot="-5400000">
              <a:off x="326307" y="790194"/>
              <a:ext cx="15693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0" name="Shape 50"/>
            <p:cNvCxnSpPr/>
            <p:nvPr/>
          </p:nvCxnSpPr>
          <p:spPr>
            <a:xfrm rot="-5400000">
              <a:off x="636516" y="709726"/>
              <a:ext cx="14085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1" name="Shape 51"/>
            <p:cNvCxnSpPr/>
            <p:nvPr/>
          </p:nvCxnSpPr>
          <p:spPr>
            <a:xfrm rot="-5400000">
              <a:off x="972228" y="603961"/>
              <a:ext cx="11967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2" name="Shape 52"/>
            <p:cNvCxnSpPr/>
            <p:nvPr/>
          </p:nvCxnSpPr>
          <p:spPr>
            <a:xfrm rot="-5400000">
              <a:off x="1278236" y="527761"/>
              <a:ext cx="10443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3" name="Shape 53"/>
            <p:cNvCxnSpPr/>
            <p:nvPr/>
          </p:nvCxnSpPr>
          <p:spPr>
            <a:xfrm rot="-5400000">
              <a:off x="1590398" y="440776"/>
              <a:ext cx="8795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4" name="Shape 54"/>
            <p:cNvCxnSpPr/>
            <p:nvPr/>
          </p:nvCxnSpPr>
          <p:spPr>
            <a:xfrm rot="-5400000">
              <a:off x="1883657" y="377227"/>
              <a:ext cx="7527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5" name="Shape 55"/>
            <p:cNvCxnSpPr/>
            <p:nvPr/>
          </p:nvCxnSpPr>
          <p:spPr>
            <a:xfrm rot="-5400000">
              <a:off x="2198066" y="292493"/>
              <a:ext cx="5834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6" name="Shape 56"/>
            <p:cNvCxnSpPr/>
            <p:nvPr/>
          </p:nvCxnSpPr>
          <p:spPr>
            <a:xfrm rot="-5400000">
              <a:off x="2521027" y="199376"/>
              <a:ext cx="397200"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7" name="Shape 57"/>
            <p:cNvCxnSpPr/>
            <p:nvPr/>
          </p:nvCxnSpPr>
          <p:spPr>
            <a:xfrm rot="-5400000">
              <a:off x="2801688" y="148627"/>
              <a:ext cx="2954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8" name="Shape 58"/>
            <p:cNvCxnSpPr/>
            <p:nvPr/>
          </p:nvCxnSpPr>
          <p:spPr>
            <a:xfrm rot="-5400000">
              <a:off x="3079242" y="102444"/>
              <a:ext cx="201599" cy="1500"/>
            </a:xfrm>
            <a:prstGeom prst="straightConnector1">
              <a:avLst/>
            </a:prstGeom>
            <a:noFill/>
            <a:ln cap="flat" cmpd="sng" w="12700">
              <a:solidFill>
                <a:srgbClr val="B7CCE4">
                  <a:alpha val="53725"/>
                </a:srgbClr>
              </a:solidFill>
              <a:prstDash val="solid"/>
              <a:round/>
              <a:headEnd len="med" w="med" type="none"/>
              <a:tailEnd len="med" w="med" type="none"/>
            </a:ln>
          </p:spPr>
        </p:cxnSp>
        <p:cxnSp>
          <p:nvCxnSpPr>
            <p:cNvPr id="59" name="Shape 59"/>
            <p:cNvCxnSpPr/>
            <p:nvPr/>
          </p:nvCxnSpPr>
          <p:spPr>
            <a:xfrm rot="-5400000">
              <a:off x="3324762" y="85076"/>
              <a:ext cx="168600" cy="1500"/>
            </a:xfrm>
            <a:prstGeom prst="straightConnector1">
              <a:avLst/>
            </a:prstGeom>
            <a:noFill/>
            <a:ln cap="flat" cmpd="sng" w="12700">
              <a:solidFill>
                <a:srgbClr val="B7CCE4">
                  <a:alpha val="53725"/>
                </a:srgbClr>
              </a:solidFill>
              <a:prstDash val="solid"/>
              <a:round/>
              <a:headEnd len="med" w="med" type="none"/>
              <a:tailEnd len="med" w="med" type="none"/>
            </a:ln>
          </p:spPr>
        </p:cxn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1.png"/><Relationship Id="rId4"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en.wikipedia.org/wiki/Grammar" TargetMode="External"/><Relationship Id="rId4" Type="http://schemas.openxmlformats.org/officeDocument/2006/relationships/image" Target="../media/image06.jpg"/><Relationship Id="rId5" Type="http://schemas.openxmlformats.org/officeDocument/2006/relationships/hyperlink" Target="http://farm4.staticflickr.com/3237/2912898000_572868e248_o.jp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3.jpg"/><Relationship Id="rId4" Type="http://schemas.openxmlformats.org/officeDocument/2006/relationships/hyperlink" Target="http://upload.wikimedia.org/wikipedia/commons/2/29/Greek-dialects-mod.jp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learnlangs.com/latin/pictures/Latin_nouns_AO.jpg" TargetMode="External"/><Relationship Id="rId4" Type="http://schemas.openxmlformats.org/officeDocument/2006/relationships/image" Target="../media/image0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4.png"/><Relationship Id="rId4" Type="http://schemas.openxmlformats.org/officeDocument/2006/relationships/hyperlink" Target="http://edge.papercutpm.com/wp-content/uploads/2011/10/greek-conjugations.p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ctrTitle"/>
          </p:nvPr>
        </p:nvSpPr>
        <p:spPr>
          <a:xfrm>
            <a:off x="685800" y="1699932"/>
            <a:ext cx="6400799" cy="1000499"/>
          </a:xfrm>
          <a:prstGeom prst="rect">
            <a:avLst/>
          </a:prstGeom>
        </p:spPr>
        <p:txBody>
          <a:bodyPr anchorCtr="0" anchor="b" bIns="91425" lIns="91425" rIns="91425" tIns="91425">
            <a:noAutofit/>
          </a:bodyPr>
          <a:lstStyle/>
          <a:p>
            <a:pPr lvl="0">
              <a:spcBef>
                <a:spcPts val="0"/>
              </a:spcBef>
              <a:buNone/>
            </a:pPr>
            <a:r>
              <a:rPr lang="en"/>
              <a:t>Greek &amp; Latin Grammar</a:t>
            </a:r>
          </a:p>
        </p:txBody>
      </p:sp>
      <p:sp>
        <p:nvSpPr>
          <p:cNvPr id="94" name="Shape 94"/>
          <p:cNvSpPr txBox="1"/>
          <p:nvPr/>
        </p:nvSpPr>
        <p:spPr>
          <a:xfrm>
            <a:off x="1185350" y="3650187"/>
            <a:ext cx="3773699" cy="3399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EFEDE2"/>
                </a:solidFill>
              </a:rPr>
              <a:t>Gregory Crane, Anna Krohn, 2015</a:t>
            </a:r>
          </a:p>
        </p:txBody>
      </p:sp>
      <p:pic>
        <p:nvPicPr>
          <p:cNvPr id="95" name="Shape 95"/>
          <p:cNvPicPr preferRelativeResize="0"/>
          <p:nvPr/>
        </p:nvPicPr>
        <p:blipFill>
          <a:blip r:embed="rId3">
            <a:alphaModFix/>
          </a:blip>
          <a:stretch>
            <a:fillRect/>
          </a:stretch>
        </p:blipFill>
        <p:spPr>
          <a:xfrm>
            <a:off x="218150" y="3650212"/>
            <a:ext cx="967199" cy="339824"/>
          </a:xfrm>
          <a:prstGeom prst="rect">
            <a:avLst/>
          </a:prstGeom>
          <a:noFill/>
          <a:ln>
            <a:noFill/>
          </a:ln>
        </p:spPr>
      </p:pic>
      <p:pic>
        <p:nvPicPr>
          <p:cNvPr id="96" name="Shape 96"/>
          <p:cNvPicPr preferRelativeResize="0"/>
          <p:nvPr/>
        </p:nvPicPr>
        <p:blipFill>
          <a:blip r:embed="rId4">
            <a:alphaModFix/>
          </a:blip>
          <a:stretch>
            <a:fillRect/>
          </a:stretch>
        </p:blipFill>
        <p:spPr>
          <a:xfrm>
            <a:off x="4959050" y="3613804"/>
            <a:ext cx="967200" cy="412672"/>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457200" y="101100"/>
            <a:ext cx="7315499" cy="1013999"/>
          </a:xfrm>
          <a:prstGeom prst="rect">
            <a:avLst/>
          </a:prstGeom>
        </p:spPr>
        <p:txBody>
          <a:bodyPr anchorCtr="0" anchor="b" bIns="91425" lIns="91425" rIns="91425" tIns="91425">
            <a:noAutofit/>
          </a:bodyPr>
          <a:lstStyle/>
          <a:p>
            <a:pPr lvl="0">
              <a:spcBef>
                <a:spcPts val="0"/>
              </a:spcBef>
              <a:buNone/>
            </a:pPr>
            <a:r>
              <a:rPr lang="en"/>
              <a:t>We need to learn all this…?!</a:t>
            </a:r>
          </a:p>
        </p:txBody>
      </p:sp>
      <p:sp>
        <p:nvSpPr>
          <p:cNvPr id="165" name="Shape 165"/>
          <p:cNvSpPr txBox="1"/>
          <p:nvPr>
            <p:ph idx="1" type="body"/>
          </p:nvPr>
        </p:nvSpPr>
        <p:spPr>
          <a:xfrm>
            <a:off x="456254" y="1278525"/>
            <a:ext cx="7541100" cy="3630300"/>
          </a:xfrm>
          <a:prstGeom prst="rect">
            <a:avLst/>
          </a:prstGeom>
        </p:spPr>
        <p:txBody>
          <a:bodyPr anchorCtr="0" anchor="t" bIns="91425" lIns="91425" rIns="91425" tIns="91425">
            <a:noAutofit/>
          </a:bodyPr>
          <a:lstStyle/>
          <a:p>
            <a:pPr lvl="0" rtl="0">
              <a:spcBef>
                <a:spcPts val="0"/>
              </a:spcBef>
              <a:buNone/>
            </a:pPr>
            <a:r>
              <a:rPr lang="en" sz="2400"/>
              <a:t>-No, not for this class!  But you should realize that Greek and Latin words follow rules, recognize what might be happening with the words, and have some inkling that θύει, θύσει, and τέθυκε or sacrifico, sacrificabimur, and sacrificavisses are all from the same root word.</a:t>
            </a:r>
          </a:p>
          <a:p>
            <a:pPr lvl="0">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101100"/>
            <a:ext cx="7315499" cy="1013999"/>
          </a:xfrm>
          <a:prstGeom prst="rect">
            <a:avLst/>
          </a:prstGeom>
        </p:spPr>
        <p:txBody>
          <a:bodyPr anchorCtr="0" anchor="b" bIns="91425" lIns="91425" rIns="91425" tIns="91425">
            <a:noAutofit/>
          </a:bodyPr>
          <a:lstStyle/>
          <a:p>
            <a:pPr lvl="0">
              <a:spcBef>
                <a:spcPts val="0"/>
              </a:spcBef>
              <a:buNone/>
            </a:pPr>
            <a:r>
              <a:rPr lang="en"/>
              <a:t>What is Grammar?</a:t>
            </a:r>
          </a:p>
        </p:txBody>
      </p:sp>
      <p:sp>
        <p:nvSpPr>
          <p:cNvPr id="102" name="Shape 102"/>
          <p:cNvSpPr txBox="1"/>
          <p:nvPr>
            <p:ph idx="1" type="body"/>
          </p:nvPr>
        </p:nvSpPr>
        <p:spPr>
          <a:xfrm>
            <a:off x="246095" y="1278513"/>
            <a:ext cx="4038599" cy="3630300"/>
          </a:xfrm>
          <a:prstGeom prst="rect">
            <a:avLst/>
          </a:prstGeom>
        </p:spPr>
        <p:txBody>
          <a:bodyPr anchorCtr="0" anchor="t" bIns="91425" lIns="91425" rIns="91425" tIns="91425">
            <a:noAutofit/>
          </a:bodyPr>
          <a:lstStyle/>
          <a:p>
            <a:pPr lvl="0" rtl="0">
              <a:spcBef>
                <a:spcPts val="0"/>
              </a:spcBef>
              <a:buNone/>
            </a:pPr>
            <a:r>
              <a:rPr lang="en"/>
              <a:t>-γραμματικὴ τέχνη “the art of letters”</a:t>
            </a:r>
            <a:br>
              <a:rPr lang="en"/>
            </a:br>
            <a:r>
              <a:rPr lang="en"/>
              <a:t>-set of rules that dictate how a language is used</a:t>
            </a:r>
          </a:p>
          <a:p>
            <a:pPr indent="457200" lvl="0" rtl="0">
              <a:spcBef>
                <a:spcPts val="0"/>
              </a:spcBef>
              <a:buNone/>
            </a:pPr>
            <a:r>
              <a:rPr lang="en"/>
              <a:t>-morphology and syntax</a:t>
            </a:r>
          </a:p>
          <a:p>
            <a:pPr lvl="0" rtl="0">
              <a:spcBef>
                <a:spcPts val="0"/>
              </a:spcBef>
              <a:buNone/>
            </a:pPr>
            <a:r>
              <a:t/>
            </a:r>
            <a:endParaRPr/>
          </a:p>
          <a:p>
            <a:pPr lvl="0">
              <a:spcBef>
                <a:spcPts val="0"/>
              </a:spcBef>
              <a:buNone/>
            </a:pPr>
            <a:r>
              <a:rPr lang="en" u="sng">
                <a:solidFill>
                  <a:schemeClr val="hlink"/>
                </a:solidFill>
                <a:hlinkClick r:id="rId3"/>
              </a:rPr>
              <a:t>http://en.wikipedia.org/wiki/Grammar</a:t>
            </a:r>
            <a:r>
              <a:rPr lang="en"/>
              <a:t> </a:t>
            </a:r>
          </a:p>
        </p:txBody>
      </p:sp>
      <p:pic>
        <p:nvPicPr>
          <p:cNvPr id="103" name="Shape 103"/>
          <p:cNvPicPr preferRelativeResize="0"/>
          <p:nvPr/>
        </p:nvPicPr>
        <p:blipFill>
          <a:blip r:embed="rId4">
            <a:alphaModFix/>
          </a:blip>
          <a:stretch>
            <a:fillRect/>
          </a:stretch>
        </p:blipFill>
        <p:spPr>
          <a:xfrm>
            <a:off x="4284700" y="1278525"/>
            <a:ext cx="4700774" cy="3525580"/>
          </a:xfrm>
          <a:prstGeom prst="rect">
            <a:avLst/>
          </a:prstGeom>
          <a:noFill/>
          <a:ln>
            <a:noFill/>
          </a:ln>
        </p:spPr>
      </p:pic>
      <p:sp>
        <p:nvSpPr>
          <p:cNvPr id="104" name="Shape 104"/>
          <p:cNvSpPr txBox="1"/>
          <p:nvPr/>
        </p:nvSpPr>
        <p:spPr>
          <a:xfrm>
            <a:off x="110625" y="4336025"/>
            <a:ext cx="4125900" cy="572699"/>
          </a:xfrm>
          <a:prstGeom prst="rect">
            <a:avLst/>
          </a:prstGeom>
          <a:noFill/>
          <a:ln>
            <a:noFill/>
          </a:ln>
        </p:spPr>
        <p:txBody>
          <a:bodyPr anchorCtr="0" anchor="t" bIns="91425" lIns="91425" rIns="91425" tIns="91425">
            <a:noAutofit/>
          </a:bodyPr>
          <a:lstStyle/>
          <a:p>
            <a:pPr lvl="0">
              <a:spcBef>
                <a:spcPts val="0"/>
              </a:spcBef>
              <a:buNone/>
            </a:pPr>
            <a:r>
              <a:rPr lang="en" u="sng">
                <a:solidFill>
                  <a:schemeClr val="hlink"/>
                </a:solidFill>
                <a:hlinkClick r:id="rId5"/>
              </a:rPr>
              <a:t>http://farm4.staticflickr.com/3237/2912898000_572868e248_o.jpg</a:t>
            </a:r>
            <a:r>
              <a:rPr lang="en"/>
              <a:t>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101100"/>
            <a:ext cx="7315499" cy="1013999"/>
          </a:xfrm>
          <a:prstGeom prst="rect">
            <a:avLst/>
          </a:prstGeom>
        </p:spPr>
        <p:txBody>
          <a:bodyPr anchorCtr="0" anchor="b" bIns="91425" lIns="91425" rIns="91425" tIns="91425">
            <a:noAutofit/>
          </a:bodyPr>
          <a:lstStyle/>
          <a:p>
            <a:pPr lvl="0">
              <a:spcBef>
                <a:spcPts val="0"/>
              </a:spcBef>
              <a:buNone/>
            </a:pPr>
            <a:r>
              <a:rPr lang="en"/>
              <a:t>Greek Overview</a:t>
            </a:r>
          </a:p>
        </p:txBody>
      </p:sp>
      <p:sp>
        <p:nvSpPr>
          <p:cNvPr id="110" name="Shape 110"/>
          <p:cNvSpPr txBox="1"/>
          <p:nvPr>
            <p:ph idx="1" type="body"/>
          </p:nvPr>
        </p:nvSpPr>
        <p:spPr>
          <a:xfrm>
            <a:off x="456245" y="1278513"/>
            <a:ext cx="4038599" cy="3630300"/>
          </a:xfrm>
          <a:prstGeom prst="rect">
            <a:avLst/>
          </a:prstGeom>
        </p:spPr>
        <p:txBody>
          <a:bodyPr anchorCtr="0" anchor="t" bIns="91425" lIns="91425" rIns="91425" tIns="91425">
            <a:noAutofit/>
          </a:bodyPr>
          <a:lstStyle/>
          <a:p>
            <a:pPr lvl="0" rtl="0">
              <a:spcBef>
                <a:spcPts val="0"/>
              </a:spcBef>
              <a:buNone/>
            </a:pPr>
            <a:r>
              <a:rPr lang="en"/>
              <a:t>-Indo-European language</a:t>
            </a:r>
          </a:p>
          <a:p>
            <a:pPr lvl="0" rtl="0">
              <a:spcBef>
                <a:spcPts val="0"/>
              </a:spcBef>
              <a:buNone/>
            </a:pPr>
            <a:r>
              <a:rPr lang="en"/>
              <a:t>-Many dialects</a:t>
            </a:r>
          </a:p>
          <a:p>
            <a:pPr indent="0" lvl="0" marL="0" rtl="0">
              <a:spcBef>
                <a:spcPts val="0"/>
              </a:spcBef>
              <a:buNone/>
            </a:pPr>
            <a:r>
              <a:rPr lang="en"/>
              <a:t>-basic traits</a:t>
            </a:r>
          </a:p>
          <a:p>
            <a:pPr indent="457200" lvl="0" marL="0" rtl="0">
              <a:spcBef>
                <a:spcPts val="0"/>
              </a:spcBef>
              <a:buNone/>
            </a:pPr>
            <a:r>
              <a:rPr lang="en"/>
              <a:t>-tonal</a:t>
            </a:r>
          </a:p>
          <a:p>
            <a:pPr indent="457200" lvl="0" marL="0" rtl="0">
              <a:spcBef>
                <a:spcPts val="0"/>
              </a:spcBef>
              <a:buNone/>
            </a:pPr>
            <a:r>
              <a:rPr lang="en"/>
              <a:t>-inflected</a:t>
            </a:r>
          </a:p>
          <a:p>
            <a:pPr indent="457200" lvl="0" marL="0" rtl="0">
              <a:spcBef>
                <a:spcPts val="0"/>
              </a:spcBef>
              <a:buNone/>
            </a:pPr>
            <a:r>
              <a:rPr lang="en"/>
              <a:t>-written</a:t>
            </a:r>
          </a:p>
          <a:p>
            <a:pPr indent="457200" lvl="0" marL="0" rtl="0">
              <a:spcBef>
                <a:spcPts val="0"/>
              </a:spcBef>
              <a:buNone/>
            </a:pPr>
            <a:r>
              <a:rPr lang="en"/>
              <a:t>	-boustrophedon, left-to-right</a:t>
            </a:r>
          </a:p>
          <a:p>
            <a:pPr indent="457200" lvl="0" marL="0" rtl="0">
              <a:spcBef>
                <a:spcPts val="0"/>
              </a:spcBef>
              <a:buNone/>
            </a:pPr>
            <a:r>
              <a:rPr lang="en"/>
              <a:t>	-accents, breathing marks</a:t>
            </a:r>
          </a:p>
          <a:p>
            <a:pPr indent="0" lvl="0" marL="0" rtl="0">
              <a:spcBef>
                <a:spcPts val="0"/>
              </a:spcBef>
              <a:buNone/>
            </a:pPr>
            <a:r>
              <a:rPr lang="en"/>
              <a:t>	-loose word order</a:t>
            </a:r>
          </a:p>
          <a:p>
            <a:pPr lvl="0" rtl="0">
              <a:spcBef>
                <a:spcPts val="0"/>
              </a:spcBef>
              <a:buClr>
                <a:schemeClr val="dk1"/>
              </a:buClr>
              <a:buSzPct val="61111"/>
              <a:buFont typeface="Arial"/>
              <a:buNone/>
            </a:pPr>
            <a:r>
              <a:rPr lang="en"/>
              <a:t>		-Poetry vs. Prose</a:t>
            </a:r>
          </a:p>
          <a:p>
            <a:pPr lvl="0" rtl="0">
              <a:spcBef>
                <a:spcPts val="0"/>
              </a:spcBef>
              <a:buClr>
                <a:schemeClr val="dk1"/>
              </a:buClr>
              <a:buSzPct val="61111"/>
              <a:buFont typeface="Arial"/>
              <a:buNone/>
            </a:pPr>
            <a:r>
              <a:rPr lang="en"/>
              <a:t>			-meter</a:t>
            </a:r>
          </a:p>
          <a:p>
            <a:pPr indent="0" lvl="0" marL="0" rtl="0">
              <a:spcBef>
                <a:spcPts val="0"/>
              </a:spcBef>
              <a:buNone/>
            </a:pPr>
            <a:r>
              <a:t/>
            </a:r>
            <a:endParaRPr/>
          </a:p>
          <a:p>
            <a:pPr indent="457200" lvl="0" rtl="0">
              <a:spcBef>
                <a:spcPts val="0"/>
              </a:spcBef>
              <a:buNone/>
            </a:pPr>
            <a:r>
              <a:t/>
            </a:r>
            <a:endParaRPr/>
          </a:p>
          <a:p>
            <a:pPr lvl="0">
              <a:spcBef>
                <a:spcPts val="0"/>
              </a:spcBef>
              <a:buNone/>
            </a:pPr>
            <a:r>
              <a:t/>
            </a:r>
            <a:endParaRPr/>
          </a:p>
        </p:txBody>
      </p:sp>
      <p:pic>
        <p:nvPicPr>
          <p:cNvPr id="111" name="Shape 111"/>
          <p:cNvPicPr preferRelativeResize="0"/>
          <p:nvPr/>
        </p:nvPicPr>
        <p:blipFill>
          <a:blip r:embed="rId3">
            <a:alphaModFix/>
          </a:blip>
          <a:stretch>
            <a:fillRect/>
          </a:stretch>
        </p:blipFill>
        <p:spPr>
          <a:xfrm>
            <a:off x="4494839" y="1278524"/>
            <a:ext cx="4356360" cy="3630300"/>
          </a:xfrm>
          <a:prstGeom prst="rect">
            <a:avLst/>
          </a:prstGeom>
          <a:noFill/>
          <a:ln>
            <a:noFill/>
          </a:ln>
        </p:spPr>
      </p:pic>
      <p:sp>
        <p:nvSpPr>
          <p:cNvPr id="112" name="Shape 112"/>
          <p:cNvSpPr txBox="1"/>
          <p:nvPr/>
        </p:nvSpPr>
        <p:spPr>
          <a:xfrm>
            <a:off x="199100" y="4433325"/>
            <a:ext cx="4214400" cy="475500"/>
          </a:xfrm>
          <a:prstGeom prst="rect">
            <a:avLst/>
          </a:prstGeom>
          <a:noFill/>
          <a:ln>
            <a:noFill/>
          </a:ln>
        </p:spPr>
        <p:txBody>
          <a:bodyPr anchorCtr="0" anchor="t" bIns="91425" lIns="91425" rIns="91425" tIns="91425">
            <a:noAutofit/>
          </a:bodyPr>
          <a:lstStyle/>
          <a:p>
            <a:pPr lvl="0">
              <a:spcBef>
                <a:spcPts val="0"/>
              </a:spcBef>
              <a:buNone/>
            </a:pPr>
            <a:r>
              <a:rPr lang="en" sz="1200" u="sng">
                <a:solidFill>
                  <a:schemeClr val="hlink"/>
                </a:solidFill>
                <a:hlinkClick r:id="rId4"/>
              </a:rPr>
              <a:t>http://upload.wikimedia.org/wikipedia/commons/2/29/Greek-dialects-mod.jpg</a:t>
            </a:r>
            <a:r>
              <a:rPr lang="en" sz="1200"/>
              <a:t>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idx="2" type="body"/>
          </p:nvPr>
        </p:nvSpPr>
        <p:spPr>
          <a:xfrm>
            <a:off x="3904750" y="1278525"/>
            <a:ext cx="4781999" cy="3128999"/>
          </a:xfrm>
          <a:prstGeom prst="rect">
            <a:avLst/>
          </a:prstGeom>
        </p:spPr>
        <p:txBody>
          <a:bodyPr anchorCtr="0" anchor="t" bIns="91425" lIns="91425" rIns="91425" tIns="91425">
            <a:noAutofit/>
          </a:bodyPr>
          <a:lstStyle/>
          <a:p>
            <a:pPr lvl="0" rtl="0">
              <a:spcBef>
                <a:spcPts val="0"/>
              </a:spcBef>
              <a:buNone/>
            </a:pPr>
            <a:r>
              <a:rPr lang="en"/>
              <a:t>-Indo-European</a:t>
            </a:r>
          </a:p>
          <a:p>
            <a:pPr lvl="0" rtl="0">
              <a:spcBef>
                <a:spcPts val="0"/>
              </a:spcBef>
              <a:buNone/>
            </a:pPr>
            <a:r>
              <a:rPr lang="en"/>
              <a:t>-one of many Italian languages, pushed out all of the others</a:t>
            </a:r>
          </a:p>
          <a:p>
            <a:pPr lvl="0" rtl="0">
              <a:spcBef>
                <a:spcPts val="0"/>
              </a:spcBef>
              <a:buNone/>
            </a:pPr>
            <a:r>
              <a:rPr lang="en"/>
              <a:t>-basic traits</a:t>
            </a:r>
          </a:p>
          <a:p>
            <a:pPr lvl="0" rtl="0">
              <a:spcBef>
                <a:spcPts val="0"/>
              </a:spcBef>
              <a:buNone/>
            </a:pPr>
            <a:r>
              <a:rPr lang="en"/>
              <a:t>	-inflected</a:t>
            </a:r>
          </a:p>
          <a:p>
            <a:pPr lvl="0" rtl="0">
              <a:spcBef>
                <a:spcPts val="0"/>
              </a:spcBef>
              <a:buNone/>
            </a:pPr>
            <a:r>
              <a:rPr lang="en"/>
              <a:t>	-loose word order</a:t>
            </a:r>
          </a:p>
          <a:p>
            <a:pPr lvl="0" rtl="0">
              <a:spcBef>
                <a:spcPts val="0"/>
              </a:spcBef>
              <a:buNone/>
            </a:pPr>
            <a:r>
              <a:rPr lang="en"/>
              <a:t>	-Poetry vs. Prose</a:t>
            </a:r>
          </a:p>
          <a:p>
            <a:pPr lvl="0">
              <a:spcBef>
                <a:spcPts val="0"/>
              </a:spcBef>
              <a:buNone/>
            </a:pPr>
            <a:r>
              <a:rPr lang="en"/>
              <a:t>		-meter</a:t>
            </a:r>
          </a:p>
        </p:txBody>
      </p:sp>
      <p:sp>
        <p:nvSpPr>
          <p:cNvPr id="118" name="Shape 118"/>
          <p:cNvSpPr txBox="1"/>
          <p:nvPr>
            <p:ph type="title"/>
          </p:nvPr>
        </p:nvSpPr>
        <p:spPr>
          <a:xfrm>
            <a:off x="457200" y="101100"/>
            <a:ext cx="7315499" cy="1013999"/>
          </a:xfrm>
          <a:prstGeom prst="rect">
            <a:avLst/>
          </a:prstGeom>
        </p:spPr>
        <p:txBody>
          <a:bodyPr anchorCtr="0" anchor="b" bIns="91425" lIns="91425" rIns="91425" tIns="91425">
            <a:noAutofit/>
          </a:bodyPr>
          <a:lstStyle/>
          <a:p>
            <a:pPr lvl="0">
              <a:spcBef>
                <a:spcPts val="0"/>
              </a:spcBef>
              <a:buNone/>
            </a:pPr>
            <a:r>
              <a:rPr lang="en"/>
              <a:t>Latin Overview</a:t>
            </a:r>
          </a:p>
        </p:txBody>
      </p:sp>
      <p:pic>
        <p:nvPicPr>
          <p:cNvPr id="119" name="Shape 119"/>
          <p:cNvPicPr preferRelativeResize="0"/>
          <p:nvPr/>
        </p:nvPicPr>
        <p:blipFill>
          <a:blip r:embed="rId3">
            <a:alphaModFix/>
          </a:blip>
          <a:stretch>
            <a:fillRect/>
          </a:stretch>
        </p:blipFill>
        <p:spPr>
          <a:xfrm>
            <a:off x="604386" y="1278524"/>
            <a:ext cx="3110363" cy="3810649"/>
          </a:xfrm>
          <a:prstGeom prst="rect">
            <a:avLst/>
          </a:prstGeom>
          <a:noFill/>
          <a:ln>
            <a:noFill/>
          </a:ln>
        </p:spPr>
      </p:pic>
      <p:sp>
        <p:nvSpPr>
          <p:cNvPr id="120" name="Shape 120"/>
          <p:cNvSpPr txBox="1"/>
          <p:nvPr/>
        </p:nvSpPr>
        <p:spPr>
          <a:xfrm>
            <a:off x="3724000" y="4570950"/>
            <a:ext cx="5143499" cy="610500"/>
          </a:xfrm>
          <a:prstGeom prst="rect">
            <a:avLst/>
          </a:prstGeom>
          <a:noFill/>
          <a:ln>
            <a:noFill/>
          </a:ln>
        </p:spPr>
        <p:txBody>
          <a:bodyPr anchorCtr="0" anchor="t" bIns="91425" lIns="91425" rIns="91425" tIns="91425">
            <a:noAutofit/>
          </a:bodyPr>
          <a:lstStyle/>
          <a:p>
            <a:pPr lvl="0">
              <a:spcBef>
                <a:spcPts val="0"/>
              </a:spcBef>
              <a:buNone/>
            </a:pPr>
            <a:r>
              <a:rPr lang="en" sz="1100">
                <a:solidFill>
                  <a:schemeClr val="dk1"/>
                </a:solidFill>
              </a:rPr>
              <a:t>http://academic.brooklyn.cuny.edu/modlang/carasi/courses/00.SPRING15.TEACHING/0003.ITAM.SPRING.15/ITAM.COURSE.MATERIALS/ITAM.LECTURES/TOPICAL.LECTURES/TOPICAL.italian.history.htm</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101100"/>
            <a:ext cx="7315499" cy="1013999"/>
          </a:xfrm>
          <a:prstGeom prst="rect">
            <a:avLst/>
          </a:prstGeom>
        </p:spPr>
        <p:txBody>
          <a:bodyPr anchorCtr="0" anchor="b" bIns="91425" lIns="91425" rIns="91425" tIns="91425">
            <a:noAutofit/>
          </a:bodyPr>
          <a:lstStyle/>
          <a:p>
            <a:pPr lvl="0">
              <a:spcBef>
                <a:spcPts val="0"/>
              </a:spcBef>
              <a:buNone/>
            </a:pPr>
            <a:r>
              <a:rPr lang="en"/>
              <a:t>What’s in a Word?</a:t>
            </a:r>
          </a:p>
        </p:txBody>
      </p:sp>
      <p:sp>
        <p:nvSpPr>
          <p:cNvPr id="126" name="Shape 126"/>
          <p:cNvSpPr txBox="1"/>
          <p:nvPr>
            <p:ph idx="1" type="body"/>
          </p:nvPr>
        </p:nvSpPr>
        <p:spPr>
          <a:xfrm>
            <a:off x="457200" y="1278525"/>
            <a:ext cx="8229600" cy="3776700"/>
          </a:xfrm>
          <a:prstGeom prst="rect">
            <a:avLst/>
          </a:prstGeom>
        </p:spPr>
        <p:txBody>
          <a:bodyPr anchorCtr="0" anchor="t" bIns="91425" lIns="91425" rIns="91425" tIns="91425">
            <a:noAutofit/>
          </a:bodyPr>
          <a:lstStyle/>
          <a:p>
            <a:pPr lvl="0" rtl="0">
              <a:spcBef>
                <a:spcPts val="0"/>
              </a:spcBef>
              <a:buNone/>
            </a:pPr>
            <a:r>
              <a:rPr lang="en"/>
              <a:t>-For Greek and Latin, quite a lot!</a:t>
            </a:r>
          </a:p>
          <a:p>
            <a:pPr lvl="0" rtl="0">
              <a:spcBef>
                <a:spcPts val="0"/>
              </a:spcBef>
              <a:buNone/>
            </a:pPr>
            <a:r>
              <a:rPr lang="en"/>
              <a:t>-</a:t>
            </a:r>
            <a:r>
              <a:rPr i="1" lang="en"/>
              <a:t>Odyssey</a:t>
            </a:r>
            <a:r>
              <a:rPr lang="en"/>
              <a:t>, 1.1-2</a:t>
            </a:r>
          </a:p>
          <a:p>
            <a:pPr indent="0" lvl="0" marL="457200" rtl="0">
              <a:spcBef>
                <a:spcPts val="0"/>
              </a:spcBef>
              <a:buNone/>
            </a:pPr>
            <a:r>
              <a:rPr lang="en">
                <a:highlight>
                  <a:srgbClr val="A61C00"/>
                </a:highlight>
              </a:rPr>
              <a:t>ἄνδρα</a:t>
            </a:r>
            <a:r>
              <a:rPr lang="en"/>
              <a:t> </a:t>
            </a:r>
            <a:r>
              <a:rPr lang="en">
                <a:highlight>
                  <a:srgbClr val="CC0000"/>
                </a:highlight>
              </a:rPr>
              <a:t>μοι</a:t>
            </a:r>
            <a:r>
              <a:rPr lang="en"/>
              <a:t> </a:t>
            </a:r>
            <a:r>
              <a:rPr lang="en">
                <a:highlight>
                  <a:srgbClr val="E69138"/>
                </a:highlight>
              </a:rPr>
              <a:t>ἔννεπε</a:t>
            </a:r>
            <a:r>
              <a:rPr lang="en"/>
              <a:t>, </a:t>
            </a:r>
            <a:r>
              <a:rPr lang="en">
                <a:highlight>
                  <a:srgbClr val="F1C232"/>
                </a:highlight>
              </a:rPr>
              <a:t>μοῦσα</a:t>
            </a:r>
            <a:r>
              <a:rPr lang="en"/>
              <a:t>, </a:t>
            </a:r>
            <a:r>
              <a:rPr lang="en">
                <a:highlight>
                  <a:srgbClr val="6AA84F"/>
                </a:highlight>
              </a:rPr>
              <a:t>πολύτροπον</a:t>
            </a:r>
            <a:r>
              <a:rPr lang="en"/>
              <a:t>, </a:t>
            </a:r>
            <a:r>
              <a:rPr lang="en">
                <a:highlight>
                  <a:srgbClr val="45818E"/>
                </a:highlight>
              </a:rPr>
              <a:t>ὃς</a:t>
            </a:r>
            <a:r>
              <a:rPr lang="en"/>
              <a:t> </a:t>
            </a:r>
            <a:r>
              <a:rPr lang="en">
                <a:highlight>
                  <a:srgbClr val="3C78D8"/>
                </a:highlight>
              </a:rPr>
              <a:t>μάλα</a:t>
            </a:r>
            <a:r>
              <a:rPr lang="en"/>
              <a:t> </a:t>
            </a:r>
            <a:r>
              <a:rPr lang="en">
                <a:highlight>
                  <a:srgbClr val="3D85C6"/>
                </a:highlight>
              </a:rPr>
              <a:t>πολλὰ</a:t>
            </a:r>
            <a:r>
              <a:rPr lang="en"/>
              <a:t> </a:t>
            </a:r>
          </a:p>
          <a:p>
            <a:pPr indent="0" lvl="0" marL="457200" rtl="0">
              <a:spcBef>
                <a:spcPts val="0"/>
              </a:spcBef>
              <a:buNone/>
            </a:pPr>
            <a:r>
              <a:rPr lang="en">
                <a:highlight>
                  <a:srgbClr val="674EA7"/>
                </a:highlight>
              </a:rPr>
              <a:t>πλάγχθη</a:t>
            </a:r>
            <a:r>
              <a:rPr lang="en"/>
              <a:t>, </a:t>
            </a:r>
            <a:r>
              <a:rPr lang="en">
                <a:highlight>
                  <a:srgbClr val="A64D79"/>
                </a:highlight>
              </a:rPr>
              <a:t>ἐπεὶ</a:t>
            </a:r>
            <a:r>
              <a:rPr lang="en"/>
              <a:t> </a:t>
            </a:r>
            <a:r>
              <a:rPr lang="en">
                <a:highlight>
                  <a:srgbClr val="C27BA0"/>
                </a:highlight>
              </a:rPr>
              <a:t>Τροίης</a:t>
            </a:r>
            <a:r>
              <a:rPr lang="en"/>
              <a:t> </a:t>
            </a:r>
            <a:r>
              <a:rPr lang="en">
                <a:highlight>
                  <a:srgbClr val="8E7CC3"/>
                </a:highlight>
              </a:rPr>
              <a:t>ἱερὸν</a:t>
            </a:r>
            <a:r>
              <a:rPr lang="en"/>
              <a:t> </a:t>
            </a:r>
            <a:r>
              <a:rPr lang="en">
                <a:highlight>
                  <a:srgbClr val="6FA8DC"/>
                </a:highlight>
              </a:rPr>
              <a:t>πτολίεθρον</a:t>
            </a:r>
            <a:r>
              <a:rPr lang="en"/>
              <a:t> </a:t>
            </a:r>
            <a:r>
              <a:rPr lang="en">
                <a:highlight>
                  <a:srgbClr val="76A5AF"/>
                </a:highlight>
              </a:rPr>
              <a:t>ἔπερσεν</a:t>
            </a:r>
            <a:r>
              <a:rPr lang="en"/>
              <a:t>:</a:t>
            </a:r>
          </a:p>
          <a:p>
            <a:pPr indent="0" lvl="0" marL="457200" rtl="0">
              <a:spcBef>
                <a:spcPts val="0"/>
              </a:spcBef>
              <a:buNone/>
            </a:pPr>
            <a:r>
              <a:t/>
            </a:r>
            <a:endParaRPr sz="600"/>
          </a:p>
          <a:p>
            <a:pPr indent="457200" lvl="0" rtl="0">
              <a:spcBef>
                <a:spcPts val="0"/>
              </a:spcBef>
              <a:buNone/>
            </a:pPr>
            <a:r>
              <a:rPr lang="en">
                <a:highlight>
                  <a:srgbClr val="E69138"/>
                </a:highlight>
              </a:rPr>
              <a:t>Tell</a:t>
            </a:r>
            <a:r>
              <a:rPr lang="en"/>
              <a:t> </a:t>
            </a:r>
            <a:r>
              <a:rPr lang="en">
                <a:highlight>
                  <a:srgbClr val="CC0000"/>
                </a:highlight>
              </a:rPr>
              <a:t>me</a:t>
            </a:r>
            <a:r>
              <a:rPr lang="en"/>
              <a:t>, </a:t>
            </a:r>
            <a:r>
              <a:rPr lang="en">
                <a:highlight>
                  <a:srgbClr val="F1C232"/>
                </a:highlight>
              </a:rPr>
              <a:t>O Muse</a:t>
            </a:r>
            <a:r>
              <a:rPr lang="en"/>
              <a:t>, </a:t>
            </a:r>
            <a:r>
              <a:rPr lang="en">
                <a:highlight>
                  <a:srgbClr val="E69138"/>
                </a:highlight>
              </a:rPr>
              <a:t>of</a:t>
            </a:r>
            <a:r>
              <a:rPr lang="en"/>
              <a:t> </a:t>
            </a:r>
            <a:r>
              <a:rPr lang="en">
                <a:highlight>
                  <a:srgbClr val="A61C00"/>
                </a:highlight>
              </a:rPr>
              <a:t>the man</a:t>
            </a:r>
            <a:r>
              <a:rPr lang="en"/>
              <a:t> </a:t>
            </a:r>
            <a:r>
              <a:rPr lang="en">
                <a:highlight>
                  <a:srgbClr val="6AA84F"/>
                </a:highlight>
              </a:rPr>
              <a:t>of many devices</a:t>
            </a:r>
            <a:r>
              <a:rPr lang="en"/>
              <a:t>, </a:t>
            </a:r>
            <a:r>
              <a:rPr lang="en">
                <a:highlight>
                  <a:srgbClr val="45818E"/>
                </a:highlight>
              </a:rPr>
              <a:t>who</a:t>
            </a:r>
            <a:r>
              <a:rPr lang="en"/>
              <a:t> </a:t>
            </a:r>
          </a:p>
          <a:p>
            <a:pPr indent="457200" lvl="0" rtl="0">
              <a:spcBef>
                <a:spcPts val="0"/>
              </a:spcBef>
              <a:buNone/>
            </a:pPr>
            <a:r>
              <a:rPr lang="en">
                <a:highlight>
                  <a:srgbClr val="674EA7"/>
                </a:highlight>
              </a:rPr>
              <a:t>wandered</a:t>
            </a:r>
            <a:r>
              <a:rPr lang="en"/>
              <a:t> </a:t>
            </a:r>
            <a:r>
              <a:rPr lang="en">
                <a:highlight>
                  <a:srgbClr val="3C78D8"/>
                </a:highlight>
              </a:rPr>
              <a:t>full</a:t>
            </a:r>
            <a:r>
              <a:rPr lang="en"/>
              <a:t> </a:t>
            </a:r>
            <a:r>
              <a:rPr lang="en">
                <a:highlight>
                  <a:srgbClr val="3D85C6"/>
                </a:highlight>
              </a:rPr>
              <a:t>many</a:t>
            </a:r>
            <a:r>
              <a:rPr lang="en"/>
              <a:t> ways </a:t>
            </a:r>
            <a:r>
              <a:rPr lang="en">
                <a:highlight>
                  <a:srgbClr val="A64D79"/>
                </a:highlight>
              </a:rPr>
              <a:t>after</a:t>
            </a:r>
            <a:r>
              <a:rPr lang="en"/>
              <a:t> </a:t>
            </a:r>
            <a:r>
              <a:rPr lang="en">
                <a:highlight>
                  <a:srgbClr val="76A5AF"/>
                </a:highlight>
              </a:rPr>
              <a:t>he had sacked</a:t>
            </a:r>
            <a:r>
              <a:rPr lang="en"/>
              <a:t> </a:t>
            </a:r>
            <a:r>
              <a:rPr lang="en">
                <a:highlight>
                  <a:srgbClr val="6FA8DC"/>
                </a:highlight>
              </a:rPr>
              <a:t>the</a:t>
            </a:r>
            <a:r>
              <a:rPr lang="en"/>
              <a:t> </a:t>
            </a:r>
            <a:r>
              <a:rPr lang="en">
                <a:highlight>
                  <a:srgbClr val="8E7CC3"/>
                </a:highlight>
              </a:rPr>
              <a:t>sacred</a:t>
            </a:r>
            <a:r>
              <a:rPr lang="en"/>
              <a:t> </a:t>
            </a:r>
            <a:r>
              <a:rPr lang="en">
                <a:highlight>
                  <a:srgbClr val="6FA8DC"/>
                </a:highlight>
              </a:rPr>
              <a:t>citadel</a:t>
            </a:r>
            <a:r>
              <a:rPr lang="en"/>
              <a:t> </a:t>
            </a:r>
            <a:r>
              <a:rPr lang="en">
                <a:highlight>
                  <a:srgbClr val="C27BA0"/>
                </a:highlight>
              </a:rPr>
              <a:t>of Troy</a:t>
            </a:r>
            <a:r>
              <a:rPr lang="en"/>
              <a:t>.</a:t>
            </a:r>
          </a:p>
          <a:p>
            <a:pPr lvl="0" rtl="0">
              <a:spcBef>
                <a:spcPts val="0"/>
              </a:spcBef>
              <a:buNone/>
            </a:pPr>
            <a:r>
              <a:t/>
            </a:r>
            <a:endParaRPr/>
          </a:p>
          <a:p>
            <a:pPr indent="0" lvl="0" marL="0" rtl="0">
              <a:spcBef>
                <a:spcPts val="0"/>
              </a:spcBef>
              <a:buNone/>
            </a:pPr>
            <a:r>
              <a:rPr lang="en"/>
              <a:t>-Sextus Propertius, </a:t>
            </a:r>
            <a:r>
              <a:rPr i="1" lang="en"/>
              <a:t>Elegies(1)</a:t>
            </a:r>
          </a:p>
          <a:p>
            <a:pPr indent="0" lvl="0" marL="0" rtl="0">
              <a:spcBef>
                <a:spcPts val="0"/>
              </a:spcBef>
              <a:buNone/>
            </a:pPr>
            <a:r>
              <a:rPr lang="en"/>
              <a:t>	</a:t>
            </a:r>
            <a:r>
              <a:rPr lang="en">
                <a:highlight>
                  <a:srgbClr val="FF0000"/>
                </a:highlight>
              </a:rPr>
              <a:t>Cynthia</a:t>
            </a:r>
            <a:r>
              <a:rPr lang="en"/>
              <a:t> </a:t>
            </a:r>
            <a:r>
              <a:rPr lang="en">
                <a:highlight>
                  <a:srgbClr val="FF9900"/>
                </a:highlight>
              </a:rPr>
              <a:t>prima</a:t>
            </a:r>
            <a:r>
              <a:rPr lang="en"/>
              <a:t> suis </a:t>
            </a:r>
            <a:r>
              <a:rPr lang="en">
                <a:highlight>
                  <a:srgbClr val="FFFF00"/>
                </a:highlight>
              </a:rPr>
              <a:t>miserum</a:t>
            </a:r>
            <a:r>
              <a:rPr lang="en"/>
              <a:t> </a:t>
            </a:r>
            <a:r>
              <a:rPr lang="en">
                <a:highlight>
                  <a:srgbClr val="00FF00"/>
                </a:highlight>
              </a:rPr>
              <a:t>me</a:t>
            </a:r>
            <a:r>
              <a:rPr lang="en"/>
              <a:t> </a:t>
            </a:r>
            <a:r>
              <a:rPr lang="en">
                <a:highlight>
                  <a:srgbClr val="00FFFF"/>
                </a:highlight>
              </a:rPr>
              <a:t>cepit</a:t>
            </a:r>
            <a:r>
              <a:rPr lang="en"/>
              <a:t> </a:t>
            </a:r>
            <a:r>
              <a:rPr lang="en">
                <a:highlight>
                  <a:srgbClr val="4A86E8"/>
                </a:highlight>
              </a:rPr>
              <a:t>ocellis</a:t>
            </a:r>
            <a:r>
              <a:rPr lang="en"/>
              <a:t>,</a:t>
            </a:r>
          </a:p>
          <a:p>
            <a:pPr indent="387350" lvl="0" marL="0" rtl="0">
              <a:spcBef>
                <a:spcPts val="0"/>
              </a:spcBef>
              <a:buClr>
                <a:schemeClr val="dk1"/>
              </a:buClr>
              <a:buSzPct val="61111"/>
              <a:buFont typeface="Arial"/>
              <a:buNone/>
            </a:pPr>
            <a:r>
              <a:rPr lang="en">
                <a:highlight>
                  <a:srgbClr val="9FC5E8"/>
                </a:highlight>
              </a:rPr>
              <a:t>contactum</a:t>
            </a:r>
            <a:r>
              <a:rPr lang="en"/>
              <a:t> </a:t>
            </a:r>
            <a:r>
              <a:rPr lang="en">
                <a:highlight>
                  <a:srgbClr val="9900FF"/>
                </a:highlight>
              </a:rPr>
              <a:t>nullis</a:t>
            </a:r>
            <a:r>
              <a:rPr lang="en"/>
              <a:t> </a:t>
            </a:r>
            <a:r>
              <a:rPr lang="en">
                <a:highlight>
                  <a:srgbClr val="FF00FF"/>
                </a:highlight>
              </a:rPr>
              <a:t>ante</a:t>
            </a:r>
            <a:r>
              <a:rPr lang="en"/>
              <a:t> </a:t>
            </a:r>
            <a:r>
              <a:rPr lang="en">
                <a:highlight>
                  <a:srgbClr val="C27BA0"/>
                </a:highlight>
              </a:rPr>
              <a:t>cupidinibus</a:t>
            </a:r>
            <a:r>
              <a:rPr lang="en"/>
              <a:t>.          </a:t>
            </a:r>
          </a:p>
          <a:p>
            <a:pPr indent="0" lvl="0" marL="0" rtl="0">
              <a:spcBef>
                <a:spcPts val="0"/>
              </a:spcBef>
              <a:buNone/>
            </a:pPr>
            <a:r>
              <a:t/>
            </a:r>
            <a:endParaRPr sz="600"/>
          </a:p>
          <a:p>
            <a:pPr indent="387350" lvl="0" marL="0" rtl="0">
              <a:spcBef>
                <a:spcPts val="0"/>
              </a:spcBef>
              <a:buClr>
                <a:schemeClr val="dk1"/>
              </a:buClr>
              <a:buSzPct val="61111"/>
              <a:buFont typeface="Arial"/>
              <a:buNone/>
            </a:pPr>
            <a:r>
              <a:rPr lang="en">
                <a:highlight>
                  <a:srgbClr val="FF0000"/>
                </a:highlight>
              </a:rPr>
              <a:t>Cynthia's</a:t>
            </a:r>
            <a:r>
              <a:rPr lang="en"/>
              <a:t> </a:t>
            </a:r>
            <a:r>
              <a:rPr lang="en">
                <a:highlight>
                  <a:srgbClr val="4A86E8"/>
                </a:highlight>
              </a:rPr>
              <a:t>eyes</a:t>
            </a:r>
            <a:r>
              <a:rPr lang="en"/>
              <a:t> </a:t>
            </a:r>
            <a:r>
              <a:rPr lang="en">
                <a:highlight>
                  <a:srgbClr val="FF9900"/>
                </a:highlight>
              </a:rPr>
              <a:t>first</a:t>
            </a:r>
            <a:r>
              <a:rPr lang="en"/>
              <a:t> </a:t>
            </a:r>
            <a:r>
              <a:rPr lang="en">
                <a:highlight>
                  <a:srgbClr val="00FFFF"/>
                </a:highlight>
              </a:rPr>
              <a:t>took</a:t>
            </a:r>
            <a:r>
              <a:rPr lang="en"/>
              <a:t> </a:t>
            </a:r>
            <a:r>
              <a:rPr lang="en">
                <a:highlight>
                  <a:srgbClr val="00FF00"/>
                </a:highlight>
              </a:rPr>
              <a:t>me</a:t>
            </a:r>
            <a:r>
              <a:rPr lang="en"/>
              <a:t>, </a:t>
            </a:r>
            <a:r>
              <a:rPr lang="en">
                <a:highlight>
                  <a:srgbClr val="FFFF00"/>
                </a:highlight>
              </a:rPr>
              <a:t>poor unfortunate</a:t>
            </a:r>
          </a:p>
          <a:p>
            <a:pPr indent="387350" lvl="0" marL="0" rtl="0">
              <a:spcBef>
                <a:spcPts val="0"/>
              </a:spcBef>
              <a:buClr>
                <a:schemeClr val="dk1"/>
              </a:buClr>
              <a:buSzPct val="61111"/>
              <a:buFont typeface="Arial"/>
              <a:buNone/>
            </a:pPr>
            <a:r>
              <a:rPr lang="en"/>
              <a:t>captive, </a:t>
            </a:r>
            <a:r>
              <a:rPr lang="en">
                <a:highlight>
                  <a:srgbClr val="FF00FF"/>
                </a:highlight>
              </a:rPr>
              <a:t>previously</a:t>
            </a:r>
            <a:r>
              <a:rPr lang="en"/>
              <a:t> </a:t>
            </a:r>
            <a:r>
              <a:rPr lang="en">
                <a:highlight>
                  <a:srgbClr val="9FC5E8"/>
                </a:highlight>
              </a:rPr>
              <a:t>affected</a:t>
            </a:r>
            <a:r>
              <a:rPr lang="en"/>
              <a:t> </a:t>
            </a:r>
            <a:r>
              <a:rPr lang="en">
                <a:highlight>
                  <a:srgbClr val="C27BA0"/>
                </a:highlight>
              </a:rPr>
              <a:t>by</a:t>
            </a:r>
            <a:r>
              <a:rPr lang="en"/>
              <a:t> </a:t>
            </a:r>
            <a:r>
              <a:rPr lang="en">
                <a:highlight>
                  <a:srgbClr val="9900FF"/>
                </a:highlight>
              </a:rPr>
              <a:t>no</a:t>
            </a:r>
            <a:r>
              <a:rPr lang="en"/>
              <a:t> </a:t>
            </a:r>
            <a:r>
              <a:rPr lang="en">
                <a:highlight>
                  <a:srgbClr val="C27BA0"/>
                </a:highlight>
              </a:rPr>
              <a:t>passion</a:t>
            </a:r>
            <a:r>
              <a:rPr lang="en"/>
              <a:t>:</a:t>
            </a:r>
          </a:p>
          <a:p>
            <a:pPr indent="0" lvl="0" marL="0">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101100"/>
            <a:ext cx="7315499" cy="1013999"/>
          </a:xfrm>
          <a:prstGeom prst="rect">
            <a:avLst/>
          </a:prstGeom>
        </p:spPr>
        <p:txBody>
          <a:bodyPr anchorCtr="0" anchor="b" bIns="91425" lIns="91425" rIns="91425" tIns="91425">
            <a:noAutofit/>
          </a:bodyPr>
          <a:lstStyle/>
          <a:p>
            <a:pPr lvl="0">
              <a:spcBef>
                <a:spcPts val="0"/>
              </a:spcBef>
              <a:buNone/>
            </a:pPr>
            <a:r>
              <a:rPr lang="en"/>
              <a:t>The Basic Rundown</a:t>
            </a:r>
          </a:p>
        </p:txBody>
      </p:sp>
      <p:sp>
        <p:nvSpPr>
          <p:cNvPr id="132" name="Shape 132"/>
          <p:cNvSpPr txBox="1"/>
          <p:nvPr>
            <p:ph idx="1" type="body"/>
          </p:nvPr>
        </p:nvSpPr>
        <p:spPr>
          <a:xfrm>
            <a:off x="457200" y="1278516"/>
            <a:ext cx="8229600" cy="3630300"/>
          </a:xfrm>
          <a:prstGeom prst="rect">
            <a:avLst/>
          </a:prstGeom>
        </p:spPr>
        <p:txBody>
          <a:bodyPr anchorCtr="0" anchor="t" bIns="91425" lIns="91425" rIns="91425" tIns="91425">
            <a:noAutofit/>
          </a:bodyPr>
          <a:lstStyle/>
          <a:p>
            <a:pPr lvl="0" rtl="0">
              <a:spcBef>
                <a:spcPts val="0"/>
              </a:spcBef>
              <a:buNone/>
            </a:pPr>
            <a:r>
              <a:rPr lang="en"/>
              <a:t>-Parts of speech</a:t>
            </a:r>
          </a:p>
          <a:p>
            <a:pPr lvl="0" rtl="0">
              <a:spcBef>
                <a:spcPts val="0"/>
              </a:spcBef>
              <a:buNone/>
            </a:pPr>
            <a:r>
              <a:rPr lang="en"/>
              <a:t>	-verbs, nouns, pronouns, adverbs, adjectives, prepositions, conjunctions, and articles</a:t>
            </a:r>
          </a:p>
          <a:p>
            <a:pPr lvl="0" rtl="0">
              <a:spcBef>
                <a:spcPts val="0"/>
              </a:spcBef>
              <a:buNone/>
            </a:pPr>
            <a:r>
              <a:t/>
            </a:r>
            <a:endParaRPr/>
          </a:p>
          <a:p>
            <a:pPr lvl="0" rtl="0">
              <a:spcBef>
                <a:spcPts val="0"/>
              </a:spcBef>
              <a:buNone/>
            </a:pPr>
            <a:r>
              <a:rPr lang="en"/>
              <a:t>-Parts of a sentence</a:t>
            </a:r>
          </a:p>
          <a:p>
            <a:pPr lvl="0" rtl="0">
              <a:spcBef>
                <a:spcPts val="0"/>
              </a:spcBef>
              <a:buNone/>
            </a:pPr>
            <a:r>
              <a:rPr lang="en"/>
              <a:t>	-subject, verb/predicate, object</a:t>
            </a:r>
          </a:p>
          <a:p>
            <a:pPr lvl="0">
              <a:spcBef>
                <a:spcPts val="0"/>
              </a:spcBef>
              <a:buNone/>
            </a:pPr>
            <a:r>
              <a:rPr lang="en"/>
              <a:t>	-modifiers, phrases, clauses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457200" y="101100"/>
            <a:ext cx="7315499" cy="1013999"/>
          </a:xfrm>
          <a:prstGeom prst="rect">
            <a:avLst/>
          </a:prstGeom>
        </p:spPr>
        <p:txBody>
          <a:bodyPr anchorCtr="0" anchor="b" bIns="91425" lIns="91425" rIns="91425" tIns="91425">
            <a:noAutofit/>
          </a:bodyPr>
          <a:lstStyle/>
          <a:p>
            <a:pPr lvl="0">
              <a:spcBef>
                <a:spcPts val="0"/>
              </a:spcBef>
              <a:buNone/>
            </a:pPr>
            <a:r>
              <a:rPr lang="en"/>
              <a:t>Inflection</a:t>
            </a:r>
          </a:p>
        </p:txBody>
      </p:sp>
      <p:sp>
        <p:nvSpPr>
          <p:cNvPr id="138" name="Shape 138"/>
          <p:cNvSpPr txBox="1"/>
          <p:nvPr>
            <p:ph idx="1" type="body"/>
          </p:nvPr>
        </p:nvSpPr>
        <p:spPr>
          <a:xfrm>
            <a:off x="457200" y="1248194"/>
            <a:ext cx="8229600" cy="1498799"/>
          </a:xfrm>
          <a:prstGeom prst="rect">
            <a:avLst/>
          </a:prstGeom>
        </p:spPr>
        <p:txBody>
          <a:bodyPr anchorCtr="0" anchor="t" bIns="91425" lIns="91425" rIns="91425" tIns="91425">
            <a:noAutofit/>
          </a:bodyPr>
          <a:lstStyle/>
          <a:p>
            <a:pPr lvl="0" rtl="0">
              <a:spcBef>
                <a:spcPts val="0"/>
              </a:spcBef>
              <a:buNone/>
            </a:pPr>
            <a:r>
              <a:rPr lang="en"/>
              <a:t>-What is it?</a:t>
            </a:r>
          </a:p>
          <a:p>
            <a:pPr indent="457200" lvl="0" rtl="0">
              <a:spcBef>
                <a:spcPts val="0"/>
              </a:spcBef>
              <a:buNone/>
            </a:pPr>
            <a:r>
              <a:rPr lang="en"/>
              <a:t>-word stem and endings</a:t>
            </a:r>
          </a:p>
          <a:p>
            <a:pPr indent="457200" lvl="0" rtl="0">
              <a:spcBef>
                <a:spcPts val="0"/>
              </a:spcBef>
              <a:buNone/>
            </a:pPr>
            <a:r>
              <a:rPr lang="en"/>
              <a:t>-change the ending to reflect how a word is being used in a sentence</a:t>
            </a:r>
          </a:p>
          <a:p>
            <a:pPr lvl="0" rtl="0">
              <a:spcBef>
                <a:spcPts val="0"/>
              </a:spcBef>
              <a:buNone/>
            </a:pPr>
            <a:r>
              <a:rPr lang="en"/>
              <a:t>-Like </a:t>
            </a:r>
            <a:r>
              <a:rPr b="1" lang="en"/>
              <a:t>goddess -&gt; goddesses</a:t>
            </a:r>
            <a:r>
              <a:rPr lang="en"/>
              <a:t> or </a:t>
            </a:r>
            <a:r>
              <a:rPr b="1" lang="en"/>
              <a:t>sacrifice -&gt; sacrifices -&gt; sacrificed -&gt; sacrificing </a:t>
            </a:r>
          </a:p>
          <a:p>
            <a:pPr lvl="0">
              <a:spcBef>
                <a:spcPts val="0"/>
              </a:spcBef>
              <a:buNone/>
            </a:pPr>
            <a:r>
              <a:rPr lang="en"/>
              <a:t>	</a:t>
            </a:r>
          </a:p>
        </p:txBody>
      </p:sp>
      <p:sp>
        <p:nvSpPr>
          <p:cNvPr id="139" name="Shape 139"/>
          <p:cNvSpPr txBox="1"/>
          <p:nvPr/>
        </p:nvSpPr>
        <p:spPr>
          <a:xfrm>
            <a:off x="1917525" y="2880100"/>
            <a:ext cx="2351099" cy="2212199"/>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1C4587"/>
                </a:solidFill>
              </a:rPr>
              <a:t>-θύω, sacrifice</a:t>
            </a:r>
          </a:p>
          <a:p>
            <a:pPr lvl="0" rtl="0">
              <a:spcBef>
                <a:spcPts val="0"/>
              </a:spcBef>
              <a:buNone/>
            </a:pPr>
            <a:r>
              <a:rPr lang="en">
                <a:solidFill>
                  <a:srgbClr val="1C4587"/>
                </a:solidFill>
              </a:rPr>
              <a:t>(present indicative active)</a:t>
            </a:r>
          </a:p>
          <a:p>
            <a:pPr lvl="0" rtl="0">
              <a:spcBef>
                <a:spcPts val="0"/>
              </a:spcBef>
              <a:buNone/>
            </a:pPr>
            <a:r>
              <a:t/>
            </a:r>
            <a:endParaRPr sz="1800">
              <a:solidFill>
                <a:srgbClr val="1C4587"/>
              </a:solidFill>
            </a:endParaRPr>
          </a:p>
          <a:p>
            <a:pPr indent="0" lvl="0" marL="0" rtl="0">
              <a:spcBef>
                <a:spcPts val="0"/>
              </a:spcBef>
              <a:buNone/>
            </a:pPr>
            <a:r>
              <a:rPr lang="en" sz="1800">
                <a:solidFill>
                  <a:srgbClr val="1C4587"/>
                </a:solidFill>
              </a:rPr>
              <a:t>θύω		θύομεν</a:t>
            </a:r>
          </a:p>
          <a:p>
            <a:pPr indent="0" lvl="0" marL="0" rtl="0">
              <a:spcBef>
                <a:spcPts val="0"/>
              </a:spcBef>
              <a:buNone/>
            </a:pPr>
            <a:r>
              <a:rPr lang="en" sz="1800">
                <a:solidFill>
                  <a:srgbClr val="1C4587"/>
                </a:solidFill>
              </a:rPr>
              <a:t>θύεις	θύετε</a:t>
            </a:r>
          </a:p>
          <a:p>
            <a:pPr indent="0" lvl="0" marL="0" rtl="0">
              <a:spcBef>
                <a:spcPts val="0"/>
              </a:spcBef>
              <a:buNone/>
            </a:pPr>
            <a:r>
              <a:rPr lang="en" sz="1800">
                <a:solidFill>
                  <a:srgbClr val="1C4587"/>
                </a:solidFill>
              </a:rPr>
              <a:t>θύει		θύουσι</a:t>
            </a:r>
          </a:p>
        </p:txBody>
      </p:sp>
      <p:sp>
        <p:nvSpPr>
          <p:cNvPr id="140" name="Shape 140"/>
          <p:cNvSpPr txBox="1"/>
          <p:nvPr/>
        </p:nvSpPr>
        <p:spPr>
          <a:xfrm>
            <a:off x="4176450" y="2880100"/>
            <a:ext cx="1889400" cy="2220599"/>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dk2"/>
                </a:solidFill>
              </a:rPr>
              <a:t>-dea, goddess</a:t>
            </a:r>
          </a:p>
          <a:p>
            <a:pPr lvl="0" rtl="0">
              <a:spcBef>
                <a:spcPts val="0"/>
              </a:spcBef>
              <a:buNone/>
            </a:pPr>
            <a:r>
              <a:t/>
            </a:r>
            <a:endParaRPr sz="1800">
              <a:solidFill>
                <a:schemeClr val="dk2"/>
              </a:solidFill>
            </a:endParaRPr>
          </a:p>
          <a:p>
            <a:pPr lvl="0" rtl="0">
              <a:spcBef>
                <a:spcPts val="0"/>
              </a:spcBef>
              <a:buNone/>
            </a:pPr>
            <a:r>
              <a:rPr lang="en" sz="1800">
                <a:solidFill>
                  <a:schemeClr val="dk2"/>
                </a:solidFill>
              </a:rPr>
              <a:t>dea		deae</a:t>
            </a:r>
          </a:p>
          <a:p>
            <a:pPr lvl="0" rtl="0">
              <a:spcBef>
                <a:spcPts val="0"/>
              </a:spcBef>
              <a:buNone/>
            </a:pPr>
            <a:r>
              <a:rPr lang="en" sz="1800">
                <a:solidFill>
                  <a:schemeClr val="dk2"/>
                </a:solidFill>
              </a:rPr>
              <a:t>deae	dearum</a:t>
            </a:r>
          </a:p>
          <a:p>
            <a:pPr lvl="0" rtl="0">
              <a:spcBef>
                <a:spcPts val="0"/>
              </a:spcBef>
              <a:buNone/>
            </a:pPr>
            <a:r>
              <a:rPr lang="en" sz="1800">
                <a:solidFill>
                  <a:schemeClr val="dk2"/>
                </a:solidFill>
              </a:rPr>
              <a:t>deae	deis</a:t>
            </a:r>
          </a:p>
          <a:p>
            <a:pPr lvl="0" rtl="0">
              <a:spcBef>
                <a:spcPts val="0"/>
              </a:spcBef>
              <a:buNone/>
            </a:pPr>
            <a:r>
              <a:rPr lang="en" sz="1800">
                <a:solidFill>
                  <a:schemeClr val="dk2"/>
                </a:solidFill>
              </a:rPr>
              <a:t>deam	deas</a:t>
            </a:r>
          </a:p>
          <a:p>
            <a:pPr lvl="0">
              <a:spcBef>
                <a:spcPts val="0"/>
              </a:spcBef>
              <a:buNone/>
            </a:pPr>
            <a:r>
              <a:rPr lang="en" sz="1800">
                <a:solidFill>
                  <a:schemeClr val="dk2"/>
                </a:solidFill>
              </a:rPr>
              <a:t>dea		deis</a:t>
            </a:r>
          </a:p>
        </p:txBody>
      </p:sp>
      <p:sp>
        <p:nvSpPr>
          <p:cNvPr id="141" name="Shape 141"/>
          <p:cNvSpPr txBox="1"/>
          <p:nvPr/>
        </p:nvSpPr>
        <p:spPr>
          <a:xfrm>
            <a:off x="6065850" y="2880100"/>
            <a:ext cx="2948999" cy="2212199"/>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dk2"/>
                </a:solidFill>
              </a:rPr>
              <a:t>-sacrifico, sacrifice</a:t>
            </a:r>
          </a:p>
          <a:p>
            <a:pPr lvl="0" rtl="0">
              <a:spcBef>
                <a:spcPts val="0"/>
              </a:spcBef>
              <a:buNone/>
            </a:pPr>
            <a:r>
              <a:rPr lang="en" sz="1800">
                <a:solidFill>
                  <a:schemeClr val="dk2"/>
                </a:solidFill>
              </a:rPr>
              <a:t>(present indicative active)</a:t>
            </a:r>
          </a:p>
          <a:p>
            <a:pPr lvl="0" rtl="0">
              <a:spcBef>
                <a:spcPts val="0"/>
              </a:spcBef>
              <a:buNone/>
            </a:pPr>
            <a:r>
              <a:t/>
            </a:r>
            <a:endParaRPr sz="1800">
              <a:solidFill>
                <a:schemeClr val="dk2"/>
              </a:solidFill>
            </a:endParaRPr>
          </a:p>
          <a:p>
            <a:pPr lvl="0" rtl="0">
              <a:spcBef>
                <a:spcPts val="0"/>
              </a:spcBef>
              <a:buNone/>
            </a:pPr>
            <a:r>
              <a:rPr lang="en" sz="1800">
                <a:solidFill>
                  <a:schemeClr val="dk2"/>
                </a:solidFill>
              </a:rPr>
              <a:t>sacrifico		sacrificamus</a:t>
            </a:r>
          </a:p>
          <a:p>
            <a:pPr lvl="0" rtl="0">
              <a:spcBef>
                <a:spcPts val="0"/>
              </a:spcBef>
              <a:buNone/>
            </a:pPr>
            <a:r>
              <a:rPr lang="en" sz="1800">
                <a:solidFill>
                  <a:schemeClr val="dk2"/>
                </a:solidFill>
              </a:rPr>
              <a:t>sacrificas	sacrificatis</a:t>
            </a:r>
          </a:p>
          <a:p>
            <a:pPr lvl="0" rtl="0">
              <a:spcBef>
                <a:spcPts val="0"/>
              </a:spcBef>
              <a:buNone/>
            </a:pPr>
            <a:r>
              <a:rPr lang="en" sz="1800">
                <a:solidFill>
                  <a:schemeClr val="dk2"/>
                </a:solidFill>
              </a:rPr>
              <a:t>sacrificat		sacrificant</a:t>
            </a:r>
          </a:p>
          <a:p>
            <a:pPr lvl="0">
              <a:spcBef>
                <a:spcPts val="0"/>
              </a:spcBef>
              <a:buNone/>
            </a:pPr>
            <a:r>
              <a:rPr lang="en" sz="1800">
                <a:solidFill>
                  <a:schemeClr val="dk2"/>
                </a:solidFill>
              </a:rPr>
              <a:t> </a:t>
            </a:r>
          </a:p>
        </p:txBody>
      </p:sp>
      <p:sp>
        <p:nvSpPr>
          <p:cNvPr id="142" name="Shape 142"/>
          <p:cNvSpPr txBox="1"/>
          <p:nvPr/>
        </p:nvSpPr>
        <p:spPr>
          <a:xfrm>
            <a:off x="129050" y="2880100"/>
            <a:ext cx="2157899" cy="2212199"/>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en" sz="1800">
                <a:solidFill>
                  <a:schemeClr val="dk2"/>
                </a:solidFill>
              </a:rPr>
              <a:t>-θεᾱ́, goddess</a:t>
            </a:r>
          </a:p>
          <a:p>
            <a:pPr lvl="0" rtl="0">
              <a:spcBef>
                <a:spcPts val="0"/>
              </a:spcBef>
              <a:buClr>
                <a:schemeClr val="dk1"/>
              </a:buClr>
              <a:buFont typeface="Arial"/>
              <a:buNone/>
            </a:pPr>
            <a:r>
              <a:t/>
            </a:r>
            <a:endParaRPr sz="1800">
              <a:solidFill>
                <a:schemeClr val="dk2"/>
              </a:solidFill>
            </a:endParaRPr>
          </a:p>
          <a:p>
            <a:pPr indent="-69850" lvl="0" marL="0" rtl="0">
              <a:spcBef>
                <a:spcPts val="0"/>
              </a:spcBef>
              <a:buClr>
                <a:schemeClr val="dk1"/>
              </a:buClr>
              <a:buSzPct val="61111"/>
              <a:buFont typeface="Arial"/>
              <a:buNone/>
            </a:pPr>
            <a:r>
              <a:rPr lang="en" sz="1800">
                <a:solidFill>
                  <a:schemeClr val="dk2"/>
                </a:solidFill>
              </a:rPr>
              <a:t>θεᾱ́		θεαί</a:t>
            </a:r>
          </a:p>
          <a:p>
            <a:pPr indent="-69850" lvl="0" marL="0" rtl="0">
              <a:spcBef>
                <a:spcPts val="0"/>
              </a:spcBef>
              <a:buClr>
                <a:schemeClr val="dk1"/>
              </a:buClr>
              <a:buSzPct val="61111"/>
              <a:buFont typeface="Arial"/>
              <a:buNone/>
            </a:pPr>
            <a:r>
              <a:rPr lang="en" sz="1800">
                <a:solidFill>
                  <a:schemeClr val="dk2"/>
                </a:solidFill>
              </a:rPr>
              <a:t>θεᾶς	θεῶν</a:t>
            </a:r>
          </a:p>
          <a:p>
            <a:pPr indent="-69850" lvl="0" marL="0" rtl="0">
              <a:spcBef>
                <a:spcPts val="0"/>
              </a:spcBef>
              <a:buClr>
                <a:schemeClr val="dk1"/>
              </a:buClr>
              <a:buSzPct val="61111"/>
              <a:buFont typeface="Arial"/>
              <a:buNone/>
            </a:pPr>
            <a:r>
              <a:rPr lang="en" sz="1800">
                <a:solidFill>
                  <a:schemeClr val="dk2"/>
                </a:solidFill>
              </a:rPr>
              <a:t>θεᾷ		θεαῖς</a:t>
            </a:r>
          </a:p>
          <a:p>
            <a:pPr indent="-69850" lvl="0" marL="0" rtl="0">
              <a:spcBef>
                <a:spcPts val="0"/>
              </a:spcBef>
              <a:buClr>
                <a:schemeClr val="dk1"/>
              </a:buClr>
              <a:buSzPct val="61111"/>
              <a:buFont typeface="Arial"/>
              <a:buNone/>
            </a:pPr>
            <a:r>
              <a:rPr lang="en" sz="1800">
                <a:solidFill>
                  <a:schemeClr val="dk2"/>
                </a:solidFill>
              </a:rPr>
              <a:t>θεᾱ́ν	θεᾱ́ς</a:t>
            </a:r>
          </a:p>
          <a:p>
            <a:pPr indent="-69850" lvl="0" marL="0" rtl="0">
              <a:spcBef>
                <a:spcPts val="0"/>
              </a:spcBef>
              <a:buClr>
                <a:schemeClr val="dk1"/>
              </a:buClr>
              <a:buSzPct val="61111"/>
              <a:buFont typeface="Arial"/>
              <a:buNone/>
            </a:pPr>
            <a:r>
              <a:rPr lang="en" sz="1800">
                <a:solidFill>
                  <a:schemeClr val="dk2"/>
                </a:solidFill>
              </a:rPr>
              <a:t>θεᾱ́		θεαί</a:t>
            </a:r>
          </a:p>
          <a:p>
            <a:pPr lvl="0">
              <a:spcBef>
                <a:spcPts val="0"/>
              </a:spcBef>
              <a:buNone/>
            </a:pPr>
            <a:r>
              <a:t/>
            </a:r>
            <a:endParaRPr/>
          </a:p>
        </p:txBody>
      </p:sp>
      <p:cxnSp>
        <p:nvCxnSpPr>
          <p:cNvPr id="143" name="Shape 143"/>
          <p:cNvCxnSpPr/>
          <p:nvPr/>
        </p:nvCxnSpPr>
        <p:spPr>
          <a:xfrm>
            <a:off x="4114950" y="2834050"/>
            <a:ext cx="0" cy="2304300"/>
          </a:xfrm>
          <a:prstGeom prst="straightConnector1">
            <a:avLst/>
          </a:prstGeom>
          <a:noFill/>
          <a:ln cap="flat" cmpd="sng" w="19050">
            <a:solidFill>
              <a:schemeClr val="dk2"/>
            </a:solidFill>
            <a:prstDash val="solid"/>
            <a:round/>
            <a:headEnd len="lg" w="lg" type="none"/>
            <a:tailEnd len="lg" w="lg" type="none"/>
          </a:ln>
        </p:spPr>
      </p:cxn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457200" y="101100"/>
            <a:ext cx="7315499" cy="1013999"/>
          </a:xfrm>
          <a:prstGeom prst="rect">
            <a:avLst/>
          </a:prstGeom>
        </p:spPr>
        <p:txBody>
          <a:bodyPr anchorCtr="0" anchor="b" bIns="91425" lIns="91425" rIns="91425" tIns="91425">
            <a:noAutofit/>
          </a:bodyPr>
          <a:lstStyle/>
          <a:p>
            <a:pPr lvl="0">
              <a:spcBef>
                <a:spcPts val="0"/>
              </a:spcBef>
              <a:buNone/>
            </a:pPr>
            <a:r>
              <a:rPr lang="en"/>
              <a:t>Nouns</a:t>
            </a:r>
          </a:p>
        </p:txBody>
      </p:sp>
      <p:sp>
        <p:nvSpPr>
          <p:cNvPr id="149" name="Shape 149"/>
          <p:cNvSpPr txBox="1"/>
          <p:nvPr>
            <p:ph idx="1" type="body"/>
          </p:nvPr>
        </p:nvSpPr>
        <p:spPr>
          <a:xfrm>
            <a:off x="456248" y="1278525"/>
            <a:ext cx="3178199" cy="3630300"/>
          </a:xfrm>
          <a:prstGeom prst="rect">
            <a:avLst/>
          </a:prstGeom>
        </p:spPr>
        <p:txBody>
          <a:bodyPr anchorCtr="0" anchor="t" bIns="91425" lIns="91425" rIns="91425" tIns="91425">
            <a:noAutofit/>
          </a:bodyPr>
          <a:lstStyle/>
          <a:p>
            <a:pPr lvl="0" rtl="0">
              <a:spcBef>
                <a:spcPts val="0"/>
              </a:spcBef>
              <a:buNone/>
            </a:pPr>
            <a:r>
              <a:rPr lang="en"/>
              <a:t>-declensions, groups of nouns that take similar forms</a:t>
            </a:r>
          </a:p>
          <a:p>
            <a:pPr lvl="0" rtl="0">
              <a:spcBef>
                <a:spcPts val="0"/>
              </a:spcBef>
              <a:buNone/>
            </a:pPr>
            <a:r>
              <a:t/>
            </a:r>
            <a:endParaRPr/>
          </a:p>
          <a:p>
            <a:pPr lvl="0" rtl="0">
              <a:spcBef>
                <a:spcPts val="0"/>
              </a:spcBef>
              <a:buClr>
                <a:schemeClr val="dk1"/>
              </a:buClr>
              <a:buSzPct val="61111"/>
              <a:buFont typeface="Arial"/>
              <a:buNone/>
            </a:pPr>
            <a:r>
              <a:rPr lang="en"/>
              <a:t>-cases (nominative, genitive, dative, accusative, ablative[Latin], vocative)</a:t>
            </a:r>
          </a:p>
          <a:p>
            <a:pPr lvl="0" rtl="0">
              <a:spcBef>
                <a:spcPts val="0"/>
              </a:spcBef>
              <a:buClr>
                <a:schemeClr val="dk1"/>
              </a:buClr>
              <a:buSzPct val="61111"/>
              <a:buFont typeface="Arial"/>
              <a:buNone/>
            </a:pPr>
            <a:r>
              <a:rPr lang="en"/>
              <a:t>-numbers (singular, dual, plural)</a:t>
            </a:r>
          </a:p>
          <a:p>
            <a:pPr lvl="0" rtl="0">
              <a:spcBef>
                <a:spcPts val="0"/>
              </a:spcBef>
              <a:buClr>
                <a:schemeClr val="dk1"/>
              </a:buClr>
              <a:buSzPct val="61111"/>
              <a:buFont typeface="Arial"/>
              <a:buNone/>
            </a:pPr>
            <a:r>
              <a:rPr lang="en"/>
              <a:t>-genders (masculine, feminine, neuter)</a:t>
            </a:r>
          </a:p>
          <a:p>
            <a:pPr lvl="0" rtl="0">
              <a:spcBef>
                <a:spcPts val="0"/>
              </a:spcBef>
              <a:buNone/>
            </a:pPr>
            <a:r>
              <a:t/>
            </a:r>
            <a:endParaRPr/>
          </a:p>
          <a:p>
            <a:pPr lvl="0">
              <a:spcBef>
                <a:spcPts val="0"/>
              </a:spcBef>
              <a:buNone/>
            </a:pPr>
            <a:r>
              <a:rPr lang="en"/>
              <a:t>-word agreement</a:t>
            </a:r>
          </a:p>
        </p:txBody>
      </p:sp>
      <p:sp>
        <p:nvSpPr>
          <p:cNvPr id="150" name="Shape 150"/>
          <p:cNvSpPr txBox="1"/>
          <p:nvPr/>
        </p:nvSpPr>
        <p:spPr>
          <a:xfrm>
            <a:off x="3252025" y="4615650"/>
            <a:ext cx="5434799" cy="362699"/>
          </a:xfrm>
          <a:prstGeom prst="rect">
            <a:avLst/>
          </a:prstGeom>
          <a:noFill/>
          <a:ln>
            <a:noFill/>
          </a:ln>
        </p:spPr>
        <p:txBody>
          <a:bodyPr anchorCtr="0" anchor="t" bIns="91425" lIns="91425" rIns="91425" tIns="91425">
            <a:noAutofit/>
          </a:bodyPr>
          <a:lstStyle/>
          <a:p>
            <a:pPr lvl="0">
              <a:spcBef>
                <a:spcPts val="0"/>
              </a:spcBef>
              <a:buNone/>
            </a:pPr>
            <a:r>
              <a:rPr lang="en" u="sng">
                <a:solidFill>
                  <a:schemeClr val="hlink"/>
                </a:solidFill>
                <a:hlinkClick r:id="rId3"/>
              </a:rPr>
              <a:t>http://www.learnlangs.com/latin/pictures/Latin_nouns_AO.jpg</a:t>
            </a:r>
            <a:r>
              <a:rPr lang="en"/>
              <a:t> </a:t>
            </a:r>
          </a:p>
        </p:txBody>
      </p:sp>
      <p:pic>
        <p:nvPicPr>
          <p:cNvPr id="151" name="Shape 151"/>
          <p:cNvPicPr preferRelativeResize="0"/>
          <p:nvPr/>
        </p:nvPicPr>
        <p:blipFill>
          <a:blip r:embed="rId4">
            <a:alphaModFix/>
          </a:blip>
          <a:stretch>
            <a:fillRect/>
          </a:stretch>
        </p:blipFill>
        <p:spPr>
          <a:xfrm>
            <a:off x="3634450" y="1278512"/>
            <a:ext cx="5339400" cy="333712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457200" y="101100"/>
            <a:ext cx="7315499" cy="1013999"/>
          </a:xfrm>
          <a:prstGeom prst="rect">
            <a:avLst/>
          </a:prstGeom>
        </p:spPr>
        <p:txBody>
          <a:bodyPr anchorCtr="0" anchor="b" bIns="91425" lIns="91425" rIns="91425" tIns="91425">
            <a:noAutofit/>
          </a:bodyPr>
          <a:lstStyle/>
          <a:p>
            <a:pPr lvl="0">
              <a:spcBef>
                <a:spcPts val="0"/>
              </a:spcBef>
              <a:buNone/>
            </a:pPr>
            <a:br>
              <a:rPr lang="en"/>
            </a:br>
            <a:r>
              <a:rPr lang="en"/>
              <a:t>Verbs</a:t>
            </a:r>
          </a:p>
        </p:txBody>
      </p:sp>
      <p:sp>
        <p:nvSpPr>
          <p:cNvPr id="157" name="Shape 157"/>
          <p:cNvSpPr txBox="1"/>
          <p:nvPr>
            <p:ph idx="1" type="body"/>
          </p:nvPr>
        </p:nvSpPr>
        <p:spPr>
          <a:xfrm>
            <a:off x="456245" y="1278513"/>
            <a:ext cx="4038599" cy="3630300"/>
          </a:xfrm>
          <a:prstGeom prst="rect">
            <a:avLst/>
          </a:prstGeom>
        </p:spPr>
        <p:txBody>
          <a:bodyPr anchorCtr="0" anchor="t" bIns="91425" lIns="91425" rIns="91425" tIns="91425">
            <a:noAutofit/>
          </a:bodyPr>
          <a:lstStyle/>
          <a:p>
            <a:pPr indent="-69850" lvl="0" marL="0" rtl="0">
              <a:spcBef>
                <a:spcPts val="0"/>
              </a:spcBef>
              <a:buClr>
                <a:schemeClr val="dk1"/>
              </a:buClr>
              <a:buSzPct val="61111"/>
              <a:buFont typeface="Arial"/>
              <a:buNone/>
            </a:pPr>
            <a:r>
              <a:rPr lang="en"/>
              <a:t>-person (1st, 2nd, 3rd)</a:t>
            </a:r>
          </a:p>
          <a:p>
            <a:pPr indent="-69850" lvl="0" marL="0" rtl="0">
              <a:spcBef>
                <a:spcPts val="0"/>
              </a:spcBef>
              <a:buClr>
                <a:schemeClr val="dk1"/>
              </a:buClr>
              <a:buSzPct val="61111"/>
              <a:buFont typeface="Arial"/>
              <a:buNone/>
            </a:pPr>
            <a:r>
              <a:rPr lang="en"/>
              <a:t>-tense (present, imperfect, future, aorist[Greek], perfect, pluperfect, future perfect) </a:t>
            </a:r>
          </a:p>
          <a:p>
            <a:pPr indent="-69850" lvl="0" marL="0" rtl="0">
              <a:spcBef>
                <a:spcPts val="0"/>
              </a:spcBef>
              <a:buClr>
                <a:schemeClr val="dk1"/>
              </a:buClr>
              <a:buSzPct val="61111"/>
              <a:buFont typeface="Arial"/>
              <a:buNone/>
            </a:pPr>
            <a:r>
              <a:rPr lang="en"/>
              <a:t>-moods (indicative, subjunctive, optative[Greek], imperative)</a:t>
            </a:r>
          </a:p>
          <a:p>
            <a:pPr indent="-69850" lvl="0" marL="0" rtl="0">
              <a:spcBef>
                <a:spcPts val="0"/>
              </a:spcBef>
              <a:buClr>
                <a:schemeClr val="dk1"/>
              </a:buClr>
              <a:buSzPct val="61111"/>
              <a:buFont typeface="Arial"/>
              <a:buNone/>
            </a:pPr>
            <a:r>
              <a:rPr lang="en"/>
              <a:t>-voices (active, middle[Greek], passive)</a:t>
            </a:r>
          </a:p>
          <a:p>
            <a:pPr lvl="0" rtl="0">
              <a:spcBef>
                <a:spcPts val="0"/>
              </a:spcBef>
              <a:buNone/>
            </a:pPr>
            <a:r>
              <a:rPr lang="en"/>
              <a:t>-non-finite forms, infinitive and participles</a:t>
            </a:r>
          </a:p>
          <a:p>
            <a:pPr lvl="0">
              <a:spcBef>
                <a:spcPts val="0"/>
              </a:spcBef>
              <a:buNone/>
            </a:pPr>
            <a:r>
              <a:rPr lang="en"/>
              <a:t>-augments, reduplication, contraction</a:t>
            </a:r>
          </a:p>
        </p:txBody>
      </p:sp>
      <p:pic>
        <p:nvPicPr>
          <p:cNvPr id="158" name="Shape 158"/>
          <p:cNvPicPr preferRelativeResize="0"/>
          <p:nvPr/>
        </p:nvPicPr>
        <p:blipFill>
          <a:blip r:embed="rId3">
            <a:alphaModFix/>
          </a:blip>
          <a:stretch>
            <a:fillRect/>
          </a:stretch>
        </p:blipFill>
        <p:spPr>
          <a:xfrm>
            <a:off x="5058350" y="1232925"/>
            <a:ext cx="2876550" cy="3810000"/>
          </a:xfrm>
          <a:prstGeom prst="rect">
            <a:avLst/>
          </a:prstGeom>
          <a:noFill/>
          <a:ln>
            <a:noFill/>
          </a:ln>
        </p:spPr>
      </p:pic>
      <p:sp>
        <p:nvSpPr>
          <p:cNvPr id="159" name="Shape 159"/>
          <p:cNvSpPr txBox="1"/>
          <p:nvPr/>
        </p:nvSpPr>
        <p:spPr>
          <a:xfrm>
            <a:off x="99325" y="4557825"/>
            <a:ext cx="4970100" cy="530699"/>
          </a:xfrm>
          <a:prstGeom prst="rect">
            <a:avLst/>
          </a:prstGeom>
          <a:noFill/>
          <a:ln>
            <a:noFill/>
          </a:ln>
        </p:spPr>
        <p:txBody>
          <a:bodyPr anchorCtr="0" anchor="t" bIns="91425" lIns="91425" rIns="91425" tIns="91425">
            <a:noAutofit/>
          </a:bodyPr>
          <a:lstStyle/>
          <a:p>
            <a:pPr lvl="0" rtl="0">
              <a:spcBef>
                <a:spcPts val="0"/>
              </a:spcBef>
              <a:buNone/>
            </a:pPr>
            <a:r>
              <a:rPr lang="en" sz="1200" u="sng">
                <a:solidFill>
                  <a:schemeClr val="hlink"/>
                </a:solidFill>
                <a:hlinkClick r:id="rId4"/>
              </a:rPr>
              <a:t>http://edge.papercutpm.com/wp-content/uploads/2011/10/greek-conjugations.png</a:t>
            </a:r>
            <a:r>
              <a:rPr lang="en" sz="1200"/>
              <a:t>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esson-plan">
  <a:themeElements>
    <a:clrScheme name="Custom 501">
      <a:dk1>
        <a:srgbClr val="000000"/>
      </a:dk1>
      <a:lt1>
        <a:srgbClr val="EFEDE2"/>
      </a:lt1>
      <a:dk2>
        <a:srgbClr val="1F497D"/>
      </a:dk2>
      <a:lt2>
        <a:srgbClr val="FDFFFF"/>
      </a:lt2>
      <a:accent1>
        <a:srgbClr val="4F81BD"/>
      </a:accent1>
      <a:accent2>
        <a:srgbClr val="AB0101"/>
      </a:accent2>
      <a:accent3>
        <a:srgbClr val="86B060"/>
      </a:accent3>
      <a:accent4>
        <a:srgbClr val="7760A0"/>
      </a:accent4>
      <a:accent5>
        <a:srgbClr val="739395"/>
      </a:accent5>
      <a:accent6>
        <a:srgbClr val="968B52"/>
      </a:accent6>
      <a:hlink>
        <a:srgbClr val="336699"/>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