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75" name="Shape 75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76" name="Shape 76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81" name="Shape 81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lvl="2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lvl="3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lvl="4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lvl="5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lvl="6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lvl="7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lvl="8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erseus.tufts.edu/hopper/collection?collection=Perseus:collection:Greco-Roman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erseus.tufts.edu/hopper/text?doc=Perseus%3atext%3a1999.01.013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perseus.tufts.edu/hopper/morph?l=a%29%2Feide&amp;la=greek&amp;can=a%29%2Feide0&amp;prior=mh=nin&amp;d=Perseus:text:1999.01.0133:book=1:card=1&amp;i=1#lexicon" TargetMode="External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hyperlink" Target="http://www.perseus.tufts.edu/hopper/morph?l=Arma&amp;la=la&amp;can=arma0&amp;d=Perseus:text:1999.02.0055:book=1:card=1&amp;i=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Perseus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Texts and the Word Study Tool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185350" y="3650187"/>
            <a:ext cx="37736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FEDE2"/>
                </a:solidFill>
              </a:rPr>
              <a:t>Gregory Crane, Anna Krohn, 2015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0" y="3650212"/>
            <a:ext cx="967199" cy="33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050" y="3613804"/>
            <a:ext cx="967200" cy="41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Texts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http://www.perseus.tufts.edu/hopper/collection?collection=Perseus:collection:Greco-Roman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-Alphabetical by author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656599"/>
            <a:ext cx="3124500" cy="167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" y="3357987"/>
            <a:ext cx="5635450" cy="16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Texts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92000" y="1278525"/>
            <a:ext cx="30804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http://www.perseus.tufts.edu/hopper/text?doc=Perseus%3atext%3a1999.01.0133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-Text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-Navigation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-within a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-between English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and Greek or Latin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-Search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-Vocabulary lookup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7700" y="1257398"/>
            <a:ext cx="5406701" cy="36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Word Study Tool (Greek)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78523"/>
            <a:ext cx="8229600" cy="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http://www.perseus.tufts.edu/hopper/morph?l=a%29%2Feide&amp;la=greek&amp;can=a%29%2Feide0&amp;prior=mh=nin&amp;d=Perseus:text:1999.01.0133:book=1:card=1&amp;i=1#lexicon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4" y="2221950"/>
            <a:ext cx="8969149" cy="234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204000" y="2302200"/>
            <a:ext cx="597400" cy="2331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888825" y="2324112"/>
            <a:ext cx="437099" cy="189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1413350" y="2221950"/>
            <a:ext cx="1719299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Dictionary form</a:t>
            </a:r>
          </a:p>
        </p:txBody>
      </p:sp>
      <p:sp>
        <p:nvSpPr>
          <p:cNvPr id="123" name="Shape 123"/>
          <p:cNvSpPr/>
          <p:nvPr/>
        </p:nvSpPr>
        <p:spPr>
          <a:xfrm>
            <a:off x="8232525" y="2287625"/>
            <a:ext cx="684900" cy="233099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707950" y="2309525"/>
            <a:ext cx="437099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6169800" y="2221950"/>
            <a:ext cx="16029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Simple definition</a:t>
            </a:r>
          </a:p>
        </p:txBody>
      </p:sp>
      <p:sp>
        <p:nvSpPr>
          <p:cNvPr id="126" name="Shape 126"/>
          <p:cNvSpPr/>
          <p:nvPr/>
        </p:nvSpPr>
        <p:spPr>
          <a:xfrm>
            <a:off x="1952500" y="2520750"/>
            <a:ext cx="2783099" cy="233099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362550" y="1857750"/>
            <a:ext cx="2418899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FF00"/>
                </a:solidFill>
              </a:rPr>
              <a:t>Full dictionary entry links</a:t>
            </a:r>
          </a:p>
        </p:txBody>
      </p:sp>
      <p:sp>
        <p:nvSpPr>
          <p:cNvPr id="128" name="Shape 128"/>
          <p:cNvSpPr/>
          <p:nvPr/>
        </p:nvSpPr>
        <p:spPr>
          <a:xfrm>
            <a:off x="3744700" y="2316750"/>
            <a:ext cx="437099" cy="1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04000" y="2783025"/>
            <a:ext cx="8567700" cy="57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628125" y="3584425"/>
            <a:ext cx="23604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Possible word forms</a:t>
            </a:r>
          </a:p>
        </p:txBody>
      </p:sp>
      <p:sp>
        <p:nvSpPr>
          <p:cNvPr id="131" name="Shape 131"/>
          <p:cNvSpPr/>
          <p:nvPr/>
        </p:nvSpPr>
        <p:spPr>
          <a:xfrm>
            <a:off x="4444100" y="3482425"/>
            <a:ext cx="597300" cy="18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74850" y="3919550"/>
            <a:ext cx="8450999" cy="364199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3001600" y="4633525"/>
            <a:ext cx="26520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Word frequency statistics</a:t>
            </a:r>
          </a:p>
        </p:txBody>
      </p:sp>
      <p:sp>
        <p:nvSpPr>
          <p:cNvPr id="134" name="Shape 134"/>
          <p:cNvSpPr/>
          <p:nvPr/>
        </p:nvSpPr>
        <p:spPr>
          <a:xfrm>
            <a:off x="3846700" y="4502375"/>
            <a:ext cx="597300" cy="18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2221951"/>
            <a:ext cx="8815689" cy="23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 Study Tool (Latin)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78523"/>
            <a:ext cx="8229600" cy="5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http://www.perseus.tufts.edu/hopper/morph?l=Arma&amp;la=la&amp;can=arma0&amp;d=Perseus:text:1999.02.0055:book=1:card=1&amp;i=1</a:t>
            </a:r>
            <a:r>
              <a:rPr lang="en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04000" y="2302200"/>
            <a:ext cx="597400" cy="233125"/>
          </a:xfrm>
          <a:prstGeom prst="flowChartProcess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888825" y="2324112"/>
            <a:ext cx="437099" cy="189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413350" y="2221950"/>
            <a:ext cx="1719299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Dictionary form</a:t>
            </a:r>
          </a:p>
        </p:txBody>
      </p:sp>
      <p:sp>
        <p:nvSpPr>
          <p:cNvPr id="145" name="Shape 145"/>
          <p:cNvSpPr/>
          <p:nvPr/>
        </p:nvSpPr>
        <p:spPr>
          <a:xfrm>
            <a:off x="6047000" y="2287625"/>
            <a:ext cx="2870399" cy="233099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400000">
            <a:off x="7262075" y="2078575"/>
            <a:ext cx="258000" cy="233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589625" y="1766962"/>
            <a:ext cx="16029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</a:rPr>
              <a:t>Simple definition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1913375" y="2527987"/>
            <a:ext cx="2783099" cy="233099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362550" y="1861600"/>
            <a:ext cx="2418899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FF00"/>
                </a:solidFill>
              </a:rPr>
              <a:t>Full dictionary entry links</a:t>
            </a:r>
          </a:p>
        </p:txBody>
      </p:sp>
      <p:sp>
        <p:nvSpPr>
          <p:cNvPr id="150" name="Shape 150"/>
          <p:cNvSpPr/>
          <p:nvPr/>
        </p:nvSpPr>
        <p:spPr>
          <a:xfrm>
            <a:off x="3744700" y="2316750"/>
            <a:ext cx="437099" cy="18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4000" y="2783025"/>
            <a:ext cx="8567700" cy="57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3628125" y="3584425"/>
            <a:ext cx="23604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Possible word forms</a:t>
            </a:r>
          </a:p>
        </p:txBody>
      </p:sp>
      <p:sp>
        <p:nvSpPr>
          <p:cNvPr id="153" name="Shape 153"/>
          <p:cNvSpPr/>
          <p:nvPr/>
        </p:nvSpPr>
        <p:spPr>
          <a:xfrm>
            <a:off x="4444000" y="3431275"/>
            <a:ext cx="597300" cy="18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74850" y="3919550"/>
            <a:ext cx="8450999" cy="5793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001600" y="4633525"/>
            <a:ext cx="2652000" cy="3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FF"/>
                </a:solidFill>
              </a:rPr>
              <a:t>Word frequency statistics</a:t>
            </a:r>
          </a:p>
        </p:txBody>
      </p:sp>
      <p:sp>
        <p:nvSpPr>
          <p:cNvPr id="156" name="Shape 156"/>
          <p:cNvSpPr/>
          <p:nvPr/>
        </p:nvSpPr>
        <p:spPr>
          <a:xfrm>
            <a:off x="3846700" y="4502375"/>
            <a:ext cx="597300" cy="189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 to dictionary entries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680850" y="1196812"/>
            <a:ext cx="4005899" cy="13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-Where’s the definition??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-LSJ and Lewis &amp; Short, very, very detailed entries with lots of examples from other texts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-harder to navigate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9" y="1205950"/>
            <a:ext cx="4224120" cy="386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997850" y="2721425"/>
            <a:ext cx="272100" cy="1541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7482" y="2657950"/>
            <a:ext cx="4487475" cy="24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5298300" y="4621750"/>
            <a:ext cx="2384700" cy="2177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 to dictionary entries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4239347"/>
            <a:ext cx="8229600" cy="8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-Middle Liddell and Elem. Lewis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-much more manageable, but not all words will have an entry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4" y="1330700"/>
            <a:ext cx="4827325" cy="126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725" y="2479906"/>
            <a:ext cx="4827324" cy="199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problems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-The simple definition is meaningless!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-Cause: automation error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-Solution: look at the full dictionary entry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-The word study tool doesn’t find a definition for the word.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-Cause: word is probably a name or a one-off compound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-Solution: if a name, try looking at the English, if a strange compound, try taking the first part of the word and entering that separately into the word search, or just consult the English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-Things are taking forever to load!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-Cause: server issues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-Solution: refresh the page or click again on the link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