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perseus.tufts.edu/hopper/search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lp.classics.ox.ac.uk/v0011/1380.htm" TargetMode="External"/><Relationship Id="rId3" Type="http://schemas.openxmlformats.org/officeDocument/2006/relationships/hyperlink" Target="http://clp.classics.ox.ac.uk/v0011/1380.htm" TargetMode="External"/><Relationship Id="rId4" Type="http://schemas.openxmlformats.org/officeDocument/2006/relationships/hyperlink" Target="http://clp.classics.ox.ac.uk/v0011/1380.htm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-This is an entry in the LSJ, not too much more information here, see the Using Perseus presentation for a more complex example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-μύσος here is linked to murder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-the phrase μιαιφόνον...μύσος is cited as meaning “pollution of murder” based on this text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-is this word always linked with murder?  Does it appear with it?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-To see other instances of the Greek/Latin word in other works, see the Word Frequency Statistics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-The results give you a list of works and tell you how many times (in the Max column) the word appears in each work, click on that number to see the instances of the word.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-Further work reveals that Oedipus here is talking about “dispelling this taint,” which is of course the murder of his father.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-Looking at other texts shows that </a:t>
            </a:r>
            <a:r>
              <a:rPr lang="en">
                <a:solidFill>
                  <a:schemeClr val="dk1"/>
                </a:solidFill>
              </a:rPr>
              <a:t>μύσος is generally a pollution related to death.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-Return to the list of instances of “pollution” to find another word and repeat the process.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-This is a small demonstration that multiple words in Greek/Latin can map to the same English word, but they have rather different connotations. Only through exploring and looking into things can non-language students even begin to know this.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-ἀγάπη, or love, a common word in the Greek New Testament.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http://www.perseus.tufts.edu/hopper/search</a:t>
            </a:r>
            <a:r>
              <a:rPr lang="en"/>
              <a:t>, see the sidebar on the same page on how to enter in Greek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-Click on the word to go to the dictionary.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-Click LSJ (Or Lewis &amp; Short for Latin)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-ἀγάπη =&gt; love, love of a husband and wife, love of God, brotherly love, alms… Clearly most meanings are taken from Christian writings.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-But if all of these are Christian, what was the word before?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-Click word frequency statistics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-Let’s deliberately look at a pre-Christian author...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-“Therefore it is bestial to revel in such pleasures”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-Aristotle here is talking about extravagance and how to over do things in animalistic.  The word for “pleasures” here is </a:t>
            </a:r>
            <a:r>
              <a:rPr lang="en">
                <a:solidFill>
                  <a:schemeClr val="dk1"/>
                </a:solidFill>
              </a:rPr>
              <a:t>ἀγαπᾶν, which is “to greet with affection.”  This isn’t exactly ἀγάπη, but it is coming from an idea of love or desire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-This isn’t the best example of a word changing meaning, but it does show an evolution of related words, ἀγάπη is a Christian term that came out of ἀγαπάω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-Papyrus link: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2"/>
              </a:rPr>
              <a:t>http://clp.classics.ox.ac.uk/v0011/</a:t>
            </a:r>
            <a:r>
              <a:rPr lang="en" sz="1200" u="sng">
                <a:solidFill>
                  <a:schemeClr val="hlink"/>
                </a:solidFill>
                <a:highlight>
                  <a:srgbClr val="FFFF77"/>
                </a:highlight>
                <a:hlinkClick r:id="rId3"/>
              </a:rPr>
              <a:t>1380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.htm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-Enter the word in the top search box.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-Results will display in this manner, works sorted by author.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-Click on the “More” links to see other instances of the word within a work.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-Click on the “card” link to go to the page for the work.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-To see the Greek/Latin for the English text, click on “show.”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-This is what the side-by-side display looks like.  The search word should be highlighted.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-Locating the Greek or Latin is the hardest part. Some tips to narrow down your search area: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-Use line numbers to orient [red boxes]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-Use names to orient (In Greek the names should be the only capitalized words) [orange boxes]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-Click on Greek/Latin words to see their definitions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-Definitions frequently won’t be the exact word, but in this case, pollution == defilement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-Sometimes definitions are gibberish, in which case the lexicon entry is needed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-To see any more info on the word, click on the “LSJ” link (or for Latin, “Lewis &amp; Short”)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3" name="Shape 63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Shape 65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0" name="Shape 70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Shape 7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78" name="Shape 7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9" name="Shape 7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Shape 8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5" name="Shape 85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Shape 8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7" name="Shape 7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Shape 3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lvl="2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4" name="Shape 34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5" name="Shape 35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Shape 60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clp.classics.ox.ac.uk/v0011/1380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 Study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85350" y="3650187"/>
            <a:ext cx="3773699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FEDE2"/>
                </a:solidFill>
              </a:rPr>
              <a:t>Gregory Crane, Anna Krohn, 2015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50" y="3650212"/>
            <a:ext cx="967199" cy="33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050" y="3613804"/>
            <a:ext cx="967200" cy="412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Definition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12" y="2038350"/>
            <a:ext cx="77247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Context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38809"/>
            <a:ext cx="9143999" cy="86588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226100" y="2411600"/>
            <a:ext cx="1280999" cy="24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875" y="3459675"/>
            <a:ext cx="789622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4747850" y="2844950"/>
            <a:ext cx="734700" cy="24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2788425" y="4013050"/>
            <a:ext cx="3391199" cy="3389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contexts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75" y="1299112"/>
            <a:ext cx="835342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457200" y="3560875"/>
            <a:ext cx="2406600" cy="3389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contexts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990" y="1115100"/>
            <a:ext cx="5288023" cy="40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/>
          <p:nvPr/>
        </p:nvSpPr>
        <p:spPr>
          <a:xfrm>
            <a:off x="1933500" y="3942100"/>
            <a:ext cx="5143499" cy="28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contexts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00" y="1454287"/>
            <a:ext cx="82581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Repeat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115087"/>
            <a:ext cx="79057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63233"/>
            <a:ext cx="9143999" cy="120473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5312450" y="3080150"/>
            <a:ext cx="544500" cy="28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8920" y="3361850"/>
            <a:ext cx="6546165" cy="176454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2233850" y="3885775"/>
            <a:ext cx="2102400" cy="28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2536425" y="4563800"/>
            <a:ext cx="2102400" cy="28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1298925" y="3604075"/>
            <a:ext cx="2102400" cy="28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Analyze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945199"/>
            <a:ext cx="8229600" cy="125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μύσος =&gt; pollution via death/murder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/>
              <a:t>μιαρός =&gt; pollution via blood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0" y="1753025"/>
            <a:ext cx="9144000" cy="8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dk2"/>
                </a:solidFill>
              </a:rPr>
              <a:t>Greek/Latin through the corpus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787800" y="3306525"/>
            <a:ext cx="7568399" cy="110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Investigating the appearance and use of Greek/Latin words through time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How did this word come to mean that?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Choose a word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561750" y="1717500"/>
            <a:ext cx="2020500" cy="1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ἀγάπη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4800"/>
              <a:t>“love”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 it up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00" y="1115087"/>
            <a:ext cx="825817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1459800" y="1697900"/>
            <a:ext cx="6224400" cy="8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chemeClr val="dk2"/>
                </a:solidFill>
              </a:rPr>
              <a:t>English to Greek/Latin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074000" y="3526975"/>
            <a:ext cx="6996000" cy="10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Investigating English concepts and their Greek/Latin counterparts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Does this really mean what I think it means?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 a result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214425"/>
            <a:ext cx="826770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x="528950" y="3009500"/>
            <a:ext cx="8006999" cy="3101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Dictionary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75" y="1152512"/>
            <a:ext cx="827722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Dictionary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1433500"/>
            <a:ext cx="81153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Dig a little deeper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75" y="1152512"/>
            <a:ext cx="8277225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>
            <a:off x="568489" y="3226075"/>
            <a:ext cx="1542899" cy="3101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Dig a little deeper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535" y="1115100"/>
            <a:ext cx="7144926" cy="39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Context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1924"/>
            <a:ext cx="9144000" cy="290964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/>
          <p:nvPr/>
        </p:nvSpPr>
        <p:spPr>
          <a:xfrm>
            <a:off x="3100425" y="3602250"/>
            <a:ext cx="1828199" cy="2687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6989425" y="3835225"/>
            <a:ext cx="2042999" cy="2687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28714"/>
          <a:stretch/>
        </p:blipFill>
        <p:spPr>
          <a:xfrm>
            <a:off x="930875" y="2287749"/>
            <a:ext cx="7551125" cy="155502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Repeat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975" y="1115100"/>
            <a:ext cx="78200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862" y="3683762"/>
            <a:ext cx="60102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4750" y="4550537"/>
            <a:ext cx="54292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/>
          <p:nvPr/>
        </p:nvSpPr>
        <p:spPr>
          <a:xfrm>
            <a:off x="1017775" y="1567025"/>
            <a:ext cx="4662300" cy="2687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46875" y="4070200"/>
            <a:ext cx="1115400" cy="2687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007500" y="4649525"/>
            <a:ext cx="822599" cy="2687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Analyze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ἀγαπάω =&gt; greet with affection, be fond of, desire, be content, etc….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(largely Christian) ἀγάπη =&gt; love, love of a husband and wife, love of God, brotherly love, alms, etc….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Can easily see where ἀγάπη comes from but takes on its specific meaning that even gets carried out of Christian texts.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e.g. ἀγάπη θεῶν, title of Isis, found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Oxyrhynchus Papyrus 1380.109</a:t>
            </a:r>
            <a:r>
              <a:rPr lang="en"/>
              <a:t> (from 2nd c. C.E.)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Choose a word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2986650" y="2373825"/>
            <a:ext cx="3170700" cy="101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“Pollution”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3572"/>
            <a:ext cx="9144001" cy="93635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6989875" y="2091325"/>
            <a:ext cx="1582499" cy="282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Browse and choose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232" y="1115097"/>
            <a:ext cx="6625527" cy="38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the original text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4590"/>
            <a:ext cx="9143999" cy="173431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8534825" y="3165225"/>
            <a:ext cx="609299" cy="273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the original text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37" y="1304924"/>
            <a:ext cx="8178124" cy="374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 the word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45663"/>
          <a:stretch/>
        </p:blipFill>
        <p:spPr>
          <a:xfrm>
            <a:off x="0" y="1785174"/>
            <a:ext cx="9144001" cy="227440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2826100" y="3394650"/>
            <a:ext cx="357900" cy="1883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8786100" y="3771450"/>
            <a:ext cx="357900" cy="288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171500" y="3206250"/>
            <a:ext cx="542999" cy="188399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5280400" y="3583050"/>
            <a:ext cx="542999" cy="188399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1394200" y="3485525"/>
            <a:ext cx="542999" cy="188399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6801500" y="3871175"/>
            <a:ext cx="433200" cy="188399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Definition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75" y="1299112"/>
            <a:ext cx="835342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2053625" y="2637700"/>
            <a:ext cx="320399" cy="282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