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38B4E7-DED3-4511-BE96-AD361E0BDA08}">
  <a:tblStyle styleId="{1838B4E7-DED3-4511-BE96-AD361E0BD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969995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969995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fbee294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fbee294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fbee294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fbee294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fbee294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fbee294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35c0ec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35c0ec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35c0ec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35c0ec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fbee294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fbee294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969995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969995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969995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969995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9388" y="1754400"/>
            <a:ext cx="6085200" cy="16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AutoHouse -  </a:t>
            </a:r>
            <a:r>
              <a:rPr lang="pt-BR" sz="3600">
                <a:latin typeface="Lato"/>
                <a:ea typeface="Lato"/>
                <a:cs typeface="Lato"/>
                <a:sym typeface="Lato"/>
              </a:rPr>
              <a:t>Linguagem para Automação Residencial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943850" y="3483250"/>
            <a:ext cx="38937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 de Compiladores;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Prof: Rodrigo Evangelista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Analisador Léxico;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Patrick Bastos;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Perses Vilhena.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507338" y="367625"/>
            <a:ext cx="2129325" cy="9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200" y="248625"/>
            <a:ext cx="6883049" cy="46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8950"/>
            <a:ext cx="75057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Analisador Léxico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Linguagem : AutoHouse - Automação Residêncial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Linguagem de Desenvolvimento: </a:t>
            </a:r>
            <a:r>
              <a:rPr i="1" lang="pt-BR" sz="2400"/>
              <a:t>PHP</a:t>
            </a:r>
            <a:endParaRPr sz="24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307325"/>
            <a:ext cx="2160000" cy="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78000" y="2012650"/>
            <a:ext cx="75057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A linguagem AutoHouse visa ajudar na automação residencial;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Ela permite sincronizar, ligar, desligar e programar ações do seu dia a dia em sua residência. </a:t>
            </a:r>
            <a:endParaRPr sz="24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307325"/>
            <a:ext cx="2160000" cy="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78875"/>
            <a:ext cx="75057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Tabela de Tokens: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212775"/>
            <a:ext cx="2160000" cy="9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6"/>
          <p:cNvGraphicFramePr/>
          <p:nvPr/>
        </p:nvGraphicFramePr>
        <p:xfrm>
          <a:off x="961975" y="142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{1838B4E7-DED3-4511-BE96-AD361E0BDA08}</a:tableStyleId>
              </a:tblPr>
              <a:tblGrid>
                <a:gridCol w="1780200"/>
                <a:gridCol w="1780200"/>
                <a:gridCol w="1780200"/>
                <a:gridCol w="1780200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Token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Lexema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Regex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inicio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auto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(auto)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Início do programa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house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(house)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Fim do Programa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#</a:t>
                      </a:r>
                      <a:r>
                        <a:rPr lang="pt-BR" sz="1100"/>
                        <a:t>a, #ab,#abc...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letra(letra)*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((#)[a-z]|[A-Z])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Variável dentro do código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int, double, float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int, double, float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(int)|(float)|(double)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 de variáveis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se,senao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se,senao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(se)|(senao)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Condicional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op_log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&amp;,|,no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&amp;,|,no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(\$)|(\|)|(no)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 lógicos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op_ari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+,-,*,/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+,-,*,/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(\+)|(\-)|(\*)|(\/)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 aritméticos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212775"/>
            <a:ext cx="2160000" cy="9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7"/>
          <p:cNvGraphicFramePr/>
          <p:nvPr/>
        </p:nvGraphicFramePr>
        <p:xfrm>
          <a:off x="929225" y="13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{1838B4E7-DED3-4511-BE96-AD361E0BDA08}</a:tableStyleId>
              </a:tblPr>
              <a:tblGrid>
                <a:gridCol w="1780200"/>
                <a:gridCol w="1780200"/>
                <a:gridCol w="1780200"/>
                <a:gridCol w="1780200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Token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Lexema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Regex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(\=)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Atribuição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valor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10,10.0,10.00,”abc”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num(num)*, num*.num*,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letra(letra)*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(([0-9])+(\.)?([0-9])*)|((\"){1}([A-z]|[0-9])*(\"){1})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Valores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(\()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Abre parênteses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(\))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Fecha parênteses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;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(\;)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Final de linha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077425"/>
            <a:ext cx="75057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3492000" y="212775"/>
            <a:ext cx="2160000" cy="9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18"/>
          <p:cNvGraphicFramePr/>
          <p:nvPr/>
        </p:nvGraphicFramePr>
        <p:xfrm>
          <a:off x="1011600" y="1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{1838B4E7-DED3-4511-BE96-AD361E0BDA08}</a:tableStyleId>
              </a:tblPr>
              <a:tblGrid>
                <a:gridCol w="1780200"/>
                <a:gridCol w="1780200"/>
                <a:gridCol w="1780200"/>
                <a:gridCol w="1780200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Token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Lexema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Regex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D9C1"/>
                    </a:solidFill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op_rel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==,&gt;,&lt;,&gt;=,&lt;=,!=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==,&gt;,&lt;,&gt;=,&lt;=,!=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(\==)|(\&lt;)|(\&gt;)|(\&gt;=)|(\&lt;=)|(\!=)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 relacionais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(for)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Laço de repetição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(\[)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Abre função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]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(\])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Fecha função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comment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%%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%%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((\%\%)\w*)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Comenta a linha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leia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(leia)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Leitura de dados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escreva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escreva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(escreva)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Impressão dos dados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200" y="548225"/>
            <a:ext cx="6445601" cy="40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244" r="1811" t="0"/>
          <a:stretch/>
        </p:blipFill>
        <p:spPr>
          <a:xfrm>
            <a:off x="1349200" y="1067804"/>
            <a:ext cx="6310050" cy="300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12914" t="0"/>
          <a:stretch/>
        </p:blipFill>
        <p:spPr>
          <a:xfrm>
            <a:off x="259200" y="248625"/>
            <a:ext cx="1090000" cy="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025" y="248625"/>
            <a:ext cx="6385950" cy="46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