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59" r:id="rId6"/>
    <p:sldId id="267" r:id="rId7"/>
    <p:sldId id="270" r:id="rId8"/>
    <p:sldId id="269" r:id="rId9"/>
    <p:sldId id="268" r:id="rId10"/>
    <p:sldId id="262" r:id="rId11"/>
    <p:sldId id="264" r:id="rId12"/>
    <p:sldId id="265"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94660"/>
  </p:normalViewPr>
  <p:slideViewPr>
    <p:cSldViewPr>
      <p:cViewPr>
        <p:scale>
          <a:sx n="94" d="100"/>
          <a:sy n="94" d="100"/>
        </p:scale>
        <p:origin x="-876" y="1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01.06.2016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01.06.2016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01.06.2016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01.06.2016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01.06.2016</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01.06.2016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01.06.2016</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01.06.2016</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01.06.2016</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01.06.2016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01.06.2016</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01.06.2016</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sql.ru/forum/1044204/lazarus-sqlite-pravka-udalenie-zapisey-bd" TargetMode="External"/><Relationship Id="rId2" Type="http://schemas.openxmlformats.org/officeDocument/2006/relationships/hyperlink" Target="http://www.freepascal.ru/article/lazarus/2009041615050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95536" y="260649"/>
            <a:ext cx="8424936" cy="6597352"/>
          </a:xfrm>
        </p:spPr>
        <p:txBody>
          <a:bodyPr>
            <a:normAutofit fontScale="90000"/>
          </a:bodyPr>
          <a:lstStyle/>
          <a:p>
            <a:r>
              <a:rPr lang="ru-RU" sz="1700" dirty="0" smtClean="0">
                <a:latin typeface="Times New Roman" pitchFamily="18" charset="0"/>
                <a:cs typeface="Times New Roman" pitchFamily="18" charset="0"/>
              </a:rPr>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Министерство образования и науки Российской Федерации</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Федеральное государственное бюджетное образовательное учреждение высшего профессионального образования</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«Глазовский государственный педагогический институт</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имени В. Г. Короленко»</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Проект по учебной практике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ПМ01 «Разработка программных модулей программного обеспечения</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для компьютерных систем»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Информационно–поисковая система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«Генеалогическое дерево»</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Выполнил студент</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33 группы</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Исмоилов М.М,.</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Руководитель:</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Касаткин К.А.</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 </a:t>
            </a:r>
            <a:br>
              <a:rPr lang="ru-RU" sz="1700" dirty="0" smtClean="0">
                <a:latin typeface="Times New Roman" pitchFamily="18" charset="0"/>
                <a:cs typeface="Times New Roman" pitchFamily="18" charset="0"/>
              </a:rPr>
            </a:br>
            <a:r>
              <a:rPr lang="ru-RU" sz="1700" dirty="0" smtClean="0">
                <a:latin typeface="Times New Roman" pitchFamily="18" charset="0"/>
                <a:cs typeface="Times New Roman" pitchFamily="18" charset="0"/>
              </a:rPr>
              <a:t>г. Глазов, 2016</a:t>
            </a:r>
            <a:br>
              <a:rPr lang="ru-RU" sz="1700" dirty="0" smtClean="0">
                <a:latin typeface="Times New Roman" pitchFamily="18" charset="0"/>
                <a:cs typeface="Times New Roman" pitchFamily="18" charset="0"/>
              </a:rPr>
            </a:br>
            <a:r>
              <a:rPr lang="ru-RU" dirty="0" smtClean="0">
                <a:latin typeface="Times New Roman" pitchFamily="18" charset="0"/>
                <a:cs typeface="Times New Roman" pitchFamily="18" charset="0"/>
              </a:rPr>
              <a:t/>
            </a:r>
            <a:br>
              <a:rPr lang="ru-RU" dirty="0" smtClean="0">
                <a:latin typeface="Times New Roman" pitchFamily="18" charset="0"/>
                <a:cs typeface="Times New Roman" pitchFamily="18" charset="0"/>
              </a:rPr>
            </a:br>
            <a:endParaRPr 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395536" y="692696"/>
            <a:ext cx="8229600" cy="4525963"/>
          </a:xfrm>
        </p:spPr>
        <p:txBody>
          <a:bodyPr/>
          <a:lstStyle/>
          <a:p>
            <a:pPr>
              <a:buNone/>
            </a:pPr>
            <a:r>
              <a:rPr lang="en-US" dirty="0" smtClean="0"/>
              <a:t>     </a:t>
            </a:r>
            <a:r>
              <a:rPr lang="ru-RU" dirty="0" smtClean="0"/>
              <a:t>Данная программа имеет преимущество перед ручным поиском тем, что действия автоматизированы, поиск данных становится легче. Можно быстро и точно определить искомый объект. </a:t>
            </a:r>
          </a:p>
          <a:p>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Заключение</a:t>
            </a:r>
            <a:endParaRPr lang="ru-RU" dirty="0"/>
          </a:p>
        </p:txBody>
      </p:sp>
      <p:sp>
        <p:nvSpPr>
          <p:cNvPr id="3" name="Содержимое 2"/>
          <p:cNvSpPr>
            <a:spLocks noGrp="1"/>
          </p:cNvSpPr>
          <p:nvPr>
            <p:ph idx="1"/>
          </p:nvPr>
        </p:nvSpPr>
        <p:spPr/>
        <p:txBody>
          <a:bodyPr>
            <a:normAutofit/>
          </a:bodyPr>
          <a:lstStyle/>
          <a:p>
            <a:pPr>
              <a:buNone/>
            </a:pPr>
            <a:r>
              <a:rPr lang="ru-RU" dirty="0" smtClean="0"/>
              <a:t>     Программа справочник фаната может помочь людям быстро находить того или иного члена клана Романовых и просматривать информацию о нем. Программа будет хорошей помощью в сокращении траты времени. Можно использовать как справочник.</a:t>
            </a:r>
            <a:endParaRPr lang="ru-RU"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Источники</a:t>
            </a:r>
            <a:endParaRPr lang="ru-RU" dirty="0"/>
          </a:p>
        </p:txBody>
      </p:sp>
      <p:sp>
        <p:nvSpPr>
          <p:cNvPr id="3" name="Содержимое 2"/>
          <p:cNvSpPr>
            <a:spLocks noGrp="1"/>
          </p:cNvSpPr>
          <p:nvPr>
            <p:ph idx="1"/>
          </p:nvPr>
        </p:nvSpPr>
        <p:spPr>
          <a:xfrm>
            <a:off x="395536" y="1412776"/>
            <a:ext cx="8424936" cy="5184576"/>
          </a:xfrm>
        </p:spPr>
        <p:txBody>
          <a:bodyPr>
            <a:noAutofit/>
          </a:bodyPr>
          <a:lstStyle/>
          <a:p>
            <a:pPr marL="0" indent="0">
              <a:buNone/>
            </a:pPr>
            <a:endParaRPr lang="ru-RU" sz="1600" dirty="0"/>
          </a:p>
          <a:p>
            <a:pPr lvl="0"/>
            <a:r>
              <a:rPr lang="ru-RU" sz="2000" dirty="0"/>
              <a:t>Учебник Мансуров К.Т. “Основы программирования </a:t>
            </a:r>
            <a:r>
              <a:rPr lang="ru-RU" sz="2000" dirty="0" err="1"/>
              <a:t>Лазарус</a:t>
            </a:r>
            <a:r>
              <a:rPr lang="ru-RU" sz="2000" dirty="0"/>
              <a:t> “</a:t>
            </a:r>
          </a:p>
          <a:p>
            <a:pPr lvl="0"/>
            <a:r>
              <a:rPr lang="en-US" sz="2000" dirty="0"/>
              <a:t>R</a:t>
            </a:r>
            <a:r>
              <a:rPr lang="ru-RU" sz="2000" dirty="0" err="1"/>
              <a:t>одировк</a:t>
            </a:r>
            <a:r>
              <a:rPr lang="en-US" sz="2000" dirty="0"/>
              <a:t>f</a:t>
            </a:r>
            <a:r>
              <a:rPr lang="ru-RU" sz="2000" dirty="0"/>
              <a:t> в </a:t>
            </a:r>
            <a:r>
              <a:rPr lang="en-US" sz="2000" dirty="0"/>
              <a:t>MySQL URL</a:t>
            </a:r>
            <a:r>
              <a:rPr lang="ru-RU" sz="2000" dirty="0">
                <a:solidFill>
                  <a:srgbClr val="92D050"/>
                </a:solidFill>
              </a:rPr>
              <a:t>:</a:t>
            </a:r>
            <a:r>
              <a:rPr lang="en-US" sz="2000" u="sng" dirty="0">
                <a:solidFill>
                  <a:srgbClr val="92D050"/>
                </a:solidFill>
              </a:rPr>
              <a:t> http</a:t>
            </a:r>
            <a:r>
              <a:rPr lang="ru-RU" sz="2000" u="sng" dirty="0">
                <a:solidFill>
                  <a:srgbClr val="92D050"/>
                </a:solidFill>
              </a:rPr>
              <a:t>://</a:t>
            </a:r>
            <a:r>
              <a:rPr lang="en-US" sz="2000" u="sng" dirty="0" err="1">
                <a:solidFill>
                  <a:srgbClr val="92D050"/>
                </a:solidFill>
              </a:rPr>
              <a:t>gahcep</a:t>
            </a:r>
            <a:r>
              <a:rPr lang="ru-RU" sz="2000" u="sng" dirty="0">
                <a:solidFill>
                  <a:srgbClr val="92D050"/>
                </a:solidFill>
              </a:rPr>
              <a:t>.</a:t>
            </a:r>
            <a:r>
              <a:rPr lang="en-US" sz="2000" u="sng" dirty="0" err="1">
                <a:solidFill>
                  <a:srgbClr val="92D050"/>
                </a:solidFill>
              </a:rPr>
              <a:t>github</a:t>
            </a:r>
            <a:r>
              <a:rPr lang="ru-RU" sz="2000" u="sng" dirty="0">
                <a:solidFill>
                  <a:srgbClr val="92D050"/>
                </a:solidFill>
              </a:rPr>
              <a:t>.</a:t>
            </a:r>
            <a:r>
              <a:rPr lang="en-US" sz="2000" u="sng" dirty="0" err="1">
                <a:solidFill>
                  <a:srgbClr val="92D050"/>
                </a:solidFill>
              </a:rPr>
              <a:t>io</a:t>
            </a:r>
            <a:r>
              <a:rPr lang="ru-RU" sz="2000" u="sng" dirty="0">
                <a:solidFill>
                  <a:srgbClr val="92D050"/>
                </a:solidFill>
              </a:rPr>
              <a:t>/</a:t>
            </a:r>
            <a:r>
              <a:rPr lang="en-US" sz="2000" u="sng" dirty="0">
                <a:solidFill>
                  <a:srgbClr val="92D050"/>
                </a:solidFill>
              </a:rPr>
              <a:t>blog</a:t>
            </a:r>
            <a:r>
              <a:rPr lang="ru-RU" sz="2000" u="sng" dirty="0">
                <a:solidFill>
                  <a:srgbClr val="92D050"/>
                </a:solidFill>
              </a:rPr>
              <a:t>/2013/01/05/</a:t>
            </a:r>
            <a:r>
              <a:rPr lang="en-US" sz="2000" u="sng" dirty="0" err="1">
                <a:solidFill>
                  <a:srgbClr val="92D050"/>
                </a:solidFill>
              </a:rPr>
              <a:t>mysql</a:t>
            </a:r>
            <a:r>
              <a:rPr lang="ru-RU" sz="2000" u="sng" dirty="0">
                <a:solidFill>
                  <a:srgbClr val="92D050"/>
                </a:solidFill>
              </a:rPr>
              <a:t>-</a:t>
            </a:r>
            <a:r>
              <a:rPr lang="en-US" sz="2000" u="sng" dirty="0" err="1">
                <a:solidFill>
                  <a:srgbClr val="92D050"/>
                </a:solidFill>
              </a:rPr>
              <a:t>utf</a:t>
            </a:r>
            <a:r>
              <a:rPr lang="ru-RU" sz="2000" u="sng" dirty="0">
                <a:solidFill>
                  <a:srgbClr val="92D050"/>
                </a:solidFill>
              </a:rPr>
              <a:t>8/</a:t>
            </a:r>
            <a:r>
              <a:rPr lang="ru-RU" sz="2000" dirty="0">
                <a:solidFill>
                  <a:srgbClr val="92D050"/>
                </a:solidFill>
              </a:rPr>
              <a:t> </a:t>
            </a:r>
            <a:r>
              <a:rPr lang="ru-RU" sz="2000" dirty="0"/>
              <a:t>Дата доступа: 17.05.16</a:t>
            </a:r>
          </a:p>
          <a:p>
            <a:pPr lvl="0"/>
            <a:r>
              <a:rPr lang="ru-RU" sz="2000" dirty="0"/>
              <a:t>Работа и базой данной на </a:t>
            </a:r>
            <a:r>
              <a:rPr lang="ru-RU" sz="2000" dirty="0" err="1"/>
              <a:t>Web</a:t>
            </a:r>
            <a:r>
              <a:rPr lang="ru-RU" sz="2000" dirty="0"/>
              <a:t> сервере из </a:t>
            </a:r>
            <a:r>
              <a:rPr lang="ru-RU" sz="2000" dirty="0" err="1"/>
              <a:t>Lazarus</a:t>
            </a:r>
            <a:r>
              <a:rPr lang="ru-RU" sz="2000" dirty="0"/>
              <a:t> </a:t>
            </a:r>
          </a:p>
          <a:p>
            <a:r>
              <a:rPr lang="en-US" sz="2000" dirty="0"/>
              <a:t>URL: </a:t>
            </a:r>
            <a:r>
              <a:rPr lang="en-US" sz="2000" u="sng" dirty="0">
                <a:solidFill>
                  <a:srgbClr val="00B050"/>
                </a:solidFill>
                <a:hlinkClick r:id="rId2"/>
              </a:rPr>
              <a:t>http://www.freepascal.ru/article/lazarus/20090416150500</a:t>
            </a:r>
            <a:endParaRPr lang="ru-RU" sz="2000" dirty="0">
              <a:solidFill>
                <a:srgbClr val="00B050"/>
              </a:solidFill>
            </a:endParaRPr>
          </a:p>
          <a:p>
            <a:r>
              <a:rPr lang="ru-RU" sz="2000" dirty="0"/>
              <a:t>Дата доступа: 11.05.16</a:t>
            </a:r>
          </a:p>
          <a:p>
            <a:pPr lvl="0"/>
            <a:r>
              <a:rPr lang="ru-RU" sz="2000" dirty="0"/>
              <a:t>Форум программистов</a:t>
            </a:r>
          </a:p>
          <a:p>
            <a:r>
              <a:rPr lang="ru-RU" sz="2000" dirty="0"/>
              <a:t> </a:t>
            </a:r>
            <a:r>
              <a:rPr lang="en-US" sz="2000" dirty="0"/>
              <a:t>URL: </a:t>
            </a:r>
            <a:r>
              <a:rPr lang="en-US" sz="2000" u="sng" dirty="0">
                <a:solidFill>
                  <a:srgbClr val="92D050"/>
                </a:solidFill>
              </a:rPr>
              <a:t>http://www.cyberforum.ru/lazarus/thread1384155.html</a:t>
            </a:r>
            <a:endParaRPr lang="ru-RU" sz="2000" dirty="0">
              <a:solidFill>
                <a:srgbClr val="92D050"/>
              </a:solidFill>
            </a:endParaRPr>
          </a:p>
          <a:p>
            <a:r>
              <a:rPr lang="ru-RU" sz="2000" dirty="0"/>
              <a:t>Дата доступа: 1</a:t>
            </a:r>
            <a:r>
              <a:rPr lang="en-US" sz="2000" dirty="0"/>
              <a:t>7</a:t>
            </a:r>
            <a:r>
              <a:rPr lang="ru-RU" sz="2000" dirty="0"/>
              <a:t>.05.16</a:t>
            </a:r>
          </a:p>
          <a:p>
            <a:pPr lvl="0"/>
            <a:r>
              <a:rPr lang="ru-RU" sz="2000" dirty="0"/>
              <a:t>Подключение базы к </a:t>
            </a:r>
            <a:r>
              <a:rPr lang="en-US" sz="2000" dirty="0"/>
              <a:t>Lazarus </a:t>
            </a:r>
            <a:endParaRPr lang="ru-RU" sz="2000" dirty="0"/>
          </a:p>
          <a:p>
            <a:r>
              <a:rPr lang="en-US" sz="2000" dirty="0"/>
              <a:t>URL</a:t>
            </a:r>
            <a:r>
              <a:rPr lang="ru-RU" sz="2000" dirty="0"/>
              <a:t>:</a:t>
            </a:r>
            <a:r>
              <a:rPr lang="en-US" sz="2000" u="sng" dirty="0"/>
              <a:t> </a:t>
            </a:r>
            <a:r>
              <a:rPr lang="en-US" sz="2000" u="sng" dirty="0">
                <a:hlinkClick r:id="rId3"/>
              </a:rPr>
              <a:t>http</a:t>
            </a:r>
            <a:r>
              <a:rPr lang="ru-RU" sz="2000" u="sng" dirty="0">
                <a:hlinkClick r:id="rId3"/>
              </a:rPr>
              <a:t>://</a:t>
            </a:r>
            <a:r>
              <a:rPr lang="en-US" sz="2000" u="sng" dirty="0">
                <a:hlinkClick r:id="rId3"/>
              </a:rPr>
              <a:t>www</a:t>
            </a:r>
            <a:r>
              <a:rPr lang="ru-RU" sz="2000" u="sng" dirty="0">
                <a:hlinkClick r:id="rId3"/>
              </a:rPr>
              <a:t>.</a:t>
            </a:r>
            <a:r>
              <a:rPr lang="en-US" sz="2000" u="sng" dirty="0" err="1">
                <a:hlinkClick r:id="rId3"/>
              </a:rPr>
              <a:t>sql</a:t>
            </a:r>
            <a:r>
              <a:rPr lang="ru-RU" sz="2000" u="sng" dirty="0">
                <a:hlinkClick r:id="rId3"/>
              </a:rPr>
              <a:t>.</a:t>
            </a:r>
            <a:r>
              <a:rPr lang="en-US" sz="2000" u="sng" dirty="0" err="1">
                <a:hlinkClick r:id="rId3"/>
              </a:rPr>
              <a:t>ru</a:t>
            </a:r>
            <a:r>
              <a:rPr lang="ru-RU" sz="2000" u="sng" dirty="0">
                <a:hlinkClick r:id="rId3"/>
              </a:rPr>
              <a:t>/</a:t>
            </a:r>
            <a:r>
              <a:rPr lang="en-US" sz="2000" u="sng" dirty="0">
                <a:hlinkClick r:id="rId3"/>
              </a:rPr>
              <a:t>forum</a:t>
            </a:r>
            <a:r>
              <a:rPr lang="ru-RU" sz="2000" u="sng" dirty="0">
                <a:hlinkClick r:id="rId3"/>
              </a:rPr>
              <a:t>/1044204/</a:t>
            </a:r>
            <a:r>
              <a:rPr lang="en-US" sz="2000" u="sng" dirty="0" err="1">
                <a:hlinkClick r:id="rId3"/>
              </a:rPr>
              <a:t>lazarus</a:t>
            </a:r>
            <a:r>
              <a:rPr lang="ru-RU" sz="2000" u="sng" dirty="0">
                <a:hlinkClick r:id="rId3"/>
              </a:rPr>
              <a:t>-</a:t>
            </a:r>
            <a:r>
              <a:rPr lang="en-US" sz="2000" u="sng" dirty="0" err="1">
                <a:hlinkClick r:id="rId3"/>
              </a:rPr>
              <a:t>sqlite</a:t>
            </a:r>
            <a:r>
              <a:rPr lang="ru-RU" sz="2000" u="sng" dirty="0">
                <a:hlinkClick r:id="rId3"/>
              </a:rPr>
              <a:t>-</a:t>
            </a:r>
            <a:r>
              <a:rPr lang="en-US" sz="2000" u="sng" dirty="0" err="1">
                <a:hlinkClick r:id="rId3"/>
              </a:rPr>
              <a:t>pravka</a:t>
            </a:r>
            <a:r>
              <a:rPr lang="ru-RU" sz="2000" u="sng" dirty="0">
                <a:hlinkClick r:id="rId3"/>
              </a:rPr>
              <a:t>-</a:t>
            </a:r>
            <a:r>
              <a:rPr lang="en-US" sz="2000" u="sng" dirty="0" err="1">
                <a:hlinkClick r:id="rId3"/>
              </a:rPr>
              <a:t>udalenie</a:t>
            </a:r>
            <a:r>
              <a:rPr lang="ru-RU" sz="2000" u="sng" dirty="0">
                <a:hlinkClick r:id="rId3"/>
              </a:rPr>
              <a:t>-</a:t>
            </a:r>
            <a:r>
              <a:rPr lang="en-US" sz="2000" u="sng" dirty="0" err="1">
                <a:hlinkClick r:id="rId3"/>
              </a:rPr>
              <a:t>zapisey</a:t>
            </a:r>
            <a:r>
              <a:rPr lang="ru-RU" sz="2000" u="sng" dirty="0">
                <a:hlinkClick r:id="rId3"/>
              </a:rPr>
              <a:t>-</a:t>
            </a:r>
            <a:r>
              <a:rPr lang="en-US" sz="2000" u="sng" dirty="0" err="1">
                <a:hlinkClick r:id="rId3"/>
              </a:rPr>
              <a:t>bd</a:t>
            </a:r>
            <a:r>
              <a:rPr lang="ru-RU" sz="2000" dirty="0"/>
              <a:t>  Дата доступа: 19.05.16</a:t>
            </a:r>
          </a:p>
          <a:p>
            <a:pPr lvl="0"/>
            <a:r>
              <a:rPr lang="ru-RU" sz="2000" dirty="0"/>
              <a:t>Оператор </a:t>
            </a:r>
            <a:r>
              <a:rPr lang="en-US" sz="2000" dirty="0"/>
              <a:t>WHERE URL</a:t>
            </a:r>
            <a:r>
              <a:rPr lang="ru-RU" sz="2000" dirty="0"/>
              <a:t>:</a:t>
            </a:r>
            <a:r>
              <a:rPr lang="ru-RU" sz="2000" dirty="0">
                <a:solidFill>
                  <a:srgbClr val="92D050"/>
                </a:solidFill>
              </a:rPr>
              <a:t> </a:t>
            </a:r>
            <a:r>
              <a:rPr lang="ru-RU" sz="2000" u="sng" dirty="0">
                <a:solidFill>
                  <a:srgbClr val="92D050"/>
                </a:solidFill>
              </a:rPr>
              <a:t>http://2sql.ru/novosti/sql-where/Дата доступа</a:t>
            </a:r>
            <a:r>
              <a:rPr lang="ru-RU" sz="2000" dirty="0">
                <a:solidFill>
                  <a:srgbClr val="92D050"/>
                </a:solidFill>
              </a:rPr>
              <a:t>: </a:t>
            </a:r>
            <a:r>
              <a:rPr lang="ru-RU" sz="2000" dirty="0"/>
              <a:t>12.05.16</a:t>
            </a:r>
          </a:p>
          <a:p>
            <a:endParaRPr lang="ru-RU"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Генеалогическое </a:t>
            </a:r>
            <a:r>
              <a:rPr lang="ru-RU" dirty="0"/>
              <a:t>дерево</a:t>
            </a:r>
          </a:p>
        </p:txBody>
      </p:sp>
      <p:sp>
        <p:nvSpPr>
          <p:cNvPr id="3" name="Содержимое 2"/>
          <p:cNvSpPr>
            <a:spLocks noGrp="1"/>
          </p:cNvSpPr>
          <p:nvPr>
            <p:ph idx="1"/>
          </p:nvPr>
        </p:nvSpPr>
        <p:spPr/>
        <p:txBody>
          <a:bodyPr/>
          <a:lstStyle/>
          <a:p>
            <a:pPr>
              <a:buNone/>
            </a:pPr>
            <a:r>
              <a:rPr lang="ru-RU" dirty="0" smtClean="0"/>
              <a:t>     </a:t>
            </a:r>
            <a:r>
              <a:rPr lang="ru-RU" dirty="0"/>
              <a:t>Программа генеалогическое дерево  может обеспечивать поиск по полям: родитель ,ребенок, годы жизни, годы правления, титулы.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Спецификация</a:t>
            </a:r>
            <a:endParaRPr lang="ru-RU" dirty="0"/>
          </a:p>
        </p:txBody>
      </p:sp>
      <p:sp>
        <p:nvSpPr>
          <p:cNvPr id="3" name="Содержимое 2"/>
          <p:cNvSpPr>
            <a:spLocks noGrp="1"/>
          </p:cNvSpPr>
          <p:nvPr>
            <p:ph idx="1"/>
          </p:nvPr>
        </p:nvSpPr>
        <p:spPr/>
        <p:txBody>
          <a:bodyPr>
            <a:normAutofit/>
          </a:bodyPr>
          <a:lstStyle/>
          <a:p>
            <a:r>
              <a:rPr lang="ru-RU" dirty="0" smtClean="0"/>
              <a:t>Название приложения: Генеалогическое дерево.</a:t>
            </a:r>
          </a:p>
          <a:p>
            <a:r>
              <a:rPr lang="ru-RU" dirty="0"/>
              <a:t>Генеалогическое дерево: анкетные данные , годы жизни, , годы правления,  место рождения. Поиск детей и  их родителей. </a:t>
            </a:r>
          </a:p>
          <a:p>
            <a:r>
              <a:rPr lang="ru-RU" dirty="0"/>
              <a:t>  Для работы с базой данных нужно, что бы на компьютере был установлен сервер </a:t>
            </a:r>
            <a:r>
              <a:rPr lang="en-US" dirty="0"/>
              <a:t>MySQL</a:t>
            </a:r>
            <a:r>
              <a:rPr lang="ru-RU" dirty="0"/>
              <a:t> 5.5</a:t>
            </a:r>
            <a:r>
              <a:rPr lang="ru-RU" dirty="0" smtClean="0"/>
              <a:t>..</a:t>
            </a:r>
          </a:p>
          <a:p>
            <a:endParaRPr lang="ru-R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620688"/>
            <a:ext cx="8229600" cy="4525963"/>
          </a:xfrm>
        </p:spPr>
        <p:txBody>
          <a:bodyPr>
            <a:normAutofit/>
          </a:bodyPr>
          <a:lstStyle/>
          <a:p>
            <a:pPr>
              <a:buNone/>
            </a:pPr>
            <a:r>
              <a:rPr lang="ru-RU" dirty="0" smtClean="0"/>
              <a:t>     </a:t>
            </a:r>
            <a:r>
              <a:rPr lang="ru-RU" dirty="0"/>
              <a:t>Программа генеалогическое дерево может находить родителей , потомков иного клана. Программа будет хорошей помощью в сокращении траты времени для </a:t>
            </a:r>
            <a:r>
              <a:rPr lang="ru-RU" dirty="0" smtClean="0"/>
              <a:t>поиска родства династии Романовых. </a:t>
            </a:r>
            <a:endParaRPr lang="ru-R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Начальный вид программы</a:t>
            </a:r>
            <a:endParaRPr lang="ru-RU" dirty="0"/>
          </a:p>
        </p:txBody>
      </p:sp>
      <p:pic>
        <p:nvPicPr>
          <p:cNvPr id="4" name="Picture 2" descr="F:\Desktop\13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958" y="1600200"/>
            <a:ext cx="8050084" cy="4525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Результат поиска</a:t>
            </a:r>
            <a:endParaRPr lang="ru-RU" dirty="0"/>
          </a:p>
        </p:txBody>
      </p:sp>
      <p:sp>
        <p:nvSpPr>
          <p:cNvPr id="3" name="Объект 2"/>
          <p:cNvSpPr>
            <a:spLocks noGrp="1"/>
          </p:cNvSpPr>
          <p:nvPr>
            <p:ph idx="1"/>
          </p:nvPr>
        </p:nvSpPr>
        <p:spPr/>
        <p:txBody>
          <a:bodyPr/>
          <a:lstStyle/>
          <a:p>
            <a:endParaRPr lang="ru-RU" dirty="0"/>
          </a:p>
        </p:txBody>
      </p:sp>
      <p:pic>
        <p:nvPicPr>
          <p:cNvPr id="2050" name="Picture 2" descr="F:\Desktop\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8065472" cy="4719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178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Результат поиска</a:t>
            </a:r>
            <a:endParaRPr lang="ru-RU" dirty="0"/>
          </a:p>
        </p:txBody>
      </p:sp>
      <p:sp>
        <p:nvSpPr>
          <p:cNvPr id="3" name="Объект 2"/>
          <p:cNvSpPr>
            <a:spLocks noGrp="1"/>
          </p:cNvSpPr>
          <p:nvPr>
            <p:ph idx="1"/>
          </p:nvPr>
        </p:nvSpPr>
        <p:spPr/>
        <p:txBody>
          <a:bodyPr/>
          <a:lstStyle/>
          <a:p>
            <a:endParaRPr lang="ru-RU"/>
          </a:p>
        </p:txBody>
      </p:sp>
      <p:pic>
        <p:nvPicPr>
          <p:cNvPr id="1026" name="Picture 2" descr="F:\5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12776"/>
            <a:ext cx="8352928" cy="4966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837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Дерево</a:t>
            </a:r>
            <a:endParaRPr lang="ru-RU" dirty="0"/>
          </a:p>
        </p:txBody>
      </p:sp>
      <p:sp>
        <p:nvSpPr>
          <p:cNvPr id="3" name="Объект 2"/>
          <p:cNvSpPr>
            <a:spLocks noGrp="1"/>
          </p:cNvSpPr>
          <p:nvPr>
            <p:ph idx="1"/>
          </p:nvPr>
        </p:nvSpPr>
        <p:spPr/>
        <p:txBody>
          <a:bodyPr/>
          <a:lstStyle/>
          <a:p>
            <a:endParaRPr lang="ru-RU" dirty="0"/>
          </a:p>
        </p:txBody>
      </p:sp>
      <p:pic>
        <p:nvPicPr>
          <p:cNvPr id="1026" name="Picture 2" descr="F:\Desktop\1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56792"/>
            <a:ext cx="8457020" cy="4887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131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База данных</a:t>
            </a:r>
            <a:endParaRPr lang="ru-RU" dirty="0"/>
          </a:p>
        </p:txBody>
      </p:sp>
      <p:pic>
        <p:nvPicPr>
          <p:cNvPr id="3074" name="Picture 2" descr="F:\Desktop\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1124744"/>
            <a:ext cx="8120659" cy="4974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985650"/>
      </p:ext>
    </p:extLst>
  </p:cSld>
  <p:clrMapOvr>
    <a:masterClrMapping/>
  </p:clrMapOvr>
</p:sld>
</file>

<file path=ppt/theme/theme1.xml><?xml version="1.0" encoding="utf-8"?>
<a:theme xmlns:a="http://schemas.openxmlformats.org/drawingml/2006/main" name="Тема Office">
  <a:themeElements>
    <a:clrScheme name="Аспект">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187</Words>
  <Application>Microsoft Office PowerPoint</Application>
  <PresentationFormat>Экран (4:3)</PresentationFormat>
  <Paragraphs>29</Paragraphs>
  <Slides>12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Тема Office</vt:lpstr>
      <vt:lpstr>   Министерство образования и науки Российской Федерации Федеральное государственное бюджетное образовательное учреждение высшего профессионального образования «Глазовский государственный педагогический институт имени В. Г. Короленко»      Проект по учебной практике  ПМ01 «Разработка программных модулей программного обеспечения для компьютерных систем»    Информационно–поисковая система  «Генеалогическое дерево»                                                                                                                                      Выполнил студент                                                                                                                  33 группы                                                                                                                             Исмоилов М.М,.                                                                                                                         Руководитель:                                                                                                                         Касаткин К.А.       г. Глазов, 2016  </vt:lpstr>
      <vt:lpstr>Генеалогическое дерево</vt:lpstr>
      <vt:lpstr>Спецификация</vt:lpstr>
      <vt:lpstr>Презентация PowerPoint</vt:lpstr>
      <vt:lpstr>Начальный вид программы</vt:lpstr>
      <vt:lpstr>Результат поиска</vt:lpstr>
      <vt:lpstr>Результат поиска</vt:lpstr>
      <vt:lpstr>Дерево</vt:lpstr>
      <vt:lpstr>База данных</vt:lpstr>
      <vt:lpstr>Презентация PowerPoint</vt:lpstr>
      <vt:lpstr>Заключение</vt:lpstr>
      <vt:lpstr>Источники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Министерство образования и науки Российской Федерации Федеральное государственное бюджетное образовательное учреждение высшего профессионального образования «Глазовский государственный педагогический институт имени В. Г. Короленко»      Проект по учебной практике  ПМ01 «Разработка программных модулей программного обеспечения для компьютерных систем»    Информационно–поисковая система  «Справочник фаната»                                                                                                                                           Выполнила студентка                                                                                                                  33 группы                                                                                                                               Корепанова В. М.                                                                                                                         Руководитель:                                                                                                                         Касаткин К.А.       г. Глазов, 2016  </dc:title>
  <dc:creator>Виктория Корепанова</dc:creator>
  <cp:lastModifiedBy>Максим Исмоилов</cp:lastModifiedBy>
  <cp:revision>11</cp:revision>
  <dcterms:created xsi:type="dcterms:W3CDTF">2016-05-23T10:27:17Z</dcterms:created>
  <dcterms:modified xsi:type="dcterms:W3CDTF">2016-06-01T08:11:41Z</dcterms:modified>
</cp:coreProperties>
</file>