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1" r:id="rId1"/>
  </p:sldMasterIdLst>
  <p:notesMasterIdLst>
    <p:notesMasterId r:id="rId13"/>
  </p:notesMasterIdLst>
  <p:handoutMasterIdLst>
    <p:handoutMasterId r:id="rId14"/>
  </p:handoutMasterIdLst>
  <p:sldIdLst>
    <p:sldId id="2330" r:id="rId2"/>
    <p:sldId id="2600" r:id="rId3"/>
    <p:sldId id="2588" r:id="rId4"/>
    <p:sldId id="2599" r:id="rId5"/>
    <p:sldId id="2583" r:id="rId6"/>
    <p:sldId id="2593" r:id="rId7"/>
    <p:sldId id="2594" r:id="rId8"/>
    <p:sldId id="2595" r:id="rId9"/>
    <p:sldId id="2596" r:id="rId10"/>
    <p:sldId id="2597" r:id="rId11"/>
    <p:sldId id="2598" r:id="rId12"/>
  </p:sldIdLst>
  <p:sldSz cx="9144000" cy="5143500" type="screen16x9"/>
  <p:notesSz cx="7315200" cy="96012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9">
          <p15:clr>
            <a:srgbClr val="A4A3A4"/>
          </p15:clr>
        </p15:guide>
        <p15:guide id="2" pos="28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FF0066"/>
    <a:srgbClr val="FF4791"/>
    <a:srgbClr val="333333"/>
    <a:srgbClr val="EE0060"/>
    <a:srgbClr val="FFFFFF"/>
    <a:srgbClr val="3366CC"/>
    <a:srgbClr val="C0C0C0"/>
    <a:srgbClr val="FF9933"/>
    <a:srgbClr val="6699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5291" autoAdjust="0"/>
  </p:normalViewPr>
  <p:slideViewPr>
    <p:cSldViewPr>
      <p:cViewPr varScale="1">
        <p:scale>
          <a:sx n="98" d="100"/>
          <a:sy n="98" d="100"/>
        </p:scale>
        <p:origin x="115" y="144"/>
      </p:cViewPr>
      <p:guideLst>
        <p:guide orient="horz" pos="3209"/>
        <p:guide pos="2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904"/>
    </p:cViewPr>
  </p:sorterViewPr>
  <p:notesViewPr>
    <p:cSldViewPr>
      <p:cViewPr>
        <p:scale>
          <a:sx n="100" d="100"/>
          <a:sy n="100" d="100"/>
        </p:scale>
        <p:origin x="1484" y="-1364"/>
      </p:cViewPr>
      <p:guideLst>
        <p:guide orient="horz" pos="3224"/>
        <p:guide pos="2236"/>
        <p:guide orient="horz" pos="3024"/>
        <p:guide pos="230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033" cy="48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l" defTabSz="950913" eaLnBrk="0" hangingPunct="0">
              <a:lnSpc>
                <a:spcPct val="90000"/>
              </a:lnSpc>
              <a:defRPr b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82" y="1"/>
            <a:ext cx="3170033" cy="48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50913" eaLnBrk="0" hangingPunct="0">
              <a:lnSpc>
                <a:spcPct val="90000"/>
              </a:lnSpc>
              <a:defRPr b="0"/>
            </a:lvl1pPr>
          </a:lstStyle>
          <a:p>
            <a:pPr>
              <a:defRPr/>
            </a:pPr>
            <a:fld id="{5D94066E-5E47-4C5C-994B-FA2ABB799E55}" type="datetime1">
              <a:rPr lang="en-US" altLang="en-US"/>
              <a:pPr>
                <a:defRPr/>
              </a:pPr>
              <a:t>2/23/2020</a:t>
            </a:fld>
            <a:endParaRPr lang="en-US" altLang="en-US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603"/>
            <a:ext cx="3170033" cy="48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l" defTabSz="950913" eaLnBrk="0" hangingPunct="0">
              <a:lnSpc>
                <a:spcPct val="90000"/>
              </a:lnSpc>
              <a:defRPr b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82" y="9119603"/>
            <a:ext cx="3170033" cy="48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50913" eaLnBrk="0" hangingPunct="0">
              <a:lnSpc>
                <a:spcPct val="90000"/>
              </a:lnSpc>
              <a:defRPr b="0"/>
            </a:lvl1pPr>
          </a:lstStyle>
          <a:p>
            <a:pPr>
              <a:defRPr/>
            </a:pPr>
            <a:fld id="{C2877885-2813-43CB-AE4A-8A96B0536A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3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033" cy="48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l" defTabSz="950913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82" y="1"/>
            <a:ext cx="3170033" cy="48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50913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95" y="4560570"/>
            <a:ext cx="5850810" cy="4320540"/>
          </a:xfrm>
          <a:prstGeom prst="rect">
            <a:avLst/>
          </a:prstGeom>
          <a:noFill/>
          <a:ln>
            <a:noFill/>
          </a:ln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603"/>
            <a:ext cx="3170033" cy="48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l" defTabSz="950913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82" y="9119603"/>
            <a:ext cx="3170033" cy="480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50913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606DCE2-26EC-4E26-982F-28A14A02C3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520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598863"/>
          </a:xfrm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510" y="4559033"/>
            <a:ext cx="5854185" cy="43220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24" tIns="49511" rIns="99024" bIns="49511"/>
          <a:lstStyle/>
          <a:p>
            <a:pPr eaLnBrk="1" hangingPunct="1"/>
            <a:endParaRPr lang="es-ES_tradnl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774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7174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264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542A26-E266-46EE-9402-8DE74E60BD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128" y="59136"/>
            <a:ext cx="722826" cy="414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203B4B-8456-44FC-A85F-74BBC9075A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42283" y="12510"/>
            <a:ext cx="347200" cy="4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9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0901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2783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87158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24654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9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8510" y="0"/>
            <a:ext cx="207505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51720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30520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46172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</p:sldLayoutIdLst>
  <p:hf hdr="0" ft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75335" y="803024"/>
            <a:ext cx="5511800" cy="933176"/>
          </a:xfrm>
        </p:spPr>
        <p:txBody>
          <a:bodyPr wrap="square" lIns="0" tIns="45706" rIns="91410" bIns="45706" anchor="b">
            <a:spAutoFit/>
          </a:bodyPr>
          <a:lstStyle/>
          <a:p>
            <a:r>
              <a:rPr lang="es-ES" altLang="en-US" sz="3200" b="1" err="1">
                <a:solidFill>
                  <a:schemeClr val="tx1"/>
                </a:solidFill>
              </a:rPr>
              <a:t>Churn</a:t>
            </a:r>
            <a:r>
              <a:rPr lang="es-ES" altLang="en-US" sz="3200" b="1" dirty="0">
                <a:solidFill>
                  <a:schemeClr val="tx1"/>
                </a:solidFill>
              </a:rPr>
              <a:t> </a:t>
            </a:r>
            <a:r>
              <a:rPr lang="es-ES" altLang="en-US" sz="3200" b="1" dirty="0" err="1">
                <a:solidFill>
                  <a:schemeClr val="tx1"/>
                </a:solidFill>
              </a:rPr>
              <a:t>model</a:t>
            </a:r>
            <a:br>
              <a:rPr lang="es-ES" altLang="en-US" sz="3200" b="1" dirty="0">
                <a:solidFill>
                  <a:schemeClr val="tx1"/>
                </a:solidFill>
              </a:rPr>
            </a:br>
            <a:r>
              <a:rPr lang="es-ES" altLang="en-US" sz="3200" b="1" dirty="0" err="1">
                <a:solidFill>
                  <a:schemeClr val="tx1"/>
                </a:solidFill>
              </a:rPr>
              <a:t>Objectives</a:t>
            </a:r>
            <a:r>
              <a:rPr lang="es-ES" altLang="en-US" sz="3200" b="1" dirty="0">
                <a:solidFill>
                  <a:schemeClr val="tx1"/>
                </a:solidFill>
              </a:rPr>
              <a:t> and data sets</a:t>
            </a:r>
            <a:endParaRPr lang="en-US" altLang="en-US" sz="2000" b="1" dirty="0"/>
          </a:p>
        </p:txBody>
      </p:sp>
      <p:sp>
        <p:nvSpPr>
          <p:cNvPr id="732177" name="Rectangle 17"/>
          <p:cNvSpPr>
            <a:spLocks noChangeArrowheads="1"/>
          </p:cNvSpPr>
          <p:nvPr/>
        </p:nvSpPr>
        <p:spPr bwMode="auto">
          <a:xfrm>
            <a:off x="183812" y="1605005"/>
            <a:ext cx="1139479" cy="400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000099"/>
                </a:solidFill>
                <a:latin typeface="Calibri" panose="020F0502020204030204" pitchFamily="34" charset="0"/>
              </a:rPr>
              <a:t>Feb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330" y="2481740"/>
            <a:ext cx="1450338" cy="2063942"/>
          </a:xfrm>
          <a:prstGeom prst="rect">
            <a:avLst/>
          </a:prstGeom>
        </p:spPr>
      </p:pic>
      <p:pic>
        <p:nvPicPr>
          <p:cNvPr id="19" name="Picture 18" descr="Resultado de imagen de data scientist">
            <a:extLst>
              <a:ext uri="{FF2B5EF4-FFF2-40B4-BE49-F238E27FC236}">
                <a16:creationId xmlns:a16="http://schemas.microsoft.com/office/drawing/2014/main" id="{27D558A8-2157-4FD7-847B-1755BAC3761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76695"/>
            <a:ext cx="3962667" cy="22632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6">
            <a:extLst>
              <a:ext uri="{FF2B5EF4-FFF2-40B4-BE49-F238E27FC236}">
                <a16:creationId xmlns:a16="http://schemas.microsoft.com/office/drawing/2014/main" id="{157C1705-7ABF-4042-A4B2-7359FE125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730" y="141480"/>
            <a:ext cx="6300700" cy="468052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914400" lvl="1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+mj-lt"/>
              <a:buAutoNum type="arabicPeriod" startAt="5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Marketing actions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Marketing actions are usually </a:t>
            </a:r>
            <a:r>
              <a:rPr lang="en-US" sz="2000" dirty="0">
                <a:solidFill>
                  <a:srgbClr val="C00000"/>
                </a:solidFill>
              </a:rPr>
              <a:t>gifts, educational resources, samples, </a:t>
            </a:r>
            <a:r>
              <a:rPr lang="en-US" sz="2000" dirty="0" err="1">
                <a:solidFill>
                  <a:srgbClr val="C00000"/>
                </a:solidFill>
              </a:rPr>
              <a:t>etc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given to the schools to increase adoption and in order they can try the material previous to the decision.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supposed there is a negative correlation between number of marketing actions and churn. 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set provided includes Customer ID, the </a:t>
            </a:r>
            <a:r>
              <a:rPr lang="en-US" sz="2000" dirty="0">
                <a:solidFill>
                  <a:srgbClr val="C00000"/>
                </a:solidFill>
              </a:rPr>
              <a:t>date on which the material has been sent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the school (from 2015 to 2019) and the number of copies corresponding to each of the three different marketing actions (but not detailed by course or subject)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F1605-CF80-4D49-B5E5-0FBCC647F5AC}"/>
              </a:ext>
            </a:extLst>
          </p:cNvPr>
          <p:cNvSpPr txBox="1"/>
          <p:nvPr/>
        </p:nvSpPr>
        <p:spPr>
          <a:xfrm>
            <a:off x="116505" y="2014192"/>
            <a:ext cx="2313633" cy="1115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90976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6">
            <a:extLst>
              <a:ext uri="{FF2B5EF4-FFF2-40B4-BE49-F238E27FC236}">
                <a16:creationId xmlns:a16="http://schemas.microsoft.com/office/drawing/2014/main" id="{157C1705-7ABF-4042-A4B2-7359FE125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729" y="366505"/>
            <a:ext cx="6615735" cy="4680520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/>
          <a:p>
            <a:pPr marL="914400" lvl="1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+mj-lt"/>
              <a:buAutoNum type="arabicPeriod" startAt="6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Relevant Dates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Dates are important since they show the beginning and end of each course and, more important, when is the </a:t>
            </a:r>
            <a:r>
              <a:rPr lang="en-US" sz="2000" dirty="0">
                <a:solidFill>
                  <a:srgbClr val="C00000"/>
                </a:solidFill>
              </a:rPr>
              <a:t>minimum and maximum day a marketing action should be executed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be executed (delivered a material) in the specific timeframe shown in the file is, obviously, optimal for avoiding churn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Also, to be sent as soon as possible from the start date should also be beneficial, although this needs to be verified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are particularly interesting on the activities executed up on the </a:t>
            </a:r>
            <a:r>
              <a:rPr lang="en-US" sz="2000" dirty="0">
                <a:solidFill>
                  <a:srgbClr val="C00000"/>
                </a:solidFill>
              </a:rPr>
              <a:t>3 quarters previous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the decision to be taken in June 2019 (4</a:t>
            </a:r>
            <a:r>
              <a:rPr lang="en-US" sz="20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2018 &amp; 1</a:t>
            </a:r>
            <a:r>
              <a:rPr lang="en-US" sz="20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</a:t>
            </a:r>
            <a:r>
              <a:rPr lang="en-US" sz="20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2019)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F1605-CF80-4D49-B5E5-0FBCC647F5AC}"/>
              </a:ext>
            </a:extLst>
          </p:cNvPr>
          <p:cNvSpPr txBox="1"/>
          <p:nvPr/>
        </p:nvSpPr>
        <p:spPr>
          <a:xfrm>
            <a:off x="116505" y="2014192"/>
            <a:ext cx="2313633" cy="1115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68506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information disclosure">
            <a:extLst>
              <a:ext uri="{FF2B5EF4-FFF2-40B4-BE49-F238E27FC236}">
                <a16:creationId xmlns:a16="http://schemas.microsoft.com/office/drawing/2014/main" id="{40EA612B-B3F6-4EA6-A505-84ED45C8E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CFDF88-5F5F-4E19-845F-B11F2F30DD06}"/>
              </a:ext>
            </a:extLst>
          </p:cNvPr>
          <p:cNvSpPr/>
          <p:nvPr/>
        </p:nvSpPr>
        <p:spPr>
          <a:xfrm>
            <a:off x="521550" y="478227"/>
            <a:ext cx="8099577" cy="31286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2400" dirty="0" err="1"/>
              <a:t>Without</a:t>
            </a:r>
            <a:r>
              <a:rPr lang="es-ES" sz="2400" dirty="0"/>
              <a:t> </a:t>
            </a:r>
            <a:r>
              <a:rPr lang="es-ES" sz="2400" dirty="0" err="1"/>
              <a:t>prejudice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obligations</a:t>
            </a:r>
            <a:r>
              <a:rPr lang="es-ES" sz="2400" dirty="0"/>
              <a:t> </a:t>
            </a:r>
            <a:r>
              <a:rPr lang="es-ES" sz="2400" dirty="0" err="1"/>
              <a:t>provided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in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Agreement</a:t>
            </a:r>
            <a:r>
              <a:rPr lang="es-ES" sz="2400" dirty="0"/>
              <a:t>, IE, as </a:t>
            </a:r>
            <a:r>
              <a:rPr lang="es-ES" sz="2400" dirty="0" err="1"/>
              <a:t>organizer</a:t>
            </a:r>
            <a:r>
              <a:rPr lang="es-ES" sz="2400" dirty="0"/>
              <a:t> and exclusive </a:t>
            </a:r>
            <a:r>
              <a:rPr lang="es-ES" sz="2400" dirty="0" err="1"/>
              <a:t>owner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BDBA, </a:t>
            </a:r>
            <a:r>
              <a:rPr lang="es-ES" sz="2400" dirty="0" err="1"/>
              <a:t>undertakes</a:t>
            </a:r>
            <a:r>
              <a:rPr lang="es-ES" sz="2400" dirty="0"/>
              <a:t>:</a:t>
            </a:r>
          </a:p>
          <a:p>
            <a:pPr marL="342900" indent="-342900" algn="ctr">
              <a:buAutoNum type="arabicPeriod"/>
            </a:pPr>
            <a:r>
              <a:rPr lang="es-ES" sz="2400" dirty="0"/>
              <a:t>Use </a:t>
            </a:r>
            <a:r>
              <a:rPr lang="es-ES" sz="2400" dirty="0" err="1"/>
              <a:t>the</a:t>
            </a:r>
            <a:r>
              <a:rPr lang="es-ES" sz="2400" dirty="0"/>
              <a:t> SM data </a:t>
            </a:r>
            <a:r>
              <a:rPr lang="es-ES" sz="2400" dirty="0" err="1"/>
              <a:t>only</a:t>
            </a:r>
            <a:r>
              <a:rPr lang="es-ES" sz="2400" dirty="0"/>
              <a:t> and </a:t>
            </a:r>
            <a:r>
              <a:rPr lang="es-ES" sz="2400" dirty="0" err="1"/>
              <a:t>exclusively</a:t>
            </a:r>
            <a:r>
              <a:rPr lang="es-ES" sz="2400" dirty="0"/>
              <a:t> </a:t>
            </a:r>
            <a:r>
              <a:rPr lang="es-ES" sz="2400" dirty="0" err="1"/>
              <a:t>within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BDBA </a:t>
            </a:r>
            <a:r>
              <a:rPr lang="es-ES" sz="2400" dirty="0" err="1"/>
              <a:t>environment</a:t>
            </a:r>
            <a:r>
              <a:rPr lang="es-ES" sz="2400" dirty="0"/>
              <a:t>,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purpose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allowing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students</a:t>
            </a:r>
            <a:r>
              <a:rPr lang="es-ES" sz="2400" dirty="0"/>
              <a:t> and </a:t>
            </a:r>
            <a:r>
              <a:rPr lang="es-ES" sz="2400" dirty="0" err="1"/>
              <a:t>professors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proceed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its</a:t>
            </a:r>
            <a:r>
              <a:rPr lang="es-ES" sz="2400" dirty="0"/>
              <a:t> </a:t>
            </a:r>
            <a:r>
              <a:rPr lang="es-ES" sz="2400" dirty="0" err="1"/>
              <a:t>treatment</a:t>
            </a:r>
            <a:r>
              <a:rPr lang="es-ES" sz="2400" dirty="0"/>
              <a:t> and </a:t>
            </a:r>
            <a:r>
              <a:rPr lang="es-ES" sz="2400" dirty="0" err="1"/>
              <a:t>analysis</a:t>
            </a:r>
            <a:r>
              <a:rPr lang="es-ES" sz="2400" dirty="0"/>
              <a:t>, as </a:t>
            </a:r>
            <a:r>
              <a:rPr lang="es-ES" sz="2400" dirty="0" err="1"/>
              <a:t>part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academic</a:t>
            </a:r>
            <a:r>
              <a:rPr lang="es-ES" sz="2400" dirty="0"/>
              <a:t> </a:t>
            </a:r>
            <a:r>
              <a:rPr lang="es-ES" sz="2400" dirty="0" err="1"/>
              <a:t>activities</a:t>
            </a:r>
            <a:r>
              <a:rPr lang="es-ES" sz="2400" dirty="0"/>
              <a:t>.</a:t>
            </a:r>
          </a:p>
          <a:p>
            <a:pPr marL="342900" indent="-342900" algn="ctr">
              <a:buAutoNum type="arabicPeriod"/>
            </a:pPr>
            <a:r>
              <a:rPr lang="es-ES" sz="2400" dirty="0" err="1"/>
              <a:t>Ensure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</a:t>
            </a:r>
            <a:r>
              <a:rPr lang="es-ES" sz="2400" dirty="0" err="1"/>
              <a:t>persons</a:t>
            </a:r>
            <a:r>
              <a:rPr lang="es-ES" sz="2400" dirty="0"/>
              <a:t> </a:t>
            </a:r>
            <a:r>
              <a:rPr lang="es-ES" sz="2400" dirty="0" err="1"/>
              <a:t>who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access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SM data are </a:t>
            </a:r>
            <a:r>
              <a:rPr lang="es-ES" sz="2400" dirty="0" err="1"/>
              <a:t>legally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contractually</a:t>
            </a:r>
            <a:r>
              <a:rPr lang="es-ES" sz="2400" dirty="0"/>
              <a:t> </a:t>
            </a:r>
            <a:r>
              <a:rPr lang="es-ES" sz="2400" dirty="0" err="1"/>
              <a:t>obliged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keep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</a:t>
            </a:r>
            <a:r>
              <a:rPr lang="es-ES" sz="2400" dirty="0" err="1"/>
              <a:t>confidential</a:t>
            </a:r>
            <a:r>
              <a:rPr lang="es-ES" sz="2400" dirty="0"/>
              <a:t>,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terms</a:t>
            </a:r>
            <a:r>
              <a:rPr lang="es-ES" sz="2400" dirty="0"/>
              <a:t> set </a:t>
            </a:r>
            <a:r>
              <a:rPr lang="es-ES" sz="2400" dirty="0" err="1"/>
              <a:t>out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agreement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57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0D663-4518-46B3-9AB7-CBE98D8F9618}"/>
              </a:ext>
            </a:extLst>
          </p:cNvPr>
          <p:cNvSpPr txBox="1"/>
          <p:nvPr/>
        </p:nvSpPr>
        <p:spPr>
          <a:xfrm>
            <a:off x="116505" y="2014192"/>
            <a:ext cx="2313633" cy="1115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7" name="Rectangle 416">
            <a:extLst>
              <a:ext uri="{FF2B5EF4-FFF2-40B4-BE49-F238E27FC236}">
                <a16:creationId xmlns:a16="http://schemas.microsoft.com/office/drawing/2014/main" id="{2EE5DF1F-3E57-4842-86A7-3C52C4566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253" y="636535"/>
            <a:ext cx="5382172" cy="6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4000"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000" b="1" dirty="0">
                <a:latin typeface="Calibri" panose="020F0502020204030204" pitchFamily="34" charset="0"/>
              </a:rPr>
              <a:t>Main goal:</a:t>
            </a:r>
          </a:p>
          <a:p>
            <a:pPr lvl="1" algn="ctr">
              <a:spcBef>
                <a:spcPct val="50000"/>
              </a:spcBef>
              <a:buClr>
                <a:schemeClr val="tx1"/>
              </a:buClr>
            </a:pP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To study Loss and predict which teachers will abandon</a:t>
            </a:r>
            <a:r>
              <a:rPr lang="en-US" sz="2000" b="1" dirty="0">
                <a:latin typeface="Calibri" panose="020F0502020204030204" pitchFamily="34" charset="0"/>
              </a:rPr>
              <a:t>. </a:t>
            </a:r>
            <a:br>
              <a:rPr lang="en-US" sz="2000" b="1" dirty="0">
                <a:latin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</a:rPr>
              <a:t>Loss </a:t>
            </a:r>
            <a:r>
              <a:rPr lang="en-US" sz="2000" dirty="0">
                <a:latin typeface="Calibri" panose="020F0502020204030204" pitchFamily="34" charset="0"/>
              </a:rPr>
              <a:t>is defined as the fact a school that decided to adopt a specific material from “</a:t>
            </a:r>
            <a:r>
              <a:rPr lang="en-US" sz="2000" dirty="0" err="1">
                <a:latin typeface="Calibri" panose="020F0502020204030204" pitchFamily="34" charset="0"/>
              </a:rPr>
              <a:t>Ediciones</a:t>
            </a:r>
            <a:r>
              <a:rPr lang="en-US" sz="2000" dirty="0">
                <a:latin typeface="Calibri" panose="020F0502020204030204" pitchFamily="34" charset="0"/>
              </a:rPr>
              <a:t> SM” during 2018 school year, cancel it in 2019</a:t>
            </a:r>
          </a:p>
          <a:p>
            <a:pPr marL="630238" lvl="1" indent="-173038" algn="ctr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000" dirty="0">
                <a:latin typeface="Calibri" panose="020F0502020204030204" pitchFamily="34" charset="0"/>
              </a:rPr>
              <a:t>Modeling </a:t>
            </a:r>
            <a:r>
              <a:rPr lang="en-US" sz="2000" b="1" dirty="0">
                <a:latin typeface="Calibri" panose="020F0502020204030204" pitchFamily="34" charset="0"/>
              </a:rPr>
              <a:t>objective</a:t>
            </a:r>
            <a:r>
              <a:rPr lang="en-US" sz="2000" dirty="0">
                <a:latin typeface="Calibri" panose="020F0502020204030204" pitchFamily="34" charset="0"/>
              </a:rPr>
              <a:t>: 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</a:rPr>
              <a:t>Analyze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churn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factors </a:t>
            </a:r>
            <a:r>
              <a:rPr lang="en-US" sz="2000" dirty="0">
                <a:latin typeface="Calibri" panose="020F0502020204030204" pitchFamily="34" charset="0"/>
              </a:rPr>
              <a:t>for 2019</a:t>
            </a:r>
          </a:p>
        </p:txBody>
      </p:sp>
    </p:spTree>
    <p:extLst>
      <p:ext uri="{BB962C8B-B14F-4D97-AF65-F5344CB8AC3E}">
        <p14:creationId xmlns:p14="http://schemas.microsoft.com/office/powerpoint/2010/main" val="58369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0D663-4518-46B3-9AB7-CBE98D8F9618}"/>
              </a:ext>
            </a:extLst>
          </p:cNvPr>
          <p:cNvSpPr txBox="1"/>
          <p:nvPr/>
        </p:nvSpPr>
        <p:spPr>
          <a:xfrm>
            <a:off x="116505" y="2014192"/>
            <a:ext cx="2313633" cy="1115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Area of </a:t>
            </a:r>
            <a:br>
              <a:rPr lang="en-US" sz="2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interest</a:t>
            </a:r>
          </a:p>
        </p:txBody>
      </p:sp>
      <p:sp>
        <p:nvSpPr>
          <p:cNvPr id="17" name="Rectangle 416">
            <a:extLst>
              <a:ext uri="{FF2B5EF4-FFF2-40B4-BE49-F238E27FC236}">
                <a16:creationId xmlns:a16="http://schemas.microsoft.com/office/drawing/2014/main" id="{2EE5DF1F-3E57-4842-86A7-3C52C4566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765" y="546525"/>
            <a:ext cx="5891564" cy="6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>
                <a:schemeClr val="tx1"/>
              </a:buClr>
            </a:pPr>
            <a:endParaRPr lang="en-US" sz="2000" b="1" dirty="0">
              <a:latin typeface="Calibri" panose="020F0502020204030204" pitchFamily="34" charset="0"/>
            </a:endParaRPr>
          </a:p>
          <a:p>
            <a:pPr marL="173038" indent="-173038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6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subjects</a:t>
            </a:r>
            <a:r>
              <a:rPr lang="en-US" sz="2000" dirty="0">
                <a:latin typeface="Calibri" panose="020F0502020204030204" pitchFamily="34" charset="0"/>
              </a:rPr>
              <a:t>: Natural Sciences, Social Sciences, Spanish Language, Mathematics, Music and Religion</a:t>
            </a:r>
          </a:p>
          <a:p>
            <a:pPr marL="173038" indent="-173038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6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courses</a:t>
            </a:r>
            <a:r>
              <a:rPr lang="en-US" sz="2000" dirty="0">
                <a:latin typeface="Calibri" panose="020F0502020204030204" pitchFamily="34" charset="0"/>
              </a:rPr>
              <a:t>: 1st to 6th Primary</a:t>
            </a:r>
          </a:p>
          <a:p>
            <a:pPr marL="173038" indent="-173038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Potentially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36 models</a:t>
            </a:r>
          </a:p>
          <a:p>
            <a:pPr marL="173038" indent="-173038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Filters for this study:</a:t>
            </a:r>
          </a:p>
          <a:p>
            <a:pPr marL="914400" lvl="1" indent="-457200"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schools of “</a:t>
            </a:r>
            <a:r>
              <a:rPr lang="en-US" sz="2000" dirty="0" err="1">
                <a:solidFill>
                  <a:srgbClr val="C00000"/>
                </a:solidFill>
              </a:rPr>
              <a:t>Comunidad</a:t>
            </a:r>
            <a:r>
              <a:rPr lang="en-US" sz="2000" dirty="0">
                <a:solidFill>
                  <a:srgbClr val="C00000"/>
                </a:solidFill>
              </a:rPr>
              <a:t> de Madrid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914400" lvl="1" indent="-457200"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which the Educational Material is “</a:t>
            </a:r>
            <a:r>
              <a:rPr lang="en-US" sz="2000" dirty="0">
                <a:solidFill>
                  <a:srgbClr val="C00000"/>
                </a:solidFill>
              </a:rPr>
              <a:t>Basic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3038" indent="-173038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3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6">
            <a:extLst>
              <a:ext uri="{FF2B5EF4-FFF2-40B4-BE49-F238E27FC236}">
                <a16:creationId xmlns:a16="http://schemas.microsoft.com/office/drawing/2014/main" id="{157C1705-7ABF-4042-A4B2-7359FE125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1780" y="1176595"/>
            <a:ext cx="6300700" cy="262938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457200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Commercial and material information</a:t>
            </a:r>
          </a:p>
          <a:p>
            <a:pPr marL="457200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Site Master file (schools)</a:t>
            </a:r>
          </a:p>
          <a:p>
            <a:pPr marL="457200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Coverages</a:t>
            </a:r>
          </a:p>
          <a:p>
            <a:pPr marL="457200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</a:t>
            </a:r>
          </a:p>
          <a:p>
            <a:pPr marL="457200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Marketing actions</a:t>
            </a:r>
          </a:p>
          <a:p>
            <a:pPr marL="457200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Relevant Dates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F1605-CF80-4D49-B5E5-0FBCC647F5AC}"/>
              </a:ext>
            </a:extLst>
          </p:cNvPr>
          <p:cNvSpPr txBox="1"/>
          <p:nvPr/>
        </p:nvSpPr>
        <p:spPr>
          <a:xfrm>
            <a:off x="116505" y="2014192"/>
            <a:ext cx="2313633" cy="1115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56981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6">
            <a:extLst>
              <a:ext uri="{FF2B5EF4-FFF2-40B4-BE49-F238E27FC236}">
                <a16:creationId xmlns:a16="http://schemas.microsoft.com/office/drawing/2014/main" id="{157C1705-7ABF-4042-A4B2-7359FE125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725" y="276495"/>
            <a:ext cx="6570730" cy="459051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914400" lvl="1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Commercial and material information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(Surveys csv files)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Annual files, </a:t>
            </a:r>
            <a:r>
              <a:rPr lang="en-US" sz="1700" dirty="0"/>
              <a:t>whose records correspond to specific </a:t>
            </a:r>
            <a:r>
              <a:rPr lang="en-US" sz="1700" dirty="0">
                <a:solidFill>
                  <a:srgbClr val="C00000"/>
                </a:solidFill>
              </a:rPr>
              <a:t>materials sent to Customers</a:t>
            </a:r>
            <a:r>
              <a:rPr lang="en-US" sz="1700" dirty="0"/>
              <a:t> (schools) by different publishing groups with number of copies, and fields relative to the characteristics of the material (Publishing group, Course, Stage, Subject, </a:t>
            </a:r>
            <a:r>
              <a:rPr lang="en-US" sz="1700" dirty="0" err="1"/>
              <a:t>etc</a:t>
            </a:r>
            <a:r>
              <a:rPr lang="en-US" sz="1700" dirty="0"/>
              <a:t>).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There are records for any combination of the following variables: Subject, Course, Language, Educational Material, Type of current support, Customer heading (school) and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Publishing group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These files tell which one is the current publisher has been selected by a school for every combination of the variables above. The </a:t>
            </a:r>
            <a:r>
              <a:rPr lang="en-US" sz="1700" dirty="0">
                <a:solidFill>
                  <a:srgbClr val="C00000"/>
                </a:solidFill>
              </a:rPr>
              <a:t>decisions are effective in June each year </a:t>
            </a:r>
            <a:r>
              <a:rPr lang="en-US" sz="1700" dirty="0"/>
              <a:t>(i.e. to be present in a specific subject/course in 2019 is a decision taken around that month by the school)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F1605-CF80-4D49-B5E5-0FBCC647F5AC}"/>
              </a:ext>
            </a:extLst>
          </p:cNvPr>
          <p:cNvSpPr txBox="1"/>
          <p:nvPr/>
        </p:nvSpPr>
        <p:spPr>
          <a:xfrm>
            <a:off x="116505" y="2014192"/>
            <a:ext cx="2313633" cy="1115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57085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6">
            <a:extLst>
              <a:ext uri="{FF2B5EF4-FFF2-40B4-BE49-F238E27FC236}">
                <a16:creationId xmlns:a16="http://schemas.microsoft.com/office/drawing/2014/main" id="{157C1705-7ABF-4042-A4B2-7359FE125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750" y="411510"/>
            <a:ext cx="6165685" cy="391543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914400" lvl="1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Site Master file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(School locations)</a:t>
            </a:r>
          </a:p>
          <a:p>
            <a:pPr lvl="2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master file for schools with information regarding:</a:t>
            </a:r>
          </a:p>
          <a:p>
            <a:pPr marL="1714500" lvl="3" indent="-3429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Tx/>
              <a:buChar char="-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Heading id</a:t>
            </a:r>
          </a:p>
          <a:p>
            <a:pPr marL="1714500" lvl="3" indent="-3429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Tx/>
              <a:buChar char="-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 (town, province, latitude and longitude coordinates)</a:t>
            </a:r>
          </a:p>
          <a:p>
            <a:pPr marL="1714500" lvl="3" indent="-3429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Tx/>
              <a:buChar char="-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Seller, </a:t>
            </a:r>
          </a:p>
          <a:p>
            <a:pPr marL="1714500" lvl="3" indent="-3429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Tx/>
              <a:buChar char="-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Whether belongs to an Institution or not</a:t>
            </a:r>
          </a:p>
          <a:p>
            <a:pPr marL="1714500" lvl="3" indent="-3429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Tx/>
              <a:buChar char="-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Titularity (catholic, private,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F1605-CF80-4D49-B5E5-0FBCC647F5AC}"/>
              </a:ext>
            </a:extLst>
          </p:cNvPr>
          <p:cNvSpPr txBox="1"/>
          <p:nvPr/>
        </p:nvSpPr>
        <p:spPr>
          <a:xfrm>
            <a:off x="116505" y="2014192"/>
            <a:ext cx="2313633" cy="1115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08922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6">
            <a:extLst>
              <a:ext uri="{FF2B5EF4-FFF2-40B4-BE49-F238E27FC236}">
                <a16:creationId xmlns:a16="http://schemas.microsoft.com/office/drawing/2014/main" id="{157C1705-7ABF-4042-A4B2-7359FE125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126" y="501520"/>
            <a:ext cx="5727909" cy="405045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914400" lvl="1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+mj-lt"/>
              <a:buAutoNum type="arabicPeriod" startAt="3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Coverages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file with the coverages from 2011 to 2019. It shows whether </a:t>
            </a:r>
            <a:r>
              <a:rPr lang="en-US" sz="2000" dirty="0">
                <a:solidFill>
                  <a:srgbClr val="C00000"/>
                </a:solidFill>
              </a:rPr>
              <a:t>a consultant has currently been assigned to a center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whether he/she attended it in the past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allows to calculate number of consecutive years the school has been attended by current representative and how many years has not been attended by anyone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F1605-CF80-4D49-B5E5-0FBCC647F5AC}"/>
              </a:ext>
            </a:extLst>
          </p:cNvPr>
          <p:cNvSpPr txBox="1"/>
          <p:nvPr/>
        </p:nvSpPr>
        <p:spPr>
          <a:xfrm>
            <a:off x="116505" y="2014192"/>
            <a:ext cx="2313633" cy="1115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776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6">
            <a:extLst>
              <a:ext uri="{FF2B5EF4-FFF2-40B4-BE49-F238E27FC236}">
                <a16:creationId xmlns:a16="http://schemas.microsoft.com/office/drawing/2014/main" id="{157C1705-7ABF-4042-A4B2-7359FE125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740" y="411510"/>
            <a:ext cx="6210690" cy="427547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914400" lvl="1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+mj-lt"/>
              <a:buAutoNum type="arabicPeriod" startAt="4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(commercial and other types)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are made to a specific </a:t>
            </a:r>
            <a:r>
              <a:rPr lang="en-US" sz="2000" dirty="0">
                <a:solidFill>
                  <a:srgbClr val="C00000"/>
                </a:solidFill>
              </a:rPr>
              <a:t>cycle/department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a specific date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they can also be made to several of them at the same time (for instance, a seller can visit the management team and the responsible for Mathematics in 1</a:t>
            </a:r>
            <a:r>
              <a:rPr lang="en-US" sz="20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course, too).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that case, there are two activities, one to each cycle/department</a:t>
            </a:r>
          </a:p>
          <a:p>
            <a:pPr marL="1371600" lvl="2" indent="-457200" defTabSz="91440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shows also other non-commercial ones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F1605-CF80-4D49-B5E5-0FBCC647F5AC}"/>
              </a:ext>
            </a:extLst>
          </p:cNvPr>
          <p:cNvSpPr txBox="1"/>
          <p:nvPr/>
        </p:nvSpPr>
        <p:spPr>
          <a:xfrm>
            <a:off x="116505" y="2014192"/>
            <a:ext cx="2313633" cy="1115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237183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5211</TotalTime>
  <Words>782</Words>
  <Application>Microsoft Office PowerPoint</Application>
  <PresentationFormat>On-screen Show (16:9)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Churn model Objectives and data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Piloto de Abandono</dc:title>
  <dc:creator>Alvaro J. Mendez</dc:creator>
  <cp:lastModifiedBy>Alvaro J. Mendez</cp:lastModifiedBy>
  <cp:revision>35</cp:revision>
  <dcterms:created xsi:type="dcterms:W3CDTF">2020-01-23T10:25:50Z</dcterms:created>
  <dcterms:modified xsi:type="dcterms:W3CDTF">2020-02-24T22:31:27Z</dcterms:modified>
</cp:coreProperties>
</file>