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2" r:id="rId4"/>
    <p:sldId id="259" r:id="rId5"/>
    <p:sldId id="260" r:id="rId6"/>
    <p:sldId id="263" r:id="rId7"/>
    <p:sldId id="261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2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14" autoAdjust="0"/>
  </p:normalViewPr>
  <p:slideViewPr>
    <p:cSldViewPr>
      <p:cViewPr varScale="1">
        <p:scale>
          <a:sx n="79" d="100"/>
          <a:sy n="79" d="100"/>
        </p:scale>
        <p:origin x="74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08960-A1D7-476B-8F06-761C4D81648B}" type="datetimeFigureOut">
              <a:rPr lang="es-ES" smtClean="0"/>
              <a:t>25/02/2020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9A652-F984-48A7-9DA8-4FD48F5D0C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14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00AAC0E1-8D22-4BD6-9136-DEC3309A6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79" y="116632"/>
            <a:ext cx="292397" cy="3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43506E-E3A5-4C06-B74B-BEF2082C4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6729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10CF6F-2690-4A3F-A3E8-87D753F3F6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65B08-912E-42F3-BAE6-6FB546FC8554}"/>
              </a:ext>
            </a:extLst>
          </p:cNvPr>
          <p:cNvSpPr/>
          <p:nvPr userDrawn="1"/>
        </p:nvSpPr>
        <p:spPr>
          <a:xfrm>
            <a:off x="9209317" y="37496"/>
            <a:ext cx="29353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1600" dirty="0" err="1"/>
              <a:t>Datathon</a:t>
            </a:r>
            <a:r>
              <a:rPr lang="es-ES" sz="1600" dirty="0"/>
              <a:t> I – </a:t>
            </a:r>
            <a:r>
              <a:rPr lang="es-ES" sz="1600" dirty="0" err="1"/>
              <a:t>Evaluation</a:t>
            </a:r>
            <a:r>
              <a:rPr lang="es-ES" sz="1600" dirty="0"/>
              <a:t> and rules</a:t>
            </a:r>
            <a:br>
              <a:rPr lang="es-ES" sz="1600" dirty="0"/>
            </a:br>
            <a:r>
              <a:rPr lang="es-ES" sz="1200" dirty="0"/>
              <a:t>MBD –April 2019’s </a:t>
            </a:r>
            <a:r>
              <a:rPr lang="es-ES" sz="1200" dirty="0" err="1"/>
              <a:t>Intake</a:t>
            </a:r>
            <a:endParaRPr lang="es-E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CBEF3-3032-476F-84E6-0329F04F2F1B}"/>
              </a:ext>
            </a:extLst>
          </p:cNvPr>
          <p:cNvSpPr/>
          <p:nvPr userDrawn="1"/>
        </p:nvSpPr>
        <p:spPr>
          <a:xfrm>
            <a:off x="0" y="6571171"/>
            <a:ext cx="12192000" cy="100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25485-9A91-4116-BEC7-E8AD423C77B4}"/>
              </a:ext>
            </a:extLst>
          </p:cNvPr>
          <p:cNvSpPr/>
          <p:nvPr userDrawn="1"/>
        </p:nvSpPr>
        <p:spPr>
          <a:xfrm>
            <a:off x="0" y="6669360"/>
            <a:ext cx="12192000" cy="216024"/>
          </a:xfrm>
          <a:prstGeom prst="rect">
            <a:avLst/>
          </a:prstGeom>
          <a:solidFill>
            <a:srgbClr val="00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55B6CA-0EC6-42A8-BE3A-0E3B31D0BC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57646" y="560716"/>
            <a:ext cx="955830" cy="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862BD9-4419-40C6-9CFF-8EB831840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9872" y="65202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C10CF6F-2690-4A3F-A3E8-87D753F3F6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6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07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11200-0C4B-49F0-A89F-1AB7E3E93FD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464" y="188640"/>
            <a:ext cx="1571625" cy="570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C8AA1-3860-4929-A17B-39113033C742}"/>
              </a:ext>
            </a:extLst>
          </p:cNvPr>
          <p:cNvSpPr txBox="1"/>
          <p:nvPr/>
        </p:nvSpPr>
        <p:spPr>
          <a:xfrm>
            <a:off x="839416" y="3429000"/>
            <a:ext cx="7776864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sz="3600" b="1" dirty="0"/>
              <a:t>REAL WORLD DATATHON II</a:t>
            </a:r>
            <a:br>
              <a:rPr lang="es-ES" sz="3600" dirty="0"/>
            </a:br>
            <a:r>
              <a:rPr lang="es-ES" sz="2800" dirty="0" err="1"/>
              <a:t>Evaluation</a:t>
            </a:r>
            <a:r>
              <a:rPr lang="es-ES" sz="2800" dirty="0"/>
              <a:t> and rules – Feb 2020</a:t>
            </a:r>
            <a:br>
              <a:rPr lang="es-ES" sz="2800" dirty="0"/>
            </a:br>
            <a:endParaRPr lang="es-ES" sz="3600" dirty="0"/>
          </a:p>
          <a:p>
            <a:r>
              <a:rPr lang="es-ES" dirty="0"/>
              <a:t>Master Big Data – April 2019’s </a:t>
            </a:r>
            <a:r>
              <a:rPr lang="es-ES" dirty="0" err="1"/>
              <a:t>intake</a:t>
            </a:r>
            <a:r>
              <a:rPr lang="es-ES" dirty="0"/>
              <a:t> </a:t>
            </a:r>
            <a:br>
              <a:rPr lang="es-ES" sz="2000" b="1" dirty="0"/>
            </a:br>
            <a:endParaRPr lang="es-E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6F757-4A85-4C67-8207-DF3CA757C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10CF6F-2690-4A3F-A3E8-87D753F3F68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4EB7E8-5E6F-461A-9517-AEAE8BA206EE}"/>
              </a:ext>
            </a:extLst>
          </p:cNvPr>
          <p:cNvSpPr/>
          <p:nvPr/>
        </p:nvSpPr>
        <p:spPr>
          <a:xfrm>
            <a:off x="0" y="6571171"/>
            <a:ext cx="12192000" cy="1007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A92839-BB29-4ABD-9567-EB6D2FF57C54}"/>
              </a:ext>
            </a:extLst>
          </p:cNvPr>
          <p:cNvSpPr/>
          <p:nvPr/>
        </p:nvSpPr>
        <p:spPr>
          <a:xfrm>
            <a:off x="0" y="6669360"/>
            <a:ext cx="12192000" cy="216024"/>
          </a:xfrm>
          <a:prstGeom prst="rect">
            <a:avLst/>
          </a:prstGeom>
          <a:solidFill>
            <a:srgbClr val="0031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A95E44D-CFE1-4130-9536-2853B2D7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153689"/>
            <a:ext cx="4371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1340768"/>
            <a:ext cx="11423587" cy="3268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Students will have to </a:t>
            </a:r>
            <a:r>
              <a:rPr lang="en-US" sz="2600" b="1" dirty="0"/>
              <a:t>fix their analytical strategy</a:t>
            </a:r>
            <a:r>
              <a:rPr lang="en-US" sz="2600" dirty="0"/>
              <a:t>, clearly defining their objectives and </a:t>
            </a:r>
            <a:r>
              <a:rPr lang="en-US" sz="2600" b="1" dirty="0"/>
              <a:t>planning the tasks </a:t>
            </a:r>
            <a:r>
              <a:rPr lang="en-US" sz="2600" dirty="0"/>
              <a:t>of reading, integration and preparation of data, as well as the strategies of analysis and reporting of results.</a:t>
            </a:r>
            <a:br>
              <a:rPr lang="en-US" sz="2600" dirty="0"/>
            </a:b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During the whole process, the groups will count with some advice from the professor, as an </a:t>
            </a:r>
            <a:r>
              <a:rPr lang="en-US" sz="2600" b="1" dirty="0"/>
              <a:t>academic coach</a:t>
            </a:r>
            <a:r>
              <a:rPr lang="en-US" sz="2600" dirty="0"/>
              <a:t>, and availability from </a:t>
            </a:r>
            <a:r>
              <a:rPr lang="en-US" sz="2600" b="1" dirty="0"/>
              <a:t>company’s main contact through professor </a:t>
            </a:r>
            <a:r>
              <a:rPr lang="en-US" sz="2600" dirty="0"/>
              <a:t>in case you need some clarification from the business perspective.</a:t>
            </a:r>
            <a:br>
              <a:rPr lang="en-US" sz="2600" dirty="0"/>
            </a:b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/>
              <a:t>Students </a:t>
            </a:r>
            <a:r>
              <a:rPr lang="en-US" sz="2600" dirty="0"/>
              <a:t>should be able to </a:t>
            </a:r>
            <a:r>
              <a:rPr lang="en-US" sz="2600" b="1" dirty="0"/>
              <a:t>give analytical answers </a:t>
            </a:r>
            <a:r>
              <a:rPr lang="en-US" sz="2600" dirty="0"/>
              <a:t>to the </a:t>
            </a:r>
            <a:r>
              <a:rPr lang="en-US" sz="2600" b="1" dirty="0"/>
              <a:t>challenges </a:t>
            </a:r>
            <a:r>
              <a:rPr lang="en-US" sz="2600" dirty="0"/>
              <a:t>presented by the company and </a:t>
            </a:r>
            <a:r>
              <a:rPr lang="en-US" sz="2600" b="1" dirty="0"/>
              <a:t>adapt to the objectives </a:t>
            </a:r>
            <a:r>
              <a:rPr lang="en-US" sz="2600" dirty="0"/>
              <a:t>formulated, </a:t>
            </a:r>
            <a:r>
              <a:rPr lang="en-US" sz="2600" b="1" dirty="0"/>
              <a:t>helping </a:t>
            </a:r>
            <a:r>
              <a:rPr lang="en-US" sz="2600" dirty="0"/>
              <a:t>in a clear way </a:t>
            </a:r>
            <a:r>
              <a:rPr lang="en-US" sz="2600" b="1" dirty="0"/>
              <a:t>to make business decisions</a:t>
            </a:r>
            <a:r>
              <a:rPr lang="en-US" sz="2600" dirty="0"/>
              <a:t>.</a:t>
            </a:r>
            <a:endParaRPr lang="es-E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D3713-BB69-473A-970F-C7ADB76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32227"/>
            <a:ext cx="2844800" cy="365125"/>
          </a:xfrm>
        </p:spPr>
        <p:txBody>
          <a:bodyPr/>
          <a:lstStyle/>
          <a:p>
            <a:fld id="{8C10CF6F-2690-4A3F-A3E8-87D753F3F68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FCD95-B86C-4AC9-A9A9-AB66BFA9E1ED}"/>
              </a:ext>
            </a:extLst>
          </p:cNvPr>
          <p:cNvSpPr/>
          <p:nvPr/>
        </p:nvSpPr>
        <p:spPr>
          <a:xfrm>
            <a:off x="335360" y="692696"/>
            <a:ext cx="2188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649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1259014"/>
            <a:ext cx="11521280" cy="5194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Students should work on </a:t>
            </a:r>
            <a:r>
              <a:rPr lang="en-US" sz="2400" b="1" dirty="0"/>
              <a:t>data preparation</a:t>
            </a:r>
            <a:r>
              <a:rPr lang="en-US" sz="2400" dirty="0"/>
              <a:t> before starting the analytical tasks themselves (quality analysis, merging data sources, data cleaning and feature engineering ..). The </a:t>
            </a:r>
            <a:r>
              <a:rPr lang="en-US" sz="2400" b="1" dirty="0"/>
              <a:t>quality of this treatment is very relevant and will be taken into account </a:t>
            </a:r>
            <a:r>
              <a:rPr lang="en-US" sz="2400" dirty="0"/>
              <a:t>in the final evaluation of the work done by each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Then, students will be responsible for choosing the </a:t>
            </a:r>
            <a:r>
              <a:rPr lang="en-US" sz="2400" b="1" dirty="0"/>
              <a:t>technical approach </a:t>
            </a:r>
            <a:r>
              <a:rPr lang="en-US" sz="2400" dirty="0"/>
              <a:t>or approaches they consider most suitable to respond to the analytical challenge.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Each group must evaluate and validate its analysis proposals </a:t>
            </a:r>
            <a:r>
              <a:rPr lang="en-US" sz="2400" dirty="0"/>
              <a:t>before offering them as an analytical solution to the company.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groups will then </a:t>
            </a:r>
            <a:r>
              <a:rPr lang="en-US" sz="2400" b="1" dirty="0"/>
              <a:t>prepare the material to be delivered </a:t>
            </a:r>
            <a:r>
              <a:rPr lang="en-US" sz="2400" dirty="0"/>
              <a:t>as well as the presentation of their results. For both tasks, students should consider the strict time limitation and the reduced exposure time per group last day (</a:t>
            </a:r>
            <a:r>
              <a:rPr lang="en-US" sz="2400" b="1" dirty="0"/>
              <a:t>15 minutes each + 5 minutes questions</a:t>
            </a:r>
            <a:r>
              <a:rPr lang="en-US" sz="24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Group turns </a:t>
            </a:r>
            <a:r>
              <a:rPr lang="en-US" sz="2400" dirty="0"/>
              <a:t>will be drawn at the beginning of last day 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There is </a:t>
            </a:r>
            <a:r>
              <a:rPr lang="en-US" sz="2400" b="1" dirty="0"/>
              <a:t>freedom on platform </a:t>
            </a:r>
            <a:r>
              <a:rPr lang="en-US" sz="2400" dirty="0"/>
              <a:t>chosen, although results must be checked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 &amp; Python languages </a:t>
            </a:r>
            <a:r>
              <a:rPr lang="en-US" sz="2400" dirty="0"/>
              <a:t>are the only ones allowed.</a:t>
            </a:r>
            <a:endParaRPr lang="es-E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D3713-BB69-473A-970F-C7ADB76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32227"/>
            <a:ext cx="2844800" cy="365125"/>
          </a:xfrm>
        </p:spPr>
        <p:txBody>
          <a:bodyPr/>
          <a:lstStyle/>
          <a:p>
            <a:fld id="{8C10CF6F-2690-4A3F-A3E8-87D753F3F6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FCD95-B86C-4AC9-A9A9-AB66BFA9E1ED}"/>
              </a:ext>
            </a:extLst>
          </p:cNvPr>
          <p:cNvSpPr/>
          <p:nvPr/>
        </p:nvSpPr>
        <p:spPr>
          <a:xfrm>
            <a:off x="335360" y="692696"/>
            <a:ext cx="3163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STUDENTS WORK</a:t>
            </a:r>
          </a:p>
        </p:txBody>
      </p:sp>
    </p:spTree>
    <p:extLst>
      <p:ext uri="{BB962C8B-B14F-4D97-AF65-F5344CB8AC3E}">
        <p14:creationId xmlns:p14="http://schemas.microsoft.com/office/powerpoint/2010/main" val="70200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1412776"/>
            <a:ext cx="11017224" cy="42484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 role is </a:t>
            </a:r>
            <a:r>
              <a:rPr lang="en-US" sz="2800" b="1" dirty="0"/>
              <a:t>not to guide you “into the light”</a:t>
            </a:r>
            <a:r>
              <a:rPr lang="en-US" sz="2800" dirty="0"/>
              <a:t>, rather, share with you my criteria, if you request it, which necessarily is not the best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 will be visiting you </a:t>
            </a:r>
            <a:r>
              <a:rPr lang="en-US" sz="2800" dirty="0"/>
              <a:t>on your booked rooms to answer any question you may have</a:t>
            </a:r>
            <a:r>
              <a:rPr lang="en-US" sz="2800" b="1" dirty="0"/>
              <a:t>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Wednesday from 12 to 13:30 approx. 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Thursday from 13 to 14:30 approx.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Please note that lack of attendance to any of those session would mean a penalty on final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 of these hours, I will try to react </a:t>
            </a:r>
            <a:r>
              <a:rPr lang="en-US" sz="2800" b="1" dirty="0"/>
              <a:t>by email </a:t>
            </a:r>
            <a:r>
              <a:rPr lang="en-US" sz="2800" dirty="0"/>
              <a:t>asap: ajmendez@faculty.ie.edu</a:t>
            </a:r>
            <a:endParaRPr lang="es-E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D3713-BB69-473A-970F-C7ADB76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32227"/>
            <a:ext cx="2844800" cy="365125"/>
          </a:xfrm>
        </p:spPr>
        <p:txBody>
          <a:bodyPr/>
          <a:lstStyle/>
          <a:p>
            <a:fld id="{8C10CF6F-2690-4A3F-A3E8-87D753F3F6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FCD95-B86C-4AC9-A9A9-AB66BFA9E1ED}"/>
              </a:ext>
            </a:extLst>
          </p:cNvPr>
          <p:cNvSpPr/>
          <p:nvPr/>
        </p:nvSpPr>
        <p:spPr>
          <a:xfrm>
            <a:off x="335360" y="692696"/>
            <a:ext cx="345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PROFESSOR’S ROLE</a:t>
            </a:r>
          </a:p>
        </p:txBody>
      </p:sp>
    </p:spTree>
    <p:extLst>
      <p:ext uri="{BB962C8B-B14F-4D97-AF65-F5344CB8AC3E}">
        <p14:creationId xmlns:p14="http://schemas.microsoft.com/office/powerpoint/2010/main" val="38969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1268526"/>
            <a:ext cx="11711619" cy="22324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</a:t>
            </a:r>
            <a:r>
              <a:rPr lang="en-US" sz="2400" b="1" dirty="0"/>
              <a:t>not about grading your modeling skills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aim is to put your technical skills </a:t>
            </a:r>
            <a:r>
              <a:rPr lang="en-US" sz="2400" b="1" dirty="0"/>
              <a:t>at business service </a:t>
            </a:r>
            <a:r>
              <a:rPr lang="en-US" sz="2400" dirty="0"/>
              <a:t>(effective, above all).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is </a:t>
            </a:r>
            <a:r>
              <a:rPr lang="en-US" sz="2400" b="1" dirty="0"/>
              <a:t>not a Kaggle competition</a:t>
            </a:r>
            <a:r>
              <a:rPr lang="en-US" sz="2400" dirty="0"/>
              <a:t>: everything counts, you might have a good analytical design, with an original and innovative approach, rather than a high level of accuracy in a model; a very good proposal, even at an early stage of technical development, could be later used as a starting point for an improved version of the project.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Remember the KPI’s to be evaluated:</a:t>
            </a:r>
            <a:endParaRPr lang="es-E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D3713-BB69-473A-970F-C7ADB76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32227"/>
            <a:ext cx="2844800" cy="365125"/>
          </a:xfrm>
        </p:spPr>
        <p:txBody>
          <a:bodyPr/>
          <a:lstStyle/>
          <a:p>
            <a:fld id="{8C10CF6F-2690-4A3F-A3E8-87D753F3F6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FCD95-B86C-4AC9-A9A9-AB66BFA9E1ED}"/>
              </a:ext>
            </a:extLst>
          </p:cNvPr>
          <p:cNvSpPr/>
          <p:nvPr/>
        </p:nvSpPr>
        <p:spPr>
          <a:xfrm>
            <a:off x="335360" y="692696"/>
            <a:ext cx="23507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70636-4CC7-46A1-975B-3D05565D622C}"/>
              </a:ext>
            </a:extLst>
          </p:cNvPr>
          <p:cNvSpPr txBox="1"/>
          <p:nvPr/>
        </p:nvSpPr>
        <p:spPr>
          <a:xfrm>
            <a:off x="355413" y="5755370"/>
            <a:ext cx="11711619" cy="7842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You will be evaluated at the end of each exposition by a panel (Manager at </a:t>
            </a:r>
            <a:r>
              <a:rPr lang="en-US" sz="2400" dirty="0" err="1"/>
              <a:t>Ediciones</a:t>
            </a:r>
            <a:r>
              <a:rPr lang="en-US" sz="2400" dirty="0"/>
              <a:t> SM &amp; myself). After all groups have finished, final scores will be assigned in 30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5BFF5-E492-493B-9710-D14E9E7C1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3624573"/>
            <a:ext cx="4310444" cy="195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1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1274191"/>
            <a:ext cx="11495595" cy="46750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Datathon</a:t>
            </a:r>
            <a:r>
              <a:rPr lang="en-US" sz="2400" dirty="0"/>
              <a:t> </a:t>
            </a:r>
            <a:r>
              <a:rPr lang="en-US" sz="2400" b="1" dirty="0"/>
              <a:t>begins </a:t>
            </a:r>
            <a:r>
              <a:rPr lang="en-US" sz="2400" dirty="0"/>
              <a:t>right after these two sessions.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Until Friday at 9:30am, students will work in groups in the </a:t>
            </a:r>
            <a:r>
              <a:rPr lang="en-US" sz="2400" b="1" dirty="0"/>
              <a:t>booked rooms</a:t>
            </a:r>
            <a:r>
              <a:rPr lang="en-US" sz="2400" dirty="0"/>
              <a:t>, </a:t>
            </a:r>
            <a:r>
              <a:rPr lang="en-US" sz="2400" b="1" dirty="0"/>
              <a:t>at least during the times in which professor is available</a:t>
            </a:r>
            <a:r>
              <a:rPr lang="en-US" sz="2400" dirty="0"/>
              <a:t>. He will be attending the groups in their booked rooms.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By 9:30am on Friday, the 28</a:t>
            </a:r>
            <a:r>
              <a:rPr lang="en-US" sz="2400" b="1" baseline="30000" dirty="0"/>
              <a:t>th</a:t>
            </a:r>
            <a:r>
              <a:rPr lang="en-US" sz="2400" dirty="0"/>
              <a:t>, students will have sent to professor </a:t>
            </a:r>
            <a:r>
              <a:rPr lang="en-US" sz="2400" b="1" dirty="0"/>
              <a:t>all the material </a:t>
            </a:r>
            <a:r>
              <a:rPr lang="en-US" sz="2400" dirty="0"/>
              <a:t>to be used in the presentation (</a:t>
            </a:r>
            <a:r>
              <a:rPr lang="en-US" sz="2400" dirty="0" err="1"/>
              <a:t>Powerpoint</a:t>
            </a:r>
            <a:r>
              <a:rPr lang="en-US" sz="2400" dirty="0"/>
              <a:t> or any other readable format) and an exported project backup (including code notebooks, if used).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material sent will be exactly the same used in it, and </a:t>
            </a:r>
            <a:r>
              <a:rPr lang="en-US" sz="2400" b="1" dirty="0"/>
              <a:t>no modification, however small, will be permitted for the duration of the double session</a:t>
            </a:r>
            <a:r>
              <a:rPr lang="en-US" sz="2400" dirty="0"/>
              <a:t>, until last group has finished.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D3713-BB69-473A-970F-C7ADB76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32227"/>
            <a:ext cx="2844800" cy="365125"/>
          </a:xfrm>
        </p:spPr>
        <p:txBody>
          <a:bodyPr/>
          <a:lstStyle/>
          <a:p>
            <a:fld id="{8C10CF6F-2690-4A3F-A3E8-87D753F3F6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FCD95-B86C-4AC9-A9A9-AB66BFA9E1ED}"/>
              </a:ext>
            </a:extLst>
          </p:cNvPr>
          <p:cNvSpPr/>
          <p:nvPr/>
        </p:nvSpPr>
        <p:spPr>
          <a:xfrm>
            <a:off x="335360" y="692696"/>
            <a:ext cx="2442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 FEW RULES</a:t>
            </a:r>
          </a:p>
        </p:txBody>
      </p:sp>
    </p:spTree>
    <p:extLst>
      <p:ext uri="{BB962C8B-B14F-4D97-AF65-F5344CB8AC3E}">
        <p14:creationId xmlns:p14="http://schemas.microsoft.com/office/powerpoint/2010/main" val="14425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360" y="1295272"/>
            <a:ext cx="11665296" cy="50456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Business Understanding is limited </a:t>
            </a:r>
            <a:r>
              <a:rPr lang="en-US" sz="2200" dirty="0"/>
              <a:t>to the presentation given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Explore the data at first: </a:t>
            </a:r>
            <a:r>
              <a:rPr lang="en-US" sz="2200" b="1" dirty="0"/>
              <a:t>understand what you have </a:t>
            </a:r>
            <a:r>
              <a:rPr lang="en-US" sz="2200" dirty="0"/>
              <a:t>and what you don’t.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Try to determine what </a:t>
            </a:r>
            <a:r>
              <a:rPr lang="en-US" sz="2200" b="1" dirty="0"/>
              <a:t>specific objective </a:t>
            </a:r>
            <a:r>
              <a:rPr lang="en-US" sz="2200" dirty="0"/>
              <a:t>you want to cover with your analytical proposal and, therefore, what type of </a:t>
            </a:r>
            <a:r>
              <a:rPr lang="en-US" sz="2200" b="1" dirty="0"/>
              <a:t>output you want to generate</a:t>
            </a:r>
            <a:r>
              <a:rPr lang="en-US" sz="2200" dirty="0"/>
              <a:t>. Make sure it's </a:t>
            </a:r>
            <a:r>
              <a:rPr lang="en-US" sz="2200" b="1" dirty="0"/>
              <a:t>aligned with company's expectations </a:t>
            </a:r>
            <a:r>
              <a:rPr lang="en-US" sz="2200" dirty="0"/>
              <a:t>(already mentioned) </a:t>
            </a:r>
            <a:r>
              <a:rPr lang="en-US" sz="2200" b="1" dirty="0"/>
              <a:t>before you model </a:t>
            </a:r>
            <a:r>
              <a:rPr lang="en-US" sz="2200" dirty="0"/>
              <a:t>something: this is the critical phase because there wouldn't be time to correct a </a:t>
            </a:r>
            <a:r>
              <a:rPr lang="en-US" sz="2200" b="1" dirty="0"/>
              <a:t>design error</a:t>
            </a:r>
            <a:r>
              <a:rPr lang="en-US" sz="2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You have a </a:t>
            </a:r>
            <a:r>
              <a:rPr lang="en-US" sz="2200" b="1" dirty="0"/>
              <a:t>very limited amount of time</a:t>
            </a:r>
            <a:r>
              <a:rPr lang="en-US" sz="2200" dirty="0"/>
              <a:t>. Consider a right approach could be a technical sub-optimum (be realistic from the beginning and plan a feasible approach).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Keep in mind </a:t>
            </a:r>
            <a:r>
              <a:rPr lang="en-US" sz="2200" b="1" dirty="0"/>
              <a:t>contingency plans </a:t>
            </a:r>
            <a:r>
              <a:rPr lang="en-US" sz="2200" dirty="0"/>
              <a:t>in case the ongoing analysis does not yield the right results: don't go blind. You can't get to the day of the presentation without anything or with something in between: </a:t>
            </a:r>
            <a:r>
              <a:rPr lang="en-US" sz="2200" b="1" dirty="0"/>
              <a:t>whatever you present must be finished</a:t>
            </a:r>
            <a:r>
              <a:rPr lang="en-US" sz="2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/>
              <a:t>Interaction with the customer will be limited</a:t>
            </a:r>
            <a:r>
              <a:rPr lang="en-US" sz="2200" dirty="0"/>
              <a:t>: I’m afraid you will have to take some risks and try to (positively) surprise the customer.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Good luck!</a:t>
            </a:r>
            <a:endParaRPr lang="es-E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D3713-BB69-473A-970F-C7ADB76F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4524" y="6232227"/>
            <a:ext cx="2844800" cy="365125"/>
          </a:xfrm>
        </p:spPr>
        <p:txBody>
          <a:bodyPr/>
          <a:lstStyle/>
          <a:p>
            <a:fld id="{8C10CF6F-2690-4A3F-A3E8-87D753F3F6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FCD95-B86C-4AC9-A9A9-AB66BFA9E1ED}"/>
              </a:ext>
            </a:extLst>
          </p:cNvPr>
          <p:cNvSpPr/>
          <p:nvPr/>
        </p:nvSpPr>
        <p:spPr>
          <a:xfrm>
            <a:off x="335360" y="692696"/>
            <a:ext cx="4365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SOME ADVICES (if I may)</a:t>
            </a:r>
          </a:p>
        </p:txBody>
      </p:sp>
    </p:spTree>
    <p:extLst>
      <p:ext uri="{BB962C8B-B14F-4D97-AF65-F5344CB8AC3E}">
        <p14:creationId xmlns:p14="http://schemas.microsoft.com/office/powerpoint/2010/main" val="8942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2755</TotalTime>
  <Words>884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Álvaro</dc:creator>
  <cp:lastModifiedBy>Alvaro J. Mendez</cp:lastModifiedBy>
  <cp:revision>66</cp:revision>
  <cp:lastPrinted>2017-02-20T11:28:22Z</cp:lastPrinted>
  <dcterms:created xsi:type="dcterms:W3CDTF">2017-02-16T08:14:11Z</dcterms:created>
  <dcterms:modified xsi:type="dcterms:W3CDTF">2020-02-25T08:18:49Z</dcterms:modified>
</cp:coreProperties>
</file>