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8" r:id="rId3"/>
    <p:sldId id="281" r:id="rId4"/>
    <p:sldId id="257" r:id="rId5"/>
    <p:sldId id="289" r:id="rId6"/>
    <p:sldId id="282" r:id="rId7"/>
    <p:sldId id="283" r:id="rId8"/>
    <p:sldId id="284" r:id="rId9"/>
    <p:sldId id="285" r:id="rId10"/>
    <p:sldId id="286" r:id="rId11"/>
    <p:sldId id="287" r:id="rId12"/>
    <p:sldId id="288" r:id="rId13"/>
    <p:sldId id="290" r:id="rId14"/>
    <p:sldId id="291" r:id="rId15"/>
    <p:sldId id="292" r:id="rId16"/>
    <p:sldId id="293" r:id="rId17"/>
    <p:sldId id="294" r:id="rId18"/>
    <p:sldId id="295" r:id="rId19"/>
    <p:sldId id="304" r:id="rId20"/>
    <p:sldId id="297" r:id="rId21"/>
    <p:sldId id="298" r:id="rId22"/>
    <p:sldId id="299" r:id="rId23"/>
    <p:sldId id="300" r:id="rId24"/>
    <p:sldId id="301" r:id="rId25"/>
    <p:sldId id="302" r:id="rId26"/>
    <p:sldId id="303"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15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89B494-6DA7-4435-9FBC-3B22221EDE29}" type="datetimeFigureOut">
              <a:rPr lang="zh-CN" altLang="en-US" smtClean="0"/>
              <a:pPr/>
              <a:t>2015/9/30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DC42AE-43C9-4468-AB3E-1EE70BBF4FD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BDC42AE-43C9-4468-AB3E-1EE70BBF4FD9}" type="slidenum">
              <a:rPr lang="zh-CN" altLang="en-US" smtClean="0"/>
              <a:pPr/>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BDC42AE-43C9-4468-AB3E-1EE70BBF4FD9}" type="slidenum">
              <a:rPr lang="zh-CN" altLang="en-US" smtClean="0"/>
              <a:pPr/>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BDC42AE-43C9-4468-AB3E-1EE70BBF4FD9}" type="slidenum">
              <a:rPr lang="zh-CN" altLang="en-US" smtClean="0"/>
              <a:pPr/>
              <a:t>25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2015/9/30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2015/9/30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2015/9/30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2015/9/30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 Id="rId9"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Genre Identification</a:t>
            </a:r>
            <a:endParaRPr lang="zh-CN" altLang="en-US" dirty="0"/>
          </a:p>
        </p:txBody>
      </p:sp>
      <p:sp>
        <p:nvSpPr>
          <p:cNvPr id="3" name="副标题 2"/>
          <p:cNvSpPr>
            <a:spLocks noGrp="1"/>
          </p:cNvSpPr>
          <p:nvPr>
            <p:ph type="subTitle" idx="1"/>
          </p:nvPr>
        </p:nvSpPr>
        <p:spPr/>
        <p:txBody>
          <a:bodyPr/>
          <a:lstStyle/>
          <a:p>
            <a:r>
              <a:rPr lang="zh-CN" altLang="en-US" dirty="0" smtClean="0"/>
              <a:t>体裁识别</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特征工程</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三、方法</a:t>
            </a:r>
            <a:endParaRPr lang="en-US" altLang="zh-CN" sz="2400" dirty="0" smtClean="0"/>
          </a:p>
          <a:p>
            <a:r>
              <a:rPr lang="zh-CN" altLang="en-US" sz="2000" dirty="0" smtClean="0"/>
              <a:t>提取的特征</a:t>
            </a:r>
            <a:endParaRPr lang="en-US" altLang="zh-CN" sz="2000" dirty="0" smtClean="0"/>
          </a:p>
          <a:p>
            <a:pPr lvl="1"/>
            <a:r>
              <a:rPr lang="zh-CN" altLang="en-US" sz="1600" dirty="0" smtClean="0"/>
              <a:t>词袋：找出最高词频的单词，并且过滤掉经常同时出现的单词，因为这些单词并不能用于区分话题。</a:t>
            </a:r>
            <a:endParaRPr lang="en-US" altLang="zh-CN" sz="1600" dirty="0" smtClean="0"/>
          </a:p>
          <a:p>
            <a:pPr lvl="1"/>
            <a:r>
              <a:rPr lang="zh-CN" altLang="en-US" sz="1600" dirty="0" smtClean="0"/>
              <a:t>词性标注（</a:t>
            </a:r>
            <a:r>
              <a:rPr lang="en-US" altLang="zh-CN" sz="1600" dirty="0" smtClean="0">
                <a:solidFill>
                  <a:srgbClr val="FF0000"/>
                </a:solidFill>
              </a:rPr>
              <a:t>POS tagging</a:t>
            </a:r>
            <a:r>
              <a:rPr lang="zh-CN" altLang="en-US" sz="1600" dirty="0" smtClean="0"/>
              <a:t>）：统计不同词性出现的个数。</a:t>
            </a:r>
            <a:endParaRPr lang="en-US" altLang="zh-CN" sz="1600" dirty="0" smtClean="0"/>
          </a:p>
          <a:p>
            <a:pPr lvl="1"/>
            <a:r>
              <a:rPr lang="zh-CN" altLang="en-US" sz="1600" dirty="0" smtClean="0"/>
              <a:t>文本统计：从文档级别，统计句子长度、单词个数。从单词级别，统计</a:t>
            </a:r>
            <a:r>
              <a:rPr lang="en-US" altLang="zh-CN" sz="1600" dirty="0" smtClean="0"/>
              <a:t>doesn’t</a:t>
            </a:r>
            <a:r>
              <a:rPr lang="zh-CN" altLang="en-US" sz="1600" dirty="0" smtClean="0"/>
              <a:t>等单词出现的个数。从字符级别，统计标点符号出现的次数。</a:t>
            </a:r>
            <a:endParaRPr lang="en-US" altLang="zh-CN" sz="1600" dirty="0" smtClean="0"/>
          </a:p>
          <a:p>
            <a:r>
              <a:rPr lang="zh-CN" altLang="en-US" sz="2000" dirty="0" smtClean="0"/>
              <a:t>本文使用的学习算法是</a:t>
            </a:r>
            <a:r>
              <a:rPr lang="en-US" altLang="zh-CN" sz="2000" dirty="0" smtClean="0">
                <a:solidFill>
                  <a:srgbClr val="FF0000"/>
                </a:solidFill>
              </a:rPr>
              <a:t>C4.5</a:t>
            </a:r>
            <a:r>
              <a:rPr lang="zh-CN" altLang="en-US" sz="2000" dirty="0" smtClean="0">
                <a:solidFill>
                  <a:srgbClr val="FF0000"/>
                </a:solidFill>
              </a:rPr>
              <a:t>决策树</a:t>
            </a:r>
            <a:r>
              <a:rPr lang="zh-CN" altLang="en-US" sz="2000" dirty="0" smtClean="0"/>
              <a:t>，决策树是结点是特征的多叉树，从根节点开始，每次选择信息增益最大的特征作为结点。</a:t>
            </a:r>
            <a:endParaRPr lang="en-US" altLang="zh-CN" sz="2000" dirty="0" smtClean="0"/>
          </a:p>
          <a:p>
            <a:r>
              <a:rPr lang="zh-CN" altLang="en-US" sz="2000" dirty="0" smtClean="0"/>
              <a:t>三个特征集合是三个不同的视图，并且训练单独的分类器。最终进行</a:t>
            </a:r>
            <a:r>
              <a:rPr lang="zh-CN" altLang="en-US" sz="2000" dirty="0" smtClean="0">
                <a:solidFill>
                  <a:srgbClr val="FF0000"/>
                </a:solidFill>
              </a:rPr>
              <a:t>多视图嵌入</a:t>
            </a:r>
            <a:r>
              <a:rPr lang="zh-CN" altLang="en-US" sz="2000" dirty="0" smtClean="0"/>
              <a:t>，嵌入的方法就是每个单独的分类器对样本的分类进行投票，得票最高的类别则为最终的类别。</a:t>
            </a:r>
            <a:endParaRPr lang="en-US" altLang="zh-CN" sz="2000" dirty="0" smtClean="0"/>
          </a:p>
          <a:p>
            <a:r>
              <a:rPr lang="zh-CN" altLang="en-US" sz="2000" dirty="0" smtClean="0"/>
              <a:t>评估标准是准确率和域转移率。域转移率的公式如下。</a:t>
            </a:r>
            <a:endParaRPr lang="en-US" altLang="zh-CN" sz="2000"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en-US" sz="1400" dirty="0" smtClean="0"/>
              <a:t>[2]. Finn A, </a:t>
            </a:r>
            <a:r>
              <a:rPr lang="en-US" sz="1400" dirty="0" err="1" smtClean="0"/>
              <a:t>Kushmerick</a:t>
            </a:r>
            <a:r>
              <a:rPr lang="en-US" sz="1400" dirty="0" smtClean="0"/>
              <a:t> N. Learning to classify documents according to genre.</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对象 4"/>
          <p:cNvGraphicFramePr>
            <a:graphicFrameLocks noChangeAspect="1"/>
          </p:cNvGraphicFramePr>
          <p:nvPr/>
        </p:nvGraphicFramePr>
        <p:xfrm>
          <a:off x="3442600" y="5643578"/>
          <a:ext cx="2772474" cy="714380"/>
        </p:xfrm>
        <a:graphic>
          <a:graphicData uri="http://schemas.openxmlformats.org/presentationml/2006/ole">
            <p:oleObj spid="_x0000_s46082" name="Equation" r:id="rId3" imgW="2070000" imgH="533160" progId="Equation.KSEE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特征工程</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四、结果</a:t>
            </a:r>
            <a:endParaRPr lang="en-US" altLang="zh-CN" sz="24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r>
              <a:rPr lang="zh-CN" altLang="en-US" sz="2000" dirty="0" smtClean="0"/>
              <a:t>多视图嵌入在主观分类中表现较好，词袋在评价分类中表现较好。</a:t>
            </a:r>
            <a:endParaRPr lang="en-US" altLang="zh-CN" sz="2000"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rmAutofit fontScale="70000" lnSpcReduction="20000"/>
          </a:bodyPr>
          <a:lstStyle/>
          <a:p>
            <a:pPr marL="342900" lvl="0" indent="-342900">
              <a:spcBef>
                <a:spcPct val="20000"/>
              </a:spcBef>
              <a:buFont typeface="Arial" pitchFamily="34" charset="0"/>
              <a:buChar char="•"/>
            </a:pPr>
            <a:r>
              <a:rPr lang="en-US" sz="2000" dirty="0" smtClean="0"/>
              <a:t>[2]. Finn A, </a:t>
            </a:r>
            <a:r>
              <a:rPr lang="en-US" sz="2000" dirty="0" err="1" smtClean="0"/>
              <a:t>Kushmerick</a:t>
            </a:r>
            <a:r>
              <a:rPr lang="en-US" sz="2000" dirty="0" smtClean="0"/>
              <a:t> N. Learning to classify documents according to genre.</a:t>
            </a:r>
            <a:endParaRPr lang="zh-CN" altLang="en-US" sz="2000" dirty="0"/>
          </a:p>
        </p:txBody>
      </p:sp>
      <p:pic>
        <p:nvPicPr>
          <p:cNvPr id="47105" name="Picture 1" descr="C:\Users\suyan\AppData\Local\Temp\{3034568C-1C92-4BD6-BF2D-AAEEEEB69DD4}.png"/>
          <p:cNvPicPr>
            <a:picLocks noChangeAspect="1" noChangeArrowheads="1"/>
          </p:cNvPicPr>
          <p:nvPr/>
        </p:nvPicPr>
        <p:blipFill>
          <a:blip r:embed="rId2"/>
          <a:srcRect/>
          <a:stretch>
            <a:fillRect/>
          </a:stretch>
        </p:blipFill>
        <p:spPr bwMode="auto">
          <a:xfrm>
            <a:off x="2928926" y="1680396"/>
            <a:ext cx="4143404" cy="3177364"/>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特征工程</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一、思想</a:t>
            </a:r>
            <a:endParaRPr lang="en-US" altLang="zh-CN" sz="2400" dirty="0" smtClean="0"/>
          </a:p>
          <a:p>
            <a:r>
              <a:rPr lang="zh-CN" altLang="en-US" sz="2000" dirty="0" smtClean="0"/>
              <a:t>由于</a:t>
            </a:r>
            <a:r>
              <a:rPr lang="en-US" altLang="zh-CN" sz="2000" dirty="0" smtClean="0"/>
              <a:t>NLP</a:t>
            </a:r>
            <a:r>
              <a:rPr lang="zh-CN" altLang="en-US" sz="2000" dirty="0" smtClean="0"/>
              <a:t>的发展，</a:t>
            </a:r>
            <a:r>
              <a:rPr lang="zh-CN" altLang="en-US" sz="2000" dirty="0" smtClean="0">
                <a:solidFill>
                  <a:srgbClr val="FF0000"/>
                </a:solidFill>
              </a:rPr>
              <a:t>词性标注</a:t>
            </a:r>
            <a:r>
              <a:rPr lang="zh-CN" altLang="en-US" sz="2000" dirty="0" smtClean="0"/>
              <a:t>这个特征被广泛的使用</a:t>
            </a:r>
            <a:r>
              <a:rPr lang="zh-CN" altLang="en-US" sz="2000" dirty="0" smtClean="0"/>
              <a:t>。</a:t>
            </a:r>
            <a:r>
              <a:rPr lang="zh-CN" altLang="en-US" sz="2000" dirty="0" smtClean="0"/>
              <a:t>本文主要利用词性标注这个特征来进行特征工程。</a:t>
            </a:r>
            <a:endParaRPr lang="en-US" altLang="zh-CN" sz="2000"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en-US" sz="1400" dirty="0" smtClean="0"/>
              <a:t>[3]. Feldman S, Marin M A, </a:t>
            </a:r>
            <a:r>
              <a:rPr lang="en-US" sz="1400" dirty="0" err="1" smtClean="0"/>
              <a:t>Ostendorf</a:t>
            </a:r>
            <a:r>
              <a:rPr lang="en-US" sz="1400" dirty="0" smtClean="0"/>
              <a:t> M, et al. Part-of-speech histograms for genre classification of text</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特征工程</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二、数据集</a:t>
            </a:r>
            <a:endParaRPr lang="en-US" altLang="zh-CN" sz="2400" dirty="0" smtClean="0"/>
          </a:p>
          <a:p>
            <a:r>
              <a:rPr lang="zh-CN" altLang="en-US" sz="2000" dirty="0" smtClean="0"/>
              <a:t>本文使用的数据集分为</a:t>
            </a:r>
            <a:r>
              <a:rPr lang="en-US" altLang="zh-CN" sz="2000" dirty="0" smtClean="0"/>
              <a:t>6</a:t>
            </a:r>
            <a:r>
              <a:rPr lang="zh-CN" altLang="en-US" sz="2000" dirty="0" smtClean="0"/>
              <a:t>种体裁。</a:t>
            </a:r>
            <a:endParaRPr lang="en-US" altLang="zh-CN" sz="2000" dirty="0" smtClean="0"/>
          </a:p>
          <a:p>
            <a:pPr lvl="1"/>
            <a:r>
              <a:rPr lang="en-US" altLang="zh-CN" sz="1600" dirty="0" smtClean="0"/>
              <a:t>1. </a:t>
            </a:r>
            <a:r>
              <a:rPr lang="zh-CN" altLang="en-US" sz="1600" dirty="0" smtClean="0"/>
              <a:t>广播新闻：</a:t>
            </a:r>
            <a:r>
              <a:rPr lang="en-US" altLang="zh-CN" sz="1600" dirty="0" smtClean="0"/>
              <a:t>671</a:t>
            </a:r>
            <a:r>
              <a:rPr lang="zh-CN" altLang="en-US" sz="1600" dirty="0" smtClean="0"/>
              <a:t>篇。</a:t>
            </a:r>
            <a:endParaRPr lang="en-US" altLang="zh-CN" sz="1600" dirty="0" smtClean="0"/>
          </a:p>
          <a:p>
            <a:pPr lvl="1"/>
            <a:r>
              <a:rPr lang="en-US" altLang="zh-CN" sz="1600" dirty="0" smtClean="0"/>
              <a:t>2. </a:t>
            </a:r>
            <a:r>
              <a:rPr lang="zh-CN" altLang="en-US" sz="1600" dirty="0" smtClean="0"/>
              <a:t>广播谈话：</a:t>
            </a:r>
            <a:r>
              <a:rPr lang="en-US" altLang="zh-CN" sz="1600" dirty="0" smtClean="0"/>
              <a:t>698</a:t>
            </a:r>
            <a:r>
              <a:rPr lang="zh-CN" altLang="en-US" sz="1600" dirty="0" smtClean="0"/>
              <a:t>篇。</a:t>
            </a:r>
            <a:endParaRPr lang="en-US" altLang="zh-CN" sz="1600" dirty="0" smtClean="0"/>
          </a:p>
          <a:p>
            <a:pPr lvl="1"/>
            <a:r>
              <a:rPr lang="en-US" altLang="zh-CN" sz="1600" dirty="0" smtClean="0"/>
              <a:t>3. </a:t>
            </a:r>
            <a:r>
              <a:rPr lang="zh-CN" altLang="en-US" sz="1600" dirty="0" smtClean="0"/>
              <a:t>会议：</a:t>
            </a:r>
            <a:r>
              <a:rPr lang="en-US" altLang="zh-CN" sz="1600" dirty="0" smtClean="0"/>
              <a:t>493</a:t>
            </a:r>
            <a:r>
              <a:rPr lang="zh-CN" altLang="en-US" sz="1600" dirty="0" smtClean="0"/>
              <a:t>篇。</a:t>
            </a:r>
            <a:endParaRPr lang="en-US" altLang="zh-CN" sz="1600" dirty="0" smtClean="0"/>
          </a:p>
          <a:p>
            <a:pPr lvl="1"/>
            <a:r>
              <a:rPr lang="en-US" altLang="zh-CN" sz="1600" dirty="0" smtClean="0"/>
              <a:t>4. </a:t>
            </a:r>
            <a:r>
              <a:rPr lang="zh-CN" altLang="en-US" sz="1600" dirty="0" smtClean="0"/>
              <a:t>新闻线：</a:t>
            </a:r>
            <a:r>
              <a:rPr lang="en-US" altLang="zh-CN" sz="1600" dirty="0" smtClean="0"/>
              <a:t>471</a:t>
            </a:r>
            <a:r>
              <a:rPr lang="zh-CN" altLang="en-US" sz="1600" dirty="0" smtClean="0"/>
              <a:t>篇。</a:t>
            </a:r>
            <a:endParaRPr lang="en-US" altLang="zh-CN" sz="1600" dirty="0" smtClean="0"/>
          </a:p>
          <a:p>
            <a:pPr lvl="1"/>
            <a:r>
              <a:rPr lang="en-US" altLang="zh-CN" sz="1600" dirty="0" smtClean="0"/>
              <a:t>5. </a:t>
            </a:r>
            <a:r>
              <a:rPr lang="zh-CN" altLang="en-US" sz="1600" dirty="0" smtClean="0"/>
              <a:t>电话总线：</a:t>
            </a:r>
            <a:r>
              <a:rPr lang="en-US" altLang="zh-CN" sz="1600" dirty="0" smtClean="0"/>
              <a:t>890</a:t>
            </a:r>
            <a:r>
              <a:rPr lang="zh-CN" altLang="en-US" sz="1600" dirty="0" smtClean="0"/>
              <a:t>篇。</a:t>
            </a:r>
            <a:endParaRPr lang="en-US" altLang="zh-CN" sz="1600" dirty="0" smtClean="0"/>
          </a:p>
          <a:p>
            <a:pPr lvl="1"/>
            <a:r>
              <a:rPr lang="en-US" altLang="zh-CN" sz="1600" dirty="0" smtClean="0"/>
              <a:t>6. </a:t>
            </a:r>
            <a:r>
              <a:rPr lang="zh-CN" altLang="en-US" sz="1600" dirty="0" smtClean="0"/>
              <a:t>网络博客：</a:t>
            </a:r>
            <a:r>
              <a:rPr lang="en-US" altLang="zh-CN" sz="1600" dirty="0" smtClean="0"/>
              <a:t>543</a:t>
            </a:r>
            <a:r>
              <a:rPr lang="zh-CN" altLang="en-US" sz="1600" dirty="0" smtClean="0"/>
              <a:t>篇。</a:t>
            </a:r>
            <a:endParaRPr lang="en-US" altLang="zh-CN" sz="1600" dirty="0" smtClean="0"/>
          </a:p>
          <a:p>
            <a:pPr lvl="1"/>
            <a:endParaRPr lang="en-US" altLang="zh-CN" sz="1600" dirty="0" smtClean="0"/>
          </a:p>
          <a:p>
            <a:endParaRPr lang="en-US" altLang="zh-CN" sz="2800" dirty="0" smtClean="0"/>
          </a:p>
          <a:p>
            <a:endParaRPr lang="en-US" altLang="zh-CN" sz="2800" dirty="0" smtClean="0"/>
          </a:p>
          <a:p>
            <a:endParaRPr lang="en-US" altLang="zh-CN" sz="2800"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en-US" sz="1400" dirty="0" smtClean="0"/>
              <a:t>[3]. Feldman S, Marin M A, </a:t>
            </a:r>
            <a:r>
              <a:rPr lang="en-US" sz="1400" dirty="0" err="1" smtClean="0"/>
              <a:t>Ostendorf</a:t>
            </a:r>
            <a:r>
              <a:rPr lang="en-US" sz="1400" dirty="0" smtClean="0"/>
              <a:t> M, et al. Part-of-speech histograms for genre classification of text</a:t>
            </a:r>
            <a:endParaRPr lang="zh-CN" altLang="en-US" sz="1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特征工程</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三、方法</a:t>
            </a:r>
            <a:endParaRPr lang="en-US" altLang="zh-CN" sz="2400" dirty="0" smtClean="0"/>
          </a:p>
          <a:p>
            <a:r>
              <a:rPr lang="zh-CN" altLang="en-US" sz="2000" dirty="0" smtClean="0"/>
              <a:t>本文提出一种词性标注柱状图的特征提取方法，步骤如下。</a:t>
            </a:r>
          </a:p>
          <a:p>
            <a:pPr lvl="1"/>
            <a:r>
              <a:rPr lang="en-US" altLang="zh-CN" sz="1600" dirty="0" smtClean="0"/>
              <a:t>1. </a:t>
            </a:r>
            <a:r>
              <a:rPr lang="zh-CN" altLang="en-US" sz="1600" dirty="0" smtClean="0"/>
              <a:t>为长度为</a:t>
            </a:r>
            <a:r>
              <a:rPr lang="en-US" altLang="zh-CN" sz="1600" dirty="0" smtClean="0"/>
              <a:t>l</a:t>
            </a:r>
            <a:r>
              <a:rPr lang="zh-CN" altLang="en-US" sz="1600" dirty="0" smtClean="0"/>
              <a:t>的词序列打上词性标注。</a:t>
            </a:r>
          </a:p>
          <a:p>
            <a:pPr lvl="1"/>
            <a:r>
              <a:rPr lang="en-US" altLang="zh-CN" sz="1600" dirty="0" smtClean="0"/>
              <a:t>2. </a:t>
            </a:r>
            <a:r>
              <a:rPr lang="zh-CN" altLang="en-US" sz="1600" dirty="0" smtClean="0"/>
              <a:t>用</a:t>
            </a:r>
            <a:r>
              <a:rPr lang="en-US" altLang="zh-CN" sz="1600" dirty="0" smtClean="0"/>
              <a:t>w</a:t>
            </a:r>
            <a:r>
              <a:rPr lang="zh-CN" altLang="en-US" sz="1600" dirty="0" smtClean="0"/>
              <a:t>长度的窗口在</a:t>
            </a:r>
            <a:r>
              <a:rPr lang="en-US" altLang="zh-CN" sz="1600" dirty="0" smtClean="0"/>
              <a:t>l</a:t>
            </a:r>
            <a:r>
              <a:rPr lang="zh-CN" altLang="en-US" sz="1600" dirty="0" smtClean="0"/>
              <a:t>上滑动，获得</a:t>
            </a:r>
            <a:r>
              <a:rPr lang="en-US" altLang="zh-CN" sz="1600" dirty="0" smtClean="0"/>
              <a:t>1, ... l-w+1</a:t>
            </a:r>
            <a:r>
              <a:rPr lang="zh-CN" altLang="en-US" sz="1600" dirty="0" smtClean="0"/>
              <a:t>个窗。</a:t>
            </a:r>
          </a:p>
          <a:p>
            <a:pPr lvl="1"/>
            <a:r>
              <a:rPr lang="en-US" altLang="zh-CN" sz="1600" dirty="0" smtClean="0"/>
              <a:t>3. </a:t>
            </a:r>
            <a:r>
              <a:rPr lang="zh-CN" altLang="en-US" sz="1600" dirty="0" smtClean="0"/>
              <a:t>统计每个窗中的词性然后获得二维向量</a:t>
            </a:r>
            <a:r>
              <a:rPr lang="en-US" altLang="zh-CN" sz="1600" dirty="0" smtClean="0"/>
              <a:t>[mean, deviation]</a:t>
            </a:r>
            <a:r>
              <a:rPr lang="zh-CN" altLang="en-US" sz="1600" dirty="0" smtClean="0"/>
              <a:t>。</a:t>
            </a:r>
          </a:p>
          <a:p>
            <a:pPr lvl="1"/>
            <a:r>
              <a:rPr lang="en-US" altLang="zh-CN" sz="1600" dirty="0" smtClean="0"/>
              <a:t>4. </a:t>
            </a:r>
            <a:r>
              <a:rPr lang="zh-CN" altLang="en-US" sz="1600" dirty="0" smtClean="0"/>
              <a:t>正则化这些向量。</a:t>
            </a:r>
          </a:p>
          <a:p>
            <a:pPr lvl="1"/>
            <a:r>
              <a:rPr lang="en-US" altLang="zh-CN" sz="1600" dirty="0" smtClean="0"/>
              <a:t>5. </a:t>
            </a:r>
            <a:r>
              <a:rPr lang="zh-CN" altLang="en-US" sz="1600" dirty="0" smtClean="0"/>
              <a:t>使用</a:t>
            </a:r>
            <a:r>
              <a:rPr lang="en-US" altLang="zh-CN" sz="1600" dirty="0" smtClean="0"/>
              <a:t>PCA</a:t>
            </a:r>
            <a:r>
              <a:rPr lang="zh-CN" altLang="en-US" sz="1600" dirty="0" smtClean="0"/>
              <a:t>降维方法将这些向量降维并作为最终的特征向量。</a:t>
            </a:r>
            <a:endParaRPr lang="en-US" altLang="zh-CN" sz="2000" dirty="0" smtClean="0"/>
          </a:p>
          <a:p>
            <a:r>
              <a:rPr lang="zh-CN" altLang="en-US" sz="2000" dirty="0" smtClean="0"/>
              <a:t>本文使用的分类器为二次判别分类器和朴素贝叶斯分类器，二次判别分类器是一个二次曲面。使用的降维方法是主成分分析（</a:t>
            </a:r>
            <a:r>
              <a:rPr lang="en-US" altLang="zh-CN" sz="2000" dirty="0" smtClean="0"/>
              <a:t>PCA</a:t>
            </a:r>
            <a:r>
              <a:rPr lang="zh-CN" altLang="en-US" sz="2000" dirty="0" smtClean="0"/>
              <a:t>）。</a:t>
            </a:r>
            <a:endParaRPr lang="en-US" altLang="zh-CN" sz="2000" dirty="0" smtClean="0"/>
          </a:p>
          <a:p>
            <a:pPr>
              <a:buNone/>
            </a:pPr>
            <a:endParaRPr lang="en-US" altLang="zh-CN" sz="2000" dirty="0" smtClean="0"/>
          </a:p>
          <a:p>
            <a:r>
              <a:rPr lang="zh-CN" altLang="en-US" sz="2000" dirty="0" smtClean="0"/>
              <a:t>评估方法使用准确率。</a:t>
            </a:r>
            <a:endParaRPr lang="en-US" altLang="zh-CN" sz="2000" dirty="0" smtClean="0"/>
          </a:p>
          <a:p>
            <a:endParaRPr lang="zh-CN" altLang="en-US" sz="2000" dirty="0" smtClean="0"/>
          </a:p>
          <a:p>
            <a:pPr>
              <a:buNone/>
            </a:pPr>
            <a:endParaRPr lang="en-US" altLang="zh-CN" sz="2000"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en-US" sz="1400" dirty="0" smtClean="0"/>
              <a:t>[3]. Feldman S, Marin M A, </a:t>
            </a:r>
            <a:r>
              <a:rPr lang="en-US" sz="1400" dirty="0" err="1" smtClean="0"/>
              <a:t>Ostendorf</a:t>
            </a:r>
            <a:r>
              <a:rPr lang="en-US" sz="1400" dirty="0" smtClean="0"/>
              <a:t> M, et al. Part-of-speech histograms for genre classification of text</a:t>
            </a:r>
            <a:endParaRPr lang="zh-CN" altLang="en-US" sz="1400" dirty="0"/>
          </a:p>
        </p:txBody>
      </p:sp>
      <p:pic>
        <p:nvPicPr>
          <p:cNvPr id="48129" name="Picture 1" descr="C:\Users\suyan\AppData\Local\Temp\{1373FDF8-1D8C-4023-BB7D-4B0612425E05}.png"/>
          <p:cNvPicPr>
            <a:picLocks noChangeAspect="1" noChangeArrowheads="1"/>
          </p:cNvPicPr>
          <p:nvPr/>
        </p:nvPicPr>
        <p:blipFill>
          <a:blip r:embed="rId3"/>
          <a:srcRect/>
          <a:stretch>
            <a:fillRect/>
          </a:stretch>
        </p:blipFill>
        <p:spPr bwMode="auto">
          <a:xfrm>
            <a:off x="6500826" y="4592657"/>
            <a:ext cx="2214578" cy="1765301"/>
          </a:xfrm>
          <a:prstGeom prst="rect">
            <a:avLst/>
          </a:prstGeom>
          <a:noFill/>
        </p:spPr>
      </p:pic>
      <p:graphicFrame>
        <p:nvGraphicFramePr>
          <p:cNvPr id="48130" name="Object 2"/>
          <p:cNvGraphicFramePr>
            <a:graphicFrameLocks noChangeAspect="1"/>
          </p:cNvGraphicFramePr>
          <p:nvPr/>
        </p:nvGraphicFramePr>
        <p:xfrm>
          <a:off x="3404753" y="4500570"/>
          <a:ext cx="1881627" cy="368311"/>
        </p:xfrm>
        <a:graphic>
          <a:graphicData uri="http://schemas.openxmlformats.org/presentationml/2006/ole">
            <p:oleObj spid="_x0000_s48130" name="Equation" r:id="rId4" imgW="1168200" imgH="228600" progId="Equation.KSEE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特征工程</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四、结果</a:t>
            </a:r>
            <a:endParaRPr lang="en-US" altLang="zh-CN" sz="2400" dirty="0" smtClean="0"/>
          </a:p>
          <a:p>
            <a:endParaRPr lang="en-US" altLang="zh-CN" sz="2000" dirty="0" smtClean="0"/>
          </a:p>
          <a:p>
            <a:endParaRPr lang="en-US" altLang="zh-CN" sz="2000" dirty="0" smtClean="0"/>
          </a:p>
          <a:p>
            <a:endParaRPr lang="en-US" altLang="zh-CN" sz="2000" dirty="0" smtClean="0"/>
          </a:p>
          <a:p>
            <a:endParaRPr lang="en-US" altLang="zh-CN" sz="2000" dirty="0" smtClean="0"/>
          </a:p>
          <a:p>
            <a:pPr>
              <a:buNone/>
            </a:pPr>
            <a:endParaRPr lang="en-US" altLang="zh-CN" sz="2000" dirty="0" smtClean="0"/>
          </a:p>
          <a:p>
            <a:pPr>
              <a:buNone/>
            </a:pPr>
            <a:endParaRPr lang="en-US" altLang="zh-CN" sz="2000" dirty="0" smtClean="0"/>
          </a:p>
          <a:p>
            <a:r>
              <a:rPr lang="zh-CN" altLang="en-US" sz="2000" dirty="0" smtClean="0"/>
              <a:t>二次分类器准确率较高。</a:t>
            </a:r>
            <a:endParaRPr lang="en-US" altLang="zh-CN" sz="2000"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rmAutofit fontScale="70000" lnSpcReduction="20000"/>
          </a:bodyPr>
          <a:lstStyle/>
          <a:p>
            <a:pPr marL="342900" lvl="0" indent="-342900">
              <a:spcBef>
                <a:spcPct val="20000"/>
              </a:spcBef>
              <a:buFont typeface="Arial" pitchFamily="34" charset="0"/>
              <a:buChar char="•"/>
            </a:pPr>
            <a:r>
              <a:rPr lang="en-US" sz="2000" dirty="0" smtClean="0"/>
              <a:t>[3]. Feldman S, Marin M A, </a:t>
            </a:r>
            <a:r>
              <a:rPr lang="en-US" sz="2000" dirty="0" err="1" smtClean="0"/>
              <a:t>Ostendorf</a:t>
            </a:r>
            <a:r>
              <a:rPr lang="en-US" sz="2000" dirty="0" smtClean="0"/>
              <a:t> M, et al. Part-of-speech histograms for genre classification of text</a:t>
            </a:r>
            <a:endParaRPr lang="zh-CN" altLang="en-US" sz="2000" dirty="0"/>
          </a:p>
        </p:txBody>
      </p:sp>
      <p:pic>
        <p:nvPicPr>
          <p:cNvPr id="52225" name="Picture 1" descr="C:\Users\suyan\AppData\Local\Temp\{3A21C16C-F772-4315-B0D6-700032FD03BF}.png"/>
          <p:cNvPicPr>
            <a:picLocks noChangeAspect="1" noChangeArrowheads="1"/>
          </p:cNvPicPr>
          <p:nvPr/>
        </p:nvPicPr>
        <p:blipFill>
          <a:blip r:embed="rId2"/>
          <a:srcRect/>
          <a:stretch>
            <a:fillRect/>
          </a:stretch>
        </p:blipFill>
        <p:spPr bwMode="auto">
          <a:xfrm>
            <a:off x="2285984" y="2285992"/>
            <a:ext cx="4643470" cy="166900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机器学习算法</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一、思想</a:t>
            </a:r>
            <a:endParaRPr lang="en-US" altLang="en-US" sz="2400" dirty="0" smtClean="0"/>
          </a:p>
          <a:p>
            <a:r>
              <a:rPr lang="en-US" sz="2000" dirty="0" smtClean="0"/>
              <a:t>Kessler</a:t>
            </a:r>
            <a:r>
              <a:rPr lang="zh-CN" altLang="en-US" sz="2000" dirty="0" smtClean="0"/>
              <a:t>最早给出体裁（</a:t>
            </a:r>
            <a:r>
              <a:rPr lang="en-US" altLang="zh-CN" sz="2000" dirty="0" smtClean="0"/>
              <a:t>Genre</a:t>
            </a:r>
            <a:r>
              <a:rPr lang="zh-CN" altLang="en-US" sz="2000" dirty="0" smtClean="0"/>
              <a:t>）的定义。</a:t>
            </a:r>
            <a:endParaRPr lang="en-US" altLang="zh-CN" sz="2000" dirty="0" smtClean="0"/>
          </a:p>
          <a:p>
            <a:r>
              <a:rPr lang="zh-CN" altLang="en-US" sz="2000" dirty="0" smtClean="0"/>
              <a:t>提出一种</a:t>
            </a:r>
            <a:r>
              <a:rPr lang="zh-CN" altLang="en-US" sz="2000" dirty="0" smtClean="0">
                <a:solidFill>
                  <a:srgbClr val="FF0000"/>
                </a:solidFill>
              </a:rPr>
              <a:t>改进的</a:t>
            </a:r>
            <a:r>
              <a:rPr lang="en-US" altLang="zh-CN" sz="2000" dirty="0" smtClean="0">
                <a:solidFill>
                  <a:srgbClr val="FF0000"/>
                </a:solidFill>
              </a:rPr>
              <a:t>LDA</a:t>
            </a:r>
            <a:r>
              <a:rPr lang="zh-CN" altLang="en-US" sz="2000" dirty="0" smtClean="0">
                <a:solidFill>
                  <a:srgbClr val="FF0000"/>
                </a:solidFill>
              </a:rPr>
              <a:t>算法</a:t>
            </a:r>
            <a:r>
              <a:rPr lang="zh-CN" altLang="en-US" sz="2000" dirty="0" smtClean="0"/>
              <a:t>，用于解决每个类别数据分布非高斯分布的问题。对每一个样本点，希望这个样本点到与他相同标签的最近邻的</a:t>
            </a:r>
            <a:r>
              <a:rPr lang="en-US" altLang="zh-CN" sz="2000" dirty="0" smtClean="0"/>
              <a:t>k1</a:t>
            </a:r>
            <a:r>
              <a:rPr lang="zh-CN" altLang="en-US" sz="2000" dirty="0" smtClean="0"/>
              <a:t>个邻居的距离尽可能的小，并且到与他不同标签的最近邻的</a:t>
            </a:r>
            <a:r>
              <a:rPr lang="en-US" altLang="zh-CN" sz="2000" dirty="0" smtClean="0"/>
              <a:t>k2</a:t>
            </a:r>
            <a:r>
              <a:rPr lang="zh-CN" altLang="en-US" sz="2000" dirty="0" smtClean="0"/>
              <a:t>个邻居的距离尽可能的大。而不是使得不同类别，类内方差最小，类间方差最大。</a:t>
            </a:r>
            <a:endParaRPr lang="en-US" altLang="zh-CN" sz="2000" dirty="0" smtClean="0"/>
          </a:p>
          <a:p>
            <a:endParaRPr lang="en-US" altLang="zh-CN" sz="2000"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rmAutofit fontScale="85000" lnSpcReduction="10000"/>
          </a:bodyPr>
          <a:lstStyle/>
          <a:p>
            <a:pPr marL="342900" lvl="0" indent="-342900">
              <a:spcBef>
                <a:spcPct val="20000"/>
              </a:spcBef>
              <a:buFont typeface="Arial" pitchFamily="34" charset="0"/>
              <a:buChar char="•"/>
            </a:pPr>
            <a:r>
              <a:rPr lang="en-US" sz="1600" dirty="0" smtClean="0"/>
              <a:t>[4]. Tang P, Zhao M, Chow T W S. Text style analysis using trace ratio criterion patch alignment embedding</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机器学习算法</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二、数据集</a:t>
            </a:r>
            <a:endParaRPr lang="en-US" altLang="zh-CN" sz="2400" dirty="0" smtClean="0"/>
          </a:p>
          <a:p>
            <a:r>
              <a:rPr lang="zh-CN" altLang="en-US" sz="2000" dirty="0" smtClean="0"/>
              <a:t>本文使用的数据集均为新闻，但分为</a:t>
            </a:r>
            <a:r>
              <a:rPr lang="en-US" altLang="zh-CN" sz="2000" dirty="0" smtClean="0"/>
              <a:t>3</a:t>
            </a:r>
            <a:r>
              <a:rPr lang="zh-CN" altLang="en-US" sz="2000" dirty="0" smtClean="0"/>
              <a:t>种类型。</a:t>
            </a:r>
            <a:endParaRPr lang="en-US" altLang="zh-CN" sz="2000" dirty="0" smtClean="0"/>
          </a:p>
          <a:p>
            <a:pPr lvl="1"/>
            <a:r>
              <a:rPr lang="en-US" altLang="zh-CN" sz="1600" dirty="0" smtClean="0"/>
              <a:t>1. </a:t>
            </a:r>
            <a:r>
              <a:rPr lang="zh-CN" altLang="en-US" sz="1600" dirty="0" smtClean="0"/>
              <a:t>来自不同的新闻编辑部。</a:t>
            </a:r>
            <a:endParaRPr lang="en-US" altLang="zh-CN" sz="1600" dirty="0" smtClean="0"/>
          </a:p>
          <a:p>
            <a:pPr lvl="1"/>
            <a:r>
              <a:rPr lang="en-US" altLang="zh-CN" sz="1600" dirty="0" smtClean="0"/>
              <a:t>2. </a:t>
            </a:r>
            <a:r>
              <a:rPr lang="zh-CN" altLang="en-US" sz="1600" dirty="0" smtClean="0"/>
              <a:t>来自地道的英文新闻和非英语为母语的英文新闻。</a:t>
            </a:r>
            <a:endParaRPr lang="en-US" altLang="zh-CN" sz="1600" dirty="0" smtClean="0"/>
          </a:p>
          <a:p>
            <a:pPr lvl="1"/>
            <a:r>
              <a:rPr lang="en-US" altLang="zh-CN" sz="1600" dirty="0" smtClean="0"/>
              <a:t>3. </a:t>
            </a:r>
            <a:r>
              <a:rPr lang="zh-CN" altLang="en-US" sz="1600" dirty="0" smtClean="0"/>
              <a:t>来自不同时代的英文新闻（</a:t>
            </a:r>
            <a:r>
              <a:rPr lang="en-US" altLang="zh-CN" sz="1600" dirty="0" smtClean="0"/>
              <a:t>1980s</a:t>
            </a:r>
            <a:r>
              <a:rPr lang="zh-CN" altLang="en-US" sz="1600" dirty="0" smtClean="0"/>
              <a:t>、</a:t>
            </a:r>
            <a:r>
              <a:rPr lang="en-US" altLang="zh-CN" sz="1600" dirty="0" smtClean="0"/>
              <a:t>1990s</a:t>
            </a:r>
            <a:r>
              <a:rPr lang="zh-CN" altLang="en-US" sz="1600" dirty="0" smtClean="0"/>
              <a:t>、</a:t>
            </a:r>
            <a:r>
              <a:rPr lang="en-US" altLang="zh-CN" sz="1600" dirty="0" smtClean="0"/>
              <a:t>2000s</a:t>
            </a:r>
            <a:r>
              <a:rPr lang="zh-CN" altLang="en-US" sz="1600" dirty="0" smtClean="0"/>
              <a:t>）。</a:t>
            </a:r>
            <a:endParaRPr lang="en-US" altLang="zh-CN" sz="1600" dirty="0" smtClean="0"/>
          </a:p>
          <a:p>
            <a:pPr lvl="1"/>
            <a:endParaRPr lang="en-US" altLang="zh-CN" sz="1600" dirty="0" smtClean="0"/>
          </a:p>
          <a:p>
            <a:endParaRPr lang="en-US" altLang="zh-CN" sz="2800" dirty="0" smtClean="0"/>
          </a:p>
          <a:p>
            <a:endParaRPr lang="en-US" altLang="zh-CN" sz="2800" dirty="0" smtClean="0"/>
          </a:p>
          <a:p>
            <a:endParaRPr lang="en-US" altLang="zh-CN" sz="2800"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en-US" sz="1400" dirty="0" smtClean="0"/>
              <a:t>[4]. Tang P, Zhao M, Chow T W S. Text style analysis using trace ratio criterion patch alignment embedding</a:t>
            </a:r>
            <a:endParaRPr lang="zh-CN" altLang="en-US" sz="1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机器学习算法</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三、方法</a:t>
            </a:r>
            <a:endParaRPr lang="en-US" altLang="zh-CN" sz="2400" dirty="0" smtClean="0"/>
          </a:p>
          <a:p>
            <a:r>
              <a:rPr lang="zh-CN" altLang="en-US" sz="2000" dirty="0" smtClean="0"/>
              <a:t>本文使用的特征集合分为字符、文本和结构三种等级。</a:t>
            </a:r>
          </a:p>
          <a:p>
            <a:pPr>
              <a:buNone/>
            </a:pPr>
            <a:endParaRPr lang="zh-CN" altLang="en-US" sz="2000"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en-US" sz="1400" dirty="0" smtClean="0"/>
              <a:t>[4]. Tang P, Zhao M, Chow T W S. Text style analysis using trace ratio criterion patch alignment embedding</a:t>
            </a:r>
            <a:endParaRPr lang="zh-CN" altLang="en-US" sz="1400" dirty="0"/>
          </a:p>
        </p:txBody>
      </p:sp>
      <p:pic>
        <p:nvPicPr>
          <p:cNvPr id="53251" name="Picture 3" descr="C:\Users\suyan\AppData\Local\Temp\{005F0208-2D0B-4C88-A55D-56D92ACA3B50}.png"/>
          <p:cNvPicPr>
            <a:picLocks noChangeAspect="1" noChangeArrowheads="1"/>
          </p:cNvPicPr>
          <p:nvPr/>
        </p:nvPicPr>
        <p:blipFill>
          <a:blip r:embed="rId2"/>
          <a:srcRect/>
          <a:stretch>
            <a:fillRect/>
          </a:stretch>
        </p:blipFill>
        <p:spPr bwMode="auto">
          <a:xfrm>
            <a:off x="900104" y="2500306"/>
            <a:ext cx="7458110" cy="3508618"/>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机器学习算法</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三、方法</a:t>
            </a:r>
            <a:endParaRPr lang="en-US" altLang="zh-CN" sz="2400" dirty="0" smtClean="0"/>
          </a:p>
          <a:p>
            <a:r>
              <a:rPr lang="zh-CN" altLang="en-US" sz="2000" dirty="0" smtClean="0"/>
              <a:t>在局部构造步骤中，每一个块由一个样本和其最近邻的样本根据数据集的特征和方法目标构成。在全局校准步骤中，所有局部的优化集成在一起，为所有独立的块形成一致的全局坐标。</a:t>
            </a:r>
            <a:endParaRPr lang="en-US" altLang="zh-CN" sz="2000" dirty="0" smtClean="0"/>
          </a:p>
          <a:p>
            <a:r>
              <a:rPr lang="zh-CN" altLang="en-US" sz="2000" dirty="0" smtClean="0"/>
              <a:t>对于给定的样本点</a:t>
            </a:r>
            <a:r>
              <a:rPr lang="en-US" altLang="zh-CN" sz="2000" dirty="0" smtClean="0"/>
              <a:t>	</a:t>
            </a:r>
            <a:r>
              <a:rPr lang="zh-CN" altLang="en-US" sz="2000" dirty="0" smtClean="0"/>
              <a:t>，设其最近邻的同类别的样本集合（</a:t>
            </a:r>
            <a:r>
              <a:rPr lang="en-US" altLang="zh-CN" sz="2000" dirty="0" smtClean="0"/>
              <a:t>patch</a:t>
            </a:r>
            <a:r>
              <a:rPr lang="zh-CN" altLang="en-US" sz="2000" dirty="0" smtClean="0"/>
              <a:t>）为</a:t>
            </a:r>
            <a:r>
              <a:rPr lang="en-US" altLang="zh-CN" sz="2000" dirty="0" smtClean="0"/>
              <a:t>        </a:t>
            </a:r>
            <a:r>
              <a:rPr lang="zh-CN" altLang="en-US" sz="2000" dirty="0" smtClean="0"/>
              <a:t>，其最近邻的不同类别样本集合为</a:t>
            </a:r>
            <a:r>
              <a:rPr lang="en-US" altLang="zh-CN" sz="2000" dirty="0" smtClean="0"/>
              <a:t>       </a:t>
            </a:r>
            <a:r>
              <a:rPr lang="zh-CN" altLang="en-US" sz="2000" dirty="0" smtClean="0"/>
              <a:t>。定义</a:t>
            </a:r>
            <a:r>
              <a:rPr lang="en-US" altLang="zh-CN" sz="2000" dirty="0" smtClean="0"/>
              <a:t>	</a:t>
            </a:r>
            <a:r>
              <a:rPr lang="zh-CN" altLang="en-US" sz="2000" dirty="0" smtClean="0"/>
              <a:t>的低维表示为       。样本</a:t>
            </a:r>
            <a:r>
              <a:rPr lang="en-US" altLang="zh-CN" sz="2000" dirty="0" err="1" smtClean="0"/>
              <a:t>i</a:t>
            </a:r>
            <a:r>
              <a:rPr lang="zh-CN" altLang="en-US" sz="2000" dirty="0" smtClean="0"/>
              <a:t>是样本</a:t>
            </a:r>
            <a:r>
              <a:rPr lang="en-US" altLang="zh-CN" sz="2000" dirty="0" smtClean="0"/>
              <a:t>j</a:t>
            </a:r>
            <a:r>
              <a:rPr lang="zh-CN" altLang="en-US" sz="2000" dirty="0" smtClean="0"/>
              <a:t>的同类别近邻则</a:t>
            </a:r>
            <a:r>
              <a:rPr lang="en-US" altLang="zh-CN" sz="2000" dirty="0" smtClean="0"/>
              <a:t>	      </a:t>
            </a:r>
            <a:r>
              <a:rPr lang="zh-CN" altLang="en-US" sz="2000" dirty="0" smtClean="0"/>
              <a:t>为</a:t>
            </a:r>
            <a:r>
              <a:rPr lang="en-US" altLang="zh-CN" sz="2000" dirty="0" smtClean="0"/>
              <a:t>1</a:t>
            </a:r>
            <a:r>
              <a:rPr lang="zh-CN" altLang="en-US" sz="2000" dirty="0" smtClean="0"/>
              <a:t>，否则为</a:t>
            </a:r>
            <a:r>
              <a:rPr lang="en-US" altLang="zh-CN" sz="2000" dirty="0" smtClean="0"/>
              <a:t>0</a:t>
            </a:r>
            <a:r>
              <a:rPr lang="zh-CN" altLang="en-US" sz="2000" dirty="0" smtClean="0"/>
              <a:t>。这样，获得我们的目标优化函数。</a:t>
            </a:r>
            <a:endParaRPr lang="en-US" altLang="zh-CN" sz="2000" dirty="0" smtClean="0"/>
          </a:p>
          <a:p>
            <a:endParaRPr lang="en-US" altLang="zh-CN" sz="2000" dirty="0" smtClean="0"/>
          </a:p>
          <a:p>
            <a:endParaRPr lang="en-US" altLang="zh-CN" sz="2000" dirty="0" smtClean="0"/>
          </a:p>
          <a:p>
            <a:r>
              <a:rPr lang="zh-CN" altLang="en-US" sz="2000" dirty="0" smtClean="0"/>
              <a:t>将这个优化函数转化成</a:t>
            </a:r>
            <a:r>
              <a:rPr lang="zh-CN" altLang="en-US" sz="2000" dirty="0" smtClean="0">
                <a:solidFill>
                  <a:srgbClr val="FF0000"/>
                </a:solidFill>
              </a:rPr>
              <a:t>迹比例</a:t>
            </a:r>
            <a:r>
              <a:rPr lang="zh-CN" altLang="en-US" sz="2000" dirty="0" smtClean="0"/>
              <a:t>问题，使用</a:t>
            </a:r>
            <a:r>
              <a:rPr lang="en-US" altLang="zh-CN" sz="2000" dirty="0" err="1" smtClean="0"/>
              <a:t>iITR</a:t>
            </a:r>
            <a:r>
              <a:rPr lang="zh-CN" altLang="en-US" sz="2000" dirty="0" smtClean="0"/>
              <a:t>算法。该算法将问题转化成线性分式规划问题，可以用</a:t>
            </a:r>
            <a:r>
              <a:rPr lang="en-US" altLang="zh-CN" sz="2000" dirty="0" err="1" smtClean="0"/>
              <a:t>Dinkelbachs</a:t>
            </a:r>
            <a:r>
              <a:rPr lang="zh-CN" altLang="en-US" sz="2000" dirty="0" smtClean="0"/>
              <a:t>算法解决。</a:t>
            </a:r>
            <a:endParaRPr lang="en-US" altLang="zh-CN" sz="2000" dirty="0" smtClean="0"/>
          </a:p>
          <a:p>
            <a:endParaRPr lang="en-US" altLang="zh-CN" sz="2000" dirty="0" smtClean="0"/>
          </a:p>
          <a:p>
            <a:endParaRPr lang="en-US" altLang="zh-CN" sz="2000"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en-US" sz="1400" dirty="0" smtClean="0"/>
              <a:t>[4]. Tang P, Zhao M, Chow T W S. Text style analysis using trace ratio criterion patch alignment embedding</a:t>
            </a:r>
            <a:endParaRPr lang="zh-CN" altLang="en-US" sz="1400" dirty="0"/>
          </a:p>
        </p:txBody>
      </p:sp>
      <p:graphicFrame>
        <p:nvGraphicFramePr>
          <p:cNvPr id="5" name="对象 4"/>
          <p:cNvGraphicFramePr>
            <a:graphicFrameLocks noChangeAspect="1"/>
          </p:cNvGraphicFramePr>
          <p:nvPr/>
        </p:nvGraphicFramePr>
        <p:xfrm>
          <a:off x="1214414" y="3317874"/>
          <a:ext cx="357190" cy="396878"/>
        </p:xfrm>
        <a:graphic>
          <a:graphicData uri="http://schemas.openxmlformats.org/presentationml/2006/ole">
            <p:oleObj spid="_x0000_s68610" name="Equation" r:id="rId3" imgW="228600" imgH="253800" progId="Equation.KSEE3">
              <p:embed/>
            </p:oleObj>
          </a:graphicData>
        </a:graphic>
      </p:graphicFrame>
      <p:graphicFrame>
        <p:nvGraphicFramePr>
          <p:cNvPr id="68611" name="Object 3"/>
          <p:cNvGraphicFramePr>
            <a:graphicFrameLocks noChangeAspect="1"/>
          </p:cNvGraphicFramePr>
          <p:nvPr/>
        </p:nvGraphicFramePr>
        <p:xfrm>
          <a:off x="2968625" y="3009900"/>
          <a:ext cx="277813" cy="376238"/>
        </p:xfrm>
        <a:graphic>
          <a:graphicData uri="http://schemas.openxmlformats.org/presentationml/2006/ole">
            <p:oleObj spid="_x0000_s68611" name="Equation" r:id="rId4" imgW="177480" imgH="241200" progId="Equation.KSEE3">
              <p:embed/>
            </p:oleObj>
          </a:graphicData>
        </a:graphic>
      </p:graphicFrame>
      <p:graphicFrame>
        <p:nvGraphicFramePr>
          <p:cNvPr id="68612" name="Object 4"/>
          <p:cNvGraphicFramePr>
            <a:graphicFrameLocks noChangeAspect="1"/>
          </p:cNvGraphicFramePr>
          <p:nvPr/>
        </p:nvGraphicFramePr>
        <p:xfrm>
          <a:off x="5429256" y="3286124"/>
          <a:ext cx="376237" cy="396875"/>
        </p:xfrm>
        <a:graphic>
          <a:graphicData uri="http://schemas.openxmlformats.org/presentationml/2006/ole">
            <p:oleObj spid="_x0000_s68612" name="Equation" r:id="rId5" imgW="241200" imgH="253800" progId="Equation.KSEE3">
              <p:embed/>
            </p:oleObj>
          </a:graphicData>
        </a:graphic>
      </p:graphicFrame>
      <p:graphicFrame>
        <p:nvGraphicFramePr>
          <p:cNvPr id="68614" name="Object 6"/>
          <p:cNvGraphicFramePr>
            <a:graphicFrameLocks noChangeAspect="1"/>
          </p:cNvGraphicFramePr>
          <p:nvPr/>
        </p:nvGraphicFramePr>
        <p:xfrm>
          <a:off x="6572264" y="3286124"/>
          <a:ext cx="357188" cy="396875"/>
        </p:xfrm>
        <a:graphic>
          <a:graphicData uri="http://schemas.openxmlformats.org/presentationml/2006/ole">
            <p:oleObj spid="_x0000_s68614" name="Equation" r:id="rId6" imgW="228600" imgH="253800" progId="Equation.KSEE3">
              <p:embed/>
            </p:oleObj>
          </a:graphicData>
        </a:graphic>
      </p:graphicFrame>
      <p:graphicFrame>
        <p:nvGraphicFramePr>
          <p:cNvPr id="68615" name="Object 7"/>
          <p:cNvGraphicFramePr>
            <a:graphicFrameLocks noChangeAspect="1"/>
          </p:cNvGraphicFramePr>
          <p:nvPr/>
        </p:nvGraphicFramePr>
        <p:xfrm>
          <a:off x="1162050" y="3643313"/>
          <a:ext cx="317500" cy="396875"/>
        </p:xfrm>
        <a:graphic>
          <a:graphicData uri="http://schemas.openxmlformats.org/presentationml/2006/ole">
            <p:oleObj spid="_x0000_s68615" name="Equation" r:id="rId7" imgW="203040" imgH="253800" progId="Equation.KSEE3">
              <p:embed/>
            </p:oleObj>
          </a:graphicData>
        </a:graphic>
      </p:graphicFrame>
      <p:graphicFrame>
        <p:nvGraphicFramePr>
          <p:cNvPr id="68617" name="Object 9"/>
          <p:cNvGraphicFramePr>
            <a:graphicFrameLocks noChangeAspect="1"/>
          </p:cNvGraphicFramePr>
          <p:nvPr/>
        </p:nvGraphicFramePr>
        <p:xfrm>
          <a:off x="5072066" y="3643314"/>
          <a:ext cx="336550" cy="396875"/>
        </p:xfrm>
        <a:graphic>
          <a:graphicData uri="http://schemas.openxmlformats.org/presentationml/2006/ole">
            <p:oleObj spid="_x0000_s68617" name="Equation" r:id="rId8" imgW="215640" imgH="253800" progId="Equation.KSEE3">
              <p:embed/>
            </p:oleObj>
          </a:graphicData>
        </a:graphic>
      </p:graphicFrame>
      <p:graphicFrame>
        <p:nvGraphicFramePr>
          <p:cNvPr id="68618" name="Object 10"/>
          <p:cNvGraphicFramePr>
            <a:graphicFrameLocks noChangeAspect="1"/>
          </p:cNvGraphicFramePr>
          <p:nvPr/>
        </p:nvGraphicFramePr>
        <p:xfrm>
          <a:off x="3357554" y="4031460"/>
          <a:ext cx="2646361" cy="969176"/>
        </p:xfrm>
        <a:graphic>
          <a:graphicData uri="http://schemas.openxmlformats.org/presentationml/2006/ole">
            <p:oleObj spid="_x0000_s68618" name="Equation" r:id="rId9" imgW="1320480" imgH="482400" progId="Equation.KSEE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pPr algn="ctr"/>
            <a:r>
              <a:rPr lang="zh-CN" altLang="en-US" dirty="0" smtClean="0"/>
              <a:t>思想</a:t>
            </a:r>
            <a:endParaRPr lang="en-US" altLang="zh-CN" dirty="0" smtClean="0"/>
          </a:p>
          <a:p>
            <a:pPr algn="ctr"/>
            <a:r>
              <a:rPr lang="zh-CN" altLang="en-US" dirty="0" smtClean="0"/>
              <a:t>数据集</a:t>
            </a:r>
            <a:endParaRPr lang="en-US" altLang="en-US" dirty="0" smtClean="0"/>
          </a:p>
          <a:p>
            <a:pPr algn="ctr"/>
            <a:r>
              <a:rPr lang="zh-CN" altLang="en-US" dirty="0" smtClean="0"/>
              <a:t>方法</a:t>
            </a:r>
            <a:endParaRPr lang="en-US" altLang="zh-CN" dirty="0" smtClean="0"/>
          </a:p>
          <a:p>
            <a:pPr algn="ctr"/>
            <a:r>
              <a:rPr lang="zh-CN" altLang="en-US" dirty="0" smtClean="0"/>
              <a:t>结果</a:t>
            </a:r>
            <a:endParaRPr lang="en-US"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机器学习算法</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四、结果</a:t>
            </a:r>
            <a:endParaRPr lang="en-US" altLang="zh-CN" sz="2000" dirty="0" smtClean="0"/>
          </a:p>
          <a:p>
            <a:r>
              <a:rPr lang="zh-CN" altLang="en-US" sz="2000" dirty="0" smtClean="0"/>
              <a:t>使用</a:t>
            </a:r>
            <a:r>
              <a:rPr lang="en-US" altLang="zh-CN" sz="2000" dirty="0" smtClean="0"/>
              <a:t>PCA</a:t>
            </a:r>
            <a:r>
              <a:rPr lang="zh-CN" altLang="en-US" sz="2000" dirty="0" smtClean="0"/>
              <a:t>、</a:t>
            </a:r>
            <a:r>
              <a:rPr lang="en-US" altLang="zh-CN" sz="2000" dirty="0" smtClean="0"/>
              <a:t>LDA</a:t>
            </a:r>
            <a:r>
              <a:rPr lang="zh-CN" altLang="en-US" sz="2000" dirty="0" smtClean="0"/>
              <a:t>、</a:t>
            </a:r>
            <a:r>
              <a:rPr lang="en-US" altLang="zh-CN" sz="2000" dirty="0" smtClean="0"/>
              <a:t>TR-LDA</a:t>
            </a:r>
            <a:r>
              <a:rPr lang="zh-CN" altLang="en-US" sz="2000" dirty="0" smtClean="0"/>
              <a:t>和</a:t>
            </a:r>
            <a:r>
              <a:rPr lang="en-US" altLang="zh-CN" sz="2000" dirty="0" smtClean="0"/>
              <a:t>TR-PAE</a:t>
            </a:r>
            <a:r>
              <a:rPr lang="zh-CN" altLang="en-US" sz="2000" dirty="0" smtClean="0"/>
              <a:t>进行对比实验。</a:t>
            </a:r>
            <a:endParaRPr lang="en-US" altLang="zh-CN" sz="2000" dirty="0" smtClean="0"/>
          </a:p>
          <a:p>
            <a:r>
              <a:rPr lang="zh-CN" altLang="en-US" sz="2000" dirty="0" smtClean="0"/>
              <a:t>使用准确率和互信息进行结果评估。</a:t>
            </a:r>
            <a:endParaRPr lang="en-US" altLang="zh-CN" sz="2000" dirty="0" smtClean="0"/>
          </a:p>
          <a:p>
            <a:pPr lvl="1"/>
            <a:r>
              <a:rPr lang="en-US" altLang="zh-CN" sz="1600" dirty="0" smtClean="0"/>
              <a:t>AC</a:t>
            </a:r>
            <a:r>
              <a:rPr lang="zh-CN" altLang="en-US" sz="1600" dirty="0" smtClean="0"/>
              <a:t>即聚类的准确率，表示聚类后标签正确的样本所占总样本的比例。</a:t>
            </a:r>
          </a:p>
          <a:p>
            <a:pPr lvl="1"/>
            <a:r>
              <a:rPr lang="en-US" altLang="zh-CN" sz="1600" dirty="0" smtClean="0"/>
              <a:t>NMI</a:t>
            </a:r>
            <a:r>
              <a:rPr lang="zh-CN" altLang="en-US" sz="1600" dirty="0" smtClean="0"/>
              <a:t>即正则化互信息，表示聚类后集合和正确标签集合的相关性程度。</a:t>
            </a:r>
            <a:endParaRPr lang="en-US" altLang="zh-CN" sz="1600"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en-US" sz="1400" dirty="0" smtClean="0"/>
              <a:t>[4]. Tang P, Zhao M, Chow T W S. Text style analysis using trace ratio criterion patch alignment embedding</a:t>
            </a:r>
            <a:endParaRPr lang="zh-CN" altLang="en-US" sz="1400" dirty="0"/>
          </a:p>
        </p:txBody>
      </p:sp>
      <p:pic>
        <p:nvPicPr>
          <p:cNvPr id="56321" name="Picture 1" descr="C:\Users\suyan\AppData\Local\Temp\{4E008C1E-BC02-4945-8EB4-47DC79FAFA64}.png"/>
          <p:cNvPicPr>
            <a:picLocks noChangeAspect="1" noChangeArrowheads="1"/>
          </p:cNvPicPr>
          <p:nvPr/>
        </p:nvPicPr>
        <p:blipFill>
          <a:blip r:embed="rId2"/>
          <a:srcRect/>
          <a:stretch>
            <a:fillRect/>
          </a:stretch>
        </p:blipFill>
        <p:spPr bwMode="auto">
          <a:xfrm>
            <a:off x="2071670" y="3500438"/>
            <a:ext cx="4857784" cy="2592454"/>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文本以外视图</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一、思想</a:t>
            </a:r>
            <a:endParaRPr lang="en-US" altLang="en-US" sz="2400" dirty="0" smtClean="0"/>
          </a:p>
          <a:p>
            <a:r>
              <a:rPr lang="en-US" altLang="zh-CN" sz="2000" dirty="0" smtClean="0"/>
              <a:t>2006</a:t>
            </a:r>
            <a:r>
              <a:rPr lang="zh-CN" altLang="en-US" sz="2000" dirty="0" smtClean="0"/>
              <a:t>年以后，文本体裁分类大多基于</a:t>
            </a:r>
            <a:r>
              <a:rPr lang="en-US" altLang="zh-CN" sz="2000" dirty="0" smtClean="0"/>
              <a:t>web</a:t>
            </a:r>
            <a:r>
              <a:rPr lang="zh-CN" altLang="en-US" sz="2000" dirty="0" smtClean="0"/>
              <a:t>文档进行研究，</a:t>
            </a:r>
            <a:r>
              <a:rPr lang="en-US" altLang="zh-CN" sz="2000" dirty="0" smtClean="0"/>
              <a:t>web</a:t>
            </a:r>
            <a:r>
              <a:rPr lang="zh-CN" altLang="en-US" sz="2000" dirty="0" smtClean="0"/>
              <a:t>文档不仅具有文本信息（</a:t>
            </a:r>
            <a:r>
              <a:rPr lang="en-US" altLang="zh-CN" sz="2000" dirty="0" smtClean="0"/>
              <a:t>text</a:t>
            </a:r>
            <a:r>
              <a:rPr lang="zh-CN" altLang="en-US" sz="2000" dirty="0" smtClean="0"/>
              <a:t>），而且具有区块标签信息（</a:t>
            </a:r>
            <a:r>
              <a:rPr lang="en-US" altLang="zh-CN" sz="2000" dirty="0" smtClean="0"/>
              <a:t>tag</a:t>
            </a:r>
            <a:r>
              <a:rPr lang="zh-CN" altLang="en-US" sz="2000" dirty="0" smtClean="0"/>
              <a:t>）。所有先前的研究所收集的特征都是来自于文本信息和区块标签信息。但是对于</a:t>
            </a:r>
            <a:r>
              <a:rPr lang="en-US" altLang="zh-CN" sz="2000" dirty="0" smtClean="0"/>
              <a:t>web</a:t>
            </a:r>
            <a:r>
              <a:rPr lang="zh-CN" altLang="en-US" sz="2000" dirty="0" smtClean="0"/>
              <a:t>文档，还可以利用其独有的连接信息（</a:t>
            </a:r>
            <a:r>
              <a:rPr lang="en-US" altLang="zh-CN" sz="2000" dirty="0" smtClean="0"/>
              <a:t>link</a:t>
            </a:r>
            <a:r>
              <a:rPr lang="zh-CN" altLang="en-US" sz="2000" dirty="0" smtClean="0"/>
              <a:t>）。</a:t>
            </a:r>
            <a:endParaRPr lang="en-US" altLang="zh-CN" sz="2000" dirty="0" smtClean="0"/>
          </a:p>
          <a:p>
            <a:r>
              <a:rPr lang="zh-CN" altLang="en-US" sz="2000" dirty="0" smtClean="0">
                <a:solidFill>
                  <a:srgbClr val="FF0000"/>
                </a:solidFill>
              </a:rPr>
              <a:t>不仅使用文本和结构信息，而且使用来自相关的邻居网页的信息。</a:t>
            </a:r>
            <a:endParaRPr lang="en-US" altLang="zh-CN" sz="2000" dirty="0" smtClean="0">
              <a:solidFill>
                <a:srgbClr val="FF0000"/>
              </a:solidFill>
            </a:endParaRPr>
          </a:p>
          <a:p>
            <a:r>
              <a:rPr lang="zh-CN" altLang="en-US" sz="2000" dirty="0" smtClean="0"/>
              <a:t>利用基于图的算法，提出</a:t>
            </a:r>
            <a:r>
              <a:rPr lang="en-US" altLang="zh-CN" sz="2000" dirty="0" err="1" smtClean="0"/>
              <a:t>GenreSim</a:t>
            </a:r>
            <a:r>
              <a:rPr lang="zh-CN" altLang="en-US" sz="2000" dirty="0" smtClean="0"/>
              <a:t>来描述文档之间的体裁相似度。然后根据文档自身和最近邻文档的特征作为特征集合。</a:t>
            </a:r>
            <a:endParaRPr lang="en-US" altLang="zh-CN" sz="2000" dirty="0" smtClean="0"/>
          </a:p>
          <a:p>
            <a:endParaRPr lang="en-US" altLang="zh-CN" sz="2000"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rmAutofit fontScale="92500" lnSpcReduction="20000"/>
          </a:bodyPr>
          <a:lstStyle/>
          <a:p>
            <a:pPr marL="342900" lvl="0" indent="-342900">
              <a:spcBef>
                <a:spcPct val="20000"/>
              </a:spcBef>
              <a:buFont typeface="Arial" pitchFamily="34" charset="0"/>
              <a:buChar char="•"/>
            </a:pPr>
            <a:r>
              <a:rPr lang="en-US" sz="1600" dirty="0" smtClean="0"/>
              <a:t>[5]. </a:t>
            </a:r>
            <a:r>
              <a:rPr lang="fr-FR" sz="1400" dirty="0" smtClean="0"/>
              <a:t>Zhu J, Xie Q, Yu S I, et al. Exploiting link structure for web page genre identification</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文本以外视图</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二、数据集</a:t>
            </a:r>
            <a:endParaRPr lang="en-US" altLang="zh-CN" sz="2400" dirty="0" smtClean="0"/>
          </a:p>
          <a:p>
            <a:r>
              <a:rPr lang="zh-CN" altLang="en-US" sz="2000" dirty="0" smtClean="0"/>
              <a:t>本文使用</a:t>
            </a:r>
            <a:r>
              <a:rPr lang="en-US" altLang="zh-CN" sz="2000" dirty="0" smtClean="0"/>
              <a:t>2</a:t>
            </a:r>
            <a:r>
              <a:rPr lang="zh-CN" altLang="en-US" sz="2000" dirty="0" smtClean="0"/>
              <a:t>种标准数据集</a:t>
            </a:r>
            <a:r>
              <a:rPr lang="en-US" altLang="zh-CN" sz="2000" dirty="0" smtClean="0"/>
              <a:t>KI-04</a:t>
            </a:r>
            <a:r>
              <a:rPr lang="zh-CN" altLang="en-US" sz="2000" dirty="0" smtClean="0"/>
              <a:t>和</a:t>
            </a:r>
            <a:r>
              <a:rPr lang="en-US" altLang="zh-CN" sz="2000" dirty="0" smtClean="0"/>
              <a:t>7-Web</a:t>
            </a:r>
            <a:r>
              <a:rPr lang="zh-CN" altLang="en-US" sz="2000" dirty="0" smtClean="0"/>
              <a:t>，以及一种</a:t>
            </a:r>
            <a:r>
              <a:rPr lang="en-US" altLang="zh-CN" sz="2000" dirty="0" smtClean="0"/>
              <a:t>4</a:t>
            </a:r>
            <a:r>
              <a:rPr lang="zh-CN" altLang="en-US" sz="2000" dirty="0" smtClean="0"/>
              <a:t>种体裁的数据集</a:t>
            </a:r>
            <a:r>
              <a:rPr lang="en-US" altLang="zh-CN" sz="2000" dirty="0" smtClean="0"/>
              <a:t>IV-12</a:t>
            </a:r>
            <a:r>
              <a:rPr lang="zh-CN" altLang="en-US" sz="2000" dirty="0" smtClean="0"/>
              <a:t>。</a:t>
            </a:r>
            <a:endParaRPr lang="en-US" altLang="zh-CN" sz="2000" dirty="0" smtClean="0"/>
          </a:p>
          <a:p>
            <a:pPr lvl="1"/>
            <a:r>
              <a:rPr lang="en-US" altLang="zh-CN" sz="1600" dirty="0" smtClean="0"/>
              <a:t>KI-04</a:t>
            </a:r>
            <a:r>
              <a:rPr lang="zh-CN" altLang="en-US" sz="1600" dirty="0" smtClean="0"/>
              <a:t>：分为帮助文档、购物、讨论等类别。</a:t>
            </a:r>
            <a:endParaRPr lang="en-US" altLang="zh-CN" sz="1600" dirty="0" smtClean="0"/>
          </a:p>
          <a:p>
            <a:pPr lvl="1"/>
            <a:r>
              <a:rPr lang="en-US" altLang="zh-CN" sz="1600" dirty="0" smtClean="0"/>
              <a:t>7-Web</a:t>
            </a:r>
            <a:r>
              <a:rPr lang="zh-CN" altLang="en-US" sz="1600" dirty="0" smtClean="0"/>
              <a:t>：博客、电商、问答、搜索页面、主页等类别。</a:t>
            </a:r>
            <a:endParaRPr lang="en-US" altLang="zh-CN" sz="1600" dirty="0" smtClean="0"/>
          </a:p>
          <a:p>
            <a:pPr lvl="1"/>
            <a:r>
              <a:rPr lang="en-US" altLang="zh-CN" sz="1600" dirty="0" smtClean="0"/>
              <a:t>IV-12</a:t>
            </a:r>
            <a:r>
              <a:rPr lang="zh-CN" altLang="en-US" sz="1600" dirty="0" smtClean="0"/>
              <a:t>：电影主页、摄影网站、视频分享网站、音乐下载网站。每个类别均</a:t>
            </a:r>
            <a:r>
              <a:rPr lang="en-US" altLang="zh-CN" sz="1600" dirty="0" smtClean="0"/>
              <a:t>500</a:t>
            </a:r>
            <a:r>
              <a:rPr lang="zh-CN" altLang="en-US" sz="1600" dirty="0" smtClean="0"/>
              <a:t>个网页。</a:t>
            </a:r>
            <a:endParaRPr lang="en-US" altLang="zh-CN" sz="1600" dirty="0" smtClean="0"/>
          </a:p>
          <a:p>
            <a:endParaRPr lang="en-US" altLang="zh-CN" sz="2800" dirty="0" smtClean="0"/>
          </a:p>
          <a:p>
            <a:endParaRPr lang="en-US" altLang="zh-CN" sz="2800" dirty="0" smtClean="0"/>
          </a:p>
          <a:p>
            <a:endParaRPr lang="en-US" altLang="zh-CN" sz="2800"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en-US" sz="1600" dirty="0" smtClean="0"/>
              <a:t>[5]. </a:t>
            </a:r>
            <a:r>
              <a:rPr lang="fr-FR" sz="1600" dirty="0" smtClean="0"/>
              <a:t>Zhu J, Xie Q, Yu S I, et al. Exploiting link structure for web page genre identification</a:t>
            </a:r>
            <a:endParaRPr lang="zh-CN" altLang="en-US" sz="2400" dirty="0"/>
          </a:p>
        </p:txBody>
      </p:sp>
      <p:pic>
        <p:nvPicPr>
          <p:cNvPr id="58369" name="Picture 1" descr="C:\Users\suyan\AppData\Local\Temp\{93D8AB07-9841-446E-8DAF-7CCA7E1AEC49}.png"/>
          <p:cNvPicPr>
            <a:picLocks noChangeAspect="1" noChangeArrowheads="1"/>
          </p:cNvPicPr>
          <p:nvPr/>
        </p:nvPicPr>
        <p:blipFill>
          <a:blip r:embed="rId2"/>
          <a:srcRect/>
          <a:stretch>
            <a:fillRect/>
          </a:stretch>
        </p:blipFill>
        <p:spPr bwMode="auto">
          <a:xfrm>
            <a:off x="2714612" y="3857628"/>
            <a:ext cx="3286148" cy="2251736"/>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文本以外视图</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400" dirty="0" smtClean="0"/>
              <a:t>三、方法</a:t>
            </a:r>
            <a:endParaRPr lang="en-US" altLang="zh-CN" sz="2400" dirty="0" smtClean="0"/>
          </a:p>
          <a:p>
            <a:r>
              <a:rPr lang="en-US" altLang="zh-CN" sz="2000" dirty="0" smtClean="0"/>
              <a:t>On-Page</a:t>
            </a:r>
            <a:r>
              <a:rPr lang="zh-CN" altLang="en-US" sz="2000" dirty="0" smtClean="0"/>
              <a:t>特征，即来自于本页面的特征包含两个方面。</a:t>
            </a:r>
            <a:endParaRPr lang="en-US" altLang="zh-CN" sz="2000" dirty="0" smtClean="0"/>
          </a:p>
          <a:p>
            <a:pPr lvl="1"/>
            <a:r>
              <a:rPr lang="zh-CN" altLang="en-US" sz="1600" dirty="0" smtClean="0"/>
              <a:t>文本特征来自于</a:t>
            </a:r>
            <a:r>
              <a:rPr lang="en-US" altLang="zh-CN" sz="1600" dirty="0" smtClean="0"/>
              <a:t>URL</a:t>
            </a:r>
            <a:r>
              <a:rPr lang="zh-CN" altLang="en-US" sz="1600" dirty="0" smtClean="0"/>
              <a:t>、标题、关键词（用</a:t>
            </a:r>
            <a:r>
              <a:rPr lang="en-US" altLang="zh-CN" sz="1600" dirty="0" smtClean="0"/>
              <a:t>TF-IDF</a:t>
            </a:r>
            <a:r>
              <a:rPr lang="zh-CN" altLang="en-US" sz="1600" dirty="0" smtClean="0"/>
              <a:t>方法）。</a:t>
            </a:r>
            <a:endParaRPr lang="en-US" altLang="zh-CN" sz="1600" dirty="0" smtClean="0"/>
          </a:p>
          <a:p>
            <a:pPr lvl="1"/>
            <a:r>
              <a:rPr lang="zh-CN" altLang="en-US" sz="1600" dirty="0" smtClean="0"/>
              <a:t>结构特征来自于图片、链接、</a:t>
            </a:r>
            <a:r>
              <a:rPr lang="en-US" altLang="zh-CN" sz="1600" dirty="0" smtClean="0"/>
              <a:t>email</a:t>
            </a:r>
            <a:r>
              <a:rPr lang="zh-CN" altLang="en-US" sz="1600" dirty="0" smtClean="0"/>
              <a:t>、</a:t>
            </a:r>
            <a:r>
              <a:rPr lang="en-US" altLang="zh-CN" sz="1600" dirty="0" smtClean="0"/>
              <a:t>div</a:t>
            </a:r>
            <a:r>
              <a:rPr lang="zh-CN" altLang="en-US" sz="1600" dirty="0" smtClean="0"/>
              <a:t>区块等的个数。</a:t>
            </a:r>
            <a:endParaRPr lang="en-US" altLang="zh-CN" sz="1600" dirty="0" smtClean="0"/>
          </a:p>
          <a:p>
            <a:r>
              <a:rPr lang="en-US" altLang="zh-CN" sz="2000" dirty="0" smtClean="0"/>
              <a:t>On-Link</a:t>
            </a:r>
            <a:r>
              <a:rPr lang="zh-CN" altLang="en-US" sz="2000" dirty="0" smtClean="0"/>
              <a:t>特征，即来自最近邻的链接页面的</a:t>
            </a:r>
            <a:r>
              <a:rPr lang="en-US" altLang="zh-CN" sz="2000" dirty="0" smtClean="0"/>
              <a:t>On-Page</a:t>
            </a:r>
            <a:r>
              <a:rPr lang="zh-CN" altLang="en-US" sz="2000" dirty="0" smtClean="0"/>
              <a:t>特征，包括跳数为</a:t>
            </a:r>
            <a:r>
              <a:rPr lang="en-US" altLang="zh-CN" sz="2000" dirty="0" smtClean="0"/>
              <a:t>1</a:t>
            </a:r>
            <a:r>
              <a:rPr lang="zh-CN" altLang="en-US" sz="2000" dirty="0" smtClean="0"/>
              <a:t>和</a:t>
            </a:r>
            <a:r>
              <a:rPr lang="en-US" altLang="zh-CN" sz="2000" dirty="0" smtClean="0"/>
              <a:t>2</a:t>
            </a:r>
            <a:r>
              <a:rPr lang="zh-CN" altLang="en-US" sz="2000" dirty="0" smtClean="0"/>
              <a:t>的链出或者链入的页面，这些页面中</a:t>
            </a:r>
            <a:r>
              <a:rPr lang="zh-CN" altLang="en-US" sz="2000" dirty="0" smtClean="0">
                <a:solidFill>
                  <a:srgbClr val="FF0000"/>
                </a:solidFill>
              </a:rPr>
              <a:t>结构相似度</a:t>
            </a:r>
            <a:r>
              <a:rPr lang="zh-CN" altLang="en-US" sz="2000" dirty="0" smtClean="0"/>
              <a:t>最高的页面即为最近邻页面。</a:t>
            </a:r>
            <a:endParaRPr lang="en-US" altLang="zh-CN" sz="2000" dirty="0" smtClean="0"/>
          </a:p>
          <a:p>
            <a:endParaRPr lang="en-US" altLang="zh-CN" sz="2000" dirty="0" smtClean="0"/>
          </a:p>
          <a:p>
            <a:endParaRPr lang="en-US" altLang="zh-CN" sz="2000" dirty="0" smtClean="0"/>
          </a:p>
          <a:p>
            <a:endParaRPr lang="en-US" altLang="zh-CN" sz="2000" dirty="0" smtClean="0"/>
          </a:p>
          <a:p>
            <a:r>
              <a:rPr lang="zh-CN" altLang="en-US" sz="2000" dirty="0" smtClean="0"/>
              <a:t>计算页面相似度</a:t>
            </a:r>
            <a:endParaRPr lang="en-US" altLang="zh-CN" sz="2000" dirty="0" smtClean="0"/>
          </a:p>
          <a:p>
            <a:pPr lvl="1"/>
            <a:r>
              <a:rPr lang="en-US" altLang="zh-CN" sz="1600" dirty="0" smtClean="0"/>
              <a:t>1. Score(p)</a:t>
            </a:r>
            <a:r>
              <a:rPr lang="zh-CN" altLang="en-US" sz="1600" dirty="0" smtClean="0"/>
              <a:t>表示一个页面</a:t>
            </a:r>
            <a:r>
              <a:rPr lang="en-US" altLang="zh-CN" sz="1600" dirty="0" smtClean="0"/>
              <a:t>p</a:t>
            </a:r>
            <a:r>
              <a:rPr lang="zh-CN" altLang="en-US" sz="1600" dirty="0" smtClean="0"/>
              <a:t>对于其链入和链出的邻居的重要性程度。</a:t>
            </a:r>
            <a:endParaRPr lang="en-US" altLang="zh-CN" sz="1600" dirty="0" smtClean="0"/>
          </a:p>
          <a:p>
            <a:pPr lvl="1"/>
            <a:r>
              <a:rPr lang="en-US" altLang="zh-CN" sz="1600" dirty="0" smtClean="0"/>
              <a:t>2. B(p)</a:t>
            </a:r>
            <a:r>
              <a:rPr lang="zh-CN" altLang="en-US" sz="1600" dirty="0" smtClean="0"/>
              <a:t>表示一个页面的链出结点集合，</a:t>
            </a:r>
            <a:r>
              <a:rPr lang="en-US" altLang="zh-CN" sz="1600" dirty="0" smtClean="0"/>
              <a:t> F(p)</a:t>
            </a:r>
            <a:r>
              <a:rPr lang="zh-CN" altLang="en-US" sz="1600" dirty="0" smtClean="0"/>
              <a:t>表示一个页面的链入结点集合。</a:t>
            </a:r>
            <a:endParaRPr lang="en-US" altLang="zh-CN" sz="1600" dirty="0" smtClean="0"/>
          </a:p>
          <a:p>
            <a:pPr lvl="1"/>
            <a:r>
              <a:rPr lang="en-US" altLang="zh-CN" sz="1600" dirty="0" smtClean="0"/>
              <a:t>3. Path(</a:t>
            </a:r>
            <a:r>
              <a:rPr lang="en-US" altLang="zh-CN" sz="1600" dirty="0" err="1" smtClean="0"/>
              <a:t>u,v</a:t>
            </a:r>
            <a:r>
              <a:rPr lang="en-US" altLang="zh-CN" sz="1600" dirty="0" smtClean="0"/>
              <a:t>)</a:t>
            </a:r>
            <a:r>
              <a:rPr lang="zh-CN" altLang="en-US" sz="1600" dirty="0" smtClean="0"/>
              <a:t>表示从</a:t>
            </a:r>
            <a:r>
              <a:rPr lang="en-US" altLang="zh-CN" sz="1600" dirty="0" smtClean="0"/>
              <a:t>u</a:t>
            </a:r>
            <a:r>
              <a:rPr lang="zh-CN" altLang="en-US" sz="1600" dirty="0" smtClean="0"/>
              <a:t>到</a:t>
            </a:r>
            <a:r>
              <a:rPr lang="en-US" altLang="zh-CN" sz="1600" dirty="0" smtClean="0"/>
              <a:t>v</a:t>
            </a:r>
            <a:r>
              <a:rPr lang="zh-CN" altLang="en-US" sz="1600" dirty="0" smtClean="0"/>
              <a:t>的所有路径经过的节点集合的集合。</a:t>
            </a:r>
            <a:endParaRPr lang="en-US" altLang="zh-CN" sz="1600" dirty="0" smtClean="0"/>
          </a:p>
          <a:p>
            <a:pPr lvl="1"/>
            <a:r>
              <a:rPr lang="en-US" altLang="zh-CN" sz="1600" dirty="0" smtClean="0"/>
              <a:t>Path(A,D)={(A,B,D), (A,C,D), (A,D)}</a:t>
            </a:r>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en-US" sz="1600" dirty="0" smtClean="0"/>
              <a:t>[5]. </a:t>
            </a:r>
            <a:r>
              <a:rPr lang="fr-FR" sz="1600" dirty="0" smtClean="0"/>
              <a:t>Zhu J, Xie Q, Yu S I, et al. Exploiting link structure for web page genre identification</a:t>
            </a:r>
            <a:endParaRPr lang="zh-CN" altLang="en-US" sz="2400" dirty="0"/>
          </a:p>
        </p:txBody>
      </p:sp>
      <p:pic>
        <p:nvPicPr>
          <p:cNvPr id="60419" name="Picture 3" descr="C:\Users\suyan\Desktop\2.jpg"/>
          <p:cNvPicPr>
            <a:picLocks noChangeAspect="1" noChangeArrowheads="1"/>
          </p:cNvPicPr>
          <p:nvPr/>
        </p:nvPicPr>
        <p:blipFill>
          <a:blip r:embed="rId3"/>
          <a:srcRect/>
          <a:stretch>
            <a:fillRect/>
          </a:stretch>
        </p:blipFill>
        <p:spPr bwMode="auto">
          <a:xfrm>
            <a:off x="6786578" y="3444040"/>
            <a:ext cx="2138960" cy="1628034"/>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文本以外视图</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三、方法</a:t>
            </a:r>
            <a:endParaRPr lang="en-US" altLang="zh-CN" sz="2000" dirty="0" smtClean="0"/>
          </a:p>
          <a:p>
            <a:r>
              <a:rPr lang="zh-CN" altLang="en-US" sz="1600" dirty="0" smtClean="0"/>
              <a:t>将从页面</a:t>
            </a:r>
            <a:r>
              <a:rPr lang="en-US" altLang="zh-CN" sz="1600" dirty="0" smtClean="0"/>
              <a:t>A</a:t>
            </a:r>
            <a:r>
              <a:rPr lang="zh-CN" altLang="en-US" sz="1600" dirty="0" smtClean="0"/>
              <a:t>到页面</a:t>
            </a:r>
            <a:r>
              <a:rPr lang="en-US" altLang="zh-CN" sz="1600" dirty="0" smtClean="0"/>
              <a:t>D</a:t>
            </a:r>
            <a:r>
              <a:rPr lang="zh-CN" altLang="en-US" sz="1600" dirty="0" smtClean="0"/>
              <a:t>的</a:t>
            </a:r>
            <a:r>
              <a:rPr lang="en-US" altLang="zh-CN" sz="1600" dirty="0" smtClean="0"/>
              <a:t>”</a:t>
            </a:r>
            <a:r>
              <a:rPr lang="zh-CN" altLang="en-US" sz="1600" dirty="0" smtClean="0"/>
              <a:t>连接</a:t>
            </a:r>
            <a:r>
              <a:rPr lang="en-US" altLang="zh-CN" sz="1600" dirty="0" smtClean="0"/>
              <a:t>”</a:t>
            </a:r>
            <a:r>
              <a:rPr lang="zh-CN" altLang="en-US" sz="1600" dirty="0" smtClean="0"/>
              <a:t>看做是</a:t>
            </a:r>
            <a:r>
              <a:rPr lang="zh-CN" altLang="en-US" sz="1600" dirty="0" smtClean="0">
                <a:solidFill>
                  <a:srgbClr val="FF0000"/>
                </a:solidFill>
              </a:rPr>
              <a:t>推荐</a:t>
            </a:r>
            <a:r>
              <a:rPr lang="zh-CN" altLang="en-US" sz="1600" dirty="0" smtClean="0"/>
              <a:t>，那么，从</a:t>
            </a:r>
            <a:r>
              <a:rPr lang="en-US" altLang="zh-CN" sz="1600" dirty="0" smtClean="0"/>
              <a:t>A</a:t>
            </a:r>
            <a:r>
              <a:rPr lang="zh-CN" altLang="en-US" sz="1600" dirty="0" smtClean="0"/>
              <a:t>到</a:t>
            </a:r>
            <a:r>
              <a:rPr lang="en-US" altLang="zh-CN" sz="1600" dirty="0" smtClean="0"/>
              <a:t>D</a:t>
            </a:r>
            <a:r>
              <a:rPr lang="zh-CN" altLang="en-US" sz="1600" dirty="0" smtClean="0"/>
              <a:t>的推荐</a:t>
            </a:r>
            <a:endParaRPr lang="en-US" altLang="zh-CN" sz="1600" dirty="0" smtClean="0"/>
          </a:p>
          <a:p>
            <a:pPr>
              <a:buNone/>
            </a:pPr>
            <a:r>
              <a:rPr lang="en-US" altLang="zh-CN" sz="1600" dirty="0" smtClean="0"/>
              <a:t>	</a:t>
            </a:r>
            <a:r>
              <a:rPr lang="zh-CN" altLang="en-US" sz="1600" dirty="0" smtClean="0"/>
              <a:t>可能的路径就有</a:t>
            </a:r>
            <a:r>
              <a:rPr lang="en-US" altLang="zh-CN" sz="1600" dirty="0" smtClean="0"/>
              <a:t>3</a:t>
            </a:r>
            <a:r>
              <a:rPr lang="zh-CN" altLang="en-US" sz="1600" dirty="0" smtClean="0"/>
              <a:t>条，即</a:t>
            </a:r>
            <a:r>
              <a:rPr lang="en-US" altLang="zh-CN" sz="1600" dirty="0" smtClean="0"/>
              <a:t>Path(A,D)</a:t>
            </a:r>
            <a:r>
              <a:rPr lang="zh-CN" altLang="en-US" sz="1600" dirty="0" smtClean="0"/>
              <a:t>，而</a:t>
            </a:r>
            <a:r>
              <a:rPr lang="en-US" altLang="zh-CN" sz="1600" dirty="0" smtClean="0"/>
              <a:t>A</a:t>
            </a:r>
            <a:r>
              <a:rPr lang="zh-CN" altLang="en-US" sz="1600" dirty="0" smtClean="0"/>
              <a:t>推荐给</a:t>
            </a:r>
            <a:r>
              <a:rPr lang="en-US" altLang="zh-CN" sz="1600" dirty="0" smtClean="0"/>
              <a:t>D</a:t>
            </a:r>
            <a:r>
              <a:rPr lang="zh-CN" altLang="en-US" sz="1600" dirty="0" smtClean="0"/>
              <a:t>的得分如下。</a:t>
            </a:r>
            <a:endParaRPr lang="en-US" altLang="zh-CN" sz="2000" dirty="0" smtClean="0"/>
          </a:p>
          <a:p>
            <a:endParaRPr lang="en-US" altLang="zh-CN" sz="2000" dirty="0" smtClean="0"/>
          </a:p>
          <a:p>
            <a:endParaRPr lang="en-US" altLang="zh-CN" sz="2000" dirty="0" smtClean="0"/>
          </a:p>
          <a:p>
            <a:r>
              <a:rPr lang="en-US" altLang="zh-CN" sz="1600" dirty="0" smtClean="0"/>
              <a:t>Score(A,D)=0.5*0.9*(1+0.5+0.5)=0.9</a:t>
            </a:r>
            <a:r>
              <a:rPr lang="zh-CN" altLang="en-US" sz="1600" dirty="0" smtClean="0"/>
              <a:t>。</a:t>
            </a:r>
            <a:r>
              <a:rPr lang="en-US" altLang="zh-CN" sz="1600" dirty="0" smtClean="0"/>
              <a:t>Score(A,B)=Score(A,C)=0.5</a:t>
            </a:r>
            <a:r>
              <a:rPr lang="zh-CN" altLang="en-US" sz="1600" dirty="0" smtClean="0"/>
              <a:t>*</a:t>
            </a:r>
            <a:r>
              <a:rPr lang="en-US" altLang="zh-CN" sz="1600" dirty="0" smtClean="0"/>
              <a:t>0.9=0.45</a:t>
            </a:r>
            <a:r>
              <a:rPr lang="zh-CN" altLang="en-US" sz="1600" dirty="0" smtClean="0"/>
              <a:t>。</a:t>
            </a:r>
            <a:endParaRPr lang="en-US" altLang="zh-CN" sz="1600" dirty="0" smtClean="0"/>
          </a:p>
          <a:p>
            <a:r>
              <a:rPr lang="zh-CN" altLang="en-US" sz="1600" dirty="0" smtClean="0"/>
              <a:t>使用</a:t>
            </a:r>
            <a:r>
              <a:rPr lang="en-US" altLang="zh-CN" sz="1600" dirty="0" err="1" smtClean="0"/>
              <a:t>Jarccard</a:t>
            </a:r>
            <a:r>
              <a:rPr lang="zh-CN" altLang="en-US" sz="1600" dirty="0" smtClean="0"/>
              <a:t>相关系数来表示两个节点的相关性。如果</a:t>
            </a:r>
            <a:r>
              <a:rPr lang="en-US" altLang="zh-CN" sz="1600" dirty="0" smtClean="0"/>
              <a:t>u, v</a:t>
            </a:r>
            <a:r>
              <a:rPr lang="zh-CN" altLang="en-US" sz="1600" dirty="0" smtClean="0"/>
              <a:t>被所有页面推荐的得分都很相似，那么说明两个页面也很相似。例如，很多</a:t>
            </a:r>
            <a:r>
              <a:rPr lang="en-US" altLang="zh-CN" sz="1600" dirty="0" smtClean="0"/>
              <a:t>NBA</a:t>
            </a:r>
            <a:r>
              <a:rPr lang="zh-CN" altLang="en-US" sz="1600" dirty="0" smtClean="0"/>
              <a:t>特免推荐</a:t>
            </a:r>
            <a:r>
              <a:rPr lang="en-US" altLang="zh-CN" sz="1600" dirty="0" smtClean="0"/>
              <a:t>LBJ</a:t>
            </a:r>
            <a:r>
              <a:rPr lang="zh-CN" altLang="en-US" sz="1600" dirty="0" smtClean="0"/>
              <a:t>和</a:t>
            </a:r>
            <a:r>
              <a:rPr lang="en-US" altLang="zh-CN" sz="1600" dirty="0" smtClean="0"/>
              <a:t>KB</a:t>
            </a:r>
            <a:r>
              <a:rPr lang="zh-CN" altLang="en-US" sz="1600" dirty="0" smtClean="0"/>
              <a:t>的得分都很相似，那么有关</a:t>
            </a:r>
            <a:r>
              <a:rPr lang="en-US" altLang="zh-CN" sz="1600" dirty="0" smtClean="0"/>
              <a:t>LBJ</a:t>
            </a:r>
            <a:r>
              <a:rPr lang="zh-CN" altLang="en-US" sz="1600" dirty="0" smtClean="0"/>
              <a:t>和</a:t>
            </a:r>
            <a:r>
              <a:rPr lang="en-US" altLang="zh-CN" sz="1600" dirty="0" smtClean="0"/>
              <a:t>KB</a:t>
            </a:r>
            <a:r>
              <a:rPr lang="zh-CN" altLang="en-US" sz="1600" dirty="0" smtClean="0"/>
              <a:t>的页面很可能有相同的体裁。计算公式如下。</a:t>
            </a:r>
            <a:endParaRPr lang="en-US" altLang="zh-CN" sz="1600" dirty="0" smtClean="0"/>
          </a:p>
          <a:p>
            <a:endParaRPr lang="en-US" altLang="zh-CN" sz="1600" dirty="0" smtClean="0"/>
          </a:p>
          <a:p>
            <a:endParaRPr lang="en-US" altLang="zh-CN" sz="1600" dirty="0" smtClean="0"/>
          </a:p>
          <a:p>
            <a:endParaRPr lang="en-US" altLang="zh-CN" sz="1600" dirty="0" smtClean="0"/>
          </a:p>
          <a:p>
            <a:r>
              <a:rPr lang="en-US" altLang="zh-CN" sz="1600" dirty="0" err="1" smtClean="0"/>
              <a:t>Sim</a:t>
            </a:r>
            <a:r>
              <a:rPr lang="en-US" altLang="zh-CN" sz="1600" dirty="0" smtClean="0"/>
              <a:t>(B,C)=1</a:t>
            </a:r>
            <a:r>
              <a:rPr lang="zh-CN" altLang="en-US" sz="1600" dirty="0" smtClean="0"/>
              <a:t>。</a:t>
            </a:r>
            <a:r>
              <a:rPr lang="en-US" altLang="zh-CN" sz="1600" dirty="0" err="1" smtClean="0"/>
              <a:t>Sim</a:t>
            </a:r>
            <a:r>
              <a:rPr lang="en-US" altLang="zh-CN" sz="1600" dirty="0" smtClean="0"/>
              <a:t>(B,D)=(0.45+0.15)/(0.9+0.3)=0.5</a:t>
            </a:r>
            <a:r>
              <a:rPr lang="zh-CN" altLang="en-US" sz="1600" dirty="0" smtClean="0"/>
              <a:t>。</a:t>
            </a:r>
            <a:r>
              <a:rPr lang="en-US" altLang="zh-CN" sz="1600" dirty="0" err="1" smtClean="0"/>
              <a:t>Sim</a:t>
            </a:r>
            <a:r>
              <a:rPr lang="en-US" altLang="zh-CN" sz="1600" dirty="0" smtClean="0"/>
              <a:t>(C,D)=(0.45+0.1)/(0.9+0.2)=0.5</a:t>
            </a:r>
            <a:r>
              <a:rPr lang="zh-CN" altLang="en-US" sz="1600" dirty="0" smtClean="0"/>
              <a:t>。说明</a:t>
            </a:r>
            <a:r>
              <a:rPr lang="en-US" altLang="zh-CN" sz="1600" dirty="0" smtClean="0"/>
              <a:t>B,C</a:t>
            </a:r>
            <a:r>
              <a:rPr lang="zh-CN" altLang="en-US" sz="1600" dirty="0" smtClean="0"/>
              <a:t>可能是同类型页面的可能性更高。</a:t>
            </a:r>
            <a:endParaRPr lang="en-US" altLang="zh-CN" sz="1600"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en-US" sz="1600" dirty="0" smtClean="0"/>
              <a:t>[5]. </a:t>
            </a:r>
            <a:r>
              <a:rPr lang="fr-FR" sz="1600" dirty="0" smtClean="0"/>
              <a:t>Zhu J, Xie Q, Yu S I, et al. Exploiting link structure for web page genre identification</a:t>
            </a:r>
            <a:endParaRPr lang="zh-CN" altLang="en-US" sz="2400" dirty="0"/>
          </a:p>
        </p:txBody>
      </p:sp>
      <p:pic>
        <p:nvPicPr>
          <p:cNvPr id="60419" name="Picture 3" descr="C:\Users\suyan\Desktop\2.jpg"/>
          <p:cNvPicPr>
            <a:picLocks noChangeAspect="1" noChangeArrowheads="1"/>
          </p:cNvPicPr>
          <p:nvPr/>
        </p:nvPicPr>
        <p:blipFill>
          <a:blip r:embed="rId4"/>
          <a:srcRect/>
          <a:stretch>
            <a:fillRect/>
          </a:stretch>
        </p:blipFill>
        <p:spPr bwMode="auto">
          <a:xfrm>
            <a:off x="6786578" y="1285860"/>
            <a:ext cx="2138960" cy="1628034"/>
          </a:xfrm>
          <a:prstGeom prst="rect">
            <a:avLst/>
          </a:prstGeom>
          <a:noFill/>
        </p:spPr>
      </p:pic>
      <p:graphicFrame>
        <p:nvGraphicFramePr>
          <p:cNvPr id="6" name="对象 5"/>
          <p:cNvGraphicFramePr>
            <a:graphicFrameLocks noChangeAspect="1"/>
          </p:cNvGraphicFramePr>
          <p:nvPr/>
        </p:nvGraphicFramePr>
        <p:xfrm>
          <a:off x="857224" y="2643182"/>
          <a:ext cx="4851426" cy="762004"/>
        </p:xfrm>
        <a:graphic>
          <a:graphicData uri="http://schemas.openxmlformats.org/presentationml/2006/ole">
            <p:oleObj spid="_x0000_s61442" name="Equation" r:id="rId5" imgW="2425680" imgH="380880" progId="Equation.KSEE3">
              <p:embed/>
            </p:oleObj>
          </a:graphicData>
        </a:graphic>
      </p:graphicFrame>
      <p:graphicFrame>
        <p:nvGraphicFramePr>
          <p:cNvPr id="61443" name="Object 3"/>
          <p:cNvGraphicFramePr>
            <a:graphicFrameLocks noChangeAspect="1"/>
          </p:cNvGraphicFramePr>
          <p:nvPr/>
        </p:nvGraphicFramePr>
        <p:xfrm>
          <a:off x="857224" y="4357694"/>
          <a:ext cx="3557436" cy="928694"/>
        </p:xfrm>
        <a:graphic>
          <a:graphicData uri="http://schemas.openxmlformats.org/presentationml/2006/ole">
            <p:oleObj spid="_x0000_s61443" name="Equation" r:id="rId6" imgW="1942920" imgH="507960" progId="Equation.KSEE3">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文本以外视图</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三、方法</a:t>
            </a:r>
            <a:endParaRPr lang="en-US" altLang="zh-CN" sz="2000" dirty="0" smtClean="0"/>
          </a:p>
          <a:p>
            <a:r>
              <a:rPr lang="zh-CN" altLang="en-US" sz="1600" dirty="0" smtClean="0"/>
              <a:t>使用</a:t>
            </a:r>
            <a:r>
              <a:rPr lang="en-US" altLang="zh-CN" sz="1600" dirty="0" smtClean="0"/>
              <a:t>SVM</a:t>
            </a:r>
            <a:r>
              <a:rPr lang="zh-CN" altLang="en-US" sz="1600" dirty="0" smtClean="0"/>
              <a:t>分类器分别对三个视图（内容、结构、邻居）进行单独的分类器训练和测试，使用</a:t>
            </a:r>
            <a:r>
              <a:rPr lang="zh-CN" altLang="en-US" sz="1600" dirty="0" smtClean="0">
                <a:solidFill>
                  <a:srgbClr val="FF0000"/>
                </a:solidFill>
              </a:rPr>
              <a:t>决策矩阵</a:t>
            </a:r>
            <a:r>
              <a:rPr lang="zh-CN" altLang="en-US" sz="1600" dirty="0" smtClean="0"/>
              <a:t>（</a:t>
            </a:r>
            <a:r>
              <a:rPr lang="en-US" altLang="zh-CN" sz="1600" dirty="0" smtClean="0"/>
              <a:t>decision matrix</a:t>
            </a:r>
            <a:r>
              <a:rPr lang="zh-CN" altLang="en-US" sz="1600" dirty="0" smtClean="0"/>
              <a:t>）来决定每个节点</a:t>
            </a:r>
            <a:r>
              <a:rPr lang="en-US" altLang="zh-CN" sz="1600" dirty="0" smtClean="0"/>
              <a:t>p</a:t>
            </a:r>
            <a:r>
              <a:rPr lang="zh-CN" altLang="en-US" sz="1600" dirty="0" smtClean="0"/>
              <a:t>所被分类的体裁</a:t>
            </a:r>
            <a:r>
              <a:rPr lang="en-US" altLang="zh-CN" sz="1600" dirty="0" smtClean="0"/>
              <a:t>j</a:t>
            </a:r>
            <a:r>
              <a:rPr lang="zh-CN" altLang="en-US" sz="1600" dirty="0" smtClean="0"/>
              <a:t>。</a:t>
            </a:r>
            <a:endParaRPr lang="en-US" altLang="zh-CN" sz="1600" dirty="0" smtClean="0"/>
          </a:p>
          <a:p>
            <a:endParaRPr lang="en-US" altLang="zh-CN" sz="1600" dirty="0" smtClean="0"/>
          </a:p>
          <a:p>
            <a:r>
              <a:rPr lang="zh-CN" altLang="en-US" sz="1600" dirty="0" smtClean="0"/>
              <a:t>其中，每行表示一个分类器，每列表示一个题材类别。</a:t>
            </a:r>
            <a:endParaRPr lang="en-US" altLang="zh-CN" sz="1600" dirty="0" smtClean="0"/>
          </a:p>
          <a:p>
            <a:pPr>
              <a:buNone/>
            </a:pPr>
            <a:r>
              <a:rPr lang="en-US" altLang="zh-CN" sz="1600" dirty="0" smtClean="0"/>
              <a:t>	</a:t>
            </a:r>
            <a:r>
              <a:rPr lang="en-US" altLang="zh-CN" sz="1600" dirty="0" err="1" smtClean="0"/>
              <a:t>dij</a:t>
            </a:r>
            <a:r>
              <a:rPr lang="en-US" altLang="zh-CN" sz="1600" dirty="0" smtClean="0"/>
              <a:t>(p)</a:t>
            </a:r>
            <a:r>
              <a:rPr lang="zh-CN" altLang="en-US" sz="1600" dirty="0" smtClean="0"/>
              <a:t>表示使用第</a:t>
            </a:r>
            <a:r>
              <a:rPr lang="en-US" altLang="zh-CN" sz="1600" dirty="0" err="1" smtClean="0"/>
              <a:t>i</a:t>
            </a:r>
            <a:r>
              <a:rPr lang="zh-CN" altLang="en-US" sz="1600" dirty="0" smtClean="0"/>
              <a:t>个</a:t>
            </a:r>
            <a:r>
              <a:rPr lang="en-US" altLang="zh-CN" sz="1600" dirty="0" smtClean="0"/>
              <a:t>SVM</a:t>
            </a:r>
            <a:r>
              <a:rPr lang="zh-CN" altLang="en-US" sz="1600" dirty="0" smtClean="0"/>
              <a:t>分类器对节点</a:t>
            </a:r>
            <a:r>
              <a:rPr lang="en-US" altLang="zh-CN" sz="1600" dirty="0" smtClean="0"/>
              <a:t>p</a:t>
            </a:r>
            <a:r>
              <a:rPr lang="zh-CN" altLang="en-US" sz="1600" dirty="0" smtClean="0"/>
              <a:t>进行分类在第</a:t>
            </a:r>
            <a:r>
              <a:rPr lang="en-US" altLang="zh-CN" sz="1600" dirty="0" smtClean="0"/>
              <a:t>j</a:t>
            </a:r>
          </a:p>
          <a:p>
            <a:pPr>
              <a:buNone/>
            </a:pPr>
            <a:r>
              <a:rPr lang="en-US" altLang="zh-CN" sz="1600" dirty="0" smtClean="0"/>
              <a:t>	</a:t>
            </a:r>
            <a:r>
              <a:rPr lang="zh-CN" altLang="en-US" sz="1600" dirty="0" smtClean="0"/>
              <a:t>类上的概率大小（到分离超平面的距离）。对每一个</a:t>
            </a:r>
            <a:endParaRPr lang="en-US" altLang="zh-CN" sz="1600" dirty="0" smtClean="0"/>
          </a:p>
          <a:p>
            <a:pPr>
              <a:buNone/>
            </a:pPr>
            <a:r>
              <a:rPr lang="en-US" altLang="zh-CN" sz="1600" dirty="0" smtClean="0"/>
              <a:t>	</a:t>
            </a:r>
            <a:r>
              <a:rPr lang="zh-CN" altLang="en-US" sz="1600" dirty="0" smtClean="0"/>
              <a:t>节点</a:t>
            </a:r>
            <a:r>
              <a:rPr lang="en-US" altLang="zh-CN" sz="1600" dirty="0" smtClean="0"/>
              <a:t>p</a:t>
            </a:r>
            <a:r>
              <a:rPr lang="zh-CN" altLang="en-US" sz="1600" dirty="0" smtClean="0"/>
              <a:t>，其被分到体裁</a:t>
            </a:r>
            <a:r>
              <a:rPr lang="en-US" altLang="zh-CN" sz="1600" dirty="0" smtClean="0"/>
              <a:t>j</a:t>
            </a:r>
            <a:r>
              <a:rPr lang="zh-CN" altLang="en-US" sz="1600" dirty="0" smtClean="0"/>
              <a:t>的自信得分有三种计算方式，</a:t>
            </a:r>
            <a:endParaRPr lang="en-US" altLang="zh-CN" sz="1600" dirty="0" smtClean="0"/>
          </a:p>
          <a:p>
            <a:pPr>
              <a:buNone/>
            </a:pPr>
            <a:r>
              <a:rPr lang="en-US" altLang="zh-CN" sz="1600" dirty="0" smtClean="0"/>
              <a:t>	</a:t>
            </a:r>
            <a:r>
              <a:rPr lang="zh-CN" altLang="en-US" sz="1600" dirty="0" smtClean="0"/>
              <a:t>分别是所有分类器中最小值、最大值、平均值。</a:t>
            </a:r>
            <a:endParaRPr lang="en-US" altLang="zh-CN" sz="1600" dirty="0" smtClean="0"/>
          </a:p>
          <a:p>
            <a:pPr>
              <a:buNone/>
            </a:pPr>
            <a:endParaRPr lang="en-US" altLang="zh-CN" sz="1600" dirty="0" smtClean="0"/>
          </a:p>
          <a:p>
            <a:pPr>
              <a:buNone/>
            </a:pPr>
            <a:endParaRPr lang="en-US" altLang="zh-CN" sz="1600" dirty="0" smtClean="0"/>
          </a:p>
          <a:p>
            <a:pPr>
              <a:buNone/>
            </a:pPr>
            <a:endParaRPr lang="zh-CN" altLang="en-US" sz="1600" dirty="0" smtClean="0"/>
          </a:p>
          <a:p>
            <a:r>
              <a:rPr lang="zh-CN" altLang="en-US" sz="1600" dirty="0" smtClean="0"/>
              <a:t>最终的评估方法使用召回率、准确率、</a:t>
            </a:r>
            <a:r>
              <a:rPr lang="en-US" altLang="zh-CN" sz="1600" dirty="0" smtClean="0"/>
              <a:t>F1</a:t>
            </a:r>
            <a:r>
              <a:rPr lang="zh-CN" altLang="en-US" sz="1600" dirty="0" smtClean="0"/>
              <a:t>值（召回率和准确率的调和平均数）。</a:t>
            </a:r>
            <a:endParaRPr lang="en-US" altLang="zh-CN" sz="1600"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en-US" sz="1600" dirty="0" smtClean="0"/>
              <a:t>[5]. </a:t>
            </a:r>
            <a:r>
              <a:rPr lang="fr-FR" sz="1600" dirty="0" smtClean="0"/>
              <a:t>Zhu J, Xie Q, Yu S I, et al. Exploiting link structure for web page genre identification</a:t>
            </a:r>
            <a:endParaRPr lang="zh-CN" altLang="en-US" sz="2400" dirty="0"/>
          </a:p>
        </p:txBody>
      </p:sp>
      <p:pic>
        <p:nvPicPr>
          <p:cNvPr id="62468" name="Picture 4" descr="C:\Users\suyan\AppData\Local\Temp\{AE2F658B-EC7F-4613-A087-F48C2873C6B8}.png"/>
          <p:cNvPicPr>
            <a:picLocks noChangeAspect="1" noChangeArrowheads="1"/>
          </p:cNvPicPr>
          <p:nvPr/>
        </p:nvPicPr>
        <p:blipFill>
          <a:blip r:embed="rId3"/>
          <a:srcRect/>
          <a:stretch>
            <a:fillRect/>
          </a:stretch>
        </p:blipFill>
        <p:spPr bwMode="auto">
          <a:xfrm>
            <a:off x="5777368" y="2571744"/>
            <a:ext cx="2652284" cy="1428760"/>
          </a:xfrm>
          <a:prstGeom prst="rect">
            <a:avLst/>
          </a:prstGeom>
          <a:noFill/>
        </p:spPr>
      </p:pic>
      <p:pic>
        <p:nvPicPr>
          <p:cNvPr id="62469" name="Picture 5" descr="C:\Users\suyan\AppData\Local\Temp\{5C9C992E-8FE9-4807-9428-1FC4B8857093}.png"/>
          <p:cNvPicPr>
            <a:picLocks noChangeAspect="1" noChangeArrowheads="1"/>
          </p:cNvPicPr>
          <p:nvPr/>
        </p:nvPicPr>
        <p:blipFill>
          <a:blip r:embed="rId4"/>
          <a:srcRect/>
          <a:stretch>
            <a:fillRect/>
          </a:stretch>
        </p:blipFill>
        <p:spPr bwMode="auto">
          <a:xfrm>
            <a:off x="4967913" y="4411640"/>
            <a:ext cx="3604615" cy="660434"/>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文本以外视图</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四、结果</a:t>
            </a:r>
            <a:endParaRPr lang="en-US" altLang="zh-CN" sz="2000" dirty="0" smtClean="0"/>
          </a:p>
          <a:p>
            <a:r>
              <a:rPr lang="zh-CN" altLang="en-US" sz="2000" dirty="0" smtClean="0"/>
              <a:t>结果表明</a:t>
            </a:r>
            <a:r>
              <a:rPr lang="en-US" altLang="zh-CN" sz="2000" dirty="0" err="1" smtClean="0"/>
              <a:t>GenreSim</a:t>
            </a:r>
            <a:r>
              <a:rPr lang="zh-CN" altLang="en-US" sz="2000" dirty="0" smtClean="0"/>
              <a:t>方法表现最好，并且</a:t>
            </a:r>
            <a:r>
              <a:rPr lang="zh-CN" altLang="en-US" sz="2000" dirty="0" smtClean="0">
                <a:solidFill>
                  <a:srgbClr val="FF0000"/>
                </a:solidFill>
              </a:rPr>
              <a:t>最大值</a:t>
            </a:r>
            <a:r>
              <a:rPr lang="zh-CN" altLang="en-US" sz="2000" dirty="0" smtClean="0"/>
              <a:t>自信得分表现最好。并且</a:t>
            </a:r>
            <a:r>
              <a:rPr lang="en-US" altLang="zh-CN" sz="2000" dirty="0" smtClean="0"/>
              <a:t>MMC</a:t>
            </a:r>
            <a:r>
              <a:rPr lang="zh-CN" altLang="en-US" sz="2000" dirty="0" smtClean="0"/>
              <a:t>（三种策略结果求平均）方法表现最好。</a:t>
            </a:r>
            <a:r>
              <a:rPr lang="zh-CN" altLang="en-US" sz="1600" dirty="0" smtClean="0"/>
              <a:t>。</a:t>
            </a:r>
            <a:endParaRPr lang="en-US" altLang="zh-CN" sz="1600"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en-US" sz="1600" dirty="0" smtClean="0"/>
              <a:t>[5]. </a:t>
            </a:r>
            <a:r>
              <a:rPr lang="fr-FR" sz="1600" dirty="0" smtClean="0"/>
              <a:t>Zhu J, Xie Q, Yu S I, et al. Exploiting link structure for web page genre identification</a:t>
            </a:r>
            <a:endParaRPr lang="zh-CN" altLang="en-US" sz="2400" dirty="0"/>
          </a:p>
        </p:txBody>
      </p:sp>
      <p:pic>
        <p:nvPicPr>
          <p:cNvPr id="67585" name="Picture 1" descr="C:\Users\suyan\AppData\Local\Temp\{F18010B5-3BFA-4F3B-BCC2-891F5D518143}.png"/>
          <p:cNvPicPr>
            <a:picLocks noChangeAspect="1" noChangeArrowheads="1"/>
          </p:cNvPicPr>
          <p:nvPr/>
        </p:nvPicPr>
        <p:blipFill>
          <a:blip r:embed="rId2"/>
          <a:srcRect/>
          <a:stretch>
            <a:fillRect/>
          </a:stretch>
        </p:blipFill>
        <p:spPr bwMode="auto">
          <a:xfrm>
            <a:off x="301340" y="3143247"/>
            <a:ext cx="4342098" cy="2214579"/>
          </a:xfrm>
          <a:prstGeom prst="rect">
            <a:avLst/>
          </a:prstGeom>
          <a:noFill/>
        </p:spPr>
      </p:pic>
      <p:pic>
        <p:nvPicPr>
          <p:cNvPr id="67586" name="Picture 2" descr="C:\Users\suyan\AppData\Local\Temp\{2326EDD8-ECDD-44DB-BF67-EF3CDF2D3FAE}.png"/>
          <p:cNvPicPr>
            <a:picLocks noChangeAspect="1" noChangeArrowheads="1"/>
          </p:cNvPicPr>
          <p:nvPr/>
        </p:nvPicPr>
        <p:blipFill>
          <a:blip r:embed="rId3"/>
          <a:srcRect/>
          <a:stretch>
            <a:fillRect/>
          </a:stretch>
        </p:blipFill>
        <p:spPr bwMode="auto">
          <a:xfrm>
            <a:off x="4643438" y="3143248"/>
            <a:ext cx="4214450" cy="2109882"/>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endParaRPr lang="zh-CN" altLang="en-US" dirty="0"/>
          </a:p>
        </p:txBody>
      </p:sp>
      <p:sp>
        <p:nvSpPr>
          <p:cNvPr id="3" name="内容占位符 2"/>
          <p:cNvSpPr>
            <a:spLocks noGrp="1"/>
          </p:cNvSpPr>
          <p:nvPr>
            <p:ph idx="1"/>
          </p:nvPr>
        </p:nvSpPr>
        <p:spPr/>
        <p:txBody>
          <a:bodyPr>
            <a:normAutofit/>
          </a:bodyPr>
          <a:lstStyle/>
          <a:p>
            <a:r>
              <a:rPr lang="zh-CN" altLang="en-US" dirty="0" smtClean="0"/>
              <a:t>体裁识别的论文大致根据如下几个方面进行研究。</a:t>
            </a:r>
            <a:endParaRPr lang="en-US" altLang="zh-CN" dirty="0" smtClean="0"/>
          </a:p>
          <a:p>
            <a:pPr lvl="1"/>
            <a:r>
              <a:rPr lang="en-US" altLang="zh-CN" dirty="0" smtClean="0"/>
              <a:t>1. </a:t>
            </a:r>
            <a:r>
              <a:rPr lang="zh-CN" altLang="en-US" dirty="0" smtClean="0"/>
              <a:t>通过寻找有效的</a:t>
            </a:r>
            <a:r>
              <a:rPr lang="zh-CN" altLang="en-US" dirty="0" smtClean="0">
                <a:solidFill>
                  <a:srgbClr val="FF0000"/>
                </a:solidFill>
              </a:rPr>
              <a:t>特征</a:t>
            </a:r>
            <a:r>
              <a:rPr lang="zh-CN" altLang="en-US" dirty="0" smtClean="0"/>
              <a:t>，提高识别准确率。</a:t>
            </a:r>
            <a:endParaRPr lang="en-US" altLang="zh-CN" dirty="0" smtClean="0"/>
          </a:p>
          <a:p>
            <a:pPr lvl="1"/>
            <a:r>
              <a:rPr lang="en-US" altLang="zh-CN" dirty="0" smtClean="0"/>
              <a:t>2. </a:t>
            </a:r>
            <a:r>
              <a:rPr lang="zh-CN" altLang="en-US" dirty="0" smtClean="0"/>
              <a:t>使用更先进的</a:t>
            </a:r>
            <a:r>
              <a:rPr lang="zh-CN" altLang="en-US" dirty="0" smtClean="0">
                <a:solidFill>
                  <a:srgbClr val="FF0000"/>
                </a:solidFill>
              </a:rPr>
              <a:t>机器学习算法</a:t>
            </a:r>
            <a:r>
              <a:rPr lang="zh-CN" altLang="en-US" dirty="0" smtClean="0"/>
              <a:t>或者对以往的机器学习算法进行改进。</a:t>
            </a:r>
            <a:endParaRPr lang="en-US" altLang="zh-CN" dirty="0" smtClean="0"/>
          </a:p>
          <a:p>
            <a:pPr lvl="1"/>
            <a:r>
              <a:rPr lang="en-US" altLang="zh-CN" dirty="0" smtClean="0"/>
              <a:t>3. </a:t>
            </a:r>
            <a:r>
              <a:rPr lang="zh-CN" altLang="en-US" dirty="0" smtClean="0"/>
              <a:t>近年来开始对除了</a:t>
            </a:r>
            <a:r>
              <a:rPr lang="zh-CN" altLang="en-US" dirty="0" smtClean="0">
                <a:solidFill>
                  <a:srgbClr val="FF0000"/>
                </a:solidFill>
              </a:rPr>
              <a:t>文本以外的视图</a:t>
            </a:r>
            <a:r>
              <a:rPr lang="zh-CN" altLang="en-US" dirty="0" smtClean="0"/>
              <a:t>进行分析。</a:t>
            </a:r>
            <a:endParaRPr lang="en-US" altLang="zh-CN"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rmAutofit fontScale="70000" lnSpcReduction="20000"/>
          </a:bodyPr>
          <a:lstStyle/>
          <a:p>
            <a:pPr marL="342900" lvl="0" indent="-342900">
              <a:spcBef>
                <a:spcPct val="20000"/>
              </a:spcBef>
              <a:buFont typeface="Arial" pitchFamily="34" charset="0"/>
              <a:buChar cha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特征工程</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一、思想</a:t>
            </a:r>
            <a:endParaRPr lang="en-US" altLang="en-US" sz="2400" dirty="0" smtClean="0"/>
          </a:p>
          <a:p>
            <a:r>
              <a:rPr lang="en-US" sz="2000" dirty="0" smtClean="0"/>
              <a:t>Kessler</a:t>
            </a:r>
            <a:r>
              <a:rPr lang="zh-CN" altLang="en-US" sz="2000" dirty="0" smtClean="0"/>
              <a:t>最早给出体裁（</a:t>
            </a:r>
            <a:r>
              <a:rPr lang="en-US" altLang="zh-CN" sz="2000" dirty="0" smtClean="0"/>
              <a:t>Genre</a:t>
            </a:r>
            <a:r>
              <a:rPr lang="zh-CN" altLang="en-US" sz="2000" dirty="0" smtClean="0"/>
              <a:t>）的定义</a:t>
            </a:r>
            <a:endParaRPr lang="en-US" altLang="zh-CN" sz="2000" dirty="0" smtClean="0"/>
          </a:p>
          <a:p>
            <a:r>
              <a:rPr lang="en-US" altLang="zh-CN" sz="2000" dirty="0" smtClean="0"/>
              <a:t>Genre</a:t>
            </a:r>
            <a:r>
              <a:rPr lang="zh-CN" altLang="en-US" sz="2000" dirty="0" smtClean="0"/>
              <a:t>：体裁指的是任何可以被广泛识别的文本种类，他们有共同的</a:t>
            </a:r>
            <a:r>
              <a:rPr lang="zh-CN" altLang="en-US" sz="2000" dirty="0" smtClean="0">
                <a:solidFill>
                  <a:srgbClr val="FF0000"/>
                </a:solidFill>
              </a:rPr>
              <a:t>交流目的</a:t>
            </a:r>
            <a:r>
              <a:rPr lang="zh-CN" altLang="en-US" sz="2000" dirty="0" smtClean="0"/>
              <a:t>或者其他的功能特性，他们所提供的功能和</a:t>
            </a:r>
            <a:r>
              <a:rPr lang="zh-CN" altLang="en-US" sz="2000" dirty="0" smtClean="0">
                <a:solidFill>
                  <a:srgbClr val="FF0000"/>
                </a:solidFill>
              </a:rPr>
              <a:t>形式暗示</a:t>
            </a:r>
            <a:r>
              <a:rPr lang="zh-CN" altLang="en-US" sz="2000" dirty="0" smtClean="0"/>
              <a:t>或者通用性有联系，并且这些类别是可以</a:t>
            </a:r>
            <a:r>
              <a:rPr lang="zh-CN" altLang="en-US" sz="2000" dirty="0" smtClean="0">
                <a:solidFill>
                  <a:srgbClr val="FF0000"/>
                </a:solidFill>
              </a:rPr>
              <a:t>扩展</a:t>
            </a:r>
            <a:r>
              <a:rPr lang="zh-CN" altLang="en-US" sz="2000" dirty="0" smtClean="0"/>
              <a:t>的。</a:t>
            </a:r>
            <a:endParaRPr lang="en-US" altLang="zh-CN" sz="2000" dirty="0" smtClean="0"/>
          </a:p>
          <a:p>
            <a:endParaRPr lang="en-US" altLang="zh-CN" sz="2000"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rmAutofit fontScale="70000" lnSpcReduction="20000"/>
          </a:bodyPr>
          <a:lstStyle/>
          <a:p>
            <a:pPr marL="342900" lvl="0" indent="-342900">
              <a:spcBef>
                <a:spcPct val="20000"/>
              </a:spcBef>
              <a:buFont typeface="Arial" pitchFamily="34" charset="0"/>
              <a:buChar char="•"/>
            </a:pPr>
            <a:r>
              <a:rPr lang="en-US" sz="2000" dirty="0" smtClean="0"/>
              <a:t>[1]. Kessler B, </a:t>
            </a:r>
            <a:r>
              <a:rPr lang="en-US" sz="2000" dirty="0" err="1" smtClean="0"/>
              <a:t>Numberg</a:t>
            </a:r>
            <a:r>
              <a:rPr lang="en-US" sz="2000" dirty="0" smtClean="0"/>
              <a:t> G, </a:t>
            </a:r>
            <a:r>
              <a:rPr lang="en-US" sz="2000" dirty="0" err="1" smtClean="0"/>
              <a:t>Schütze</a:t>
            </a:r>
            <a:r>
              <a:rPr lang="en-US" sz="2000" dirty="0" smtClean="0"/>
              <a:t> H. Automatic detection of text </a:t>
            </a:r>
            <a:r>
              <a:rPr lang="en-US" altLang="zh-CN" sz="2000" dirty="0" smtClean="0"/>
              <a:t>genre.</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特征工程</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二、数据集</a:t>
            </a:r>
            <a:endParaRPr lang="en-US" altLang="en-US" sz="2400" dirty="0" smtClean="0"/>
          </a:p>
          <a:p>
            <a:r>
              <a:rPr lang="zh-CN" altLang="en-US" sz="2000" dirty="0" smtClean="0"/>
              <a:t>本文对</a:t>
            </a:r>
            <a:r>
              <a:rPr lang="en-US" altLang="zh-CN" sz="2000" dirty="0" smtClean="0"/>
              <a:t>3</a:t>
            </a:r>
            <a:r>
              <a:rPr lang="zh-CN" altLang="en-US" sz="2000" dirty="0" smtClean="0"/>
              <a:t>种体裁进行分类，并且每种体裁分成若干个小类别。</a:t>
            </a:r>
            <a:endParaRPr lang="en-US" altLang="zh-CN" sz="2000" dirty="0" smtClean="0"/>
          </a:p>
          <a:p>
            <a:r>
              <a:rPr lang="zh-CN" altLang="en-US" sz="2000" dirty="0" smtClean="0"/>
              <a:t>类别</a:t>
            </a:r>
            <a:endParaRPr lang="en-US" altLang="zh-CN" sz="2000" dirty="0" smtClean="0"/>
          </a:p>
          <a:p>
            <a:pPr lvl="1"/>
            <a:r>
              <a:rPr lang="en-US" altLang="zh-CN" sz="1600" dirty="0" smtClean="0"/>
              <a:t>Brow</a:t>
            </a:r>
            <a:r>
              <a:rPr lang="zh-CN" altLang="en-US" sz="1600" dirty="0" smtClean="0"/>
              <a:t>新闻类的，按照不同等级（</a:t>
            </a:r>
            <a:r>
              <a:rPr lang="en-US" altLang="zh-CN" sz="1600" dirty="0" smtClean="0"/>
              <a:t>popular,</a:t>
            </a:r>
            <a:r>
              <a:rPr lang="zh-CN" altLang="en-US" sz="1600" dirty="0" smtClean="0"/>
              <a:t> </a:t>
            </a:r>
            <a:r>
              <a:rPr lang="en-US" altLang="zh-CN" sz="1600" dirty="0" smtClean="0"/>
              <a:t>Middle…</a:t>
            </a:r>
            <a:r>
              <a:rPr lang="zh-CN" altLang="en-US" sz="1600" dirty="0" smtClean="0"/>
              <a:t>）区分新闻的权威程度。</a:t>
            </a:r>
          </a:p>
          <a:p>
            <a:pPr lvl="1"/>
            <a:r>
              <a:rPr lang="en-US" altLang="zh-CN" sz="1600" dirty="0" smtClean="0"/>
              <a:t>Narrative</a:t>
            </a:r>
            <a:r>
              <a:rPr lang="zh-CN" altLang="en-US" sz="1600" dirty="0" smtClean="0"/>
              <a:t>叙事类的，分为叙事文和非叙事文。</a:t>
            </a:r>
          </a:p>
          <a:p>
            <a:pPr lvl="1"/>
            <a:r>
              <a:rPr lang="en-US" altLang="zh-CN" sz="1600" dirty="0" smtClean="0"/>
              <a:t>Genre</a:t>
            </a:r>
            <a:r>
              <a:rPr lang="zh-CN" altLang="en-US" sz="1600" dirty="0" smtClean="0"/>
              <a:t>分不同体裁，科技类、小说类、逻辑类、社论等。</a:t>
            </a:r>
            <a:endParaRPr lang="en-US" altLang="zh-CN" sz="1600" dirty="0" smtClean="0"/>
          </a:p>
          <a:p>
            <a:r>
              <a:rPr lang="zh-CN" altLang="en-US" sz="2000" dirty="0" smtClean="0"/>
              <a:t>使用数据集</a:t>
            </a:r>
            <a:r>
              <a:rPr lang="en-US" altLang="zh-CN" sz="2000" dirty="0" smtClean="0"/>
              <a:t>Brown Corpus</a:t>
            </a:r>
            <a:r>
              <a:rPr lang="zh-CN" altLang="en-US" sz="2000" dirty="0" smtClean="0"/>
              <a:t>，共</a:t>
            </a:r>
            <a:r>
              <a:rPr lang="en-US" altLang="zh-CN" sz="2000" dirty="0" smtClean="0"/>
              <a:t>499</a:t>
            </a:r>
            <a:r>
              <a:rPr lang="zh-CN" altLang="en-US" sz="2000" dirty="0" smtClean="0"/>
              <a:t>篇文章，</a:t>
            </a:r>
            <a:r>
              <a:rPr lang="en-US" altLang="zh-CN" sz="2000" dirty="0" smtClean="0"/>
              <a:t>402</a:t>
            </a:r>
            <a:r>
              <a:rPr lang="zh-CN" altLang="en-US" sz="2000" dirty="0" smtClean="0"/>
              <a:t> 用于训练</a:t>
            </a:r>
            <a:r>
              <a:rPr lang="en-US" altLang="zh-CN" sz="2000" dirty="0" smtClean="0"/>
              <a:t>/ 97 </a:t>
            </a:r>
            <a:r>
              <a:rPr lang="zh-CN" altLang="en-US" sz="2000" dirty="0" smtClean="0"/>
              <a:t>用于测试。</a:t>
            </a:r>
            <a:endParaRPr lang="en-US" altLang="zh-CN" sz="2000"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rmAutofit fontScale="70000" lnSpcReduction="20000"/>
          </a:bodyPr>
          <a:lstStyle/>
          <a:p>
            <a:pPr marL="342900" lvl="0" indent="-342900">
              <a:spcBef>
                <a:spcPct val="20000"/>
              </a:spcBef>
              <a:buFont typeface="Arial" pitchFamily="34" charset="0"/>
              <a:buChar char="•"/>
            </a:pPr>
            <a:r>
              <a:rPr lang="en-US" sz="2000" dirty="0" smtClean="0"/>
              <a:t>[1]. Kessler B, </a:t>
            </a:r>
            <a:r>
              <a:rPr lang="en-US" sz="2000" dirty="0" err="1" smtClean="0"/>
              <a:t>Numberg</a:t>
            </a:r>
            <a:r>
              <a:rPr lang="en-US" sz="2000" dirty="0" smtClean="0"/>
              <a:t> G, </a:t>
            </a:r>
            <a:r>
              <a:rPr lang="en-US" sz="2000" dirty="0" err="1" smtClean="0"/>
              <a:t>Schütze</a:t>
            </a:r>
            <a:r>
              <a:rPr lang="en-US" sz="2000" dirty="0" smtClean="0"/>
              <a:t> H. Automatic detection of text </a:t>
            </a:r>
            <a:r>
              <a:rPr lang="en-US" altLang="zh-CN" sz="2000" dirty="0" smtClean="0"/>
              <a:t>genre.</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特征工程</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三、方法</a:t>
            </a:r>
            <a:endParaRPr lang="en-US" altLang="zh-CN" sz="2400" dirty="0" smtClean="0"/>
          </a:p>
          <a:p>
            <a:r>
              <a:rPr lang="zh-CN" altLang="en-US" sz="2000" dirty="0" smtClean="0"/>
              <a:t>提取的特征</a:t>
            </a:r>
            <a:endParaRPr lang="en-US" altLang="zh-CN" sz="2000" dirty="0" smtClean="0"/>
          </a:p>
          <a:p>
            <a:pPr lvl="1"/>
            <a:r>
              <a:rPr lang="zh-CN" altLang="en-US" sz="1600" dirty="0" smtClean="0"/>
              <a:t>结构特征：被动句、名词化、主体化句子、句法范畴的统计频率。</a:t>
            </a:r>
            <a:endParaRPr lang="en-US" altLang="zh-CN" sz="1600" dirty="0" smtClean="0"/>
          </a:p>
          <a:p>
            <a:pPr lvl="1"/>
            <a:r>
              <a:rPr lang="zh-CN" altLang="en-US" sz="1600" dirty="0" smtClean="0"/>
              <a:t>文本特征：称呼的形式、拉丁文前缀、表达日期的单词。</a:t>
            </a:r>
            <a:endParaRPr lang="en-US" altLang="zh-CN" sz="1600" dirty="0" smtClean="0"/>
          </a:p>
          <a:p>
            <a:pPr lvl="1"/>
            <a:r>
              <a:rPr lang="zh-CN" altLang="en-US" sz="1600" dirty="0" smtClean="0"/>
              <a:t>字符特征：标点符号、停止词、分隔符等。</a:t>
            </a:r>
            <a:endParaRPr lang="en-US" altLang="zh-CN" sz="1600" dirty="0" smtClean="0"/>
          </a:p>
          <a:p>
            <a:pPr lvl="1"/>
            <a:r>
              <a:rPr lang="zh-CN" altLang="en-US" sz="1600" dirty="0" smtClean="0"/>
              <a:t>衍生特征：每个句子中平均单词个数、每个单词中平均字母个数、每个类型中平均单词个数生成。</a:t>
            </a:r>
            <a:endParaRPr lang="en-US" altLang="zh-CN" sz="2000" dirty="0" smtClean="0"/>
          </a:p>
          <a:p>
            <a:r>
              <a:rPr lang="zh-CN" altLang="en-US" sz="2000" dirty="0" smtClean="0"/>
              <a:t>本文对提出的特征使用如下公式进行组合。</a:t>
            </a:r>
            <a:endParaRPr lang="en-US" altLang="zh-CN" sz="2000" dirty="0" smtClean="0"/>
          </a:p>
          <a:p>
            <a:endParaRPr lang="en-US" altLang="zh-CN" sz="2000" dirty="0" smtClean="0"/>
          </a:p>
          <a:p>
            <a:pPr lvl="1"/>
            <a:r>
              <a:rPr lang="zh-CN" altLang="en-US" sz="1600" dirty="0" smtClean="0"/>
              <a:t>其中</a:t>
            </a:r>
            <a:r>
              <a:rPr lang="en-US" altLang="zh-CN" sz="1600" dirty="0" smtClean="0"/>
              <a:t>W</a:t>
            </a:r>
            <a:r>
              <a:rPr lang="zh-CN" altLang="en-US" sz="1600" dirty="0" smtClean="0"/>
              <a:t>为单词个数，</a:t>
            </a:r>
            <a:r>
              <a:rPr lang="en-US" altLang="zh-CN" sz="1600" dirty="0" smtClean="0"/>
              <a:t>S</a:t>
            </a:r>
            <a:r>
              <a:rPr lang="zh-CN" altLang="en-US" sz="1600" dirty="0" smtClean="0"/>
              <a:t>为句子个数，</a:t>
            </a:r>
            <a:r>
              <a:rPr lang="en-US" altLang="zh-CN" sz="1600" dirty="0" smtClean="0"/>
              <a:t>C</a:t>
            </a:r>
            <a:r>
              <a:rPr lang="zh-CN" altLang="en-US" sz="1600" dirty="0" smtClean="0"/>
              <a:t>为字符个数。</a:t>
            </a:r>
            <a:endParaRPr lang="en-US" altLang="zh-CN" sz="1600" dirty="0" smtClean="0"/>
          </a:p>
          <a:p>
            <a:pPr lvl="1"/>
            <a:r>
              <a:rPr lang="zh-CN" altLang="en-US" sz="1600" dirty="0" smtClean="0"/>
              <a:t>这些组合共有</a:t>
            </a:r>
            <a:r>
              <a:rPr lang="en-US" altLang="zh-CN" sz="1600" dirty="0" smtClean="0"/>
              <a:t>3000</a:t>
            </a:r>
            <a:r>
              <a:rPr lang="zh-CN" altLang="en-US" sz="1600" dirty="0" smtClean="0"/>
              <a:t>多种，然后使用</a:t>
            </a:r>
            <a:r>
              <a:rPr lang="zh-CN" altLang="en-US" sz="1600" dirty="0" smtClean="0">
                <a:solidFill>
                  <a:srgbClr val="FF0000"/>
                </a:solidFill>
              </a:rPr>
              <a:t>后向分步算法</a:t>
            </a:r>
            <a:r>
              <a:rPr lang="zh-CN" altLang="en-US" sz="1600" dirty="0" smtClean="0"/>
              <a:t>进行特征选择，选出最具有判别性的</a:t>
            </a:r>
            <a:r>
              <a:rPr lang="en-US" altLang="zh-CN" sz="1600" dirty="0" smtClean="0"/>
              <a:t>55</a:t>
            </a:r>
            <a:r>
              <a:rPr lang="zh-CN" altLang="en-US" sz="1600" dirty="0" smtClean="0"/>
              <a:t>种特征</a:t>
            </a:r>
            <a:endParaRPr lang="en-US" altLang="zh-CN" sz="1600" dirty="0" smtClean="0"/>
          </a:p>
          <a:p>
            <a:r>
              <a:rPr lang="zh-CN" altLang="en-US" sz="2000" dirty="0" smtClean="0"/>
              <a:t>使用分类器有如下几种：</a:t>
            </a:r>
            <a:r>
              <a:rPr lang="en-US" altLang="zh-CN" sz="2000" dirty="0" smtClean="0"/>
              <a:t>Logistic Regression</a:t>
            </a:r>
            <a:r>
              <a:rPr lang="zh-CN" altLang="en-US" sz="2000" dirty="0" smtClean="0"/>
              <a:t>、</a:t>
            </a:r>
            <a:r>
              <a:rPr lang="en-US" altLang="zh-CN" sz="2000" dirty="0" smtClean="0"/>
              <a:t>2-layer </a:t>
            </a:r>
            <a:r>
              <a:rPr lang="en-US" altLang="zh-CN" sz="2000" dirty="0" err="1" smtClean="0"/>
              <a:t>perceptron</a:t>
            </a:r>
            <a:r>
              <a:rPr lang="en-US" altLang="zh-CN" sz="2000" dirty="0" smtClean="0"/>
              <a:t> </a:t>
            </a:r>
            <a:r>
              <a:rPr lang="zh-CN" altLang="en-US" sz="2000" dirty="0" smtClean="0"/>
              <a:t>、</a:t>
            </a:r>
            <a:r>
              <a:rPr lang="en-US" altLang="zh-CN" sz="2000" dirty="0" smtClean="0"/>
              <a:t>3-layer </a:t>
            </a:r>
            <a:r>
              <a:rPr lang="en-US" altLang="zh-CN" sz="2000" dirty="0" err="1" smtClean="0"/>
              <a:t>perceptron</a:t>
            </a:r>
            <a:r>
              <a:rPr lang="en-US" altLang="zh-CN" sz="2000" dirty="0" smtClean="0"/>
              <a:t> </a:t>
            </a:r>
            <a:r>
              <a:rPr lang="zh-CN" altLang="en-US" sz="2000" dirty="0" smtClean="0"/>
              <a:t>。</a:t>
            </a:r>
            <a:endParaRPr lang="en-US" altLang="zh-CN" sz="2000"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rmAutofit fontScale="70000" lnSpcReduction="20000"/>
          </a:bodyPr>
          <a:lstStyle/>
          <a:p>
            <a:pPr marL="342900" lvl="0" indent="-342900">
              <a:spcBef>
                <a:spcPct val="20000"/>
              </a:spcBef>
              <a:buFont typeface="Arial" pitchFamily="34" charset="0"/>
              <a:buChar char="•"/>
            </a:pPr>
            <a:r>
              <a:rPr lang="en-US" sz="2000" dirty="0" smtClean="0"/>
              <a:t>[1]. Kessler B, </a:t>
            </a:r>
            <a:r>
              <a:rPr lang="en-US" sz="2000" dirty="0" err="1" smtClean="0"/>
              <a:t>Numberg</a:t>
            </a:r>
            <a:r>
              <a:rPr lang="en-US" sz="2000" dirty="0" smtClean="0"/>
              <a:t> G, </a:t>
            </a:r>
            <a:r>
              <a:rPr lang="en-US" sz="2000" dirty="0" err="1" smtClean="0"/>
              <a:t>Schütze</a:t>
            </a:r>
            <a:r>
              <a:rPr lang="en-US" sz="2000" dirty="0" smtClean="0"/>
              <a:t> H. Automatic detection of text </a:t>
            </a:r>
            <a:r>
              <a:rPr lang="en-US" altLang="zh-CN" sz="2000" dirty="0" smtClean="0"/>
              <a:t>genre.</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对象 4"/>
          <p:cNvGraphicFramePr>
            <a:graphicFrameLocks noChangeAspect="1"/>
          </p:cNvGraphicFramePr>
          <p:nvPr/>
        </p:nvGraphicFramePr>
        <p:xfrm>
          <a:off x="3357554" y="4071942"/>
          <a:ext cx="2357454" cy="428628"/>
        </p:xfrm>
        <a:graphic>
          <a:graphicData uri="http://schemas.openxmlformats.org/presentationml/2006/ole">
            <p:oleObj spid="_x0000_s40962" name="Equation" r:id="rId3" imgW="1257120" imgH="228600" progId="Equation.KSEE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特征工程</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四、结果</a:t>
            </a:r>
            <a:endParaRPr lang="en-US" altLang="zh-CN" sz="24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r>
              <a:rPr lang="en-US" altLang="zh-CN" sz="2000" dirty="0" smtClean="0"/>
              <a:t>*</a:t>
            </a:r>
            <a:r>
              <a:rPr lang="zh-CN" altLang="en-US" sz="2000" dirty="0" smtClean="0"/>
              <a:t>表示高于</a:t>
            </a:r>
            <a:r>
              <a:rPr lang="en-US" altLang="zh-CN" sz="2000" dirty="0" smtClean="0"/>
              <a:t>baseline 5%</a:t>
            </a:r>
            <a:r>
              <a:rPr lang="zh-CN" altLang="en-US" sz="2000" dirty="0" smtClean="0"/>
              <a:t>的表现，</a:t>
            </a:r>
            <a:r>
              <a:rPr lang="en-US" altLang="zh-CN" sz="2000" dirty="0" smtClean="0"/>
              <a:t>baseline</a:t>
            </a:r>
            <a:r>
              <a:rPr lang="zh-CN" altLang="en-US" sz="2000" dirty="0" smtClean="0"/>
              <a:t>是按照各个类别的比重进行随机选择。</a:t>
            </a:r>
            <a:endParaRPr lang="en-US" altLang="zh-CN" sz="2000" dirty="0" smtClean="0"/>
          </a:p>
          <a:p>
            <a:r>
              <a:rPr lang="en-US" altLang="zh-CN" sz="2000" dirty="0" smtClean="0"/>
              <a:t>All</a:t>
            </a:r>
            <a:r>
              <a:rPr lang="zh-CN" altLang="en-US" sz="2000" dirty="0" smtClean="0"/>
              <a:t>表示使用所有的特征，</a:t>
            </a:r>
            <a:r>
              <a:rPr lang="en-US" altLang="zh-CN" sz="2000" dirty="0" smtClean="0"/>
              <a:t>Sel.</a:t>
            </a:r>
            <a:r>
              <a:rPr lang="zh-CN" altLang="en-US" sz="2000" dirty="0" smtClean="0"/>
              <a:t>表示使用最具有判别性的</a:t>
            </a:r>
            <a:r>
              <a:rPr lang="en-US" altLang="zh-CN" sz="2000" dirty="0" smtClean="0"/>
              <a:t>55</a:t>
            </a:r>
            <a:r>
              <a:rPr lang="zh-CN" altLang="en-US" sz="2000" dirty="0" smtClean="0"/>
              <a:t>个特征。</a:t>
            </a:r>
            <a:endParaRPr lang="en-US" altLang="zh-CN" sz="2000"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rmAutofit fontScale="70000" lnSpcReduction="20000"/>
          </a:bodyPr>
          <a:lstStyle/>
          <a:p>
            <a:pPr marL="342900" lvl="0" indent="-342900">
              <a:spcBef>
                <a:spcPct val="20000"/>
              </a:spcBef>
              <a:buFont typeface="Arial" pitchFamily="34" charset="0"/>
              <a:buChar char="•"/>
            </a:pPr>
            <a:r>
              <a:rPr lang="en-US" sz="2000" dirty="0" smtClean="0"/>
              <a:t>[1]. Kessler B, </a:t>
            </a:r>
            <a:r>
              <a:rPr lang="en-US" sz="2000" dirty="0" err="1" smtClean="0"/>
              <a:t>Numberg</a:t>
            </a:r>
            <a:r>
              <a:rPr lang="en-US" sz="2000" dirty="0" smtClean="0"/>
              <a:t> G, </a:t>
            </a:r>
            <a:r>
              <a:rPr lang="en-US" sz="2000" dirty="0" err="1" smtClean="0"/>
              <a:t>Schütze</a:t>
            </a:r>
            <a:r>
              <a:rPr lang="en-US" sz="2000" dirty="0" smtClean="0"/>
              <a:t> H. Automatic detection of text </a:t>
            </a:r>
            <a:r>
              <a:rPr lang="en-US" altLang="zh-CN" sz="2000" dirty="0" smtClean="0"/>
              <a:t>genre.</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41987" name="Picture 3" descr="C:\Users\suyan\AppData\Local\Temp\{96B7E22B-ABB2-4BDB-9BE4-AF7EEA40F3EB}.png"/>
          <p:cNvPicPr>
            <a:picLocks noChangeAspect="1" noChangeArrowheads="1"/>
          </p:cNvPicPr>
          <p:nvPr/>
        </p:nvPicPr>
        <p:blipFill>
          <a:blip r:embed="rId2"/>
          <a:srcRect/>
          <a:stretch>
            <a:fillRect/>
          </a:stretch>
        </p:blipFill>
        <p:spPr bwMode="auto">
          <a:xfrm>
            <a:off x="2643174" y="1643050"/>
            <a:ext cx="5429288" cy="324714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特征工程</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一、思想</a:t>
            </a:r>
            <a:endParaRPr lang="en-US" altLang="zh-CN" sz="2400" b="1" dirty="0" smtClean="0"/>
          </a:p>
          <a:p>
            <a:r>
              <a:rPr lang="en-US" altLang="zh-CN" sz="2000" b="1" dirty="0" smtClean="0"/>
              <a:t>Finn</a:t>
            </a:r>
            <a:r>
              <a:rPr lang="zh-CN" altLang="en-US" sz="2000" dirty="0" smtClean="0"/>
              <a:t>认为</a:t>
            </a:r>
            <a:r>
              <a:rPr lang="zh-CN" altLang="en-US" sz="2000" dirty="0" smtClean="0">
                <a:solidFill>
                  <a:srgbClr val="FF0000"/>
                </a:solidFill>
              </a:rPr>
              <a:t>体裁分类是从话题分类这个领域转移过来的</a:t>
            </a:r>
            <a:r>
              <a:rPr lang="zh-CN" altLang="en-US" sz="2000" dirty="0" smtClean="0"/>
              <a:t>。同时体裁又是和话题相互正交的，同一话题的文章可能是不同体裁。</a:t>
            </a:r>
            <a:endParaRPr lang="en-US" altLang="zh-CN" sz="2000" dirty="0" smtClean="0"/>
          </a:p>
          <a:p>
            <a:r>
              <a:rPr lang="zh-CN" altLang="en-US" sz="2000" dirty="0" smtClean="0"/>
              <a:t>在体材分类中，他提出这样一个假设</a:t>
            </a:r>
            <a:r>
              <a:rPr lang="en-US" altLang="zh-CN" sz="2000" dirty="0" smtClean="0"/>
              <a:t>——</a:t>
            </a:r>
            <a:r>
              <a:rPr lang="zh-CN" altLang="en-US" sz="2000" dirty="0" smtClean="0">
                <a:solidFill>
                  <a:srgbClr val="FF0000"/>
                </a:solidFill>
              </a:rPr>
              <a:t>域转移</a:t>
            </a:r>
            <a:r>
              <a:rPr lang="zh-CN" altLang="en-US" sz="2000" dirty="0" smtClean="0"/>
              <a:t>，即是否在一个话题上训练的体裁分类器在其他话题上也能成功得适用。例如，在电影领域中能区分一条评论是消极还是积极的分类器，在餐饮领域也能区分。</a:t>
            </a:r>
            <a:endParaRPr lang="en-US" altLang="zh-CN" sz="2000"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en-US" sz="1400" dirty="0" smtClean="0"/>
              <a:t>[2]. Finn A, </a:t>
            </a:r>
            <a:r>
              <a:rPr lang="en-US" sz="1400" dirty="0" err="1" smtClean="0"/>
              <a:t>Kushmerick</a:t>
            </a:r>
            <a:r>
              <a:rPr lang="en-US" sz="1400" dirty="0" smtClean="0"/>
              <a:t> N. Learning to classify documents according to genre.</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a:t>
            </a:r>
            <a:r>
              <a:rPr lang="en-US" altLang="zh-CN" dirty="0" smtClean="0"/>
              <a:t>—</a:t>
            </a:r>
            <a:r>
              <a:rPr lang="zh-CN" altLang="en-US" dirty="0" smtClean="0"/>
              <a:t>特征工程</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600" dirty="0" smtClean="0"/>
              <a:t>二、数据集</a:t>
            </a:r>
            <a:endParaRPr lang="en-US" altLang="zh-CN" sz="2600" dirty="0" smtClean="0"/>
          </a:p>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r>
              <a:rPr lang="zh-CN" altLang="en-US" sz="2000" dirty="0" smtClean="0"/>
              <a:t>本文对体裁分类进行如下两种。</a:t>
            </a:r>
            <a:endParaRPr lang="en-US" altLang="zh-CN" sz="2000" dirty="0" smtClean="0"/>
          </a:p>
          <a:p>
            <a:pPr lvl="1"/>
            <a:r>
              <a:rPr lang="en-US" altLang="zh-CN" sz="1600" dirty="0" smtClean="0"/>
              <a:t>1. </a:t>
            </a:r>
            <a:r>
              <a:rPr lang="zh-CN" altLang="en-US" sz="1600" dirty="0" smtClean="0"/>
              <a:t>文章中作者表达的关键是主管的还是客观的。这一方面的文章由足球、经济、政治构成。</a:t>
            </a:r>
            <a:endParaRPr lang="en-US" altLang="zh-CN" sz="1600" dirty="0" smtClean="0"/>
          </a:p>
          <a:p>
            <a:pPr lvl="2"/>
            <a:r>
              <a:rPr lang="zh-CN" altLang="en-US" sz="1200" dirty="0" smtClean="0"/>
              <a:t>事实：大选将在</a:t>
            </a:r>
            <a:r>
              <a:rPr lang="en-US" altLang="zh-CN" sz="1200" dirty="0" smtClean="0"/>
              <a:t>18</a:t>
            </a:r>
            <a:r>
              <a:rPr lang="zh-CN" altLang="en-US" sz="1200" dirty="0" smtClean="0"/>
              <a:t>日进行。</a:t>
            </a:r>
            <a:endParaRPr lang="en-US" altLang="zh-CN" sz="1200" dirty="0" smtClean="0"/>
          </a:p>
          <a:p>
            <a:pPr lvl="2"/>
            <a:r>
              <a:rPr lang="zh-CN" altLang="en-US" sz="1200" dirty="0" smtClean="0"/>
              <a:t>观点：听到这个消息我的心情是近乎崩溃的。</a:t>
            </a:r>
          </a:p>
          <a:p>
            <a:pPr lvl="1"/>
            <a:r>
              <a:rPr lang="en-US" altLang="zh-CN" sz="1600" dirty="0" smtClean="0"/>
              <a:t>2. </a:t>
            </a:r>
            <a:r>
              <a:rPr lang="zh-CN" altLang="en-US" sz="1600" dirty="0" smtClean="0"/>
              <a:t>一个评论是消极的还是积极的。这一方面的文章由电影和餐馆构成。</a:t>
            </a:r>
            <a:endParaRPr lang="en-US" altLang="zh-CN" sz="1600" dirty="0" smtClean="0"/>
          </a:p>
          <a:p>
            <a:pPr lvl="2"/>
            <a:r>
              <a:rPr lang="zh-CN" altLang="en-US" sz="1200" dirty="0" smtClean="0"/>
              <a:t>积极：这电影的构思真是精妙绝伦。</a:t>
            </a:r>
            <a:endParaRPr lang="en-US" altLang="zh-CN" sz="1200" dirty="0" smtClean="0"/>
          </a:p>
          <a:p>
            <a:pPr lvl="2"/>
            <a:r>
              <a:rPr lang="zh-CN" altLang="en-US" sz="1200" dirty="0" smtClean="0"/>
              <a:t>消极：电影的冗余镜头太多。</a:t>
            </a:r>
            <a:endParaRPr lang="en-US" altLang="zh-CN" sz="1200" dirty="0" smtClean="0"/>
          </a:p>
          <a:p>
            <a:endParaRPr lang="en-US" altLang="zh-CN" sz="2800" dirty="0" smtClean="0"/>
          </a:p>
          <a:p>
            <a:endParaRPr lang="en-US" altLang="zh-CN" sz="2800" dirty="0" smtClean="0"/>
          </a:p>
          <a:p>
            <a:endParaRPr lang="en-US" altLang="zh-CN" sz="2800" dirty="0" smtClean="0"/>
          </a:p>
          <a:p>
            <a:endParaRPr lang="en-US" altLang="zh-CN" sz="2800" dirty="0" smtClean="0"/>
          </a:p>
        </p:txBody>
      </p:sp>
      <p:sp>
        <p:nvSpPr>
          <p:cNvPr id="7" name="内容占位符 2"/>
          <p:cNvSpPr txBox="1">
            <a:spLocks/>
          </p:cNvSpPr>
          <p:nvPr/>
        </p:nvSpPr>
        <p:spPr>
          <a:xfrm>
            <a:off x="485804" y="6215082"/>
            <a:ext cx="8229600" cy="285752"/>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en-US" sz="1400" dirty="0" smtClean="0"/>
              <a:t>[2]. Finn A, </a:t>
            </a:r>
            <a:r>
              <a:rPr lang="en-US" sz="1400" dirty="0" err="1" smtClean="0"/>
              <a:t>Kushmerick</a:t>
            </a:r>
            <a:r>
              <a:rPr lang="en-US" sz="1400" dirty="0" smtClean="0"/>
              <a:t> N. Learning to classify documents according to genre.</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pic>
        <p:nvPicPr>
          <p:cNvPr id="44033" name="Picture 1" descr="C:\Users\suyan\AppData\Local\Temp\{AA202345-DD49-41DF-ABAC-B11EC6163394}.png"/>
          <p:cNvPicPr>
            <a:picLocks noChangeAspect="1" noChangeArrowheads="1"/>
          </p:cNvPicPr>
          <p:nvPr/>
        </p:nvPicPr>
        <p:blipFill>
          <a:blip r:embed="rId2"/>
          <a:srcRect/>
          <a:stretch>
            <a:fillRect/>
          </a:stretch>
        </p:blipFill>
        <p:spPr bwMode="auto">
          <a:xfrm>
            <a:off x="4572000" y="1643050"/>
            <a:ext cx="3714776" cy="2578963"/>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1542</TotalTime>
  <Words>2427</Words>
  <PresentationFormat>全屏显示(4:3)</PresentationFormat>
  <Paragraphs>231</Paragraphs>
  <Slides>26</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Office 主题</vt:lpstr>
      <vt:lpstr>Equation</vt:lpstr>
      <vt:lpstr>Genre Identification</vt:lpstr>
      <vt:lpstr>目录</vt:lpstr>
      <vt:lpstr>研究方向</vt:lpstr>
      <vt:lpstr>研究方向—特征工程</vt:lpstr>
      <vt:lpstr>研究方向—特征工程</vt:lpstr>
      <vt:lpstr>研究方向—特征工程</vt:lpstr>
      <vt:lpstr>研究方向—特征工程</vt:lpstr>
      <vt:lpstr>研究方向—特征工程</vt:lpstr>
      <vt:lpstr>研究方向—特征工程</vt:lpstr>
      <vt:lpstr>研究方向—特征工程</vt:lpstr>
      <vt:lpstr>研究方向—特征工程</vt:lpstr>
      <vt:lpstr>研究方向—特征工程</vt:lpstr>
      <vt:lpstr>研究方向—特征工程</vt:lpstr>
      <vt:lpstr>研究方向—特征工程</vt:lpstr>
      <vt:lpstr>研究方向—特征工程</vt:lpstr>
      <vt:lpstr>研究方向—机器学习算法</vt:lpstr>
      <vt:lpstr>研究方向—机器学习算法</vt:lpstr>
      <vt:lpstr>研究方向—机器学习算法</vt:lpstr>
      <vt:lpstr>研究方向—机器学习算法</vt:lpstr>
      <vt:lpstr>研究方向—机器学习算法</vt:lpstr>
      <vt:lpstr>研究方向—文本以外视图</vt:lpstr>
      <vt:lpstr>研究方向—文本以外视图</vt:lpstr>
      <vt:lpstr>研究方向—文本以外视图</vt:lpstr>
      <vt:lpstr>研究方向—文本以外视图</vt:lpstr>
      <vt:lpstr>研究方向—文本以外视图</vt:lpstr>
      <vt:lpstr>研究方向—文本以外视图</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Influence Probabilities In Social Networks</dc:title>
  <dc:creator>suyan(闫肃)</dc:creator>
  <cp:lastModifiedBy>suyan</cp:lastModifiedBy>
  <cp:revision>437</cp:revision>
  <dcterms:created xsi:type="dcterms:W3CDTF">2015-09-22T02:12:59Z</dcterms:created>
  <dcterms:modified xsi:type="dcterms:W3CDTF">2015-09-30T12:01:43Z</dcterms:modified>
</cp:coreProperties>
</file>