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Default Extension="bin" ContentType="application/vnd.openxmlformats-officedocument.oleObject"/>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8" r:id="rId3"/>
    <p:sldId id="257" r:id="rId4"/>
    <p:sldId id="258" r:id="rId5"/>
    <p:sldId id="259" r:id="rId6"/>
    <p:sldId id="260" r:id="rId7"/>
    <p:sldId id="261" r:id="rId8"/>
    <p:sldId id="262" r:id="rId9"/>
    <p:sldId id="263" r:id="rId10"/>
    <p:sldId id="266" r:id="rId11"/>
    <p:sldId id="264" r:id="rId12"/>
    <p:sldId id="268" r:id="rId13"/>
    <p:sldId id="265" r:id="rId14"/>
    <p:sldId id="267" r:id="rId15"/>
    <p:sldId id="271" r:id="rId16"/>
    <p:sldId id="272" r:id="rId17"/>
    <p:sldId id="269" r:id="rId18"/>
    <p:sldId id="273" r:id="rId19"/>
    <p:sldId id="274" r:id="rId20"/>
    <p:sldId id="275" r:id="rId21"/>
    <p:sldId id="276" r:id="rId22"/>
    <p:sldId id="277" r:id="rId23"/>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4" d="100"/>
          <a:sy n="84" d="100"/>
        </p:scale>
        <p:origin x="-1152" y="-7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image" Target="../media/image20.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9.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image" Target="../media/image4.wmf"/><Relationship Id="rId4" Type="http://schemas.openxmlformats.org/officeDocument/2006/relationships/image" Target="../media/image7.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1.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image" Target="../media/image9.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wmf"/><Relationship Id="rId1" Type="http://schemas.openxmlformats.org/officeDocument/2006/relationships/image" Target="../media/image10.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wmf"/><Relationship Id="rId1" Type="http://schemas.openxmlformats.org/officeDocument/2006/relationships/image" Target="../media/image12.wmf"/><Relationship Id="rId4" Type="http://schemas.openxmlformats.org/officeDocument/2006/relationships/image" Target="../media/image14.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image" Target="../media/image16.wmf"/><Relationship Id="rId1" Type="http://schemas.openxmlformats.org/officeDocument/2006/relationships/image" Target="../media/image15.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8.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2015/9/22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2015/9/22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2015/9/22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2015/9/22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2015/9/22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2015/9/22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2015/9/22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2015/9/22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2015/9/22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2015/9/22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2015/9/22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2015/9/22</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oleObject" Target="../embeddings/oleObject17.bin"/><Relationship Id="rId5" Type="http://schemas.openxmlformats.org/officeDocument/2006/relationships/oleObject" Target="../embeddings/oleObject16.bin"/><Relationship Id="rId4" Type="http://schemas.openxmlformats.org/officeDocument/2006/relationships/oleObject" Target="../embeddings/oleObject15.bin"/></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2.xml"/><Relationship Id="rId1" Type="http://schemas.openxmlformats.org/officeDocument/2006/relationships/vmlDrawing" Target="../drawings/vmlDrawing8.vml"/><Relationship Id="rId5" Type="http://schemas.openxmlformats.org/officeDocument/2006/relationships/oleObject" Target="../embeddings/oleObject20.bin"/><Relationship Id="rId4" Type="http://schemas.openxmlformats.org/officeDocument/2006/relationships/oleObject" Target="../embeddings/oleObject19.bin"/></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oleObject" Target="../embeddings/oleObject23.bin"/></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Layout" Target="../slideLayouts/slideLayout2.xml"/><Relationship Id="rId1" Type="http://schemas.openxmlformats.org/officeDocument/2006/relationships/vmlDrawing" Target="../drawings/vmlDrawing11.vml"/><Relationship Id="rId4" Type="http://schemas.openxmlformats.org/officeDocument/2006/relationships/image" Target="../media/image28.png"/></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Layout" Target="../slideLayouts/slideLayout2.xml"/><Relationship Id="rId1" Type="http://schemas.openxmlformats.org/officeDocument/2006/relationships/vmlDrawing" Target="../drawings/vmlDrawing12.vml"/><Relationship Id="rId4" Type="http://schemas.openxmlformats.org/officeDocument/2006/relationships/image" Target="../media/image3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oleObject" Target="../embeddings/oleObject1.bin"/></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6.bin"/><Relationship Id="rId5" Type="http://schemas.openxmlformats.org/officeDocument/2006/relationships/oleObject" Target="../embeddings/oleObject5.bin"/><Relationship Id="rId4" Type="http://schemas.openxmlformats.org/officeDocument/2006/relationships/oleObject" Target="../embeddings/oleObject4.bin"/></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oleObject" Target="../embeddings/oleObject8.bin"/></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oleObject" Target="../embeddings/oleObject10.bin"/></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oleObject" Target="../embeddings/oleObject13.bin"/><Relationship Id="rId4" Type="http://schemas.openxmlformats.org/officeDocument/2006/relationships/oleObject" Target="../embeddings/oleObject12.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b="1" dirty="0" smtClean="0"/>
              <a:t>Learning Influence Probabilities In Social Networks</a:t>
            </a:r>
            <a:endParaRPr lang="zh-CN" altLang="en-US" dirty="0"/>
          </a:p>
        </p:txBody>
      </p:sp>
      <p:sp>
        <p:nvSpPr>
          <p:cNvPr id="3" name="副标题 2"/>
          <p:cNvSpPr>
            <a:spLocks noGrp="1"/>
          </p:cNvSpPr>
          <p:nvPr>
            <p:ph type="subTitle" idx="1"/>
          </p:nvPr>
        </p:nvSpPr>
        <p:spPr/>
        <p:txBody>
          <a:bodyPr/>
          <a:lstStyle/>
          <a:p>
            <a:r>
              <a:rPr lang="zh-CN" altLang="en-US" dirty="0" smtClean="0"/>
              <a:t>在社交网络中学习影响的概率</a:t>
            </a:r>
            <a:endParaRPr lang="zh-CN"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建立</a:t>
            </a:r>
            <a:r>
              <a:rPr lang="zh-CN" altLang="en-US" dirty="0" smtClean="0"/>
              <a:t>模型</a:t>
            </a:r>
            <a:endParaRPr lang="zh-CN" altLang="en-US" dirty="0"/>
          </a:p>
        </p:txBody>
      </p:sp>
      <p:sp>
        <p:nvSpPr>
          <p:cNvPr id="3" name="内容占位符 2"/>
          <p:cNvSpPr>
            <a:spLocks noGrp="1"/>
          </p:cNvSpPr>
          <p:nvPr>
            <p:ph idx="1"/>
          </p:nvPr>
        </p:nvSpPr>
        <p:spPr/>
        <p:txBody>
          <a:bodyPr/>
          <a:lstStyle/>
          <a:p>
            <a:r>
              <a:rPr lang="zh-CN" altLang="en-US" dirty="0" smtClean="0"/>
              <a:t>一、静态模型</a:t>
            </a:r>
            <a:endParaRPr lang="en-US" altLang="zh-CN" dirty="0" smtClean="0"/>
          </a:p>
          <a:p>
            <a:r>
              <a:rPr lang="zh-CN" altLang="en-US" dirty="0" smtClean="0"/>
              <a:t>用户之间影响程度</a:t>
            </a:r>
            <a:r>
              <a:rPr lang="en-US" altLang="zh-CN" dirty="0" smtClean="0"/>
              <a:t>	</a:t>
            </a:r>
            <a:r>
              <a:rPr lang="en-US" altLang="zh-CN" dirty="0" smtClean="0"/>
              <a:t>	</a:t>
            </a:r>
            <a:r>
              <a:rPr lang="zh-CN" altLang="en-US" dirty="0" smtClean="0"/>
              <a:t>已知之后，就能对用户被影响概率</a:t>
            </a:r>
            <a:r>
              <a:rPr lang="en-US" altLang="zh-CN" dirty="0" smtClean="0"/>
              <a:t>		</a:t>
            </a:r>
            <a:r>
              <a:rPr lang="zh-CN" altLang="en-US" dirty="0" smtClean="0"/>
              <a:t>进行建模，如果超过一定的阈值</a:t>
            </a:r>
            <a:r>
              <a:rPr lang="en-US" altLang="zh-CN" dirty="0" smtClean="0"/>
              <a:t> </a:t>
            </a:r>
            <a:r>
              <a:rPr lang="en-US" altLang="zh-CN" dirty="0" smtClean="0"/>
              <a:t>     </a:t>
            </a:r>
            <a:r>
              <a:rPr lang="zh-CN" altLang="en-US" dirty="0" smtClean="0"/>
              <a:t>，就表明用户</a:t>
            </a:r>
            <a:r>
              <a:rPr lang="en-US" altLang="zh-CN" dirty="0" smtClean="0"/>
              <a:t>u</a:t>
            </a:r>
            <a:r>
              <a:rPr lang="zh-CN" altLang="en-US" dirty="0" smtClean="0"/>
              <a:t>被激活。</a:t>
            </a:r>
            <a:endParaRPr lang="en-US" altLang="zh-CN" dirty="0" smtClean="0"/>
          </a:p>
          <a:p>
            <a:endParaRPr lang="en-US" altLang="zh-CN" dirty="0" smtClean="0"/>
          </a:p>
          <a:p>
            <a:endParaRPr lang="en-US" altLang="zh-CN" dirty="0" smtClean="0"/>
          </a:p>
          <a:p>
            <a:r>
              <a:rPr lang="zh-CN" altLang="en-US" dirty="0" smtClean="0"/>
              <a:t>表示</a:t>
            </a:r>
            <a:r>
              <a:rPr lang="zh-CN" altLang="en-US" dirty="0" smtClean="0">
                <a:solidFill>
                  <a:srgbClr val="FF0000"/>
                </a:solidFill>
              </a:rPr>
              <a:t>至少一个邻居</a:t>
            </a:r>
            <a:r>
              <a:rPr lang="zh-CN" altLang="en-US" dirty="0" smtClean="0"/>
              <a:t>用户影响了用户</a:t>
            </a:r>
            <a:r>
              <a:rPr lang="en-US" altLang="zh-CN" dirty="0" smtClean="0"/>
              <a:t>u</a:t>
            </a:r>
            <a:r>
              <a:rPr lang="zh-CN" altLang="en-US" dirty="0" smtClean="0"/>
              <a:t>，即</a:t>
            </a:r>
            <a:r>
              <a:rPr lang="en-US" altLang="zh-CN" dirty="0" smtClean="0"/>
              <a:t>u</a:t>
            </a:r>
            <a:r>
              <a:rPr lang="zh-CN" altLang="en-US" dirty="0" smtClean="0"/>
              <a:t>的被影响概率。</a:t>
            </a:r>
            <a:endParaRPr lang="en-US" altLang="zh-CN" dirty="0" smtClean="0"/>
          </a:p>
        </p:txBody>
      </p:sp>
      <p:graphicFrame>
        <p:nvGraphicFramePr>
          <p:cNvPr id="17412" name="Object 4"/>
          <p:cNvGraphicFramePr>
            <a:graphicFrameLocks noChangeAspect="1"/>
          </p:cNvGraphicFramePr>
          <p:nvPr/>
        </p:nvGraphicFramePr>
        <p:xfrm>
          <a:off x="3071802" y="3929066"/>
          <a:ext cx="3286125" cy="771525"/>
        </p:xfrm>
        <a:graphic>
          <a:graphicData uri="http://schemas.openxmlformats.org/presentationml/2006/ole">
            <p:oleObj spid="_x0000_s22530" name="Equation" r:id="rId3" imgW="1460160" imgH="342720" progId="Equation.KSEE3">
              <p:embed/>
            </p:oleObj>
          </a:graphicData>
        </a:graphic>
      </p:graphicFrame>
      <p:graphicFrame>
        <p:nvGraphicFramePr>
          <p:cNvPr id="22533" name="Object 5"/>
          <p:cNvGraphicFramePr>
            <a:graphicFrameLocks noChangeAspect="1"/>
          </p:cNvGraphicFramePr>
          <p:nvPr/>
        </p:nvGraphicFramePr>
        <p:xfrm>
          <a:off x="4143372" y="2071678"/>
          <a:ext cx="776288" cy="701675"/>
        </p:xfrm>
        <a:graphic>
          <a:graphicData uri="http://schemas.openxmlformats.org/presentationml/2006/ole">
            <p:oleObj spid="_x0000_s22533" name="Equation" r:id="rId4" imgW="266400" imgH="241200" progId="Equation.KSEE3">
              <p:embed/>
            </p:oleObj>
          </a:graphicData>
        </a:graphic>
      </p:graphicFrame>
      <p:graphicFrame>
        <p:nvGraphicFramePr>
          <p:cNvPr id="22534" name="Object 6"/>
          <p:cNvGraphicFramePr>
            <a:graphicFrameLocks noChangeAspect="1"/>
          </p:cNvGraphicFramePr>
          <p:nvPr/>
        </p:nvGraphicFramePr>
        <p:xfrm>
          <a:off x="3817940" y="2643182"/>
          <a:ext cx="1182688" cy="665163"/>
        </p:xfrm>
        <a:graphic>
          <a:graphicData uri="http://schemas.openxmlformats.org/presentationml/2006/ole">
            <p:oleObj spid="_x0000_s22534" name="Equation" r:id="rId5" imgW="406080" imgH="228600" progId="Equation.KSEE3">
              <p:embed/>
            </p:oleObj>
          </a:graphicData>
        </a:graphic>
      </p:graphicFrame>
      <p:graphicFrame>
        <p:nvGraphicFramePr>
          <p:cNvPr id="22536" name="Object 8"/>
          <p:cNvGraphicFramePr>
            <a:graphicFrameLocks noChangeAspect="1"/>
          </p:cNvGraphicFramePr>
          <p:nvPr/>
        </p:nvGraphicFramePr>
        <p:xfrm>
          <a:off x="3357554" y="3143248"/>
          <a:ext cx="481013" cy="665162"/>
        </p:xfrm>
        <a:graphic>
          <a:graphicData uri="http://schemas.openxmlformats.org/presentationml/2006/ole">
            <p:oleObj spid="_x0000_s22536" name="Equation" r:id="rId6" imgW="164880" imgH="228600" progId="Equation.KSEE3">
              <p:embed/>
            </p:oleObj>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建立</a:t>
            </a:r>
            <a:r>
              <a:rPr lang="zh-CN" altLang="en-US" dirty="0" smtClean="0"/>
              <a:t>模型</a:t>
            </a:r>
            <a:endParaRPr lang="zh-CN" altLang="en-US" dirty="0"/>
          </a:p>
        </p:txBody>
      </p:sp>
      <p:sp>
        <p:nvSpPr>
          <p:cNvPr id="3" name="内容占位符 2"/>
          <p:cNvSpPr>
            <a:spLocks noGrp="1"/>
          </p:cNvSpPr>
          <p:nvPr>
            <p:ph idx="1"/>
          </p:nvPr>
        </p:nvSpPr>
        <p:spPr/>
        <p:txBody>
          <a:bodyPr/>
          <a:lstStyle/>
          <a:p>
            <a:r>
              <a:rPr lang="zh-CN" altLang="en-US" dirty="0" smtClean="0"/>
              <a:t>二、连续时间模型</a:t>
            </a:r>
          </a:p>
          <a:p>
            <a:pPr lvl="1"/>
            <a:r>
              <a:rPr lang="zh-CN" altLang="en-US" dirty="0" smtClean="0"/>
              <a:t>由于随着时间的增长，用户共同行为的频率指数降低，因此假设用户在连续时间模型中的影响概率也呈</a:t>
            </a:r>
            <a:r>
              <a:rPr lang="zh-CN" altLang="en-US" dirty="0" smtClean="0">
                <a:solidFill>
                  <a:srgbClr val="FF0000"/>
                </a:solidFill>
              </a:rPr>
              <a:t>指数衰减</a:t>
            </a:r>
            <a:r>
              <a:rPr lang="zh-CN" altLang="en-US" dirty="0" smtClean="0"/>
              <a:t>。</a:t>
            </a:r>
            <a:endParaRPr lang="en-US" altLang="zh-CN" dirty="0" smtClean="0"/>
          </a:p>
          <a:p>
            <a:pPr lvl="1"/>
            <a:endParaRPr lang="en-US" altLang="zh-CN" dirty="0" smtClean="0"/>
          </a:p>
          <a:p>
            <a:pPr lvl="1"/>
            <a:r>
              <a:rPr lang="zh-CN" altLang="en-US" dirty="0" smtClean="0"/>
              <a:t>其中，初始值由静态模型得到，    表示</a:t>
            </a:r>
            <a:r>
              <a:rPr lang="en-US" altLang="zh-CN" dirty="0" smtClean="0"/>
              <a:t>u</a:t>
            </a:r>
            <a:r>
              <a:rPr lang="zh-CN" altLang="en-US" dirty="0" smtClean="0"/>
              <a:t>完成某一行为后</a:t>
            </a:r>
            <a:r>
              <a:rPr lang="en-US" altLang="zh-CN" dirty="0" smtClean="0"/>
              <a:t>v</a:t>
            </a:r>
            <a:r>
              <a:rPr lang="zh-CN" altLang="en-US" dirty="0" smtClean="0"/>
              <a:t>完成该行为的平均时延。</a:t>
            </a:r>
            <a:endParaRPr lang="en-US" altLang="zh-CN" dirty="0" smtClean="0"/>
          </a:p>
          <a:p>
            <a:pPr lvl="1"/>
            <a:endParaRPr lang="en-US" altLang="zh-CN" dirty="0" smtClean="0"/>
          </a:p>
          <a:p>
            <a:pPr lvl="1"/>
            <a:endParaRPr lang="en-US" altLang="zh-CN" dirty="0" smtClean="0"/>
          </a:p>
          <a:p>
            <a:pPr lvl="1"/>
            <a:endParaRPr lang="en-US" altLang="zh-CN" dirty="0" smtClean="0"/>
          </a:p>
        </p:txBody>
      </p:sp>
      <p:graphicFrame>
        <p:nvGraphicFramePr>
          <p:cNvPr id="20485" name="Object 5"/>
          <p:cNvGraphicFramePr>
            <a:graphicFrameLocks noChangeAspect="1"/>
          </p:cNvGraphicFramePr>
          <p:nvPr/>
        </p:nvGraphicFramePr>
        <p:xfrm>
          <a:off x="3071802" y="3471867"/>
          <a:ext cx="2686050" cy="600075"/>
        </p:xfrm>
        <a:graphic>
          <a:graphicData uri="http://schemas.openxmlformats.org/presentationml/2006/ole">
            <p:oleObj spid="_x0000_s20485" name="Equation" r:id="rId3" imgW="1193760" imgH="266400" progId="Equation.KSEE3">
              <p:embed/>
            </p:oleObj>
          </a:graphicData>
        </a:graphic>
      </p:graphicFrame>
      <p:graphicFrame>
        <p:nvGraphicFramePr>
          <p:cNvPr id="20487" name="Object 7"/>
          <p:cNvGraphicFramePr>
            <a:graphicFrameLocks noChangeAspect="1"/>
          </p:cNvGraphicFramePr>
          <p:nvPr/>
        </p:nvGraphicFramePr>
        <p:xfrm>
          <a:off x="6072198" y="4000504"/>
          <a:ext cx="400050" cy="514350"/>
        </p:xfrm>
        <a:graphic>
          <a:graphicData uri="http://schemas.openxmlformats.org/presentationml/2006/ole">
            <p:oleObj spid="_x0000_s20487" name="Equation" r:id="rId4" imgW="177480" imgH="228600" progId="Equation.KSEE3">
              <p:embed/>
            </p:oleObj>
          </a:graphicData>
        </a:graphic>
      </p:graphicFrame>
      <p:graphicFrame>
        <p:nvGraphicFramePr>
          <p:cNvPr id="20489" name="Object 9"/>
          <p:cNvGraphicFramePr>
            <a:graphicFrameLocks noChangeAspect="1"/>
          </p:cNvGraphicFramePr>
          <p:nvPr/>
        </p:nvGraphicFramePr>
        <p:xfrm>
          <a:off x="3071802" y="5143512"/>
          <a:ext cx="3286125" cy="771525"/>
        </p:xfrm>
        <a:graphic>
          <a:graphicData uri="http://schemas.openxmlformats.org/presentationml/2006/ole">
            <p:oleObj spid="_x0000_s20489" name="Equation" r:id="rId5" imgW="1460160" imgH="342720" progId="Equation.KSEE3">
              <p:embed/>
            </p:oleObj>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建立</a:t>
            </a:r>
            <a:r>
              <a:rPr lang="zh-CN" altLang="en-US" dirty="0" smtClean="0"/>
              <a:t>模型</a:t>
            </a:r>
            <a:endParaRPr lang="zh-CN" altLang="en-US" dirty="0"/>
          </a:p>
        </p:txBody>
      </p:sp>
      <p:sp>
        <p:nvSpPr>
          <p:cNvPr id="3" name="内容占位符 2"/>
          <p:cNvSpPr>
            <a:spLocks noGrp="1"/>
          </p:cNvSpPr>
          <p:nvPr>
            <p:ph idx="1"/>
          </p:nvPr>
        </p:nvSpPr>
        <p:spPr/>
        <p:txBody>
          <a:bodyPr/>
          <a:lstStyle/>
          <a:p>
            <a:r>
              <a:rPr lang="zh-CN" altLang="en-US" dirty="0" smtClean="0"/>
              <a:t>二、连续时间模型</a:t>
            </a:r>
            <a:endParaRPr lang="en-US" altLang="zh-CN" dirty="0" smtClean="0"/>
          </a:p>
          <a:p>
            <a:pPr lvl="1"/>
            <a:r>
              <a:rPr lang="zh-CN" altLang="en-US" dirty="0" smtClean="0"/>
              <a:t>对于用户被影响概率，需要求得其极值，然后和阈值进行比较，但是由于一旦出现新的邻居，这个概率就会升高并且骤降，导致有</a:t>
            </a:r>
            <a:r>
              <a:rPr lang="zh-CN" altLang="en-US" dirty="0" smtClean="0">
                <a:solidFill>
                  <a:srgbClr val="FF0000"/>
                </a:solidFill>
              </a:rPr>
              <a:t>多个局部极值</a:t>
            </a:r>
            <a:r>
              <a:rPr lang="zh-CN" altLang="en-US" dirty="0" smtClean="0"/>
              <a:t>，因此不能增量的计算，故计算复杂度高。</a:t>
            </a:r>
            <a:endParaRPr lang="en-US" altLang="zh-CN" dirty="0" smtClean="0"/>
          </a:p>
        </p:txBody>
      </p:sp>
      <p:graphicFrame>
        <p:nvGraphicFramePr>
          <p:cNvPr id="20489" name="Object 9"/>
          <p:cNvGraphicFramePr>
            <a:graphicFrameLocks noChangeAspect="1"/>
          </p:cNvGraphicFramePr>
          <p:nvPr/>
        </p:nvGraphicFramePr>
        <p:xfrm>
          <a:off x="1643042" y="4572008"/>
          <a:ext cx="3286125" cy="771525"/>
        </p:xfrm>
        <a:graphic>
          <a:graphicData uri="http://schemas.openxmlformats.org/presentationml/2006/ole">
            <p:oleObj spid="_x0000_s24580" name="Equation" r:id="rId3" imgW="1460160" imgH="342720" progId="Equation.KSEE3">
              <p:embed/>
            </p:oleObj>
          </a:graphicData>
        </a:graphic>
      </p:graphicFrame>
      <p:pic>
        <p:nvPicPr>
          <p:cNvPr id="24581" name="Picture 5" descr="C:\Users\suyan\AppData\Roaming\Tencent\Users\619809272\QQ\WinTemp\RichOle\5MYCJHWFM0HO6~`J{R`3W04.png"/>
          <p:cNvPicPr>
            <a:picLocks noChangeAspect="1" noChangeArrowheads="1"/>
          </p:cNvPicPr>
          <p:nvPr/>
        </p:nvPicPr>
        <p:blipFill>
          <a:blip r:embed="rId4"/>
          <a:srcRect/>
          <a:stretch>
            <a:fillRect/>
          </a:stretch>
        </p:blipFill>
        <p:spPr bwMode="auto">
          <a:xfrm>
            <a:off x="5357818" y="4071942"/>
            <a:ext cx="2617488" cy="2000264"/>
          </a:xfrm>
          <a:prstGeom prst="rect">
            <a:avLst/>
          </a:prstGeom>
          <a:noFill/>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建立</a:t>
            </a:r>
            <a:r>
              <a:rPr lang="zh-CN" altLang="en-US" dirty="0" smtClean="0"/>
              <a:t>模型</a:t>
            </a:r>
            <a:endParaRPr lang="zh-CN" altLang="en-US" dirty="0"/>
          </a:p>
        </p:txBody>
      </p:sp>
      <p:sp>
        <p:nvSpPr>
          <p:cNvPr id="3" name="内容占位符 2"/>
          <p:cNvSpPr>
            <a:spLocks noGrp="1"/>
          </p:cNvSpPr>
          <p:nvPr>
            <p:ph idx="1"/>
          </p:nvPr>
        </p:nvSpPr>
        <p:spPr/>
        <p:txBody>
          <a:bodyPr/>
          <a:lstStyle/>
          <a:p>
            <a:r>
              <a:rPr lang="zh-CN" altLang="en-US" dirty="0" smtClean="0"/>
              <a:t>三、离散时间模型</a:t>
            </a:r>
            <a:endParaRPr lang="en-US" altLang="zh-CN" dirty="0" smtClean="0"/>
          </a:p>
          <a:p>
            <a:pPr lvl="1"/>
            <a:r>
              <a:rPr lang="zh-CN" altLang="en-US" dirty="0" smtClean="0"/>
              <a:t>由于连续时间模型的计算复杂度高（之后解释），因此提出离散时间模型，用户间的影响程度不是随着时间连续变化，而是在其邻居节点的激活状态发生变化时变化。</a:t>
            </a:r>
            <a:endParaRPr lang="en-US" altLang="zh-CN" dirty="0" smtClean="0"/>
          </a:p>
          <a:p>
            <a:pPr lvl="1"/>
            <a:endParaRPr lang="en-US" altLang="zh-CN" dirty="0" smtClean="0"/>
          </a:p>
          <a:p>
            <a:pPr lvl="1"/>
            <a:r>
              <a:rPr lang="zh-CN" altLang="en-US" dirty="0" smtClean="0"/>
              <a:t>时间超过</a:t>
            </a:r>
            <a:r>
              <a:rPr lang="en-US" altLang="zh-CN" dirty="0" smtClean="0"/>
              <a:t>	</a:t>
            </a:r>
            <a:r>
              <a:rPr lang="zh-CN" altLang="en-US" dirty="0" smtClean="0"/>
              <a:t>邻居</a:t>
            </a:r>
            <a:r>
              <a:rPr lang="en-US" altLang="zh-CN" dirty="0" smtClean="0"/>
              <a:t>w</a:t>
            </a:r>
            <a:r>
              <a:rPr lang="zh-CN" altLang="en-US" dirty="0" smtClean="0"/>
              <a:t>就无法激活</a:t>
            </a:r>
            <a:r>
              <a:rPr lang="en-US" altLang="zh-CN" dirty="0" smtClean="0"/>
              <a:t>u</a:t>
            </a:r>
            <a:r>
              <a:rPr lang="zh-CN" altLang="en-US" dirty="0" smtClean="0"/>
              <a:t>，因此从邻居集合</a:t>
            </a:r>
            <a:r>
              <a:rPr lang="en-US" altLang="zh-CN" dirty="0" smtClean="0"/>
              <a:t>S</a:t>
            </a:r>
            <a:r>
              <a:rPr lang="zh-CN" altLang="en-US" dirty="0" smtClean="0"/>
              <a:t>中移除，那么</a:t>
            </a:r>
            <a:r>
              <a:rPr lang="en-US" altLang="zh-CN" dirty="0" smtClean="0"/>
              <a:t>u</a:t>
            </a:r>
            <a:r>
              <a:rPr lang="zh-CN" altLang="en-US" dirty="0" smtClean="0"/>
              <a:t>的被影响概率就会发生变化。</a:t>
            </a:r>
            <a:endParaRPr lang="en-US" altLang="zh-CN" dirty="0" smtClean="0"/>
          </a:p>
          <a:p>
            <a:pPr lvl="1"/>
            <a:endParaRPr lang="en-US" altLang="zh-CN" dirty="0" smtClean="0"/>
          </a:p>
        </p:txBody>
      </p:sp>
      <p:graphicFrame>
        <p:nvGraphicFramePr>
          <p:cNvPr id="21508" name="Object 4"/>
          <p:cNvGraphicFramePr>
            <a:graphicFrameLocks noChangeAspect="1"/>
          </p:cNvGraphicFramePr>
          <p:nvPr/>
        </p:nvGraphicFramePr>
        <p:xfrm>
          <a:off x="3643306" y="3929066"/>
          <a:ext cx="2071702" cy="632045"/>
        </p:xfrm>
        <a:graphic>
          <a:graphicData uri="http://schemas.openxmlformats.org/presentationml/2006/ole">
            <p:oleObj spid="_x0000_s21508" name="Equation" r:id="rId3" imgW="1498320" imgH="457200" progId="Equation.KSEE3">
              <p:embed/>
            </p:oleObj>
          </a:graphicData>
        </a:graphic>
      </p:graphicFrame>
      <p:graphicFrame>
        <p:nvGraphicFramePr>
          <p:cNvPr id="21509" name="Object 5"/>
          <p:cNvGraphicFramePr>
            <a:graphicFrameLocks noChangeAspect="1"/>
          </p:cNvGraphicFramePr>
          <p:nvPr/>
        </p:nvGraphicFramePr>
        <p:xfrm>
          <a:off x="2771775" y="4500563"/>
          <a:ext cx="428625" cy="514350"/>
        </p:xfrm>
        <a:graphic>
          <a:graphicData uri="http://schemas.openxmlformats.org/presentationml/2006/ole">
            <p:oleObj spid="_x0000_s21509" name="Equation" r:id="rId4" imgW="190440" imgH="228600" progId="Equation.KSEE3">
              <p:embed/>
            </p:oleObj>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评估模型</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smtClean="0"/>
              <a:t>一</a:t>
            </a:r>
            <a:r>
              <a:rPr lang="zh-CN" altLang="en-US" dirty="0" smtClean="0"/>
              <a:t>、</a:t>
            </a:r>
            <a:r>
              <a:rPr lang="en-US" altLang="zh-CN" dirty="0" smtClean="0"/>
              <a:t> ROC</a:t>
            </a:r>
            <a:endParaRPr lang="en-US" altLang="zh-CN" dirty="0" smtClean="0"/>
          </a:p>
          <a:p>
            <a:pPr lvl="1"/>
            <a:r>
              <a:rPr lang="zh-CN" altLang="en-US" dirty="0" smtClean="0"/>
              <a:t>求解出最终被激活的用户，使用</a:t>
            </a:r>
            <a:r>
              <a:rPr lang="en-US" altLang="zh-CN" dirty="0" smtClean="0">
                <a:solidFill>
                  <a:srgbClr val="FF0000"/>
                </a:solidFill>
              </a:rPr>
              <a:t>ROC</a:t>
            </a:r>
            <a:r>
              <a:rPr lang="zh-CN" altLang="en-US" dirty="0" smtClean="0"/>
              <a:t>曲线评估静态模型的表现</a:t>
            </a:r>
            <a:endParaRPr lang="en-US" altLang="zh-CN" dirty="0" smtClean="0"/>
          </a:p>
          <a:p>
            <a:pPr lvl="1"/>
            <a:r>
              <a:rPr lang="en-US" altLang="zh-CN" dirty="0" smtClean="0"/>
              <a:t>TP</a:t>
            </a:r>
            <a:r>
              <a:rPr lang="zh-CN" altLang="en-US" dirty="0" smtClean="0"/>
              <a:t>：实际被激活并且预测被激活的用户数</a:t>
            </a:r>
            <a:endParaRPr lang="en-US" altLang="zh-CN" dirty="0" smtClean="0"/>
          </a:p>
          <a:p>
            <a:pPr lvl="1"/>
            <a:r>
              <a:rPr lang="en-US" altLang="zh-CN" dirty="0" smtClean="0"/>
              <a:t>FP</a:t>
            </a:r>
            <a:r>
              <a:rPr lang="zh-CN" altLang="en-US" dirty="0" smtClean="0"/>
              <a:t>：实际未激活并且预测被激活的用户数</a:t>
            </a:r>
            <a:endParaRPr lang="en-US" altLang="zh-CN" dirty="0" smtClean="0"/>
          </a:p>
          <a:p>
            <a:pPr lvl="1"/>
            <a:r>
              <a:rPr lang="en-US" altLang="zh-CN" dirty="0" smtClean="0"/>
              <a:t>TN</a:t>
            </a:r>
            <a:r>
              <a:rPr lang="zh-CN" altLang="en-US" dirty="0" smtClean="0"/>
              <a:t>：实际未激活并且预测未激活的用户数</a:t>
            </a:r>
            <a:endParaRPr lang="en-US" altLang="zh-CN" dirty="0" smtClean="0"/>
          </a:p>
          <a:p>
            <a:pPr lvl="1"/>
            <a:r>
              <a:rPr lang="en-US" altLang="zh-CN" dirty="0" smtClean="0"/>
              <a:t>FN</a:t>
            </a:r>
            <a:r>
              <a:rPr lang="zh-CN" altLang="en-US" dirty="0" smtClean="0"/>
              <a:t>：实际被激活并且预测未激活的用户数</a:t>
            </a:r>
            <a:endParaRPr lang="en-US" altLang="zh-CN" dirty="0" smtClean="0"/>
          </a:p>
          <a:p>
            <a:pPr lvl="1"/>
            <a:r>
              <a:rPr lang="en-US" altLang="zh-CN" dirty="0" smtClean="0"/>
              <a:t>TPR=TP/(TP+FN)</a:t>
            </a:r>
            <a:r>
              <a:rPr lang="zh-CN" altLang="en-US" dirty="0" smtClean="0"/>
              <a:t>，即正例的准确率</a:t>
            </a:r>
            <a:endParaRPr lang="en-US" altLang="zh-CN" dirty="0" smtClean="0"/>
          </a:p>
          <a:p>
            <a:pPr lvl="1"/>
            <a:r>
              <a:rPr lang="en-US" altLang="zh-CN" dirty="0" smtClean="0"/>
              <a:t>FPR=FP/(FP+TN)</a:t>
            </a:r>
            <a:r>
              <a:rPr lang="zh-CN" altLang="en-US" dirty="0" smtClean="0"/>
              <a:t>，即负例的准确率</a:t>
            </a:r>
            <a:endParaRPr lang="en-US" altLang="zh-CN" dirty="0"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评估模型</a:t>
            </a:r>
            <a:endParaRPr lang="zh-CN" altLang="en-US" dirty="0"/>
          </a:p>
        </p:txBody>
      </p:sp>
      <p:sp>
        <p:nvSpPr>
          <p:cNvPr id="3" name="内容占位符 2"/>
          <p:cNvSpPr>
            <a:spLocks noGrp="1"/>
          </p:cNvSpPr>
          <p:nvPr>
            <p:ph idx="1"/>
          </p:nvPr>
        </p:nvSpPr>
        <p:spPr>
          <a:xfrm>
            <a:off x="457200" y="1600200"/>
            <a:ext cx="4257676" cy="4525963"/>
          </a:xfrm>
        </p:spPr>
        <p:txBody>
          <a:bodyPr/>
          <a:lstStyle/>
          <a:p>
            <a:r>
              <a:rPr lang="zh-CN" altLang="en-US" dirty="0" smtClean="0"/>
              <a:t>一</a:t>
            </a:r>
            <a:r>
              <a:rPr lang="zh-CN" altLang="en-US" dirty="0" smtClean="0"/>
              <a:t>、</a:t>
            </a:r>
            <a:r>
              <a:rPr lang="en-US" altLang="zh-CN" dirty="0" smtClean="0"/>
              <a:t>ROC</a:t>
            </a:r>
          </a:p>
          <a:p>
            <a:pPr lvl="1"/>
            <a:r>
              <a:rPr lang="zh-CN" altLang="en-US" dirty="0" smtClean="0"/>
              <a:t>伯努利模型表现较好</a:t>
            </a:r>
            <a:endParaRPr lang="en-US" altLang="zh-CN" dirty="0" smtClean="0"/>
          </a:p>
          <a:p>
            <a:pPr lvl="1"/>
            <a:r>
              <a:rPr lang="zh-CN" altLang="en-US" dirty="0" smtClean="0"/>
              <a:t>加入部分信用表现更好</a:t>
            </a:r>
            <a:endParaRPr lang="en-US" altLang="zh-CN" dirty="0" smtClean="0"/>
          </a:p>
        </p:txBody>
      </p:sp>
      <p:pic>
        <p:nvPicPr>
          <p:cNvPr id="26626" name="Picture 2" descr="C:\Users\suyan\AppData\Roaming\Tencent\Users\619809272\QQ\WinTemp\RichOle\_H{KVRU92Y1CB7VMNB6NE[H.png"/>
          <p:cNvPicPr>
            <a:picLocks noChangeAspect="1" noChangeArrowheads="1"/>
          </p:cNvPicPr>
          <p:nvPr/>
        </p:nvPicPr>
        <p:blipFill>
          <a:blip r:embed="rId2"/>
          <a:srcRect/>
          <a:stretch>
            <a:fillRect/>
          </a:stretch>
        </p:blipFill>
        <p:spPr bwMode="auto">
          <a:xfrm>
            <a:off x="4714876" y="2214554"/>
            <a:ext cx="3733800" cy="3190875"/>
          </a:xfrm>
          <a:prstGeom prst="rect">
            <a:avLst/>
          </a:prstGeom>
          <a:noFill/>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评估模型</a:t>
            </a:r>
            <a:endParaRPr lang="zh-CN" altLang="en-US" dirty="0"/>
          </a:p>
        </p:txBody>
      </p:sp>
      <p:sp>
        <p:nvSpPr>
          <p:cNvPr id="3" name="内容占位符 2"/>
          <p:cNvSpPr>
            <a:spLocks noGrp="1"/>
          </p:cNvSpPr>
          <p:nvPr>
            <p:ph idx="1"/>
          </p:nvPr>
        </p:nvSpPr>
        <p:spPr>
          <a:xfrm>
            <a:off x="457200" y="1600200"/>
            <a:ext cx="4257676" cy="4525963"/>
          </a:xfrm>
        </p:spPr>
        <p:txBody>
          <a:bodyPr/>
          <a:lstStyle/>
          <a:p>
            <a:r>
              <a:rPr lang="zh-CN" altLang="en-US" dirty="0" smtClean="0"/>
              <a:t>一、</a:t>
            </a:r>
            <a:r>
              <a:rPr lang="en-US" altLang="zh-CN" dirty="0" smtClean="0"/>
              <a:t> </a:t>
            </a:r>
            <a:r>
              <a:rPr lang="en-US" altLang="zh-CN" dirty="0" smtClean="0"/>
              <a:t>ROC</a:t>
            </a:r>
            <a:endParaRPr lang="en-US" altLang="zh-CN" dirty="0" smtClean="0"/>
          </a:p>
          <a:p>
            <a:pPr lvl="1"/>
            <a:r>
              <a:rPr lang="zh-CN" altLang="en-US" dirty="0" smtClean="0"/>
              <a:t>时间模型比静态模型表现好很多</a:t>
            </a:r>
            <a:endParaRPr lang="en-US" altLang="zh-CN" dirty="0" smtClean="0"/>
          </a:p>
          <a:p>
            <a:pPr lvl="1"/>
            <a:r>
              <a:rPr lang="zh-CN" altLang="en-US" dirty="0" smtClean="0"/>
              <a:t>离散时间</a:t>
            </a:r>
            <a:r>
              <a:rPr lang="zh-CN" altLang="en-US" dirty="0" smtClean="0"/>
              <a:t>模型和连续时间模型表现差别不大</a:t>
            </a:r>
            <a:endParaRPr lang="en-US" altLang="zh-CN" dirty="0" smtClean="0"/>
          </a:p>
        </p:txBody>
      </p:sp>
      <p:pic>
        <p:nvPicPr>
          <p:cNvPr id="29698" name="Picture 2" descr="C:\Users\suyan\AppData\Roaming\Tencent\Users\619809272\QQ\WinTemp\RichOle\N@$L8%R0FL`N`_{(O1SXXKI.png"/>
          <p:cNvPicPr>
            <a:picLocks noChangeAspect="1" noChangeArrowheads="1"/>
          </p:cNvPicPr>
          <p:nvPr/>
        </p:nvPicPr>
        <p:blipFill>
          <a:blip r:embed="rId2"/>
          <a:srcRect/>
          <a:stretch>
            <a:fillRect/>
          </a:stretch>
        </p:blipFill>
        <p:spPr bwMode="auto">
          <a:xfrm>
            <a:off x="4857752" y="2214554"/>
            <a:ext cx="3657600" cy="3200400"/>
          </a:xfrm>
          <a:prstGeom prst="rect">
            <a:avLst/>
          </a:prstGeom>
          <a:noFill/>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评估模型</a:t>
            </a:r>
            <a:endParaRPr lang="zh-CN" altLang="en-US" dirty="0"/>
          </a:p>
        </p:txBody>
      </p:sp>
      <p:sp>
        <p:nvSpPr>
          <p:cNvPr id="3" name="内容占位符 2"/>
          <p:cNvSpPr>
            <a:spLocks noGrp="1"/>
          </p:cNvSpPr>
          <p:nvPr>
            <p:ph idx="1"/>
          </p:nvPr>
        </p:nvSpPr>
        <p:spPr/>
        <p:txBody>
          <a:bodyPr/>
          <a:lstStyle/>
          <a:p>
            <a:r>
              <a:rPr lang="zh-CN" altLang="en-US" dirty="0" smtClean="0"/>
              <a:t>二、</a:t>
            </a:r>
            <a:r>
              <a:rPr lang="en-US" altLang="zh-CN" dirty="0" smtClean="0"/>
              <a:t>RMSE</a:t>
            </a:r>
          </a:p>
          <a:p>
            <a:pPr lvl="1"/>
            <a:r>
              <a:rPr lang="zh-CN" altLang="en-US" dirty="0" smtClean="0"/>
              <a:t>不仅预测出用户被激活，还要预测出被激活的时间，在</a:t>
            </a:r>
            <a:r>
              <a:rPr lang="en-US" altLang="zh-CN" dirty="0" smtClean="0"/>
              <a:t>[</a:t>
            </a:r>
            <a:r>
              <a:rPr lang="en-US" altLang="zh-CN" dirty="0" err="1" smtClean="0"/>
              <a:t>b,e</a:t>
            </a:r>
            <a:r>
              <a:rPr lang="en-US" altLang="zh-CN" dirty="0" smtClean="0"/>
              <a:t>]</a:t>
            </a:r>
            <a:r>
              <a:rPr lang="zh-CN" altLang="en-US" dirty="0" smtClean="0"/>
              <a:t>时间区间内被激活，但是由于只关心被激活的最早时间（对于病毒营销在用户被激活前投放广告）</a:t>
            </a:r>
            <a:endParaRPr lang="en-US" altLang="zh-CN" dirty="0" smtClean="0"/>
          </a:p>
          <a:p>
            <a:pPr lvl="1"/>
            <a:r>
              <a:rPr lang="en-US" altLang="zh-CN" dirty="0" smtClean="0"/>
              <a:t>Accuracy</a:t>
            </a:r>
            <a:r>
              <a:rPr lang="zh-CN" altLang="en-US" dirty="0" smtClean="0"/>
              <a:t>：预测准确用户被激活且预测时间上限</a:t>
            </a:r>
            <a:r>
              <a:rPr lang="en-US" altLang="zh-CN" dirty="0" smtClean="0"/>
              <a:t>e</a:t>
            </a:r>
            <a:r>
              <a:rPr lang="zh-CN" altLang="en-US" dirty="0" smtClean="0"/>
              <a:t>早于用户被激活时间</a:t>
            </a:r>
            <a:endParaRPr lang="en-US" altLang="zh-CN" dirty="0" smtClean="0"/>
          </a:p>
          <a:p>
            <a:pPr lvl="1"/>
            <a:r>
              <a:rPr lang="en-US" altLang="zh-CN" dirty="0" smtClean="0"/>
              <a:t>RMSE</a:t>
            </a:r>
            <a:r>
              <a:rPr lang="zh-CN" altLang="en-US" dirty="0" smtClean="0"/>
              <a:t>：预测准确用户被激活的时间的根均方差</a:t>
            </a:r>
            <a:endParaRPr lang="en-US" altLang="zh-CN" dirty="0"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评估模型</a:t>
            </a:r>
            <a:endParaRPr lang="zh-CN" altLang="en-US" dirty="0"/>
          </a:p>
        </p:txBody>
      </p:sp>
      <p:sp>
        <p:nvSpPr>
          <p:cNvPr id="3" name="内容占位符 2"/>
          <p:cNvSpPr>
            <a:spLocks noGrp="1"/>
          </p:cNvSpPr>
          <p:nvPr>
            <p:ph idx="1"/>
          </p:nvPr>
        </p:nvSpPr>
        <p:spPr>
          <a:xfrm>
            <a:off x="457200" y="1600200"/>
            <a:ext cx="4257676" cy="4525963"/>
          </a:xfrm>
        </p:spPr>
        <p:txBody>
          <a:bodyPr/>
          <a:lstStyle/>
          <a:p>
            <a:r>
              <a:rPr lang="zh-CN" altLang="en-US" dirty="0" smtClean="0"/>
              <a:t>二、</a:t>
            </a:r>
            <a:r>
              <a:rPr lang="en-US" altLang="zh-CN" dirty="0" smtClean="0"/>
              <a:t> RMSE</a:t>
            </a:r>
          </a:p>
          <a:p>
            <a:pPr lvl="1"/>
            <a:r>
              <a:rPr lang="zh-CN" altLang="en-US" dirty="0" smtClean="0"/>
              <a:t>准确度过高之后，</a:t>
            </a:r>
            <a:r>
              <a:rPr lang="en-US" altLang="zh-CN" dirty="0" smtClean="0"/>
              <a:t>RMSE</a:t>
            </a:r>
            <a:r>
              <a:rPr lang="zh-CN" altLang="en-US" dirty="0" smtClean="0"/>
              <a:t>会明显上升</a:t>
            </a:r>
            <a:endParaRPr lang="en-US" altLang="zh-CN" dirty="0" smtClean="0"/>
          </a:p>
          <a:p>
            <a:pPr lvl="1"/>
            <a:r>
              <a:rPr lang="zh-CN" altLang="en-US" dirty="0" smtClean="0"/>
              <a:t>时间错误的分布基本呈正态分布</a:t>
            </a:r>
            <a:endParaRPr lang="en-US" altLang="zh-CN" dirty="0" smtClean="0"/>
          </a:p>
        </p:txBody>
      </p:sp>
      <p:pic>
        <p:nvPicPr>
          <p:cNvPr id="30721" name="Picture 1" descr="C:\Users\suyan\AppData\Local\Temp\{1C8CEBA3-8E38-48A7-81ED-121AE7F3A623}.png"/>
          <p:cNvPicPr>
            <a:picLocks noChangeAspect="1" noChangeArrowheads="1"/>
          </p:cNvPicPr>
          <p:nvPr/>
        </p:nvPicPr>
        <p:blipFill>
          <a:blip r:embed="rId2"/>
          <a:srcRect/>
          <a:stretch>
            <a:fillRect/>
          </a:stretch>
        </p:blipFill>
        <p:spPr bwMode="auto">
          <a:xfrm>
            <a:off x="4857752" y="1357298"/>
            <a:ext cx="3743325" cy="2790825"/>
          </a:xfrm>
          <a:prstGeom prst="rect">
            <a:avLst/>
          </a:prstGeom>
          <a:noFill/>
        </p:spPr>
      </p:pic>
      <p:pic>
        <p:nvPicPr>
          <p:cNvPr id="30722" name="Picture 2" descr="C:\Users\suyan\AppData\Roaming\Tencent\Users\619809272\QQ\WinTemp\RichOle\QXJ)}V$AG1Y3CC]{6O24ZCQ.png"/>
          <p:cNvPicPr>
            <a:picLocks noChangeAspect="1" noChangeArrowheads="1"/>
          </p:cNvPicPr>
          <p:nvPr/>
        </p:nvPicPr>
        <p:blipFill>
          <a:blip r:embed="rId3"/>
          <a:srcRect/>
          <a:stretch>
            <a:fillRect/>
          </a:stretch>
        </p:blipFill>
        <p:spPr bwMode="auto">
          <a:xfrm>
            <a:off x="5000628" y="3929066"/>
            <a:ext cx="3629025" cy="2667000"/>
          </a:xfrm>
          <a:prstGeom prst="rect">
            <a:avLst/>
          </a:prstGeom>
          <a:noFill/>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评估模型</a:t>
            </a:r>
            <a:endParaRPr lang="zh-CN" altLang="en-US" dirty="0"/>
          </a:p>
        </p:txBody>
      </p:sp>
      <p:sp>
        <p:nvSpPr>
          <p:cNvPr id="3" name="内容占位符 2"/>
          <p:cNvSpPr>
            <a:spLocks noGrp="1"/>
          </p:cNvSpPr>
          <p:nvPr>
            <p:ph idx="1"/>
          </p:nvPr>
        </p:nvSpPr>
        <p:spPr>
          <a:xfrm>
            <a:off x="457200" y="1600200"/>
            <a:ext cx="7758138" cy="4525963"/>
          </a:xfrm>
        </p:spPr>
        <p:txBody>
          <a:bodyPr/>
          <a:lstStyle/>
          <a:p>
            <a:r>
              <a:rPr lang="zh-CN" altLang="en-US" dirty="0" smtClean="0"/>
              <a:t>三、</a:t>
            </a:r>
            <a:r>
              <a:rPr lang="en-US" altLang="zh-CN" dirty="0" smtClean="0"/>
              <a:t> </a:t>
            </a:r>
            <a:r>
              <a:rPr lang="zh-CN" altLang="en-US" dirty="0" smtClean="0"/>
              <a:t>计算复杂度</a:t>
            </a:r>
            <a:endParaRPr lang="en-US" altLang="zh-CN" dirty="0" smtClean="0"/>
          </a:p>
          <a:p>
            <a:pPr lvl="1"/>
            <a:r>
              <a:rPr lang="zh-CN" altLang="en-US" dirty="0" smtClean="0"/>
              <a:t>连续时间模型计算复杂度远高于另外两个模型</a:t>
            </a:r>
            <a:endParaRPr lang="en-US" altLang="zh-CN" dirty="0" smtClean="0"/>
          </a:p>
        </p:txBody>
      </p:sp>
      <p:pic>
        <p:nvPicPr>
          <p:cNvPr id="31745" name="Picture 1" descr="C:\Users\suyan\AppData\Roaming\Tencent\Users\619809272\QQ\WinTemp\RichOle\{8W}RPN]3[)Y9@DSIR3ODVA.png"/>
          <p:cNvPicPr>
            <a:picLocks noChangeAspect="1" noChangeArrowheads="1"/>
          </p:cNvPicPr>
          <p:nvPr/>
        </p:nvPicPr>
        <p:blipFill>
          <a:blip r:embed="rId2"/>
          <a:srcRect/>
          <a:stretch>
            <a:fillRect/>
          </a:stretch>
        </p:blipFill>
        <p:spPr bwMode="auto">
          <a:xfrm>
            <a:off x="1571604" y="3286124"/>
            <a:ext cx="5676900" cy="3000375"/>
          </a:xfrm>
          <a:prstGeom prst="rect">
            <a:avLst/>
          </a:prstGeom>
          <a:no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目录</a:t>
            </a:r>
            <a:endParaRPr lang="zh-CN" altLang="en-US" dirty="0"/>
          </a:p>
        </p:txBody>
      </p:sp>
      <p:sp>
        <p:nvSpPr>
          <p:cNvPr id="3" name="内容占位符 2"/>
          <p:cNvSpPr>
            <a:spLocks noGrp="1"/>
          </p:cNvSpPr>
          <p:nvPr>
            <p:ph idx="1"/>
          </p:nvPr>
        </p:nvSpPr>
        <p:spPr/>
        <p:txBody>
          <a:bodyPr/>
          <a:lstStyle/>
          <a:p>
            <a:pPr marL="514350" indent="-514350" algn="ctr">
              <a:buFont typeface="+mj-lt"/>
              <a:buAutoNum type="arabicPeriod"/>
            </a:pPr>
            <a:r>
              <a:rPr lang="zh-CN" altLang="en-US" dirty="0" smtClean="0"/>
              <a:t>问题描述</a:t>
            </a:r>
            <a:endParaRPr lang="en-US" altLang="zh-CN" dirty="0" smtClean="0"/>
          </a:p>
          <a:p>
            <a:pPr marL="514350" indent="-514350" algn="ctr">
              <a:buFont typeface="+mj-lt"/>
              <a:buAutoNum type="arabicPeriod"/>
            </a:pPr>
            <a:r>
              <a:rPr lang="zh-CN" altLang="en-US" dirty="0" smtClean="0"/>
              <a:t>问题分析</a:t>
            </a:r>
            <a:endParaRPr lang="en-US" altLang="zh-CN" dirty="0" smtClean="0"/>
          </a:p>
          <a:p>
            <a:pPr marL="514350" indent="-514350" algn="ctr">
              <a:buFont typeface="+mj-lt"/>
              <a:buAutoNum type="arabicPeriod"/>
            </a:pPr>
            <a:r>
              <a:rPr lang="zh-CN" altLang="en-US" dirty="0" smtClean="0"/>
              <a:t>建立</a:t>
            </a:r>
            <a:r>
              <a:rPr lang="zh-CN" altLang="en-US" dirty="0" smtClean="0"/>
              <a:t>模型</a:t>
            </a:r>
            <a:endParaRPr lang="en-US" altLang="zh-CN" dirty="0" smtClean="0"/>
          </a:p>
          <a:p>
            <a:pPr marL="514350" indent="-514350" algn="ctr">
              <a:buFont typeface="+mj-lt"/>
              <a:buAutoNum type="arabicPeriod"/>
            </a:pPr>
            <a:r>
              <a:rPr lang="zh-CN" altLang="en-US" dirty="0" smtClean="0"/>
              <a:t>评估模型</a:t>
            </a:r>
            <a:endParaRPr lang="zh-CN" alt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评估模型</a:t>
            </a:r>
            <a:endParaRPr lang="zh-CN" altLang="en-US" dirty="0"/>
          </a:p>
        </p:txBody>
      </p:sp>
      <p:sp>
        <p:nvSpPr>
          <p:cNvPr id="3" name="内容占位符 2"/>
          <p:cNvSpPr>
            <a:spLocks noGrp="1"/>
          </p:cNvSpPr>
          <p:nvPr>
            <p:ph idx="1"/>
          </p:nvPr>
        </p:nvSpPr>
        <p:spPr>
          <a:xfrm>
            <a:off x="457200" y="1600200"/>
            <a:ext cx="7758138" cy="4525963"/>
          </a:xfrm>
        </p:spPr>
        <p:txBody>
          <a:bodyPr/>
          <a:lstStyle/>
          <a:p>
            <a:r>
              <a:rPr lang="zh-CN" altLang="en-US" dirty="0" smtClean="0"/>
              <a:t>四、</a:t>
            </a:r>
            <a:r>
              <a:rPr lang="en-US" altLang="zh-CN" dirty="0" smtClean="0"/>
              <a:t> </a:t>
            </a:r>
            <a:r>
              <a:rPr lang="zh-CN" altLang="en-US" dirty="0" smtClean="0"/>
              <a:t>用户影响强度</a:t>
            </a:r>
            <a:endParaRPr lang="en-US" altLang="zh-CN" dirty="0" smtClean="0"/>
          </a:p>
          <a:p>
            <a:pPr lvl="1"/>
            <a:r>
              <a:rPr lang="zh-CN" altLang="en-US" dirty="0" smtClean="0"/>
              <a:t>表示用户被影响的能力，用户被影响且间隔时间小于平均间隔时间的行为数量占所有用户发生的行为的比例</a:t>
            </a:r>
            <a:endParaRPr lang="en-US" altLang="zh-CN" dirty="0" smtClean="0"/>
          </a:p>
        </p:txBody>
      </p:sp>
      <p:graphicFrame>
        <p:nvGraphicFramePr>
          <p:cNvPr id="32770" name="Object 2"/>
          <p:cNvGraphicFramePr>
            <a:graphicFrameLocks noChangeAspect="1"/>
          </p:cNvGraphicFramePr>
          <p:nvPr/>
        </p:nvGraphicFramePr>
        <p:xfrm>
          <a:off x="785786" y="4000504"/>
          <a:ext cx="4232275" cy="1474788"/>
        </p:xfrm>
        <a:graphic>
          <a:graphicData uri="http://schemas.openxmlformats.org/presentationml/2006/ole">
            <p:oleObj spid="_x0000_s32770" name="Equation" r:id="rId3" imgW="3060360" imgH="1066680" progId="Equation.KSEE3">
              <p:embed/>
            </p:oleObj>
          </a:graphicData>
        </a:graphic>
      </p:graphicFrame>
      <p:pic>
        <p:nvPicPr>
          <p:cNvPr id="32771" name="Picture 3" descr="C:\Users\suyan\AppData\Roaming\Tencent\Users\619809272\QQ\WinTemp\RichOle\Q156Q~(T`RO30R[SJNDS_D5.png"/>
          <p:cNvPicPr>
            <a:picLocks noChangeAspect="1" noChangeArrowheads="1"/>
          </p:cNvPicPr>
          <p:nvPr/>
        </p:nvPicPr>
        <p:blipFill>
          <a:blip r:embed="rId4"/>
          <a:srcRect/>
          <a:stretch>
            <a:fillRect/>
          </a:stretch>
        </p:blipFill>
        <p:spPr bwMode="auto">
          <a:xfrm>
            <a:off x="5214942" y="3714752"/>
            <a:ext cx="2933700" cy="2219325"/>
          </a:xfrm>
          <a:prstGeom prst="rect">
            <a:avLst/>
          </a:prstGeom>
          <a:noFill/>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评估模型</a:t>
            </a:r>
            <a:endParaRPr lang="zh-CN" altLang="en-US" dirty="0"/>
          </a:p>
        </p:txBody>
      </p:sp>
      <p:sp>
        <p:nvSpPr>
          <p:cNvPr id="3" name="内容占位符 2"/>
          <p:cNvSpPr>
            <a:spLocks noGrp="1"/>
          </p:cNvSpPr>
          <p:nvPr>
            <p:ph idx="1"/>
          </p:nvPr>
        </p:nvSpPr>
        <p:spPr>
          <a:xfrm>
            <a:off x="457200" y="1600200"/>
            <a:ext cx="7758138" cy="4525963"/>
          </a:xfrm>
        </p:spPr>
        <p:txBody>
          <a:bodyPr/>
          <a:lstStyle/>
          <a:p>
            <a:r>
              <a:rPr lang="zh-CN" altLang="en-US" dirty="0" smtClean="0"/>
              <a:t>四、</a:t>
            </a:r>
            <a:r>
              <a:rPr lang="en-US" altLang="zh-CN" dirty="0" smtClean="0"/>
              <a:t> </a:t>
            </a:r>
            <a:r>
              <a:rPr lang="zh-CN" altLang="en-US" dirty="0" smtClean="0"/>
              <a:t>行为影响强度</a:t>
            </a:r>
            <a:endParaRPr lang="en-US" altLang="zh-CN" dirty="0" smtClean="0"/>
          </a:p>
          <a:p>
            <a:pPr lvl="1"/>
            <a:r>
              <a:rPr lang="zh-CN" altLang="en-US" dirty="0" smtClean="0"/>
              <a:t>表示行为的影响传播的能力，</a:t>
            </a:r>
            <a:r>
              <a:rPr lang="zh-CN" altLang="en-US" dirty="0" smtClean="0"/>
              <a:t>用户被影响且间隔时间小于平均间隔时间</a:t>
            </a:r>
            <a:r>
              <a:rPr lang="zh-CN" altLang="en-US" dirty="0" smtClean="0"/>
              <a:t>的用户数量</a:t>
            </a:r>
            <a:r>
              <a:rPr lang="zh-CN" altLang="en-US" dirty="0" smtClean="0"/>
              <a:t>占</a:t>
            </a:r>
            <a:r>
              <a:rPr lang="zh-CN" altLang="en-US" dirty="0" smtClean="0"/>
              <a:t>所有发生该行为用户总数的比例</a:t>
            </a:r>
            <a:endParaRPr lang="en-US" altLang="zh-CN" dirty="0" smtClean="0"/>
          </a:p>
        </p:txBody>
      </p:sp>
      <p:graphicFrame>
        <p:nvGraphicFramePr>
          <p:cNvPr id="32770" name="Object 2"/>
          <p:cNvGraphicFramePr>
            <a:graphicFrameLocks noChangeAspect="1"/>
          </p:cNvGraphicFramePr>
          <p:nvPr/>
        </p:nvGraphicFramePr>
        <p:xfrm>
          <a:off x="785813" y="4403725"/>
          <a:ext cx="4232275" cy="666750"/>
        </p:xfrm>
        <a:graphic>
          <a:graphicData uri="http://schemas.openxmlformats.org/presentationml/2006/ole">
            <p:oleObj spid="_x0000_s33794" name="Equation" r:id="rId3" imgW="3060360" imgH="482400" progId="Equation.KSEE3">
              <p:embed/>
            </p:oleObj>
          </a:graphicData>
        </a:graphic>
      </p:graphicFrame>
      <p:pic>
        <p:nvPicPr>
          <p:cNvPr id="33795" name="Picture 3" descr="C:\Users\suyan\AppData\Roaming\Tencent\Users\619809272\QQ\WinTemp\RichOle\JV$J]AS546]]FF)(K)85YLH.png"/>
          <p:cNvPicPr>
            <a:picLocks noChangeAspect="1" noChangeArrowheads="1"/>
          </p:cNvPicPr>
          <p:nvPr/>
        </p:nvPicPr>
        <p:blipFill>
          <a:blip r:embed="rId4"/>
          <a:srcRect/>
          <a:stretch>
            <a:fillRect/>
          </a:stretch>
        </p:blipFill>
        <p:spPr bwMode="auto">
          <a:xfrm>
            <a:off x="5357818" y="3929066"/>
            <a:ext cx="2847975" cy="2009775"/>
          </a:xfrm>
          <a:prstGeom prst="rect">
            <a:avLst/>
          </a:prstGeom>
          <a:noFill/>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normAutofit/>
          </a:bodyPr>
          <a:lstStyle/>
          <a:p>
            <a:pPr algn="ctr"/>
            <a:endParaRPr lang="en-US" altLang="zh-CN" sz="7200" dirty="0" smtClean="0"/>
          </a:p>
          <a:p>
            <a:pPr algn="ctr"/>
            <a:r>
              <a:rPr lang="zh-CN" altLang="en-US" sz="7200" dirty="0" smtClean="0"/>
              <a:t>谢谢</a:t>
            </a:r>
            <a:endParaRPr lang="zh-CN" altLang="en-US" sz="72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解决的问题</a:t>
            </a:r>
            <a:endParaRPr lang="zh-CN" altLang="en-US" dirty="0"/>
          </a:p>
        </p:txBody>
      </p:sp>
      <p:sp>
        <p:nvSpPr>
          <p:cNvPr id="3" name="内容占位符 2"/>
          <p:cNvSpPr>
            <a:spLocks noGrp="1"/>
          </p:cNvSpPr>
          <p:nvPr>
            <p:ph idx="1"/>
          </p:nvPr>
        </p:nvSpPr>
        <p:spPr/>
        <p:txBody>
          <a:bodyPr/>
          <a:lstStyle/>
          <a:p>
            <a:r>
              <a:rPr lang="zh-CN" altLang="en-US" dirty="0" smtClean="0"/>
              <a:t>在传播模型（病毒营销）提出的前提下，通过挖掘</a:t>
            </a:r>
            <a:r>
              <a:rPr lang="zh-CN" altLang="en-US" dirty="0" smtClean="0">
                <a:solidFill>
                  <a:srgbClr val="FF0000"/>
                </a:solidFill>
              </a:rPr>
              <a:t>用户过去的行为</a:t>
            </a:r>
            <a:r>
              <a:rPr lang="zh-CN" altLang="en-US" dirty="0" smtClean="0"/>
              <a:t>，来建模用户之间的影响概率，这个概率</a:t>
            </a:r>
            <a:r>
              <a:rPr lang="en-US" altLang="zh-CN" dirty="0" smtClean="0"/>
              <a:t>	</a:t>
            </a:r>
            <a:r>
              <a:rPr lang="zh-CN" altLang="en-US" dirty="0" smtClean="0"/>
              <a:t>是有向的。</a:t>
            </a:r>
            <a:endParaRPr lang="zh-CN" altLang="en-US" dirty="0"/>
          </a:p>
        </p:txBody>
      </p:sp>
      <p:pic>
        <p:nvPicPr>
          <p:cNvPr id="1027" name="Picture 3" descr="C:\Users\suyan\AppData\Roaming\Tencent\Users\619809272\QQ\WinTemp\RichOle\WE71C3WG[GL9K44B0K09]S5.png"/>
          <p:cNvPicPr>
            <a:picLocks noChangeAspect="1" noChangeArrowheads="1"/>
          </p:cNvPicPr>
          <p:nvPr/>
        </p:nvPicPr>
        <p:blipFill>
          <a:blip r:embed="rId3"/>
          <a:srcRect/>
          <a:stretch>
            <a:fillRect/>
          </a:stretch>
        </p:blipFill>
        <p:spPr bwMode="auto">
          <a:xfrm>
            <a:off x="3357554" y="3714752"/>
            <a:ext cx="2023797" cy="2000264"/>
          </a:xfrm>
          <a:prstGeom prst="rect">
            <a:avLst/>
          </a:prstGeom>
          <a:noFill/>
        </p:spPr>
      </p:pic>
      <p:graphicFrame>
        <p:nvGraphicFramePr>
          <p:cNvPr id="6" name="对象 5"/>
          <p:cNvGraphicFramePr>
            <a:graphicFrameLocks noChangeAspect="1"/>
          </p:cNvGraphicFramePr>
          <p:nvPr/>
        </p:nvGraphicFramePr>
        <p:xfrm>
          <a:off x="5286380" y="2500306"/>
          <a:ext cx="776292" cy="702359"/>
        </p:xfrm>
        <a:graphic>
          <a:graphicData uri="http://schemas.openxmlformats.org/presentationml/2006/ole">
            <p:oleObj spid="_x0000_s1028" name="Equation" r:id="rId4" imgW="266400" imgH="241200" progId="Equation.KSEE3">
              <p:embed/>
            </p:oleObj>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利用用户过去的行为</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smtClean="0"/>
              <a:t>一、数据集</a:t>
            </a:r>
            <a:endParaRPr lang="en-US" altLang="zh-CN" dirty="0" smtClean="0"/>
          </a:p>
          <a:p>
            <a:r>
              <a:rPr lang="en-US" altLang="zh-CN" dirty="0" smtClean="0"/>
              <a:t>1. </a:t>
            </a:r>
            <a:r>
              <a:rPr lang="zh-CN" altLang="en-US" dirty="0" smtClean="0"/>
              <a:t>用户之间的联系及联系建立的时间</a:t>
            </a:r>
            <a:endParaRPr lang="en-US" altLang="zh-CN" dirty="0" smtClean="0"/>
          </a:p>
          <a:p>
            <a:pPr lvl="1"/>
            <a:r>
              <a:rPr lang="en-US" altLang="zh-CN" dirty="0" smtClean="0"/>
              <a:t>[user1, user2, time]	</a:t>
            </a:r>
          </a:p>
          <a:p>
            <a:pPr lvl="1"/>
            <a:r>
              <a:rPr lang="en-US" altLang="zh-CN" dirty="0" smtClean="0"/>
              <a:t>[p, q, 4]</a:t>
            </a:r>
          </a:p>
          <a:p>
            <a:pPr lvl="1"/>
            <a:r>
              <a:rPr lang="en-US" altLang="zh-CN" dirty="0" smtClean="0"/>
              <a:t>6200</a:t>
            </a:r>
            <a:r>
              <a:rPr lang="zh-CN" altLang="en-US" dirty="0" smtClean="0"/>
              <a:t>万</a:t>
            </a:r>
            <a:r>
              <a:rPr lang="en-US" altLang="zh-CN" dirty="0" smtClean="0"/>
              <a:t>user</a:t>
            </a:r>
            <a:r>
              <a:rPr lang="zh-CN" altLang="en-US" dirty="0" smtClean="0"/>
              <a:t>，</a:t>
            </a:r>
            <a:r>
              <a:rPr lang="en-US" altLang="zh-CN" dirty="0" smtClean="0"/>
              <a:t>7100</a:t>
            </a:r>
            <a:r>
              <a:rPr lang="zh-CN" altLang="en-US" dirty="0" smtClean="0"/>
              <a:t>万</a:t>
            </a:r>
            <a:r>
              <a:rPr lang="en-US" altLang="zh-CN" dirty="0" smtClean="0"/>
              <a:t>edges</a:t>
            </a:r>
          </a:p>
          <a:p>
            <a:r>
              <a:rPr lang="en-US" altLang="zh-CN" dirty="0" smtClean="0"/>
              <a:t>2. </a:t>
            </a:r>
            <a:r>
              <a:rPr lang="zh-CN" altLang="en-US" dirty="0" smtClean="0"/>
              <a:t>用户完成某一行为及行为时间</a:t>
            </a:r>
            <a:endParaRPr lang="en-US" altLang="zh-CN" dirty="0" smtClean="0"/>
          </a:p>
          <a:p>
            <a:pPr lvl="1"/>
            <a:r>
              <a:rPr lang="en-US" altLang="zh-CN" dirty="0" smtClean="0"/>
              <a:t>[user, action, time]</a:t>
            </a:r>
          </a:p>
          <a:p>
            <a:pPr lvl="1"/>
            <a:r>
              <a:rPr lang="en-US" altLang="zh-CN" dirty="0" smtClean="0"/>
              <a:t>[p, a1, 5]</a:t>
            </a:r>
          </a:p>
          <a:p>
            <a:pPr lvl="1"/>
            <a:r>
              <a:rPr lang="en-US" altLang="zh-CN" dirty="0" smtClean="0"/>
              <a:t>3500</a:t>
            </a:r>
            <a:r>
              <a:rPr lang="zh-CN" altLang="en-US" dirty="0" smtClean="0"/>
              <a:t>万</a:t>
            </a:r>
            <a:r>
              <a:rPr lang="en-US" altLang="zh-CN" dirty="0" smtClean="0"/>
              <a:t>action</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利用用户过去的行为</a:t>
            </a:r>
            <a:endParaRPr lang="zh-CN" altLang="en-US" dirty="0"/>
          </a:p>
        </p:txBody>
      </p:sp>
      <p:sp>
        <p:nvSpPr>
          <p:cNvPr id="3" name="内容占位符 2"/>
          <p:cNvSpPr>
            <a:spLocks noGrp="1"/>
          </p:cNvSpPr>
          <p:nvPr>
            <p:ph idx="1"/>
          </p:nvPr>
        </p:nvSpPr>
        <p:spPr/>
        <p:txBody>
          <a:bodyPr/>
          <a:lstStyle/>
          <a:p>
            <a:r>
              <a:rPr lang="zh-CN" altLang="en-US" dirty="0" smtClean="0"/>
              <a:t>二、定义行为传播</a:t>
            </a:r>
            <a:endParaRPr lang="en-US" altLang="zh-CN" dirty="0" smtClean="0"/>
          </a:p>
          <a:p>
            <a:r>
              <a:rPr lang="en-US" altLang="zh-CN" dirty="0" smtClean="0"/>
              <a:t>1. </a:t>
            </a:r>
            <a:r>
              <a:rPr lang="zh-CN" altLang="en-US" dirty="0" smtClean="0"/>
              <a:t>传播</a:t>
            </a:r>
            <a:endParaRPr lang="en-US" altLang="zh-CN" dirty="0" smtClean="0"/>
          </a:p>
          <a:p>
            <a:pPr lvl="1"/>
            <a:r>
              <a:rPr lang="zh-CN" altLang="en-US" dirty="0" smtClean="0"/>
              <a:t>用户</a:t>
            </a:r>
            <a:r>
              <a:rPr lang="en-US" altLang="zh-CN" dirty="0" smtClean="0"/>
              <a:t>u</a:t>
            </a:r>
            <a:r>
              <a:rPr lang="zh-CN" altLang="en-US" dirty="0" smtClean="0"/>
              <a:t>将行为</a:t>
            </a:r>
            <a:r>
              <a:rPr lang="en-US" altLang="zh-CN" dirty="0" smtClean="0"/>
              <a:t>a</a:t>
            </a:r>
            <a:r>
              <a:rPr lang="zh-CN" altLang="en-US" dirty="0" smtClean="0"/>
              <a:t>传播给用户</a:t>
            </a:r>
            <a:r>
              <a:rPr lang="en-US" altLang="zh-CN" dirty="0" smtClean="0"/>
              <a:t>v</a:t>
            </a:r>
            <a:r>
              <a:rPr lang="zh-CN" altLang="en-US" dirty="0" smtClean="0"/>
              <a:t>需要满足</a:t>
            </a:r>
            <a:endParaRPr lang="en-US" altLang="zh-CN" dirty="0" smtClean="0"/>
          </a:p>
          <a:p>
            <a:pPr lvl="2"/>
            <a:r>
              <a:rPr lang="en-US" altLang="zh-CN" dirty="0" smtClean="0"/>
              <a:t>1. </a:t>
            </a:r>
            <a:r>
              <a:rPr lang="zh-CN" altLang="en-US" dirty="0" smtClean="0"/>
              <a:t>用户</a:t>
            </a:r>
            <a:r>
              <a:rPr lang="en-US" altLang="zh-CN" dirty="0" err="1" smtClean="0"/>
              <a:t>u,v</a:t>
            </a:r>
            <a:r>
              <a:rPr lang="zh-CN" altLang="en-US" dirty="0" smtClean="0"/>
              <a:t>之间存在边</a:t>
            </a:r>
            <a:endParaRPr lang="en-US" altLang="zh-CN" dirty="0" smtClean="0"/>
          </a:p>
          <a:p>
            <a:pPr lvl="2"/>
            <a:r>
              <a:rPr lang="en-US" altLang="zh-CN" dirty="0" smtClean="0"/>
              <a:t>2. </a:t>
            </a:r>
            <a:r>
              <a:rPr lang="zh-CN" altLang="en-US" dirty="0" smtClean="0"/>
              <a:t>用户</a:t>
            </a:r>
            <a:r>
              <a:rPr lang="en-US" altLang="zh-CN" dirty="0" err="1" smtClean="0"/>
              <a:t>u,v</a:t>
            </a:r>
            <a:r>
              <a:rPr lang="zh-CN" altLang="en-US" dirty="0" smtClean="0"/>
              <a:t>均有过行为</a:t>
            </a:r>
            <a:r>
              <a:rPr lang="en-US" altLang="zh-CN" dirty="0" smtClean="0"/>
              <a:t>a</a:t>
            </a:r>
            <a:r>
              <a:rPr lang="zh-CN" altLang="en-US" dirty="0" smtClean="0"/>
              <a:t>，并且</a:t>
            </a:r>
            <a:r>
              <a:rPr lang="en-US" altLang="zh-CN" dirty="0" smtClean="0"/>
              <a:t>u</a:t>
            </a:r>
            <a:r>
              <a:rPr lang="zh-CN" altLang="en-US" dirty="0" smtClean="0"/>
              <a:t>在</a:t>
            </a:r>
            <a:r>
              <a:rPr lang="en-US" altLang="zh-CN" dirty="0" smtClean="0"/>
              <a:t>v</a:t>
            </a:r>
            <a:r>
              <a:rPr lang="zh-CN" altLang="en-US" dirty="0" smtClean="0"/>
              <a:t>之前完成</a:t>
            </a:r>
            <a:endParaRPr lang="en-US" altLang="zh-CN" dirty="0" smtClean="0"/>
          </a:p>
          <a:p>
            <a:pPr lvl="2"/>
            <a:r>
              <a:rPr lang="en-US" altLang="zh-CN" dirty="0" smtClean="0"/>
              <a:t>3. </a:t>
            </a:r>
            <a:r>
              <a:rPr lang="zh-CN" altLang="en-US" dirty="0" smtClean="0"/>
              <a:t>用户</a:t>
            </a:r>
            <a:r>
              <a:rPr lang="en-US" altLang="zh-CN" dirty="0" err="1" smtClean="0"/>
              <a:t>u,v</a:t>
            </a:r>
            <a:r>
              <a:rPr lang="zh-CN" altLang="en-US" dirty="0" smtClean="0"/>
              <a:t>之间的边建立时间早于用户</a:t>
            </a:r>
            <a:r>
              <a:rPr lang="en-US" altLang="zh-CN" dirty="0" smtClean="0"/>
              <a:t>u</a:t>
            </a:r>
            <a:r>
              <a:rPr lang="zh-CN" altLang="en-US" dirty="0" smtClean="0"/>
              <a:t>完成行为</a:t>
            </a:r>
            <a:r>
              <a:rPr lang="en-US" altLang="zh-CN" dirty="0" smtClean="0"/>
              <a:t>a</a:t>
            </a:r>
            <a:r>
              <a:rPr lang="zh-CN" altLang="en-US" dirty="0" smtClean="0"/>
              <a:t>的时间</a:t>
            </a:r>
            <a:endParaRPr lang="en-US" altLang="zh-CN" dirty="0" smtClean="0"/>
          </a:p>
          <a:p>
            <a:pPr lvl="1"/>
            <a:r>
              <a:rPr lang="zh-CN" altLang="en-US" dirty="0" smtClean="0"/>
              <a:t>这样就说</a:t>
            </a:r>
            <a:endParaRPr lang="en-US" altLang="zh-CN" dirty="0" smtClean="0"/>
          </a:p>
          <a:p>
            <a:pPr lvl="2"/>
            <a:endParaRPr lang="en-US" altLang="zh-CN" dirty="0" smtClean="0"/>
          </a:p>
        </p:txBody>
      </p:sp>
      <p:graphicFrame>
        <p:nvGraphicFramePr>
          <p:cNvPr id="4" name="对象 3"/>
          <p:cNvGraphicFramePr>
            <a:graphicFrameLocks noChangeAspect="1"/>
          </p:cNvGraphicFramePr>
          <p:nvPr/>
        </p:nvGraphicFramePr>
        <p:xfrm>
          <a:off x="2786050" y="5000636"/>
          <a:ext cx="2265276" cy="458790"/>
        </p:xfrm>
        <a:graphic>
          <a:graphicData uri="http://schemas.openxmlformats.org/presentationml/2006/ole">
            <p:oleObj spid="_x0000_s15362" name="Equation" r:id="rId3" imgW="1002960" imgH="203040" progId="Equation.KSEE3">
              <p:embed/>
            </p:oleObj>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利用用户过去的行为</a:t>
            </a:r>
            <a:endParaRPr lang="zh-CN" altLang="en-US" dirty="0"/>
          </a:p>
        </p:txBody>
      </p:sp>
      <p:sp>
        <p:nvSpPr>
          <p:cNvPr id="3" name="内容占位符 2"/>
          <p:cNvSpPr>
            <a:spLocks noGrp="1"/>
          </p:cNvSpPr>
          <p:nvPr>
            <p:ph idx="1"/>
          </p:nvPr>
        </p:nvSpPr>
        <p:spPr/>
        <p:txBody>
          <a:bodyPr/>
          <a:lstStyle/>
          <a:p>
            <a:r>
              <a:rPr lang="zh-CN" altLang="en-US" dirty="0" smtClean="0"/>
              <a:t>二、定义行为传播</a:t>
            </a:r>
            <a:endParaRPr lang="en-US" altLang="zh-CN" dirty="0" smtClean="0"/>
          </a:p>
          <a:p>
            <a:r>
              <a:rPr lang="en-US" altLang="zh-CN" dirty="0" smtClean="0"/>
              <a:t>2</a:t>
            </a:r>
            <a:r>
              <a:rPr lang="en-US" altLang="zh-CN" dirty="0" smtClean="0"/>
              <a:t>. </a:t>
            </a:r>
            <a:r>
              <a:rPr lang="zh-CN" altLang="en-US" dirty="0" smtClean="0"/>
              <a:t>传播图</a:t>
            </a:r>
            <a:endParaRPr lang="en-US" altLang="zh-CN" dirty="0" smtClean="0"/>
          </a:p>
          <a:p>
            <a:pPr lvl="1"/>
            <a:r>
              <a:rPr lang="zh-CN" altLang="en-US" dirty="0" smtClean="0"/>
              <a:t>对于每一个行为都有一个传播图，图的节点是完成这个行为的所有用户，图的边是有向的传播</a:t>
            </a:r>
            <a:r>
              <a:rPr lang="en-US" altLang="zh-CN" dirty="0" smtClean="0"/>
              <a:t>prop</a:t>
            </a:r>
          </a:p>
          <a:p>
            <a:pPr lvl="1"/>
            <a:r>
              <a:rPr lang="zh-CN" altLang="en-US" dirty="0" smtClean="0"/>
              <a:t>由于有行为时间限制，因此传播图是一个</a:t>
            </a:r>
            <a:r>
              <a:rPr lang="en-US" altLang="zh-CN" dirty="0" smtClean="0">
                <a:solidFill>
                  <a:srgbClr val="FF0000"/>
                </a:solidFill>
              </a:rPr>
              <a:t>DAG</a:t>
            </a:r>
          </a:p>
          <a:p>
            <a:pPr lvl="1"/>
            <a:r>
              <a:rPr lang="zh-CN" altLang="en-US" dirty="0" smtClean="0"/>
              <a:t>    表示</a:t>
            </a:r>
            <a:r>
              <a:rPr lang="en-US" altLang="zh-CN" dirty="0" smtClean="0"/>
              <a:t>u</a:t>
            </a:r>
            <a:r>
              <a:rPr lang="zh-CN" altLang="en-US" dirty="0" smtClean="0"/>
              <a:t>完成行为的个数，</a:t>
            </a:r>
            <a:r>
              <a:rPr lang="en-US" altLang="zh-CN" dirty="0" smtClean="0"/>
              <a:t>	</a:t>
            </a:r>
            <a:r>
              <a:rPr lang="zh-CN" altLang="en-US" dirty="0" smtClean="0"/>
              <a:t>表示</a:t>
            </a:r>
            <a:r>
              <a:rPr lang="en-US" altLang="zh-CN" dirty="0" smtClean="0"/>
              <a:t>u</a:t>
            </a:r>
            <a:r>
              <a:rPr lang="zh-CN" altLang="en-US" dirty="0" smtClean="0"/>
              <a:t>和</a:t>
            </a:r>
            <a:r>
              <a:rPr lang="en-US" altLang="zh-CN" dirty="0" smtClean="0"/>
              <a:t>v</a:t>
            </a:r>
            <a:r>
              <a:rPr lang="zh-CN" altLang="en-US" dirty="0" smtClean="0"/>
              <a:t>都完成行为个数，</a:t>
            </a:r>
            <a:r>
              <a:rPr lang="en-US" altLang="zh-CN" dirty="0" smtClean="0"/>
              <a:t>	   </a:t>
            </a:r>
            <a:r>
              <a:rPr lang="zh-CN" altLang="en-US" dirty="0" smtClean="0"/>
              <a:t>表示</a:t>
            </a:r>
            <a:r>
              <a:rPr lang="en-US" altLang="zh-CN" dirty="0" smtClean="0"/>
              <a:t>u</a:t>
            </a:r>
            <a:r>
              <a:rPr lang="zh-CN" altLang="en-US" dirty="0" smtClean="0"/>
              <a:t>或</a:t>
            </a:r>
            <a:r>
              <a:rPr lang="en-US" altLang="zh-CN" dirty="0" smtClean="0"/>
              <a:t>v</a:t>
            </a:r>
            <a:r>
              <a:rPr lang="zh-CN" altLang="en-US" dirty="0" smtClean="0"/>
              <a:t>完成行为个数，</a:t>
            </a:r>
            <a:r>
              <a:rPr lang="en-US" altLang="zh-CN" dirty="0" smtClean="0"/>
              <a:t>	</a:t>
            </a:r>
            <a:r>
              <a:rPr lang="zh-CN" altLang="en-US" dirty="0" smtClean="0"/>
              <a:t>表示</a:t>
            </a:r>
            <a:r>
              <a:rPr lang="en-US" altLang="zh-CN" dirty="0" smtClean="0"/>
              <a:t>u</a:t>
            </a:r>
            <a:r>
              <a:rPr lang="zh-CN" altLang="en-US" dirty="0" smtClean="0"/>
              <a:t>传播给</a:t>
            </a:r>
            <a:r>
              <a:rPr lang="en-US" altLang="zh-CN" dirty="0" smtClean="0"/>
              <a:t>v</a:t>
            </a:r>
            <a:r>
              <a:rPr lang="zh-CN" altLang="en-US" dirty="0" smtClean="0"/>
              <a:t>行为的个数。</a:t>
            </a:r>
            <a:r>
              <a:rPr lang="en-US" altLang="zh-CN" dirty="0" smtClean="0"/>
              <a:t> </a:t>
            </a:r>
            <a:endParaRPr lang="en-US" altLang="zh-CN" dirty="0" smtClean="0"/>
          </a:p>
        </p:txBody>
      </p:sp>
      <p:graphicFrame>
        <p:nvGraphicFramePr>
          <p:cNvPr id="5" name="对象 4"/>
          <p:cNvGraphicFramePr>
            <a:graphicFrameLocks noChangeAspect="1"/>
          </p:cNvGraphicFramePr>
          <p:nvPr/>
        </p:nvGraphicFramePr>
        <p:xfrm>
          <a:off x="1214414" y="4643446"/>
          <a:ext cx="428628" cy="514354"/>
        </p:xfrm>
        <a:graphic>
          <a:graphicData uri="http://schemas.openxmlformats.org/presentationml/2006/ole">
            <p:oleObj spid="_x0000_s16387" name="Equation" r:id="rId3" imgW="190440" imgH="228600" progId="Equation.KSEE3">
              <p:embed/>
            </p:oleObj>
          </a:graphicData>
        </a:graphic>
      </p:graphicFrame>
      <p:graphicFrame>
        <p:nvGraphicFramePr>
          <p:cNvPr id="16392" name="Object 8"/>
          <p:cNvGraphicFramePr>
            <a:graphicFrameLocks noChangeAspect="1"/>
          </p:cNvGraphicFramePr>
          <p:nvPr/>
        </p:nvGraphicFramePr>
        <p:xfrm>
          <a:off x="5357818" y="4643446"/>
          <a:ext cx="685800" cy="514350"/>
        </p:xfrm>
        <a:graphic>
          <a:graphicData uri="http://schemas.openxmlformats.org/presentationml/2006/ole">
            <p:oleObj spid="_x0000_s16392" name="Equation" r:id="rId4" imgW="304560" imgH="228600" progId="Equation.KSEE3">
              <p:embed/>
            </p:oleObj>
          </a:graphicData>
        </a:graphic>
      </p:graphicFrame>
      <p:graphicFrame>
        <p:nvGraphicFramePr>
          <p:cNvPr id="16393" name="Object 9"/>
          <p:cNvGraphicFramePr>
            <a:graphicFrameLocks noChangeAspect="1"/>
          </p:cNvGraphicFramePr>
          <p:nvPr/>
        </p:nvGraphicFramePr>
        <p:xfrm>
          <a:off x="2928926" y="5072074"/>
          <a:ext cx="571500" cy="542925"/>
        </p:xfrm>
        <a:graphic>
          <a:graphicData uri="http://schemas.openxmlformats.org/presentationml/2006/ole">
            <p:oleObj spid="_x0000_s16393" name="Equation" r:id="rId5" imgW="253800" imgH="241200" progId="Equation.KSEE3">
              <p:embed/>
            </p:oleObj>
          </a:graphicData>
        </a:graphic>
      </p:graphicFrame>
      <p:graphicFrame>
        <p:nvGraphicFramePr>
          <p:cNvPr id="16394" name="Object 10"/>
          <p:cNvGraphicFramePr>
            <a:graphicFrameLocks noChangeAspect="1"/>
          </p:cNvGraphicFramePr>
          <p:nvPr/>
        </p:nvGraphicFramePr>
        <p:xfrm>
          <a:off x="7215206" y="5072074"/>
          <a:ext cx="657225" cy="514350"/>
        </p:xfrm>
        <a:graphic>
          <a:graphicData uri="http://schemas.openxmlformats.org/presentationml/2006/ole">
            <p:oleObj spid="_x0000_s16394" name="Equation" r:id="rId6" imgW="291960" imgH="228600" progId="Equation.KSEE3">
              <p:embed/>
            </p:oleObj>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建立</a:t>
            </a:r>
            <a:r>
              <a:rPr lang="zh-CN" altLang="en-US" dirty="0" smtClean="0"/>
              <a:t>模型</a:t>
            </a:r>
            <a:endParaRPr lang="zh-CN" altLang="en-US" dirty="0"/>
          </a:p>
        </p:txBody>
      </p:sp>
      <p:sp>
        <p:nvSpPr>
          <p:cNvPr id="3" name="内容占位符 2"/>
          <p:cNvSpPr>
            <a:spLocks noGrp="1"/>
          </p:cNvSpPr>
          <p:nvPr>
            <p:ph idx="1"/>
          </p:nvPr>
        </p:nvSpPr>
        <p:spPr/>
        <p:txBody>
          <a:bodyPr/>
          <a:lstStyle/>
          <a:p>
            <a:r>
              <a:rPr lang="zh-CN" altLang="en-US" dirty="0" smtClean="0"/>
              <a:t>一、静态模型</a:t>
            </a:r>
            <a:endParaRPr lang="en-US" altLang="zh-CN" dirty="0" smtClean="0"/>
          </a:p>
          <a:p>
            <a:r>
              <a:rPr lang="en-US" altLang="zh-CN" dirty="0" smtClean="0"/>
              <a:t>1. </a:t>
            </a:r>
            <a:r>
              <a:rPr lang="zh-CN" altLang="en-US" dirty="0" smtClean="0"/>
              <a:t>伯努利分布</a:t>
            </a:r>
            <a:endParaRPr lang="en-US" altLang="zh-CN" dirty="0" smtClean="0"/>
          </a:p>
          <a:p>
            <a:pPr lvl="1"/>
            <a:r>
              <a:rPr lang="zh-CN" altLang="en-US" dirty="0" smtClean="0"/>
              <a:t>用户</a:t>
            </a:r>
            <a:r>
              <a:rPr lang="en-US" altLang="zh-CN" dirty="0" smtClean="0"/>
              <a:t>u</a:t>
            </a:r>
            <a:r>
              <a:rPr lang="zh-CN" altLang="en-US" dirty="0" smtClean="0"/>
              <a:t>能否被用户</a:t>
            </a:r>
            <a:r>
              <a:rPr lang="en-US" altLang="zh-CN" dirty="0" smtClean="0"/>
              <a:t>v</a:t>
            </a:r>
            <a:r>
              <a:rPr lang="zh-CN" altLang="en-US" dirty="0" smtClean="0"/>
              <a:t>影响而</a:t>
            </a:r>
            <a:r>
              <a:rPr lang="zh-CN" altLang="en-US" dirty="0" smtClean="0">
                <a:solidFill>
                  <a:srgbClr val="FF0000"/>
                </a:solidFill>
              </a:rPr>
              <a:t>激活</a:t>
            </a:r>
            <a:r>
              <a:rPr lang="zh-CN" altLang="en-US" dirty="0" smtClean="0"/>
              <a:t>是一次伯努利实验，成功则为被激活，因此成功概率为</a:t>
            </a:r>
            <a:r>
              <a:rPr lang="en-US" altLang="zh-CN" dirty="0" smtClean="0"/>
              <a:t>	</a:t>
            </a:r>
            <a:r>
              <a:rPr lang="zh-CN" altLang="en-US" dirty="0" smtClean="0"/>
              <a:t>。利用极大似然估计，得到如下。</a:t>
            </a:r>
            <a:endParaRPr lang="en-US" altLang="zh-CN" dirty="0" smtClean="0"/>
          </a:p>
          <a:p>
            <a:pPr lvl="1"/>
            <a:endParaRPr lang="en-US" altLang="zh-CN" dirty="0" smtClean="0"/>
          </a:p>
        </p:txBody>
      </p:sp>
      <p:graphicFrame>
        <p:nvGraphicFramePr>
          <p:cNvPr id="17411" name="Object 3"/>
          <p:cNvGraphicFramePr>
            <a:graphicFrameLocks noChangeAspect="1"/>
          </p:cNvGraphicFramePr>
          <p:nvPr/>
        </p:nvGraphicFramePr>
        <p:xfrm>
          <a:off x="7358082" y="3198178"/>
          <a:ext cx="571504" cy="516574"/>
        </p:xfrm>
        <a:graphic>
          <a:graphicData uri="http://schemas.openxmlformats.org/presentationml/2006/ole">
            <p:oleObj spid="_x0000_s17411" name="Equation" r:id="rId3" imgW="266400" imgH="241200" progId="Equation.KSEE3">
              <p:embed/>
            </p:oleObj>
          </a:graphicData>
        </a:graphic>
      </p:graphicFrame>
      <p:graphicFrame>
        <p:nvGraphicFramePr>
          <p:cNvPr id="17412" name="Object 4"/>
          <p:cNvGraphicFramePr>
            <a:graphicFrameLocks noChangeAspect="1"/>
          </p:cNvGraphicFramePr>
          <p:nvPr/>
        </p:nvGraphicFramePr>
        <p:xfrm>
          <a:off x="3929058" y="4286256"/>
          <a:ext cx="1543050" cy="971550"/>
        </p:xfrm>
        <a:graphic>
          <a:graphicData uri="http://schemas.openxmlformats.org/presentationml/2006/ole">
            <p:oleObj spid="_x0000_s17412" name="Equation" r:id="rId4" imgW="685800" imgH="431640" progId="Equation.KSEE3">
              <p:embed/>
            </p:oleObj>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建立</a:t>
            </a:r>
            <a:r>
              <a:rPr lang="zh-CN" altLang="en-US" dirty="0" smtClean="0"/>
              <a:t>模型</a:t>
            </a:r>
            <a:endParaRPr lang="zh-CN" altLang="en-US" dirty="0"/>
          </a:p>
        </p:txBody>
      </p:sp>
      <p:sp>
        <p:nvSpPr>
          <p:cNvPr id="3" name="内容占位符 2"/>
          <p:cNvSpPr>
            <a:spLocks noGrp="1"/>
          </p:cNvSpPr>
          <p:nvPr>
            <p:ph idx="1"/>
          </p:nvPr>
        </p:nvSpPr>
        <p:spPr/>
        <p:txBody>
          <a:bodyPr/>
          <a:lstStyle/>
          <a:p>
            <a:r>
              <a:rPr lang="zh-CN" altLang="en-US" dirty="0" smtClean="0"/>
              <a:t>一、静态模型</a:t>
            </a:r>
            <a:endParaRPr lang="en-US" altLang="zh-CN" dirty="0" smtClean="0"/>
          </a:p>
          <a:p>
            <a:r>
              <a:rPr lang="en-US" altLang="zh-CN" dirty="0" smtClean="0"/>
              <a:t>2. </a:t>
            </a:r>
            <a:r>
              <a:rPr lang="en-US" altLang="zh-CN" dirty="0" err="1" smtClean="0"/>
              <a:t>Jaccard</a:t>
            </a:r>
            <a:endParaRPr lang="en-US" altLang="zh-CN" dirty="0" smtClean="0"/>
          </a:p>
          <a:p>
            <a:pPr lvl="1"/>
            <a:r>
              <a:rPr lang="zh-CN" altLang="en-US" dirty="0" smtClean="0"/>
              <a:t>用户</a:t>
            </a:r>
            <a:r>
              <a:rPr lang="en-US" altLang="zh-CN" dirty="0" smtClean="0"/>
              <a:t>u</a:t>
            </a:r>
            <a:r>
              <a:rPr lang="zh-CN" altLang="en-US" dirty="0" smtClean="0"/>
              <a:t>对用户</a:t>
            </a:r>
            <a:r>
              <a:rPr lang="en-US" altLang="zh-CN" dirty="0" smtClean="0"/>
              <a:t>v</a:t>
            </a:r>
            <a:r>
              <a:rPr lang="zh-CN" altLang="en-US" dirty="0" smtClean="0"/>
              <a:t>的影响概率与</a:t>
            </a:r>
            <a:r>
              <a:rPr lang="en-US" altLang="zh-CN" dirty="0" err="1" smtClean="0"/>
              <a:t>u,v</a:t>
            </a:r>
            <a:r>
              <a:rPr lang="zh-CN" altLang="en-US" dirty="0" smtClean="0"/>
              <a:t>所</a:t>
            </a:r>
            <a:r>
              <a:rPr lang="zh-CN" altLang="en-US" dirty="0" smtClean="0">
                <a:solidFill>
                  <a:srgbClr val="FF0000"/>
                </a:solidFill>
              </a:rPr>
              <a:t>发生过的行为集合的相关性</a:t>
            </a:r>
            <a:r>
              <a:rPr lang="zh-CN" altLang="en-US" dirty="0" smtClean="0"/>
              <a:t>和分散性有关。因此使用</a:t>
            </a:r>
            <a:r>
              <a:rPr lang="en-US" altLang="zh-CN" dirty="0" err="1" smtClean="0"/>
              <a:t>Jaccard</a:t>
            </a:r>
            <a:r>
              <a:rPr lang="zh-CN" altLang="en-US" dirty="0" smtClean="0"/>
              <a:t>相关系数来表示</a:t>
            </a:r>
            <a:r>
              <a:rPr lang="en-US" altLang="zh-CN" dirty="0" smtClean="0"/>
              <a:t>	  </a:t>
            </a:r>
            <a:r>
              <a:rPr lang="zh-CN" altLang="en-US" dirty="0" smtClean="0"/>
              <a:t>。</a:t>
            </a:r>
            <a:endParaRPr lang="en-US" altLang="zh-CN" dirty="0" smtClean="0"/>
          </a:p>
          <a:p>
            <a:pPr lvl="1"/>
            <a:endParaRPr lang="en-US" altLang="zh-CN" dirty="0" smtClean="0"/>
          </a:p>
        </p:txBody>
      </p:sp>
      <p:graphicFrame>
        <p:nvGraphicFramePr>
          <p:cNvPr id="17412" name="Object 4"/>
          <p:cNvGraphicFramePr>
            <a:graphicFrameLocks noChangeAspect="1"/>
          </p:cNvGraphicFramePr>
          <p:nvPr/>
        </p:nvGraphicFramePr>
        <p:xfrm>
          <a:off x="3900488" y="4271963"/>
          <a:ext cx="1600200" cy="1000125"/>
        </p:xfrm>
        <a:graphic>
          <a:graphicData uri="http://schemas.openxmlformats.org/presentationml/2006/ole">
            <p:oleObj spid="_x0000_s18435" name="Equation" r:id="rId3" imgW="711000" imgH="444240" progId="Equation.KSEE3">
              <p:embed/>
            </p:oleObj>
          </a:graphicData>
        </a:graphic>
      </p:graphicFrame>
      <p:graphicFrame>
        <p:nvGraphicFramePr>
          <p:cNvPr id="18436" name="Object 4"/>
          <p:cNvGraphicFramePr>
            <a:graphicFrameLocks noChangeAspect="1"/>
          </p:cNvGraphicFramePr>
          <p:nvPr/>
        </p:nvGraphicFramePr>
        <p:xfrm>
          <a:off x="3786182" y="3627443"/>
          <a:ext cx="571500" cy="515937"/>
        </p:xfrm>
        <a:graphic>
          <a:graphicData uri="http://schemas.openxmlformats.org/presentationml/2006/ole">
            <p:oleObj spid="_x0000_s18436" name="Equation" r:id="rId4" imgW="266400" imgH="241200" progId="Equation.KSEE3">
              <p:embed/>
            </p:oleObj>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建立</a:t>
            </a:r>
            <a:r>
              <a:rPr lang="zh-CN" altLang="en-US" dirty="0" smtClean="0"/>
              <a:t>模型</a:t>
            </a:r>
            <a:endParaRPr lang="zh-CN" altLang="en-US" dirty="0"/>
          </a:p>
        </p:txBody>
      </p:sp>
      <p:sp>
        <p:nvSpPr>
          <p:cNvPr id="3" name="内容占位符 2"/>
          <p:cNvSpPr>
            <a:spLocks noGrp="1"/>
          </p:cNvSpPr>
          <p:nvPr>
            <p:ph idx="1"/>
          </p:nvPr>
        </p:nvSpPr>
        <p:spPr/>
        <p:txBody>
          <a:bodyPr/>
          <a:lstStyle/>
          <a:p>
            <a:r>
              <a:rPr lang="zh-CN" altLang="en-US" dirty="0" smtClean="0"/>
              <a:t>一、静态模型</a:t>
            </a:r>
            <a:endParaRPr lang="en-US" altLang="zh-CN" dirty="0" smtClean="0"/>
          </a:p>
          <a:p>
            <a:r>
              <a:rPr lang="en-US" altLang="zh-CN" dirty="0" smtClean="0"/>
              <a:t>3. </a:t>
            </a:r>
            <a:r>
              <a:rPr lang="zh-CN" altLang="en-US" dirty="0" smtClean="0"/>
              <a:t>部分信用</a:t>
            </a:r>
            <a:endParaRPr lang="en-US" altLang="zh-CN" dirty="0" smtClean="0"/>
          </a:p>
          <a:p>
            <a:pPr lvl="1"/>
            <a:r>
              <a:rPr lang="zh-CN" altLang="en-US" dirty="0" smtClean="0"/>
              <a:t>认为对行为</a:t>
            </a:r>
            <a:r>
              <a:rPr lang="en-US" altLang="zh-CN" dirty="0" smtClean="0"/>
              <a:t>a</a:t>
            </a:r>
            <a:r>
              <a:rPr lang="zh-CN" altLang="en-US" dirty="0" smtClean="0"/>
              <a:t>，用户</a:t>
            </a:r>
            <a:r>
              <a:rPr lang="en-US" altLang="zh-CN" dirty="0" smtClean="0"/>
              <a:t>v</a:t>
            </a:r>
            <a:r>
              <a:rPr lang="zh-CN" altLang="en-US" dirty="0" smtClean="0"/>
              <a:t>完成行为</a:t>
            </a:r>
            <a:r>
              <a:rPr lang="en-US" altLang="zh-CN" dirty="0" smtClean="0"/>
              <a:t>a</a:t>
            </a:r>
            <a:r>
              <a:rPr lang="zh-CN" altLang="en-US" dirty="0" smtClean="0"/>
              <a:t>的邻居</a:t>
            </a:r>
            <a:r>
              <a:rPr lang="zh-CN" altLang="en-US" dirty="0" smtClean="0">
                <a:solidFill>
                  <a:srgbClr val="FF0000"/>
                </a:solidFill>
              </a:rPr>
              <a:t>共同分享一份</a:t>
            </a:r>
            <a:r>
              <a:rPr lang="zh-CN" altLang="en-US" dirty="0" smtClean="0"/>
              <a:t>信用度，而用户</a:t>
            </a:r>
            <a:r>
              <a:rPr lang="en-US" altLang="zh-CN" dirty="0" smtClean="0"/>
              <a:t>u</a:t>
            </a:r>
            <a:r>
              <a:rPr lang="zh-CN" altLang="en-US" dirty="0" smtClean="0"/>
              <a:t>对用户</a:t>
            </a:r>
            <a:r>
              <a:rPr lang="en-US" altLang="zh-CN" dirty="0" smtClean="0"/>
              <a:t>v</a:t>
            </a:r>
            <a:r>
              <a:rPr lang="zh-CN" altLang="en-US" dirty="0" smtClean="0"/>
              <a:t>的影响概率</a:t>
            </a:r>
            <a:r>
              <a:rPr lang="en-US" altLang="zh-CN" dirty="0" smtClean="0"/>
              <a:t>		</a:t>
            </a:r>
            <a:r>
              <a:rPr lang="zh-CN" altLang="en-US" dirty="0" smtClean="0"/>
              <a:t>即</a:t>
            </a:r>
            <a:r>
              <a:rPr lang="en-US" altLang="zh-CN" dirty="0" smtClean="0"/>
              <a:t>u</a:t>
            </a:r>
            <a:r>
              <a:rPr lang="zh-CN" altLang="en-US" dirty="0" smtClean="0"/>
              <a:t>对</a:t>
            </a:r>
            <a:r>
              <a:rPr lang="en-US" altLang="zh-CN" dirty="0" smtClean="0"/>
              <a:t>v</a:t>
            </a:r>
            <a:r>
              <a:rPr lang="zh-CN" altLang="en-US" dirty="0" smtClean="0"/>
              <a:t>的信用度之和。</a:t>
            </a:r>
            <a:endParaRPr lang="en-US" altLang="zh-CN" dirty="0" smtClean="0"/>
          </a:p>
          <a:p>
            <a:pPr lvl="1"/>
            <a:endParaRPr lang="en-US" altLang="zh-CN" dirty="0" smtClean="0"/>
          </a:p>
        </p:txBody>
      </p:sp>
      <p:graphicFrame>
        <p:nvGraphicFramePr>
          <p:cNvPr id="17412" name="Object 4"/>
          <p:cNvGraphicFramePr>
            <a:graphicFrameLocks noChangeAspect="1"/>
          </p:cNvGraphicFramePr>
          <p:nvPr/>
        </p:nvGraphicFramePr>
        <p:xfrm>
          <a:off x="2428875" y="4171950"/>
          <a:ext cx="4543425" cy="1200150"/>
        </p:xfrm>
        <a:graphic>
          <a:graphicData uri="http://schemas.openxmlformats.org/presentationml/2006/ole">
            <p:oleObj spid="_x0000_s19458" name="Equation" r:id="rId3" imgW="2019240" imgH="533160" progId="Equation.KSEE3">
              <p:embed/>
            </p:oleObj>
          </a:graphicData>
        </a:graphic>
      </p:graphicFrame>
      <p:graphicFrame>
        <p:nvGraphicFramePr>
          <p:cNvPr id="18436" name="Object 4"/>
          <p:cNvGraphicFramePr>
            <a:graphicFrameLocks noChangeAspect="1"/>
          </p:cNvGraphicFramePr>
          <p:nvPr/>
        </p:nvGraphicFramePr>
        <p:xfrm>
          <a:off x="7715272" y="3143248"/>
          <a:ext cx="571500" cy="515937"/>
        </p:xfrm>
        <a:graphic>
          <a:graphicData uri="http://schemas.openxmlformats.org/presentationml/2006/ole">
            <p:oleObj spid="_x0000_s19459" name="Equation" r:id="rId4" imgW="266400" imgH="241200" progId="Equation.KSEE3">
              <p:embed/>
            </p:oleObj>
          </a:graphicData>
        </a:graphic>
      </p:graphicFrame>
      <p:graphicFrame>
        <p:nvGraphicFramePr>
          <p:cNvPr id="19461" name="Object 5"/>
          <p:cNvGraphicFramePr>
            <a:graphicFrameLocks noChangeAspect="1"/>
          </p:cNvGraphicFramePr>
          <p:nvPr/>
        </p:nvGraphicFramePr>
        <p:xfrm>
          <a:off x="3243263" y="5586413"/>
          <a:ext cx="2914650" cy="771525"/>
        </p:xfrm>
        <a:graphic>
          <a:graphicData uri="http://schemas.openxmlformats.org/presentationml/2006/ole">
            <p:oleObj spid="_x0000_s19461" name="Equation" r:id="rId5" imgW="1295280" imgH="342720" progId="Equation.KSEE3">
              <p:embed/>
            </p:oleObj>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354</TotalTime>
  <Words>798</Words>
  <PresentationFormat>全屏显示(4:3)</PresentationFormat>
  <Paragraphs>102</Paragraphs>
  <Slides>22</Slides>
  <Notes>0</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22</vt:i4>
      </vt:variant>
    </vt:vector>
  </HeadingPairs>
  <TitlesOfParts>
    <vt:vector size="24" baseType="lpstr">
      <vt:lpstr>Office 主题</vt:lpstr>
      <vt:lpstr>Kingsoft Equation 3.0</vt:lpstr>
      <vt:lpstr>Learning Influence Probabilities In Social Networks</vt:lpstr>
      <vt:lpstr>目录</vt:lpstr>
      <vt:lpstr>解决的问题</vt:lpstr>
      <vt:lpstr>利用用户过去的行为</vt:lpstr>
      <vt:lpstr>利用用户过去的行为</vt:lpstr>
      <vt:lpstr>利用用户过去的行为</vt:lpstr>
      <vt:lpstr>建立模型</vt:lpstr>
      <vt:lpstr>建立模型</vt:lpstr>
      <vt:lpstr>建立模型</vt:lpstr>
      <vt:lpstr>建立模型</vt:lpstr>
      <vt:lpstr>建立模型</vt:lpstr>
      <vt:lpstr>建立模型</vt:lpstr>
      <vt:lpstr>建立模型</vt:lpstr>
      <vt:lpstr>评估模型</vt:lpstr>
      <vt:lpstr>评估模型</vt:lpstr>
      <vt:lpstr>评估模型</vt:lpstr>
      <vt:lpstr>评估模型</vt:lpstr>
      <vt:lpstr>评估模型</vt:lpstr>
      <vt:lpstr>评估模型</vt:lpstr>
      <vt:lpstr>评估模型</vt:lpstr>
      <vt:lpstr>评估模型</vt:lpstr>
      <vt:lpstr>幻灯片 22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Learning Influence Probabilities In Social Networks</dc:title>
  <dc:creator>suyan(闫肃)</dc:creator>
  <cp:lastModifiedBy>suyan</cp:lastModifiedBy>
  <cp:revision>116</cp:revision>
  <dcterms:created xsi:type="dcterms:W3CDTF">2015-09-22T02:12:59Z</dcterms:created>
  <dcterms:modified xsi:type="dcterms:W3CDTF">2015-09-22T08:08:57Z</dcterms:modified>
</cp:coreProperties>
</file>