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03" r:id="rId2"/>
    <p:sldId id="398" r:id="rId3"/>
    <p:sldId id="461" r:id="rId4"/>
    <p:sldId id="399" r:id="rId5"/>
    <p:sldId id="407" r:id="rId6"/>
    <p:sldId id="408" r:id="rId7"/>
    <p:sldId id="409" r:id="rId8"/>
    <p:sldId id="462" r:id="rId9"/>
    <p:sldId id="458" r:id="rId10"/>
    <p:sldId id="459" r:id="rId11"/>
    <p:sldId id="410" r:id="rId12"/>
    <p:sldId id="411" r:id="rId13"/>
    <p:sldId id="413" r:id="rId14"/>
    <p:sldId id="464" r:id="rId15"/>
    <p:sldId id="463" r:id="rId16"/>
    <p:sldId id="448" r:id="rId17"/>
    <p:sldId id="447" r:id="rId18"/>
    <p:sldId id="445" r:id="rId19"/>
    <p:sldId id="421" r:id="rId20"/>
    <p:sldId id="475" r:id="rId21"/>
    <p:sldId id="476" r:id="rId22"/>
    <p:sldId id="477" r:id="rId23"/>
    <p:sldId id="478" r:id="rId24"/>
    <p:sldId id="479" r:id="rId25"/>
    <p:sldId id="446" r:id="rId26"/>
    <p:sldId id="415" r:id="rId27"/>
    <p:sldId id="416" r:id="rId28"/>
    <p:sldId id="417" r:id="rId29"/>
    <p:sldId id="480" r:id="rId30"/>
    <p:sldId id="481" r:id="rId31"/>
    <p:sldId id="482" r:id="rId32"/>
    <p:sldId id="483" r:id="rId33"/>
    <p:sldId id="484" r:id="rId34"/>
    <p:sldId id="469" r:id="rId35"/>
    <p:sldId id="418" r:id="rId36"/>
    <p:sldId id="419" r:id="rId37"/>
    <p:sldId id="420" r:id="rId38"/>
    <p:sldId id="422" r:id="rId39"/>
    <p:sldId id="444" r:id="rId40"/>
    <p:sldId id="449" r:id="rId41"/>
    <p:sldId id="452" r:id="rId42"/>
    <p:sldId id="453" r:id="rId43"/>
    <p:sldId id="454" r:id="rId44"/>
    <p:sldId id="455" r:id="rId45"/>
    <p:sldId id="456" r:id="rId46"/>
    <p:sldId id="457" r:id="rId47"/>
    <p:sldId id="440" r:id="rId48"/>
    <p:sldId id="441" r:id="rId49"/>
    <p:sldId id="439" r:id="rId50"/>
    <p:sldId id="442" r:id="rId51"/>
    <p:sldId id="443" r:id="rId52"/>
    <p:sldId id="470" r:id="rId53"/>
    <p:sldId id="471" r:id="rId54"/>
    <p:sldId id="472" r:id="rId55"/>
    <p:sldId id="473" r:id="rId56"/>
    <p:sldId id="474" r:id="rId5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FFFF"/>
    <a:srgbClr val="CCFFFF"/>
    <a:srgbClr val="F9FEDA"/>
    <a:srgbClr val="FF3300"/>
    <a:srgbClr val="FFFFCC"/>
    <a:srgbClr val="A50021"/>
    <a:srgbClr val="006666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0" autoAdjust="0"/>
    <p:restoredTop sz="99160" autoAdjust="0"/>
  </p:normalViewPr>
  <p:slideViewPr>
    <p:cSldViewPr snapToGrid="0">
      <p:cViewPr>
        <p:scale>
          <a:sx n="49" d="100"/>
          <a:sy n="49" d="100"/>
        </p:scale>
        <p:origin x="-173" y="-7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4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0F0AC5-B78C-4F89-A01E-194A43407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10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0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F7F4BC-4EBC-4A2B-B75E-BCC3F767E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99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F554A-B935-4943-ABD3-D890DB11BAC8}" type="slidenum">
              <a:rPr lang="en-US"/>
              <a:pPr/>
              <a:t>1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554C-6777-4BC6-B6F0-671ED3453007}" type="slidenum">
              <a:rPr lang="en-US"/>
              <a:pPr/>
              <a:t>10</a:t>
            </a:fld>
            <a:endParaRPr lang="en-US"/>
          </a:p>
        </p:txBody>
      </p:sp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4129C-1F2D-4C01-B85C-0121E0718641}" type="slidenum">
              <a:rPr lang="en-US"/>
              <a:pPr/>
              <a:t>11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1E18C-9091-4DC8-A07F-07C103004A28}" type="slidenum">
              <a:rPr lang="en-US"/>
              <a:pPr/>
              <a:t>12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13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14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15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14B49-64EF-42DA-A882-5167595E382F}" type="slidenum">
              <a:rPr lang="en-US"/>
              <a:pPr/>
              <a:t>16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E13FE-379E-4695-8BE6-953AB88D96A3}" type="slidenum">
              <a:rPr lang="en-US"/>
              <a:pPr/>
              <a:t>17</a:t>
            </a:fld>
            <a:endParaRPr lang="en-US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9607D-450A-46AB-A6B5-7044B2E6322C}" type="slidenum">
              <a:rPr lang="en-US"/>
              <a:pPr/>
              <a:t>18</a:t>
            </a:fld>
            <a:endParaRPr lang="en-US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19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F754E-3CB7-4800-A9EA-1794130C88EF}" type="slidenum">
              <a:rPr lang="en-US"/>
              <a:pPr/>
              <a:t>2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20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21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22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23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24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4277E2-6723-47DD-B270-E09F630FCD93}" type="slidenum">
              <a:rPr lang="en-US"/>
              <a:pPr/>
              <a:t>25</a:t>
            </a:fld>
            <a:endParaRPr 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75F20-4B5E-479F-99A7-5E00C182D5A0}" type="slidenum">
              <a:rPr lang="en-US"/>
              <a:pPr/>
              <a:t>26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D47AE-FF05-4989-8AD4-DFDD5F8A27B8}" type="slidenum">
              <a:rPr lang="en-US"/>
              <a:pPr/>
              <a:t>27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24777-16B2-4A79-92FB-CC18FF866F2B}" type="slidenum">
              <a:rPr lang="en-US"/>
              <a:pPr/>
              <a:t>28</a:t>
            </a:fld>
            <a:endParaRPr lang="en-US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F0596-AAE9-403E-8A48-4BCAF66FAEC9}" type="slidenum">
              <a:rPr lang="en-US"/>
              <a:pPr/>
              <a:t>35</a:t>
            </a:fld>
            <a:endParaRPr 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F754E-3CB7-4800-A9EA-1794130C88EF}" type="slidenum">
              <a:rPr lang="en-US"/>
              <a:pPr/>
              <a:t>3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0B0A9-D75A-4D42-AB69-1D0BD4B7737C}" type="slidenum">
              <a:rPr lang="en-US"/>
              <a:pPr/>
              <a:t>36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3B2C3-C9C3-4B78-9625-E8D02B6EB4FE}" type="slidenum">
              <a:rPr lang="en-US"/>
              <a:pPr/>
              <a:t>37</a:t>
            </a:fld>
            <a:endParaRPr 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0A894-E8CC-44DC-A440-51B05C1E3979}" type="slidenum">
              <a:rPr lang="en-US"/>
              <a:pPr/>
              <a:t>38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404B2-79FC-4692-AC30-E7C6C1637084}" type="slidenum">
              <a:rPr lang="en-US"/>
              <a:pPr/>
              <a:t>39</a:t>
            </a:fld>
            <a:endParaRPr lang="en-US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3B932-61B2-4383-8C1E-DD000E1E09A2}" type="slidenum">
              <a:rPr lang="en-US"/>
              <a:pPr/>
              <a:t>40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E07B7-3DDA-4595-9663-95424AF126CA}" type="slidenum">
              <a:rPr lang="en-US"/>
              <a:pPr/>
              <a:t>41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FED53-702D-4588-B382-DFE581F3D19F}" type="slidenum">
              <a:rPr lang="en-US"/>
              <a:pPr/>
              <a:t>42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1F484-A1D2-4623-96E1-7FCE1B5D72AB}" type="slidenum">
              <a:rPr lang="en-US"/>
              <a:pPr/>
              <a:t>43</a:t>
            </a:fld>
            <a:endParaRPr 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7B151-F6B7-4EC1-8B71-D47994752DC1}" type="slidenum">
              <a:rPr lang="en-US"/>
              <a:pPr/>
              <a:t>44</a:t>
            </a:fld>
            <a:endParaRPr lang="en-US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E7DF2-28E2-4B35-8652-5849D2458FBB}" type="slidenum">
              <a:rPr lang="en-US"/>
              <a:pPr/>
              <a:t>45</a:t>
            </a:fld>
            <a:endParaRPr lang="en-US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94EA5-2E1F-4778-97D0-D43F2069FF0D}" type="slidenum">
              <a:rPr lang="en-US"/>
              <a:pPr/>
              <a:t>4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5D91-FDA1-4DCE-99BF-C58601F38D3C}" type="slidenum">
              <a:rPr lang="en-US"/>
              <a:pPr/>
              <a:t>46</a:t>
            </a:fld>
            <a:endParaRPr lang="en-US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2FE85-B889-44C6-BDAF-6A6FFBFB58B3}" type="slidenum">
              <a:rPr lang="en-US"/>
              <a:pPr/>
              <a:t>47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7CB82-340F-48E7-A247-31694AE25619}" type="slidenum">
              <a:rPr lang="en-US"/>
              <a:pPr/>
              <a:t>48</a:t>
            </a:fld>
            <a:endParaRPr lang="en-US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92237-D49F-4E91-B1B7-3617965F3694}" type="slidenum">
              <a:rPr lang="en-US"/>
              <a:pPr/>
              <a:t>49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7C34C-7E37-4C73-903A-27B0FF9E15C4}" type="slidenum">
              <a:rPr lang="en-US"/>
              <a:pPr/>
              <a:t>50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4F913-01B2-4308-ACED-DF3F0FAF4FC3}" type="slidenum">
              <a:rPr lang="en-US"/>
              <a:pPr/>
              <a:t>51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53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54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55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56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1C584-F660-425C-8E67-BCDCAB498D81}" type="slidenum">
              <a:rPr lang="en-US"/>
              <a:pPr/>
              <a:t>5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E57BB-1701-469E-8942-75FF48833B0C}" type="slidenum">
              <a:rPr lang="en-US"/>
              <a:pPr/>
              <a:t>6</a:t>
            </a:fld>
            <a:endParaRPr lang="en-US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EC183-99EE-48B1-A403-BB7A66EB40CB}" type="slidenum">
              <a:rPr lang="en-US"/>
              <a:pPr/>
              <a:t>7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EC183-99EE-48B1-A403-BB7A66EB40CB}" type="slidenum">
              <a:rPr lang="en-US"/>
              <a:pPr/>
              <a:t>8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C02E5-98C6-496C-B299-B2A25F07C596}" type="slidenum">
              <a:rPr lang="en-US"/>
              <a:pPr/>
              <a:t>9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83129-2C5B-4CFE-B7E5-882AEF1083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2EA8D-0A80-4A17-ABD8-712D10AFB4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8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31CB4-49F3-4768-906D-79E27A523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3038" y="0"/>
            <a:ext cx="1905001" cy="457200"/>
          </a:xfrm>
        </p:spPr>
        <p:txBody>
          <a:bodyPr/>
          <a:lstStyle>
            <a:lvl1pPr>
              <a:defRPr/>
            </a:lvl1pPr>
          </a:lstStyle>
          <a:p>
            <a:fld id="{6CC6EBCE-7EE1-49EE-800D-8FFE6534FD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094ED-33F8-4A83-A866-FFBE1D51CA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8F43-739A-4345-8309-CF98C6629F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7ADDB-54CD-4377-81E6-7BDA7D5E0C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6A73-C634-4D37-811F-9E64779688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4872B-7BAD-4139-93C7-710812D22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5541F-5958-4199-8BA9-E2485626E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77E48-02CE-4BE3-8768-5ABF4A8EE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8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C441C-76C1-4DAA-AAED-39A3C45483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4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24B4AB8-1447-4212-B0B8-5232056B11C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627F-79E8-43FA-B879-306421523418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Lecture #16 – </a:t>
            </a:r>
            <a:r>
              <a:rPr lang="en-US" sz="4000" dirty="0" smtClean="0">
                <a:solidFill>
                  <a:srgbClr val="FF0000"/>
                </a:solidFill>
              </a:rPr>
              <a:t>That’s all folks!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6309" y="1161420"/>
            <a:ext cx="7625569" cy="4114800"/>
          </a:xfrm>
        </p:spPr>
        <p:txBody>
          <a:bodyPr/>
          <a:lstStyle/>
          <a:p>
            <a:r>
              <a:rPr lang="en-US" sz="2800" dirty="0"/>
              <a:t>Intro to </a:t>
            </a:r>
            <a:r>
              <a:rPr lang="en-US" sz="2800" dirty="0" smtClean="0"/>
              <a:t>Graphs</a:t>
            </a:r>
            <a:endParaRPr lang="en-US" sz="2400" dirty="0"/>
          </a:p>
          <a:p>
            <a:r>
              <a:rPr lang="en-US" sz="2800" dirty="0"/>
              <a:t>Graph </a:t>
            </a:r>
            <a:r>
              <a:rPr lang="en-US" sz="2800" dirty="0" smtClean="0"/>
              <a:t>Traversals</a:t>
            </a:r>
          </a:p>
          <a:p>
            <a:pPr lvl="1"/>
            <a:r>
              <a:rPr lang="en-US" sz="2400" dirty="0" smtClean="0"/>
              <a:t>Depth-first</a:t>
            </a:r>
          </a:p>
          <a:p>
            <a:pPr lvl="1"/>
            <a:r>
              <a:rPr lang="en-US" sz="2400" dirty="0" smtClean="0"/>
              <a:t>Breadth-first</a:t>
            </a:r>
          </a:p>
          <a:p>
            <a:r>
              <a:rPr lang="en-US" sz="2800" dirty="0" smtClean="0"/>
              <a:t>Weighted edges </a:t>
            </a:r>
            <a:endParaRPr lang="en-US" sz="2400" dirty="0"/>
          </a:p>
          <a:p>
            <a:r>
              <a:rPr lang="en-US" sz="2800" dirty="0" err="1"/>
              <a:t>Dijkstra’s</a:t>
            </a:r>
            <a:r>
              <a:rPr lang="en-US" sz="2800" dirty="0"/>
              <a:t> </a:t>
            </a:r>
            <a:r>
              <a:rPr lang="en-US" sz="2800" dirty="0" smtClean="0"/>
              <a:t>Algorithm</a:t>
            </a:r>
          </a:p>
          <a:p>
            <a:endParaRPr lang="en-US" sz="1050" dirty="0"/>
          </a:p>
          <a:p>
            <a:pPr marL="0" indent="0" algn="ctr">
              <a:buNone/>
            </a:pPr>
            <a:r>
              <a:rPr lang="en-US" sz="2800" dirty="0" smtClean="0"/>
              <a:t>You’re required to know the material through </a:t>
            </a:r>
            <a:r>
              <a:rPr lang="en-US" sz="2800" dirty="0" smtClean="0">
                <a:solidFill>
                  <a:srgbClr val="FF0000"/>
                </a:solidFill>
              </a:rPr>
              <a:t>slide 36 </a:t>
            </a:r>
            <a:r>
              <a:rPr lang="en-US" sz="2800" dirty="0" smtClean="0"/>
              <a:t>for the Final</a:t>
            </a:r>
            <a:endParaRPr lang="en-US" sz="2800" dirty="0"/>
          </a:p>
        </p:txBody>
      </p:sp>
      <p:graphicFrame>
        <p:nvGraphicFramePr>
          <p:cNvPr id="377884" name="Group 28"/>
          <p:cNvGraphicFramePr>
            <a:graphicFrameLocks noGrp="1"/>
          </p:cNvGraphicFramePr>
          <p:nvPr/>
        </p:nvGraphicFramePr>
        <p:xfrm>
          <a:off x="1371600" y="5303838"/>
          <a:ext cx="6629400" cy="792480"/>
        </p:xfrm>
        <a:graphic>
          <a:graphicData uri="http://schemas.openxmlformats.org/drawingml/2006/table">
            <a:tbl>
              <a:tblPr/>
              <a:tblGrid>
                <a:gridCol w="66294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7901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0167577"/>
              </p:ext>
            </p:extLst>
          </p:nvPr>
        </p:nvGraphicFramePr>
        <p:xfrm>
          <a:off x="152400" y="5636004"/>
          <a:ext cx="8458200" cy="1737043"/>
        </p:xfrm>
        <a:graphic>
          <a:graphicData uri="http://schemas.openxmlformats.org/drawingml/2006/table">
            <a:tbl>
              <a:tblPr/>
              <a:tblGrid>
                <a:gridCol w="84582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Final Exam: Saturday, March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11:30am-2:30pm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Final Exam Location: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TBA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A208-B403-4557-ADFB-4D42C92B1F4A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813129" name="Group 73"/>
          <p:cNvGrpSpPr>
            <a:grpSpLocks/>
          </p:cNvGrpSpPr>
          <p:nvPr/>
        </p:nvGrpSpPr>
        <p:grpSpPr bwMode="auto">
          <a:xfrm>
            <a:off x="5257800" y="1109663"/>
            <a:ext cx="2743200" cy="2482850"/>
            <a:chOff x="3312" y="795"/>
            <a:chExt cx="1728" cy="1564"/>
          </a:xfrm>
        </p:grpSpPr>
        <p:grpSp>
          <p:nvGrpSpPr>
            <p:cNvPr id="813130" name="Group 74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13131" name="Group 75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13132" name="Group 76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133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3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3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3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7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8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14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13150" name="Text Box 9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51" name="Text Box 9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5" y="847"/>
                  <a:ext cx="55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13152" name="Text Box 9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53" name="Text Box 9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6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13154" name="Text Box 98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0    1   0   0</a:t>
                </a:r>
              </a:p>
            </p:txBody>
          </p:sp>
          <p:sp>
            <p:nvSpPr>
              <p:cNvPr id="813155" name="Text Box 99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13156" name="Text Box 100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13157" name="Text Box 101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</p:grpSp>
        <p:sp>
          <p:nvSpPr>
            <p:cNvPr id="813158" name="Rectangle 102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13159" name="Rectangle 103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8991600" cy="1143000"/>
          </a:xfrm>
        </p:spPr>
        <p:txBody>
          <a:bodyPr/>
          <a:lstStyle/>
          <a:p>
            <a:r>
              <a:rPr lang="en-US" sz="3000"/>
              <a:t>An Interesting Property of Adjacency Matrices</a:t>
            </a:r>
          </a:p>
        </p:txBody>
      </p:sp>
      <p:sp>
        <p:nvSpPr>
          <p:cNvPr id="813059" name="Text Box 3"/>
          <p:cNvSpPr txBox="1">
            <a:spLocks noChangeArrowheads="1"/>
          </p:cNvSpPr>
          <p:nvPr/>
        </p:nvSpPr>
        <p:spPr bwMode="auto">
          <a:xfrm>
            <a:off x="169863" y="609600"/>
            <a:ext cx="432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Consider the following graph:</a:t>
            </a:r>
          </a:p>
        </p:txBody>
      </p:sp>
      <p:sp>
        <p:nvSpPr>
          <p:cNvPr id="813060" name="Text Box 4"/>
          <p:cNvSpPr txBox="1">
            <a:spLocks noChangeArrowheads="1"/>
          </p:cNvSpPr>
          <p:nvPr/>
        </p:nvSpPr>
        <p:spPr bwMode="auto">
          <a:xfrm>
            <a:off x="4927600" y="609600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it’s associated A.M.:</a:t>
            </a:r>
          </a:p>
        </p:txBody>
      </p:sp>
      <p:grpSp>
        <p:nvGrpSpPr>
          <p:cNvPr id="813061" name="Group 5"/>
          <p:cNvGrpSpPr>
            <a:grpSpLocks/>
          </p:cNvGrpSpPr>
          <p:nvPr/>
        </p:nvGrpSpPr>
        <p:grpSpPr bwMode="auto">
          <a:xfrm>
            <a:off x="914400" y="1371600"/>
            <a:ext cx="1981200" cy="1371600"/>
            <a:chOff x="576" y="960"/>
            <a:chExt cx="1248" cy="864"/>
          </a:xfrm>
        </p:grpSpPr>
        <p:grpSp>
          <p:nvGrpSpPr>
            <p:cNvPr id="813062" name="Group 6"/>
            <p:cNvGrpSpPr>
              <a:grpSpLocks/>
            </p:cNvGrpSpPr>
            <p:nvPr/>
          </p:nvGrpSpPr>
          <p:grpSpPr bwMode="auto">
            <a:xfrm>
              <a:off x="576" y="960"/>
              <a:ext cx="1248" cy="864"/>
              <a:chOff x="576" y="960"/>
              <a:chExt cx="1248" cy="864"/>
            </a:xfrm>
          </p:grpSpPr>
          <p:sp>
            <p:nvSpPr>
              <p:cNvPr id="813063" name="Oval 7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Joe</a:t>
                </a:r>
              </a:p>
            </p:txBody>
          </p:sp>
          <p:sp>
            <p:nvSpPr>
              <p:cNvPr id="813064" name="Oval 8"/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Mary</a:t>
                </a:r>
              </a:p>
            </p:txBody>
          </p:sp>
          <p:sp>
            <p:nvSpPr>
              <p:cNvPr id="813065" name="Oval 9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Tsuen</a:t>
                </a:r>
              </a:p>
            </p:txBody>
          </p:sp>
          <p:sp>
            <p:nvSpPr>
              <p:cNvPr id="813066" name="Oval 10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Lily</a:t>
                </a:r>
              </a:p>
            </p:txBody>
          </p:sp>
          <p:sp>
            <p:nvSpPr>
              <p:cNvPr id="813067" name="Line 11"/>
              <p:cNvSpPr>
                <a:spLocks noChangeShapeType="1"/>
              </p:cNvSpPr>
              <p:nvPr/>
            </p:nvSpPr>
            <p:spPr bwMode="auto">
              <a:xfrm>
                <a:off x="960" y="1104"/>
                <a:ext cx="528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68" name="Line 12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576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69" name="Line 13"/>
              <p:cNvSpPr>
                <a:spLocks noChangeShapeType="1"/>
              </p:cNvSpPr>
              <p:nvPr/>
            </p:nvSpPr>
            <p:spPr bwMode="auto">
              <a:xfrm flipH="1">
                <a:off x="864" y="1227"/>
                <a:ext cx="651" cy="309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3070" name="Line 14"/>
            <p:cNvSpPr>
              <a:spLocks noChangeShapeType="1"/>
            </p:cNvSpPr>
            <p:nvPr/>
          </p:nvSpPr>
          <p:spPr bwMode="auto">
            <a:xfrm flipV="1">
              <a:off x="1653" y="1262"/>
              <a:ext cx="0" cy="24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3071" name="Text Box 15"/>
          <p:cNvSpPr txBox="1">
            <a:spLocks noChangeArrowheads="1"/>
          </p:cNvSpPr>
          <p:nvPr/>
        </p:nvSpPr>
        <p:spPr bwMode="auto">
          <a:xfrm>
            <a:off x="152400" y="2895600"/>
            <a:ext cx="5072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Neato effect</a:t>
            </a:r>
            <a:r>
              <a:rPr lang="en-US" sz="2000"/>
              <a:t>: If you multiply the matrix by itself something cool happens!</a:t>
            </a:r>
          </a:p>
        </p:txBody>
      </p:sp>
      <p:grpSp>
        <p:nvGrpSpPr>
          <p:cNvPr id="813072" name="Group 16"/>
          <p:cNvGrpSpPr>
            <a:grpSpLocks/>
          </p:cNvGrpSpPr>
          <p:nvPr/>
        </p:nvGrpSpPr>
        <p:grpSpPr bwMode="auto">
          <a:xfrm>
            <a:off x="5257800" y="1165225"/>
            <a:ext cx="2743200" cy="2420938"/>
            <a:chOff x="3312" y="834"/>
            <a:chExt cx="1728" cy="1525"/>
          </a:xfrm>
        </p:grpSpPr>
        <p:grpSp>
          <p:nvGrpSpPr>
            <p:cNvPr id="813073" name="Group 17"/>
            <p:cNvGrpSpPr>
              <a:grpSpLocks/>
            </p:cNvGrpSpPr>
            <p:nvPr/>
          </p:nvGrpSpPr>
          <p:grpSpPr bwMode="auto">
            <a:xfrm>
              <a:off x="3312" y="834"/>
              <a:ext cx="1728" cy="1519"/>
              <a:chOff x="3188" y="702"/>
              <a:chExt cx="1948" cy="1813"/>
            </a:xfrm>
          </p:grpSpPr>
          <p:grpSp>
            <p:nvGrpSpPr>
              <p:cNvPr id="813074" name="Group 18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075" name="Rectangle 19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076" name="Rectangle 20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077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78" name="Rectangle 22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79" name="Rectangle 23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0" name="Rectangle 24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1" name="Rectangle 25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2" name="Rectangle 26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3" name="Rectangle 27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4" name="Rectangle 28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5" name="Rectangle 29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6" name="Rectangle 30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7" name="Rectangle 31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8" name="Rectangle 32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9" name="Rectangle 33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90" name="Rectangle 34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091" name="Text Box 35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1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092" name="Text Box 36"/>
              <p:cNvSpPr txBox="1">
                <a:spLocks noChangeArrowheads="1"/>
              </p:cNvSpPr>
              <p:nvPr/>
            </p:nvSpPr>
            <p:spPr bwMode="auto">
              <a:xfrm rot="2784656">
                <a:off x="3479" y="900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093" name="Text Box 37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094" name="Text Box 38"/>
              <p:cNvSpPr txBox="1">
                <a:spLocks noChangeArrowheads="1"/>
              </p:cNvSpPr>
              <p:nvPr/>
            </p:nvSpPr>
            <p:spPr bwMode="auto">
              <a:xfrm rot="2784656">
                <a:off x="4226" y="716"/>
                <a:ext cx="28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 </a:t>
                </a:r>
              </a:p>
            </p:txBody>
          </p:sp>
          <p:sp>
            <p:nvSpPr>
              <p:cNvPr id="813095" name="Text Box 39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096" name="Text Box 40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097" name="Text Box 41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098" name="Text Box 42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099" name="Text Box 43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sp>
        <p:nvSpPr>
          <p:cNvPr id="813128" name="Text Box 72"/>
          <p:cNvSpPr txBox="1">
            <a:spLocks noChangeArrowheads="1"/>
          </p:cNvSpPr>
          <p:nvPr/>
        </p:nvSpPr>
        <p:spPr bwMode="auto">
          <a:xfrm>
            <a:off x="2876550" y="4724400"/>
            <a:ext cx="324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X                =</a:t>
            </a:r>
          </a:p>
        </p:txBody>
      </p:sp>
      <p:grpSp>
        <p:nvGrpSpPr>
          <p:cNvPr id="813160" name="Group 104"/>
          <p:cNvGrpSpPr>
            <a:grpSpLocks/>
          </p:cNvGrpSpPr>
          <p:nvPr/>
        </p:nvGrpSpPr>
        <p:grpSpPr bwMode="auto">
          <a:xfrm>
            <a:off x="6096000" y="3646488"/>
            <a:ext cx="2743200" cy="2417762"/>
            <a:chOff x="3312" y="836"/>
            <a:chExt cx="1728" cy="1523"/>
          </a:xfrm>
        </p:grpSpPr>
        <p:grpSp>
          <p:nvGrpSpPr>
            <p:cNvPr id="813161" name="Group 105"/>
            <p:cNvGrpSpPr>
              <a:grpSpLocks/>
            </p:cNvGrpSpPr>
            <p:nvPr/>
          </p:nvGrpSpPr>
          <p:grpSpPr bwMode="auto">
            <a:xfrm>
              <a:off x="3312" y="843"/>
              <a:ext cx="1728" cy="1516"/>
              <a:chOff x="3312" y="843"/>
              <a:chExt cx="1728" cy="1516"/>
            </a:xfrm>
          </p:grpSpPr>
          <p:grpSp>
            <p:nvGrpSpPr>
              <p:cNvPr id="813162" name="Group 106"/>
              <p:cNvGrpSpPr>
                <a:grpSpLocks/>
              </p:cNvGrpSpPr>
              <p:nvPr/>
            </p:nvGrpSpPr>
            <p:grpSpPr bwMode="auto">
              <a:xfrm>
                <a:off x="3312" y="843"/>
                <a:ext cx="1728" cy="1510"/>
                <a:chOff x="3188" y="712"/>
                <a:chExt cx="1948" cy="1803"/>
              </a:xfrm>
            </p:grpSpPr>
            <p:grpSp>
              <p:nvGrpSpPr>
                <p:cNvPr id="813163" name="Group 107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16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6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6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7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8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9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4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18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179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1" name="Text Box 12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2" name="Text Box 12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76" y="718"/>
                  <a:ext cx="190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3" name="Text Box 12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4" name="Text Box 128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48" y="795"/>
                  <a:ext cx="19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3185" name="Text Box 129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13186" name="Text Box 130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13187" name="Text Box 131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  <p:sp>
            <p:nvSpPr>
              <p:cNvPr id="813188" name="Text Box 132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</p:grpSp>
        <p:sp>
          <p:nvSpPr>
            <p:cNvPr id="813189" name="Rectangle 133"/>
            <p:cNvSpPr>
              <a:spLocks noChangeArrowheads="1"/>
            </p:cNvSpPr>
            <p:nvPr/>
          </p:nvSpPr>
          <p:spPr bwMode="auto">
            <a:xfrm rot="3022391">
              <a:off x="3810" y="902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 </a:t>
              </a:r>
            </a:p>
          </p:txBody>
        </p:sp>
        <p:sp>
          <p:nvSpPr>
            <p:cNvPr id="813190" name="Rectangle 134"/>
            <p:cNvSpPr>
              <a:spLocks noChangeArrowheads="1"/>
            </p:cNvSpPr>
            <p:nvPr/>
          </p:nvSpPr>
          <p:spPr bwMode="auto">
            <a:xfrm rot="3022391">
              <a:off x="4326" y="800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 </a:t>
              </a:r>
            </a:p>
          </p:txBody>
        </p:sp>
      </p:grpSp>
      <p:sp>
        <p:nvSpPr>
          <p:cNvPr id="813204" name="Text Box 148"/>
          <p:cNvSpPr txBox="1">
            <a:spLocks noChangeArrowheads="1"/>
          </p:cNvSpPr>
          <p:nvPr/>
        </p:nvSpPr>
        <p:spPr bwMode="auto">
          <a:xfrm>
            <a:off x="152400" y="61563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And if we multiply our new matrix by the original matrix again, we’ll get all vertices that are exactly </a:t>
            </a:r>
            <a:r>
              <a:rPr lang="en-US" sz="2000">
                <a:solidFill>
                  <a:srgbClr val="006666"/>
                </a:solidFill>
              </a:rPr>
              <a:t>3 edges apart</a:t>
            </a:r>
            <a:r>
              <a:rPr lang="en-US" sz="2000"/>
              <a:t>!</a:t>
            </a:r>
          </a:p>
        </p:txBody>
      </p:sp>
      <p:grpSp>
        <p:nvGrpSpPr>
          <p:cNvPr id="813236" name="Group 180"/>
          <p:cNvGrpSpPr>
            <a:grpSpLocks/>
          </p:cNvGrpSpPr>
          <p:nvPr/>
        </p:nvGrpSpPr>
        <p:grpSpPr bwMode="auto">
          <a:xfrm>
            <a:off x="-131763" y="3619500"/>
            <a:ext cx="2743201" cy="2498725"/>
            <a:chOff x="3312" y="785"/>
            <a:chExt cx="1728" cy="1574"/>
          </a:xfrm>
        </p:grpSpPr>
        <p:grpSp>
          <p:nvGrpSpPr>
            <p:cNvPr id="813237" name="Group 181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238" name="Group 182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239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240" name="Rectangle 184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241" name="Rectangle 185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2" name="Rectangle 186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3" name="Rectangle 187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4" name="Rectangle 188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5" name="Rectangle 189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6" name="Rectangle 190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7" name="Rectangle 191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8" name="Rectangle 192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9" name="Rectangle 193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0" name="Rectangle 194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1" name="Rectangle 195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2" name="Rectangle 196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3" name="Rectangle 197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4" name="Rectangle 198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255" name="Text Box 199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6" name="Text Box 200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7" name="Text Box 201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8" name="Text Box 202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259" name="Text Box 203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260" name="Text Box 204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261" name="Text Box 205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262" name="Text Box 206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263" name="Text Box 207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13320" name="Group 264"/>
          <p:cNvGrpSpPr>
            <a:grpSpLocks/>
          </p:cNvGrpSpPr>
          <p:nvPr/>
        </p:nvGrpSpPr>
        <p:grpSpPr bwMode="auto">
          <a:xfrm>
            <a:off x="2776538" y="3586163"/>
            <a:ext cx="2743200" cy="2498725"/>
            <a:chOff x="3312" y="785"/>
            <a:chExt cx="1728" cy="1574"/>
          </a:xfrm>
        </p:grpSpPr>
        <p:grpSp>
          <p:nvGrpSpPr>
            <p:cNvPr id="813321" name="Group 265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322" name="Group 266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323" name="Rectangle 267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24" name="Rectangle 268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25" name="Rectangle 269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6" name="Rectangle 270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7" name="Rectangle 271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8" name="Rectangle 272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9" name="Rectangle 273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0" name="Rectangle 274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1" name="Rectangle 275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2" name="Rectangle 276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3" name="Rectangle 277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4" name="Rectangle 278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5" name="Rectangle 279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6" name="Rectangle 280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7" name="Rectangle 281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8" name="Rectangle 282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339" name="Text Box 283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0" name="Text Box 284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1" name="Text Box 285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2" name="Text Box 286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343" name="Text Box 287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344" name="Text Box 288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345" name="Text Box 289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346" name="Text Box 290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347" name="Text Box 291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13348" name="Group 292"/>
          <p:cNvGrpSpPr>
            <a:grpSpLocks/>
          </p:cNvGrpSpPr>
          <p:nvPr/>
        </p:nvGrpSpPr>
        <p:grpSpPr bwMode="auto">
          <a:xfrm>
            <a:off x="6096000" y="3581400"/>
            <a:ext cx="2743200" cy="2482850"/>
            <a:chOff x="3312" y="795"/>
            <a:chExt cx="1728" cy="1564"/>
          </a:xfrm>
        </p:grpSpPr>
        <p:grpSp>
          <p:nvGrpSpPr>
            <p:cNvPr id="813349" name="Group 293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13350" name="Group 294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13351" name="Group 295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352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353" name="Rectangle 29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354" name="Rectangle 29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5" name="Rectangle 29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6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7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8" name="Rectangle 3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9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0" name="Rectangle 30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1" name="Rectangle 30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2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3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4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5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6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7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368" name="Text Box 312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13369" name="Text Box 313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370" name="Text Box 31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4" y="848"/>
                  <a:ext cx="55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13371" name="Text Box 31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372" name="Text Box 31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8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13373" name="Text Box 317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4" name="Text Box 318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5" name="Text Box 319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6" name="Text Box 320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13377" name="Rectangle 321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13378" name="Rectangle 322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grpSp>
        <p:nvGrpSpPr>
          <p:cNvPr id="813379" name="Group 323"/>
          <p:cNvGrpSpPr>
            <a:grpSpLocks/>
          </p:cNvGrpSpPr>
          <p:nvPr/>
        </p:nvGrpSpPr>
        <p:grpSpPr bwMode="auto">
          <a:xfrm>
            <a:off x="6096000" y="3570288"/>
            <a:ext cx="2743200" cy="2498725"/>
            <a:chOff x="3312" y="785"/>
            <a:chExt cx="1728" cy="1574"/>
          </a:xfrm>
        </p:grpSpPr>
        <p:grpSp>
          <p:nvGrpSpPr>
            <p:cNvPr id="813380" name="Group 324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381" name="Group 325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382" name="Rectangle 326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83" name="Rectangle 327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84" name="Rectangle 328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5" name="Rectangle 329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6" name="Rectangle 330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7" name="Rectangle 33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8" name="Rectangle 332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9" name="Rectangle 333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0" name="Rectangle 334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1" name="Rectangle 335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2" name="Rectangle 336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3" name="Rectangle 337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4" name="Rectangle 338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5" name="Rectangle 339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6" name="Rectangle 340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7" name="Rectangle 341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398" name="Text Box 342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99" name="Text Box 343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400" name="Text Box 344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401" name="Text Box 345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402" name="Text Box 346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403" name="Text Box 347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404" name="Text Box 348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405" name="Text Box 349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406" name="Text Box 350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</p:grpSp>
      <p:grpSp>
        <p:nvGrpSpPr>
          <p:cNvPr id="813410" name="Group 354"/>
          <p:cNvGrpSpPr>
            <a:grpSpLocks/>
          </p:cNvGrpSpPr>
          <p:nvPr/>
        </p:nvGrpSpPr>
        <p:grpSpPr bwMode="auto">
          <a:xfrm>
            <a:off x="6172200" y="3962400"/>
            <a:ext cx="2351088" cy="685800"/>
            <a:chOff x="3888" y="2496"/>
            <a:chExt cx="1481" cy="432"/>
          </a:xfrm>
        </p:grpSpPr>
        <p:sp>
          <p:nvSpPr>
            <p:cNvPr id="813408" name="Line 352"/>
            <p:cNvSpPr>
              <a:spLocks noChangeShapeType="1"/>
            </p:cNvSpPr>
            <p:nvPr/>
          </p:nvSpPr>
          <p:spPr bwMode="auto">
            <a:xfrm>
              <a:off x="3888" y="2928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3409" name="Line 353"/>
            <p:cNvSpPr>
              <a:spLocks noChangeShapeType="1"/>
            </p:cNvSpPr>
            <p:nvPr/>
          </p:nvSpPr>
          <p:spPr bwMode="auto">
            <a:xfrm>
              <a:off x="5184" y="2496"/>
              <a:ext cx="185" cy="213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3411" name="Text Box 355"/>
          <p:cNvSpPr txBox="1">
            <a:spLocks noChangeArrowheads="1"/>
          </p:cNvSpPr>
          <p:nvPr/>
        </p:nvSpPr>
        <p:spPr bwMode="auto">
          <a:xfrm>
            <a:off x="8480425" y="43005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13412" name="Line 356"/>
          <p:cNvSpPr>
            <a:spLocks noChangeShapeType="1"/>
          </p:cNvSpPr>
          <p:nvPr/>
        </p:nvSpPr>
        <p:spPr bwMode="auto">
          <a:xfrm>
            <a:off x="1381125" y="16002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3" name="Line 357"/>
          <p:cNvSpPr>
            <a:spLocks noChangeShapeType="1"/>
          </p:cNvSpPr>
          <p:nvPr/>
        </p:nvSpPr>
        <p:spPr bwMode="auto">
          <a:xfrm flipH="1">
            <a:off x="1371600" y="1763713"/>
            <a:ext cx="1077913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4" name="Line 358"/>
          <p:cNvSpPr>
            <a:spLocks noChangeShapeType="1"/>
          </p:cNvSpPr>
          <p:nvPr/>
        </p:nvSpPr>
        <p:spPr bwMode="auto">
          <a:xfrm>
            <a:off x="1403350" y="24384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5" name="Text Box 359"/>
          <p:cNvSpPr txBox="1">
            <a:spLocks noChangeArrowheads="1"/>
          </p:cNvSpPr>
          <p:nvPr/>
        </p:nvSpPr>
        <p:spPr bwMode="auto">
          <a:xfrm rot="-1039589">
            <a:off x="2057400" y="2286000"/>
            <a:ext cx="4054475" cy="1228725"/>
          </a:xfrm>
          <a:prstGeom prst="rect">
            <a:avLst/>
          </a:prstGeom>
          <a:solidFill>
            <a:srgbClr val="99CCFF"/>
          </a:solidFill>
          <a:ln w="412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So now you know how</a:t>
            </a:r>
            <a:br>
              <a:rPr lang="en-US"/>
            </a:br>
            <a:r>
              <a:rPr lang="en-US">
                <a:solidFill>
                  <a:srgbClr val="A50021"/>
                </a:solidFill>
              </a:rPr>
              <a:t>Friendster</a:t>
            </a:r>
            <a:r>
              <a:rPr lang="en-US"/>
              <a:t> and </a:t>
            </a:r>
            <a:r>
              <a:rPr lang="en-US">
                <a:solidFill>
                  <a:srgbClr val="A50021"/>
                </a:solidFill>
              </a:rPr>
              <a:t>Facebook</a:t>
            </a:r>
            <a:r>
              <a:rPr lang="en-US"/>
              <a:t/>
            </a:r>
            <a:br>
              <a:rPr lang="en-US"/>
            </a:br>
            <a:r>
              <a:rPr lang="en-US"/>
              <a:t>work!</a:t>
            </a:r>
          </a:p>
        </p:txBody>
      </p:sp>
      <p:sp>
        <p:nvSpPr>
          <p:cNvPr id="813416" name="Text Box 360"/>
          <p:cNvSpPr txBox="1">
            <a:spLocks noChangeArrowheads="1"/>
          </p:cNvSpPr>
          <p:nvPr/>
        </p:nvSpPr>
        <p:spPr bwMode="auto">
          <a:xfrm>
            <a:off x="76200" y="6232525"/>
            <a:ext cx="899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resulting matrix shows us which vertices are exactly </a:t>
            </a:r>
            <a:r>
              <a:rPr lang="en-US" sz="2000">
                <a:solidFill>
                  <a:srgbClr val="006666"/>
                </a:solidFill>
              </a:rPr>
              <a:t>two edges</a:t>
            </a:r>
            <a:r>
              <a:rPr lang="en-US" sz="2000"/>
              <a:t> apart.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13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3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0.36892 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13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.00671 L -0.35851 0.006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13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0.00486 L -0.30382 0.004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13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1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1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204" grpId="1"/>
      <p:bldP spid="813411" grpId="0"/>
      <p:bldP spid="813412" grpId="0" animBg="1"/>
      <p:bldP spid="813413" grpId="0" animBg="1"/>
      <p:bldP spid="813414" grpId="0" animBg="1"/>
      <p:bldP spid="813415" grpId="0" animBg="1"/>
      <p:bldP spid="8134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EF32-AF79-476B-BBA0-EB5E4A541837}" type="slidenum">
              <a:rPr lang="en-US"/>
              <a:pPr/>
              <a:t>11</a:t>
            </a:fld>
            <a:endParaRPr lang="en-US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749300" y="-2159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Another Way to Represent </a:t>
            </a:r>
            <a:r>
              <a:rPr lang="en-US" sz="3200" dirty="0"/>
              <a:t>a </a:t>
            </a:r>
            <a:r>
              <a:rPr lang="en-US" sz="3200" dirty="0" smtClean="0"/>
              <a:t>Graph</a:t>
            </a:r>
            <a:endParaRPr lang="en-US" sz="3200" dirty="0"/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292101" y="1252538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How </a:t>
            </a:r>
            <a:r>
              <a:rPr lang="en-US" dirty="0">
                <a:cs typeface="Courier New" pitchFamily="49" charset="0"/>
              </a:rPr>
              <a:t>else can we represent a graph (without a 2D array)?</a:t>
            </a:r>
            <a:r>
              <a:rPr lang="en-US" dirty="0"/>
              <a:t> 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2520158" y="2740025"/>
            <a:ext cx="40782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Answer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/>
          </a:p>
        </p:txBody>
      </p:sp>
      <p:sp>
        <p:nvSpPr>
          <p:cNvPr id="701447" name="Rectangle 7"/>
          <p:cNvSpPr>
            <a:spLocks noChangeArrowheads="1"/>
          </p:cNvSpPr>
          <p:nvPr/>
        </p:nvSpPr>
        <p:spPr bwMode="auto">
          <a:xfrm>
            <a:off x="307974" y="5273675"/>
            <a:ext cx="8607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If we add a number 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, to list number 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(e.g., to graph[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])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this means that there is an edge from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vertex 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446" name="Text Box 6"/>
          <p:cNvSpPr txBox="1">
            <a:spLocks noChangeArrowheads="1"/>
          </p:cNvSpPr>
          <p:nvPr/>
        </p:nvSpPr>
        <p:spPr bwMode="auto">
          <a:xfrm>
            <a:off x="420688" y="3343276"/>
            <a:ext cx="833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directed graph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vertices can be represented </a:t>
            </a:r>
            <a:r>
              <a:rPr lang="en-US" dirty="0" smtClean="0">
                <a:cs typeface="Courier New" pitchFamily="49" charset="0"/>
              </a:rPr>
              <a:t>by an 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array of n linked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lists.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is called an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adjacency list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228182" y="4484689"/>
            <a:ext cx="2662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 graph[</a:t>
            </a:r>
            <a:r>
              <a:rPr lang="en-US" dirty="0" smtClean="0">
                <a:solidFill>
                  <a:srgbClr val="A50021"/>
                </a:solidFill>
              </a:rPr>
              <a:t>n</a:t>
            </a:r>
            <a:r>
              <a:rPr lang="en-US" dirty="0"/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-0.6518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701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701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/>
      <p:bldP spid="701445" grpId="0" autoUpdateAnimBg="0"/>
      <p:bldP spid="701445" grpId="1"/>
      <p:bldP spid="701447" grpId="0" autoUpdateAnimBg="0"/>
      <p:bldP spid="701447" grpId="1"/>
      <p:bldP spid="701446" grpId="0"/>
      <p:bldP spid="701446" grpId="1"/>
      <p:bldP spid="17" grpId="0"/>
      <p:bldP spid="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855F-4C3E-4BCC-86EF-58044CB11D4E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7175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The Adjacency List</a:t>
            </a:r>
            <a:endParaRPr lang="en-US" sz="3600" dirty="0"/>
          </a:p>
        </p:txBody>
      </p:sp>
      <p:sp>
        <p:nvSpPr>
          <p:cNvPr id="702472" name="Text Box 8"/>
          <p:cNvSpPr txBox="1">
            <a:spLocks noChangeArrowheads="1"/>
          </p:cNvSpPr>
          <p:nvPr/>
        </p:nvSpPr>
        <p:spPr bwMode="auto">
          <a:xfrm>
            <a:off x="344488" y="2270125"/>
            <a:ext cx="26885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 graph[</a:t>
            </a:r>
            <a:r>
              <a:rPr lang="en-US" dirty="0" smtClean="0">
                <a:solidFill>
                  <a:srgbClr val="A50021"/>
                </a:solidFill>
              </a:rPr>
              <a:t>4</a:t>
            </a:r>
            <a:r>
              <a:rPr lang="en-US" dirty="0"/>
              <a:t>];</a:t>
            </a:r>
          </a:p>
        </p:txBody>
      </p:sp>
      <p:sp>
        <p:nvSpPr>
          <p:cNvPr id="702473" name="Text Box 9"/>
          <p:cNvSpPr txBox="1">
            <a:spLocks noChangeArrowheads="1"/>
          </p:cNvSpPr>
          <p:nvPr/>
        </p:nvSpPr>
        <p:spPr bwMode="auto">
          <a:xfrm>
            <a:off x="330200" y="3260725"/>
            <a:ext cx="347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graph[0].push_back(3);</a:t>
            </a:r>
          </a:p>
        </p:txBody>
      </p:sp>
      <p:sp>
        <p:nvSpPr>
          <p:cNvPr id="702486" name="Text Box 22"/>
          <p:cNvSpPr txBox="1">
            <a:spLocks noChangeArrowheads="1"/>
          </p:cNvSpPr>
          <p:nvPr/>
        </p:nvSpPr>
        <p:spPr bwMode="auto">
          <a:xfrm>
            <a:off x="423863" y="2814638"/>
            <a:ext cx="451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// edge from node 0 to node 3</a:t>
            </a:r>
          </a:p>
        </p:txBody>
      </p:sp>
      <p:sp>
        <p:nvSpPr>
          <p:cNvPr id="702487" name="Line 23"/>
          <p:cNvSpPr>
            <a:spLocks noChangeShapeType="1"/>
          </p:cNvSpPr>
          <p:nvPr/>
        </p:nvSpPr>
        <p:spPr bwMode="auto">
          <a:xfrm flipH="1">
            <a:off x="6899274" y="5273675"/>
            <a:ext cx="314325" cy="2397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2504" name="Group 40"/>
          <p:cNvGrpSpPr>
            <a:grpSpLocks/>
          </p:cNvGrpSpPr>
          <p:nvPr/>
        </p:nvGrpSpPr>
        <p:grpSpPr bwMode="auto">
          <a:xfrm>
            <a:off x="5410200" y="2193925"/>
            <a:ext cx="2808288" cy="4352925"/>
            <a:chOff x="3655" y="1296"/>
            <a:chExt cx="1769" cy="2742"/>
          </a:xfrm>
        </p:grpSpPr>
        <p:grpSp>
          <p:nvGrpSpPr>
            <p:cNvPr id="702474" name="Group 10"/>
            <p:cNvGrpSpPr>
              <a:grpSpLocks/>
            </p:cNvGrpSpPr>
            <p:nvPr/>
          </p:nvGrpSpPr>
          <p:grpSpPr bwMode="auto">
            <a:xfrm>
              <a:off x="4347" y="2976"/>
              <a:ext cx="1077" cy="1062"/>
              <a:chOff x="3339" y="1872"/>
              <a:chExt cx="1077" cy="1062"/>
            </a:xfrm>
          </p:grpSpPr>
          <p:grpSp>
            <p:nvGrpSpPr>
              <p:cNvPr id="702475" name="Group 11"/>
              <p:cNvGrpSpPr>
                <a:grpSpLocks/>
              </p:cNvGrpSpPr>
              <p:nvPr/>
            </p:nvGrpSpPr>
            <p:grpSpPr bwMode="auto">
              <a:xfrm>
                <a:off x="3339" y="1872"/>
                <a:ext cx="1077" cy="1052"/>
                <a:chOff x="2907" y="2304"/>
                <a:chExt cx="1077" cy="1052"/>
              </a:xfrm>
            </p:grpSpPr>
            <p:sp>
              <p:nvSpPr>
                <p:cNvPr id="702476" name="Oval 12"/>
                <p:cNvSpPr>
                  <a:spLocks noChangeArrowheads="1"/>
                </p:cNvSpPr>
                <p:nvPr/>
              </p:nvSpPr>
              <p:spPr bwMode="auto">
                <a:xfrm>
                  <a:off x="3312" y="2304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7" name="Oval 13"/>
                <p:cNvSpPr>
                  <a:spLocks noChangeArrowheads="1"/>
                </p:cNvSpPr>
                <p:nvPr/>
              </p:nvSpPr>
              <p:spPr bwMode="auto">
                <a:xfrm>
                  <a:off x="3696" y="2688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8" name="Oval 14"/>
                <p:cNvSpPr>
                  <a:spLocks noChangeArrowheads="1"/>
                </p:cNvSpPr>
                <p:nvPr/>
              </p:nvSpPr>
              <p:spPr bwMode="auto">
                <a:xfrm>
                  <a:off x="2907" y="2667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9" name="Oval 15"/>
                <p:cNvSpPr>
                  <a:spLocks noChangeArrowheads="1"/>
                </p:cNvSpPr>
                <p:nvPr/>
              </p:nvSpPr>
              <p:spPr bwMode="auto">
                <a:xfrm>
                  <a:off x="3359" y="3068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2481" name="Text Box 17"/>
              <p:cNvSpPr txBox="1">
                <a:spLocks noChangeArrowheads="1"/>
              </p:cNvSpPr>
              <p:nvPr/>
            </p:nvSpPr>
            <p:spPr bwMode="auto">
              <a:xfrm>
                <a:off x="3783" y="188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702482" name="Text Box 18"/>
              <p:cNvSpPr txBox="1">
                <a:spLocks noChangeArrowheads="1"/>
              </p:cNvSpPr>
              <p:nvPr/>
            </p:nvSpPr>
            <p:spPr bwMode="auto">
              <a:xfrm>
                <a:off x="4135" y="2256"/>
                <a:ext cx="2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702483" name="Text Box 19"/>
              <p:cNvSpPr txBox="1">
                <a:spLocks noChangeArrowheads="1"/>
              </p:cNvSpPr>
              <p:nvPr/>
            </p:nvSpPr>
            <p:spPr bwMode="auto">
              <a:xfrm>
                <a:off x="3809" y="264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02484" name="Text Box 20"/>
              <p:cNvSpPr txBox="1">
                <a:spLocks noChangeArrowheads="1"/>
              </p:cNvSpPr>
              <p:nvPr/>
            </p:nvSpPr>
            <p:spPr bwMode="auto">
              <a:xfrm>
                <a:off x="3367" y="222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702503" name="Group 39"/>
            <p:cNvGrpSpPr>
              <a:grpSpLocks/>
            </p:cNvGrpSpPr>
            <p:nvPr/>
          </p:nvGrpSpPr>
          <p:grpSpPr bwMode="auto">
            <a:xfrm>
              <a:off x="3655" y="1296"/>
              <a:ext cx="736" cy="1152"/>
              <a:chOff x="3655" y="1296"/>
              <a:chExt cx="736" cy="1152"/>
            </a:xfrm>
          </p:grpSpPr>
          <p:grpSp>
            <p:nvGrpSpPr>
              <p:cNvPr id="702497" name="Group 33"/>
              <p:cNvGrpSpPr>
                <a:grpSpLocks/>
              </p:cNvGrpSpPr>
              <p:nvPr/>
            </p:nvGrpSpPr>
            <p:grpSpPr bwMode="auto">
              <a:xfrm>
                <a:off x="3888" y="1296"/>
                <a:ext cx="432" cy="1152"/>
                <a:chOff x="3888" y="1296"/>
                <a:chExt cx="432" cy="1152"/>
              </a:xfrm>
            </p:grpSpPr>
            <p:sp>
              <p:nvSpPr>
                <p:cNvPr id="702488" name="Rectangle 24"/>
                <p:cNvSpPr>
                  <a:spLocks noChangeArrowheads="1"/>
                </p:cNvSpPr>
                <p:nvPr/>
              </p:nvSpPr>
              <p:spPr bwMode="auto">
                <a:xfrm>
                  <a:off x="3888" y="1296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89" name="Rectangle 25"/>
                <p:cNvSpPr>
                  <a:spLocks noChangeArrowheads="1"/>
                </p:cNvSpPr>
                <p:nvPr/>
              </p:nvSpPr>
              <p:spPr bwMode="auto">
                <a:xfrm>
                  <a:off x="3888" y="1584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888" y="1872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91" name="Rectangle 27"/>
                <p:cNvSpPr>
                  <a:spLocks noChangeArrowheads="1"/>
                </p:cNvSpPr>
                <p:nvPr/>
              </p:nvSpPr>
              <p:spPr bwMode="auto">
                <a:xfrm>
                  <a:off x="3888" y="2160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2492" name="Text Box 28"/>
              <p:cNvSpPr txBox="1">
                <a:spLocks noChangeArrowheads="1"/>
              </p:cNvSpPr>
              <p:nvPr/>
            </p:nvSpPr>
            <p:spPr bwMode="auto">
              <a:xfrm>
                <a:off x="3655" y="1303"/>
                <a:ext cx="248" cy="10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700"/>
                  <a:t>0</a:t>
                </a:r>
              </a:p>
              <a:p>
                <a:pPr algn="ctr"/>
                <a:r>
                  <a:rPr lang="en-US" sz="2700"/>
                  <a:t>1</a:t>
                </a:r>
              </a:p>
              <a:p>
                <a:pPr algn="ctr"/>
                <a:r>
                  <a:rPr lang="en-US" sz="2700"/>
                  <a:t>2</a:t>
                </a:r>
              </a:p>
              <a:p>
                <a:pPr algn="ctr"/>
                <a:r>
                  <a:rPr lang="en-US" sz="2700"/>
                  <a:t>3</a:t>
                </a:r>
              </a:p>
            </p:txBody>
          </p:sp>
          <p:sp>
            <p:nvSpPr>
              <p:cNvPr id="702493" name="Text Box 29"/>
              <p:cNvSpPr txBox="1">
                <a:spLocks noChangeArrowheads="1"/>
              </p:cNvSpPr>
              <p:nvPr/>
            </p:nvSpPr>
            <p:spPr bwMode="auto">
              <a:xfrm>
                <a:off x="3845" y="1335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NULL</a:t>
                </a:r>
              </a:p>
            </p:txBody>
          </p:sp>
          <p:sp>
            <p:nvSpPr>
              <p:cNvPr id="702494" name="Text Box 30"/>
              <p:cNvSpPr txBox="1">
                <a:spLocks noChangeArrowheads="1"/>
              </p:cNvSpPr>
              <p:nvPr/>
            </p:nvSpPr>
            <p:spPr bwMode="auto">
              <a:xfrm>
                <a:off x="3840" y="162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  <p:sp>
            <p:nvSpPr>
              <p:cNvPr id="702495" name="Text Box 31"/>
              <p:cNvSpPr txBox="1">
                <a:spLocks noChangeArrowheads="1"/>
              </p:cNvSpPr>
              <p:nvPr/>
            </p:nvSpPr>
            <p:spPr bwMode="auto">
              <a:xfrm>
                <a:off x="3853" y="1896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  <p:sp>
            <p:nvSpPr>
              <p:cNvPr id="702496" name="Text Box 32"/>
              <p:cNvSpPr txBox="1">
                <a:spLocks noChangeArrowheads="1"/>
              </p:cNvSpPr>
              <p:nvPr/>
            </p:nvSpPr>
            <p:spPr bwMode="auto">
              <a:xfrm>
                <a:off x="3848" y="2181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</p:grpSp>
      </p:grpSp>
      <p:grpSp>
        <p:nvGrpSpPr>
          <p:cNvPr id="702514" name="Group 50"/>
          <p:cNvGrpSpPr>
            <a:grpSpLocks/>
          </p:cNvGrpSpPr>
          <p:nvPr/>
        </p:nvGrpSpPr>
        <p:grpSpPr bwMode="auto">
          <a:xfrm>
            <a:off x="5781675" y="2120900"/>
            <a:ext cx="2038350" cy="822325"/>
            <a:chOff x="3889" y="1250"/>
            <a:chExt cx="1284" cy="518"/>
          </a:xfrm>
        </p:grpSpPr>
        <p:sp>
          <p:nvSpPr>
            <p:cNvPr id="702499" name="Rectangle 35"/>
            <p:cNvSpPr>
              <a:spLocks noChangeArrowheads="1"/>
            </p:cNvSpPr>
            <p:nvPr/>
          </p:nvSpPr>
          <p:spPr bwMode="auto">
            <a:xfrm>
              <a:off x="3889" y="1295"/>
              <a:ext cx="432" cy="28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2508" name="Group 44"/>
            <p:cNvGrpSpPr>
              <a:grpSpLocks/>
            </p:cNvGrpSpPr>
            <p:nvPr/>
          </p:nvGrpSpPr>
          <p:grpSpPr bwMode="auto">
            <a:xfrm>
              <a:off x="4128" y="1250"/>
              <a:ext cx="1045" cy="518"/>
              <a:chOff x="4128" y="1250"/>
              <a:chExt cx="1045" cy="518"/>
            </a:xfrm>
          </p:grpSpPr>
          <p:sp>
            <p:nvSpPr>
              <p:cNvPr id="702505" name="Line 41"/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432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06" name="Rectangle 42"/>
              <p:cNvSpPr>
                <a:spLocks noChangeArrowheads="1"/>
              </p:cNvSpPr>
              <p:nvPr/>
            </p:nvSpPr>
            <p:spPr bwMode="auto">
              <a:xfrm>
                <a:off x="4566" y="1269"/>
                <a:ext cx="570" cy="45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07" name="Text Box 43"/>
              <p:cNvSpPr txBox="1">
                <a:spLocks noChangeArrowheads="1"/>
              </p:cNvSpPr>
              <p:nvPr/>
            </p:nvSpPr>
            <p:spPr bwMode="auto">
              <a:xfrm>
                <a:off x="4551" y="1250"/>
                <a:ext cx="62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3</a:t>
                </a:r>
              </a:p>
              <a:p>
                <a:pPr algn="ctr"/>
                <a:r>
                  <a:rPr lang="en-US"/>
                  <a:t>NULL</a:t>
                </a:r>
              </a:p>
            </p:txBody>
          </p:sp>
        </p:grpSp>
      </p:grpSp>
      <p:sp>
        <p:nvSpPr>
          <p:cNvPr id="702509" name="Text Box 45"/>
          <p:cNvSpPr txBox="1">
            <a:spLocks noChangeArrowheads="1"/>
          </p:cNvSpPr>
          <p:nvPr/>
        </p:nvSpPr>
        <p:spPr bwMode="auto">
          <a:xfrm>
            <a:off x="304800" y="3717925"/>
            <a:ext cx="347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graph[2].</a:t>
            </a:r>
            <a:r>
              <a:rPr lang="en-US" dirty="0" err="1" smtClean="0"/>
              <a:t>push_back</a:t>
            </a:r>
            <a:r>
              <a:rPr lang="en-US" dirty="0" smtClean="0"/>
              <a:t>(0);</a:t>
            </a:r>
            <a:endParaRPr lang="en-US" dirty="0"/>
          </a:p>
        </p:txBody>
      </p:sp>
      <p:grpSp>
        <p:nvGrpSpPr>
          <p:cNvPr id="702515" name="Group 51"/>
          <p:cNvGrpSpPr>
            <a:grpSpLocks/>
          </p:cNvGrpSpPr>
          <p:nvPr/>
        </p:nvGrpSpPr>
        <p:grpSpPr bwMode="auto">
          <a:xfrm>
            <a:off x="5780088" y="3043239"/>
            <a:ext cx="2041525" cy="830263"/>
            <a:chOff x="3889" y="1250"/>
            <a:chExt cx="1286" cy="523"/>
          </a:xfrm>
        </p:grpSpPr>
        <p:sp>
          <p:nvSpPr>
            <p:cNvPr id="702516" name="Rectangle 52"/>
            <p:cNvSpPr>
              <a:spLocks noChangeArrowheads="1"/>
            </p:cNvSpPr>
            <p:nvPr/>
          </p:nvSpPr>
          <p:spPr bwMode="auto">
            <a:xfrm>
              <a:off x="3889" y="1295"/>
              <a:ext cx="432" cy="28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2517" name="Group 53"/>
            <p:cNvGrpSpPr>
              <a:grpSpLocks/>
            </p:cNvGrpSpPr>
            <p:nvPr/>
          </p:nvGrpSpPr>
          <p:grpSpPr bwMode="auto">
            <a:xfrm>
              <a:off x="4128" y="1250"/>
              <a:ext cx="1047" cy="523"/>
              <a:chOff x="4128" y="1250"/>
              <a:chExt cx="1047" cy="523"/>
            </a:xfrm>
          </p:grpSpPr>
          <p:sp>
            <p:nvSpPr>
              <p:cNvPr id="702518" name="Line 54"/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432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19" name="Rectangle 55"/>
              <p:cNvSpPr>
                <a:spLocks noChangeArrowheads="1"/>
              </p:cNvSpPr>
              <p:nvPr/>
            </p:nvSpPr>
            <p:spPr bwMode="auto">
              <a:xfrm>
                <a:off x="4566" y="1269"/>
                <a:ext cx="570" cy="45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20" name="Text Box 56"/>
              <p:cNvSpPr txBox="1">
                <a:spLocks noChangeArrowheads="1"/>
              </p:cNvSpPr>
              <p:nvPr/>
            </p:nvSpPr>
            <p:spPr bwMode="auto">
              <a:xfrm>
                <a:off x="4548" y="1250"/>
                <a:ext cx="627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  <a:p>
                <a:pPr algn="ctr"/>
                <a:r>
                  <a:rPr lang="en-US" dirty="0"/>
                  <a:t>NULL</a:t>
                </a:r>
              </a:p>
            </p:txBody>
          </p:sp>
        </p:grpSp>
      </p:grpSp>
      <p:sp>
        <p:nvSpPr>
          <p:cNvPr id="702521" name="Line 57"/>
          <p:cNvSpPr>
            <a:spLocks noChangeShapeType="1"/>
          </p:cNvSpPr>
          <p:nvPr/>
        </p:nvSpPr>
        <p:spPr bwMode="auto">
          <a:xfrm flipH="1" flipV="1">
            <a:off x="7397063" y="5330263"/>
            <a:ext cx="42755" cy="743511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22" name="Text Box 58"/>
          <p:cNvSpPr txBox="1">
            <a:spLocks noChangeArrowheads="1"/>
          </p:cNvSpPr>
          <p:nvPr/>
        </p:nvSpPr>
        <p:spPr bwMode="auto">
          <a:xfrm>
            <a:off x="304800" y="4175125"/>
            <a:ext cx="342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graph[0].push_back(1);</a:t>
            </a:r>
          </a:p>
        </p:txBody>
      </p:sp>
      <p:grpSp>
        <p:nvGrpSpPr>
          <p:cNvPr id="702531" name="Group 67"/>
          <p:cNvGrpSpPr>
            <a:grpSpLocks/>
          </p:cNvGrpSpPr>
          <p:nvPr/>
        </p:nvGrpSpPr>
        <p:grpSpPr bwMode="auto">
          <a:xfrm>
            <a:off x="6899275" y="2109788"/>
            <a:ext cx="2046288" cy="822325"/>
            <a:chOff x="4593" y="1243"/>
            <a:chExt cx="1289" cy="518"/>
          </a:xfrm>
        </p:grpSpPr>
        <p:sp>
          <p:nvSpPr>
            <p:cNvPr id="702530" name="Rectangle 66"/>
            <p:cNvSpPr>
              <a:spLocks noChangeArrowheads="1"/>
            </p:cNvSpPr>
            <p:nvPr/>
          </p:nvSpPr>
          <p:spPr bwMode="auto">
            <a:xfrm>
              <a:off x="4593" y="1511"/>
              <a:ext cx="516" cy="1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6" name="Line 62"/>
            <p:cNvSpPr>
              <a:spLocks noChangeShapeType="1"/>
            </p:cNvSpPr>
            <p:nvPr/>
          </p:nvSpPr>
          <p:spPr bwMode="auto">
            <a:xfrm flipV="1">
              <a:off x="4964" y="1269"/>
              <a:ext cx="304" cy="31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7" name="Rectangle 63"/>
            <p:cNvSpPr>
              <a:spLocks noChangeArrowheads="1"/>
            </p:cNvSpPr>
            <p:nvPr/>
          </p:nvSpPr>
          <p:spPr bwMode="auto">
            <a:xfrm>
              <a:off x="5275" y="1262"/>
              <a:ext cx="570" cy="45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8" name="Text Box 64"/>
            <p:cNvSpPr txBox="1">
              <a:spLocks noChangeArrowheads="1"/>
            </p:cNvSpPr>
            <p:nvPr/>
          </p:nvSpPr>
          <p:spPr bwMode="auto">
            <a:xfrm>
              <a:off x="5260" y="1243"/>
              <a:ext cx="62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</a:p>
            <a:p>
              <a:pPr algn="ctr"/>
              <a:r>
                <a:rPr lang="en-US"/>
                <a:t>NULL</a:t>
              </a:r>
            </a:p>
          </p:txBody>
        </p:sp>
      </p:grpSp>
      <p:sp>
        <p:nvSpPr>
          <p:cNvPr id="702533" name="Line 69"/>
          <p:cNvSpPr>
            <a:spLocks noChangeShapeType="1"/>
          </p:cNvSpPr>
          <p:nvPr/>
        </p:nvSpPr>
        <p:spPr bwMode="auto">
          <a:xfrm>
            <a:off x="7571239" y="5214253"/>
            <a:ext cx="288925" cy="3159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34" name="Text Box 70"/>
          <p:cNvSpPr txBox="1">
            <a:spLocks noChangeArrowheads="1"/>
          </p:cNvSpPr>
          <p:nvPr/>
        </p:nvSpPr>
        <p:spPr bwMode="auto">
          <a:xfrm>
            <a:off x="519113" y="5273675"/>
            <a:ext cx="5322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So for each entry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>
                <a:cs typeface="Courier New" pitchFamily="49" charset="0"/>
              </a:rPr>
              <a:t>, in list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>
                <a:cs typeface="Courier New" pitchFamily="49" charset="0"/>
              </a:rPr>
              <a:t>, this means that there is an edge from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i </a:t>
            </a:r>
            <a:r>
              <a:rPr lang="en-US">
                <a:cs typeface="Courier New" pitchFamily="49" charset="0"/>
              </a:rPr>
              <a:t>to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>
                <a:cs typeface="Courier New" pitchFamily="49" charset="0"/>
              </a:rPr>
              <a:t>.</a:t>
            </a:r>
            <a:endParaRPr lang="en-US"/>
          </a:p>
        </p:txBody>
      </p:sp>
      <p:grpSp>
        <p:nvGrpSpPr>
          <p:cNvPr id="702538" name="Group 74"/>
          <p:cNvGrpSpPr>
            <a:grpSpLocks/>
          </p:cNvGrpSpPr>
          <p:nvPr/>
        </p:nvGrpSpPr>
        <p:grpSpPr bwMode="auto">
          <a:xfrm>
            <a:off x="5172075" y="2220913"/>
            <a:ext cx="269875" cy="1782762"/>
            <a:chOff x="3258" y="1327"/>
            <a:chExt cx="170" cy="1123"/>
          </a:xfrm>
        </p:grpSpPr>
        <p:sp>
          <p:nvSpPr>
            <p:cNvPr id="702535" name="Text Box 71"/>
            <p:cNvSpPr txBox="1">
              <a:spLocks noChangeArrowheads="1"/>
            </p:cNvSpPr>
            <p:nvPr/>
          </p:nvSpPr>
          <p:spPr bwMode="auto">
            <a:xfrm>
              <a:off x="3258" y="176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i</a:t>
              </a:r>
            </a:p>
          </p:txBody>
        </p:sp>
        <p:sp>
          <p:nvSpPr>
            <p:cNvPr id="702536" name="Line 72"/>
            <p:cNvSpPr>
              <a:spLocks noChangeShapeType="1"/>
            </p:cNvSpPr>
            <p:nvPr/>
          </p:nvSpPr>
          <p:spPr bwMode="auto">
            <a:xfrm flipV="1">
              <a:off x="3343" y="1327"/>
              <a:ext cx="0" cy="384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37" name="Line 73"/>
            <p:cNvSpPr>
              <a:spLocks noChangeShapeType="1"/>
            </p:cNvSpPr>
            <p:nvPr/>
          </p:nvSpPr>
          <p:spPr bwMode="auto">
            <a:xfrm>
              <a:off x="3334" y="2092"/>
              <a:ext cx="0" cy="358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2546" name="Group 82"/>
          <p:cNvGrpSpPr>
            <a:grpSpLocks/>
          </p:cNvGrpSpPr>
          <p:nvPr/>
        </p:nvGrpSpPr>
        <p:grpSpPr bwMode="auto">
          <a:xfrm>
            <a:off x="6642100" y="1666875"/>
            <a:ext cx="2209800" cy="457200"/>
            <a:chOff x="3024" y="2669"/>
            <a:chExt cx="1392" cy="288"/>
          </a:xfrm>
        </p:grpSpPr>
        <p:sp>
          <p:nvSpPr>
            <p:cNvPr id="702543" name="Text Box 79"/>
            <p:cNvSpPr txBox="1">
              <a:spLocks noChangeArrowheads="1"/>
            </p:cNvSpPr>
            <p:nvPr/>
          </p:nvSpPr>
          <p:spPr bwMode="auto">
            <a:xfrm>
              <a:off x="3635" y="2669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j</a:t>
              </a:r>
            </a:p>
          </p:txBody>
        </p:sp>
        <p:sp>
          <p:nvSpPr>
            <p:cNvPr id="702544" name="Line 80"/>
            <p:cNvSpPr>
              <a:spLocks noChangeShapeType="1"/>
            </p:cNvSpPr>
            <p:nvPr/>
          </p:nvSpPr>
          <p:spPr bwMode="auto">
            <a:xfrm>
              <a:off x="3888" y="2832"/>
              <a:ext cx="528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45" name="Line 81"/>
            <p:cNvSpPr>
              <a:spLocks noChangeShapeType="1"/>
            </p:cNvSpPr>
            <p:nvPr/>
          </p:nvSpPr>
          <p:spPr bwMode="auto">
            <a:xfrm flipH="1">
              <a:off x="3024" y="2832"/>
              <a:ext cx="576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304800" y="815975"/>
            <a:ext cx="8489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If we add a number 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, to list number 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(e.g., to graph[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])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this means that there is an edge from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vertex 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0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0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0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2" grpId="0" autoUpdateAnimBg="0"/>
      <p:bldP spid="702473" grpId="0" autoUpdateAnimBg="0"/>
      <p:bldP spid="702486" grpId="0" autoUpdateAnimBg="0"/>
      <p:bldP spid="702487" grpId="0" animBg="1"/>
      <p:bldP spid="702509" grpId="0" autoUpdateAnimBg="0"/>
      <p:bldP spid="702521" grpId="0" animBg="1"/>
      <p:bldP spid="702522" grpId="0" autoUpdateAnimBg="0"/>
      <p:bldP spid="702533" grpId="0" animBg="1"/>
      <p:bldP spid="70253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 dirty="0"/>
              <a:t>Which Representation Should You Use?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 dirty="0" smtClean="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 adjacency matrix </a:t>
            </a:r>
            <a:r>
              <a:rPr lang="en-US" sz="2200" dirty="0" smtClean="0">
                <a:cs typeface="Courier New" pitchFamily="49" charset="0"/>
              </a:rPr>
              <a:t>vs. an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 smtClean="0"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 smtClean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4150" y="2341563"/>
            <a:ext cx="889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cs typeface="Courier New" pitchFamily="49" charset="0"/>
              </a:rPr>
              <a:t>Scenario #1:</a:t>
            </a:r>
          </a:p>
          <a:p>
            <a:pPr algn="ctr"/>
            <a:r>
              <a:rPr lang="en-US" sz="2000" dirty="0" smtClean="0">
                <a:cs typeface="Courier New" pitchFamily="49" charset="0"/>
              </a:rPr>
              <a:t>We’ve got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10,000,000 users </a:t>
            </a:r>
            <a:r>
              <a:rPr lang="en-US" sz="2000" dirty="0" smtClean="0">
                <a:cs typeface="Courier New" pitchFamily="49" charset="0"/>
              </a:rPr>
              <a:t>who have relationships with each other – typically each person is friends with just a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few hundred</a:t>
            </a:r>
            <a:r>
              <a:rPr lang="en-US" sz="2000" dirty="0" smtClean="0">
                <a:cs typeface="Courier New" pitchFamily="49" charset="0"/>
              </a:rPr>
              <a:t> other people.</a:t>
            </a:r>
            <a:endParaRPr lang="en-US" sz="20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4150" y="35861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cs typeface="Courier New" pitchFamily="49" charset="0"/>
              </a:rPr>
              <a:t>What would you do?</a:t>
            </a:r>
            <a:endParaRPr lang="en-US" sz="20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84150" y="41703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A: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Store the graph in a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 million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by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 million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array?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84150" y="5072063"/>
            <a:ext cx="889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B: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Store your graph in an array holding</a:t>
            </a:r>
            <a:b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 million linked lists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, each holding roughly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500 items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Documents and Settings\carey_nachenberg\Local Settings\Temporary Internet Files\Content.IE5\TH27QTJQ\MC90043388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300" y="4845050"/>
            <a:ext cx="1428750" cy="14287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32975" y="4533900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(That’s </a:t>
            </a:r>
            <a:r>
              <a:rPr lang="en-US" sz="1400" dirty="0" smtClean="0">
                <a:solidFill>
                  <a:srgbClr val="FF0000"/>
                </a:solidFill>
              </a:rPr>
              <a:t>100 trillion </a:t>
            </a:r>
            <a:r>
              <a:rPr lang="en-US" sz="1400" dirty="0" smtClean="0"/>
              <a:t>cells)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9275" y="5778500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(That’s only </a:t>
            </a:r>
            <a:r>
              <a:rPr lang="en-US" sz="1400" dirty="0" smtClean="0">
                <a:solidFill>
                  <a:srgbClr val="FF0000"/>
                </a:solidFill>
              </a:rPr>
              <a:t>5 billion </a:t>
            </a:r>
            <a:r>
              <a:rPr lang="en-US" sz="1400" dirty="0" smtClean="0"/>
              <a:t>pieces of data)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14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/>
              <a:t>Which Representation Should You Use?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 smtClean="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 smtClean="0">
                <a:solidFill>
                  <a:srgbClr val="A50021"/>
                </a:solidFill>
                <a:cs typeface="Courier New" pitchFamily="49" charset="0"/>
              </a:rPr>
              <a:t> adjacency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matrix </a:t>
            </a:r>
            <a:r>
              <a:rPr lang="en-US" sz="2200" dirty="0" smtClean="0">
                <a:cs typeface="Courier New" pitchFamily="49" charset="0"/>
              </a:rPr>
              <a:t>vs. an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 smtClean="0"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 smtClean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4150" y="2341563"/>
            <a:ext cx="889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cs typeface="Courier New" pitchFamily="49" charset="0"/>
              </a:rPr>
              <a:t>Scenario #2:</a:t>
            </a:r>
          </a:p>
          <a:p>
            <a:pPr algn="ctr"/>
            <a:r>
              <a:rPr lang="en-US" sz="2000" dirty="0" smtClean="0">
                <a:cs typeface="Courier New" pitchFamily="49" charset="0"/>
              </a:rPr>
              <a:t>We’ve got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1,000 cities</a:t>
            </a:r>
            <a:r>
              <a:rPr lang="en-US" sz="2000" dirty="0" smtClean="0">
                <a:cs typeface="Courier New" pitchFamily="49" charset="0"/>
              </a:rPr>
              <a:t>, with airlines offering flights from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every city to almost every other city.</a:t>
            </a:r>
            <a:endParaRPr lang="en-US" sz="20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4150" y="35861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cs typeface="Courier New" pitchFamily="49" charset="0"/>
              </a:rPr>
              <a:t>What would you do?</a:t>
            </a:r>
            <a:endParaRPr lang="en-US" sz="20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84150" y="41703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A: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Store the graph in a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1000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by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1000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array?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84150" y="5072063"/>
            <a:ext cx="889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B: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Store your graph in an array holding</a:t>
            </a:r>
            <a:b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1000 linked lists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, each holding roughly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1000 items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Documents and Settings\carey_nachenberg\Local Settings\Temporary Internet Files\Content.IE5\TH27QTJQ\MC90043388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727450"/>
            <a:ext cx="1428750" cy="14287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634575" y="4546600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(That’s </a:t>
            </a:r>
            <a:r>
              <a:rPr lang="en-US" sz="1400" dirty="0" smtClean="0">
                <a:solidFill>
                  <a:srgbClr val="FF0000"/>
                </a:solidFill>
              </a:rPr>
              <a:t>1 million </a:t>
            </a:r>
            <a:r>
              <a:rPr lang="en-US" sz="1400" dirty="0" smtClean="0"/>
              <a:t>cells)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12175" y="5816600"/>
            <a:ext cx="5064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(That’s also </a:t>
            </a:r>
            <a:r>
              <a:rPr lang="en-US" sz="1400" dirty="0" smtClean="0">
                <a:solidFill>
                  <a:srgbClr val="FF0000"/>
                </a:solidFill>
              </a:rPr>
              <a:t>1 million </a:t>
            </a:r>
            <a:r>
              <a:rPr lang="en-US" sz="1400" dirty="0" smtClean="0"/>
              <a:t>pieces of data, but it’s more complex)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15</a:t>
            </a:fld>
            <a:endParaRPr lang="en-US"/>
          </a:p>
        </p:txBody>
      </p:sp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318655" y="4281320"/>
            <a:ext cx="392083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A </a:t>
            </a:r>
            <a:r>
              <a:rPr lang="en-US" sz="2200" dirty="0"/>
              <a:t>graph </a:t>
            </a:r>
            <a:r>
              <a:rPr lang="en-US" sz="2200" dirty="0" smtClean="0"/>
              <a:t>that has </a:t>
            </a:r>
            <a:r>
              <a:rPr lang="en-US" sz="2200" dirty="0" smtClean="0">
                <a:solidFill>
                  <a:srgbClr val="A50021"/>
                </a:solidFill>
              </a:rPr>
              <a:t>many edges</a:t>
            </a:r>
            <a:r>
              <a:rPr lang="en-US" sz="2200" dirty="0" smtClean="0"/>
              <a:t> </a:t>
            </a:r>
            <a:r>
              <a:rPr lang="en-US" sz="2200" dirty="0"/>
              <a:t>between the vertices is called a “</a:t>
            </a:r>
            <a:r>
              <a:rPr lang="en-US" sz="2200" dirty="0">
                <a:solidFill>
                  <a:schemeClr val="accent2"/>
                </a:solidFill>
              </a:rPr>
              <a:t>dense graph</a:t>
            </a:r>
            <a:r>
              <a:rPr lang="en-US" sz="2200" dirty="0"/>
              <a:t>”.</a:t>
            </a: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2298700" y="6027738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Let’s see examples of both…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 dirty="0"/>
              <a:t>Which Representation Should You Use?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 dirty="0" smtClean="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 adjacency matrix </a:t>
            </a:r>
            <a:r>
              <a:rPr lang="en-US" sz="2200" dirty="0" smtClean="0">
                <a:cs typeface="Courier New" pitchFamily="49" charset="0"/>
              </a:rPr>
              <a:t>vs. an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 smtClean="0"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 smtClean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0" y="2186226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200" dirty="0" smtClean="0"/>
              <a:t>Use an </a:t>
            </a:r>
            <a:r>
              <a:rPr lang="en-US" sz="2200" dirty="0" smtClean="0">
                <a:solidFill>
                  <a:srgbClr val="7030A0"/>
                </a:solidFill>
              </a:rPr>
              <a:t>adjacency matrix </a:t>
            </a:r>
            <a:r>
              <a:rPr lang="en-US" sz="2200" dirty="0" smtClean="0"/>
              <a:t>if you have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lots of edges </a:t>
            </a:r>
            <a:r>
              <a:rPr lang="en-US" sz="2200" dirty="0" smtClean="0"/>
              <a:t>between vertices but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few vertices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(&lt; 10,000 vertices).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4559300" y="2186226"/>
            <a:ext cx="411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Use an </a:t>
            </a:r>
            <a:r>
              <a:rPr lang="en-US" sz="2200" dirty="0" smtClean="0">
                <a:solidFill>
                  <a:srgbClr val="7030A0"/>
                </a:solidFill>
              </a:rPr>
              <a:t>adjacency list </a:t>
            </a:r>
            <a:r>
              <a:rPr lang="en-US" sz="2200" dirty="0" smtClean="0"/>
              <a:t>if you have </a:t>
            </a:r>
            <a:r>
              <a:rPr lang="en-US" sz="2200" dirty="0" smtClean="0">
                <a:solidFill>
                  <a:srgbClr val="006666"/>
                </a:solidFill>
              </a:rPr>
              <a:t>few edges</a:t>
            </a:r>
            <a:r>
              <a:rPr lang="en-US" sz="2200" dirty="0" smtClean="0"/>
              <a:t> between vertices and lots of vertices (&gt; 10,000 </a:t>
            </a:r>
            <a:r>
              <a:rPr lang="en-US" sz="2200" dirty="0" err="1" smtClean="0"/>
              <a:t>verices</a:t>
            </a:r>
            <a:r>
              <a:rPr lang="en-US" sz="2200" dirty="0" smtClean="0"/>
              <a:t>). 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4682837" y="4309030"/>
            <a:ext cx="39208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A graph that has </a:t>
            </a:r>
            <a:r>
              <a:rPr lang="en-US" sz="2200" dirty="0" smtClean="0">
                <a:solidFill>
                  <a:srgbClr val="A50021"/>
                </a:solidFill>
              </a:rPr>
              <a:t>few edges </a:t>
            </a:r>
            <a:r>
              <a:rPr lang="en-US" sz="2200" dirty="0" smtClean="0"/>
              <a:t>between the vertices is called a “</a:t>
            </a:r>
            <a:r>
              <a:rPr lang="en-US" sz="2200" dirty="0" smtClean="0">
                <a:solidFill>
                  <a:schemeClr val="accent2"/>
                </a:solidFill>
              </a:rPr>
              <a:t>sparse graph</a:t>
            </a:r>
            <a:r>
              <a:rPr lang="en-US" sz="2200" dirty="0" smtClean="0"/>
              <a:t>”. 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7" grpId="0" autoUpdateAnimBg="0"/>
      <p:bldP spid="704518" grpId="0" autoUpdateAnimBg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23CB-5BE5-48DA-B09E-DB1193890D05}" type="slidenum">
              <a:rPr lang="en-US"/>
              <a:pPr/>
              <a:t>16</a:t>
            </a:fld>
            <a:endParaRPr lang="en-US"/>
          </a:p>
        </p:txBody>
      </p:sp>
      <p:pic>
        <p:nvPicPr>
          <p:cNvPr id="786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9000"/>
            <a:ext cx="4267200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304800" y="3200400"/>
            <a:ext cx="378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(High-school friendships)</a:t>
            </a:r>
          </a:p>
        </p:txBody>
      </p:sp>
      <p:sp>
        <p:nvSpPr>
          <p:cNvPr id="78643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Dense</a:t>
            </a:r>
            <a:r>
              <a:rPr lang="en-US"/>
              <a:t> Graphs</a:t>
            </a:r>
          </a:p>
        </p:txBody>
      </p:sp>
      <p:pic>
        <p:nvPicPr>
          <p:cNvPr id="7864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838200"/>
            <a:ext cx="43434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6440" name="Text Box 8"/>
          <p:cNvSpPr txBox="1">
            <a:spLocks noChangeArrowheads="1"/>
          </p:cNvSpPr>
          <p:nvPr/>
        </p:nvSpPr>
        <p:spPr bwMode="auto">
          <a:xfrm>
            <a:off x="5715000" y="4114800"/>
            <a:ext cx="230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(The Internet)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B11F-8D52-4B9B-93EA-3CF548F41BA4}" type="slidenum">
              <a:rPr lang="en-US"/>
              <a:pPr/>
              <a:t>17</a:t>
            </a:fld>
            <a:endParaRPr 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Sparse</a:t>
            </a:r>
            <a:r>
              <a:rPr lang="en-US"/>
              <a:t> Graphs</a:t>
            </a:r>
          </a:p>
        </p:txBody>
      </p:sp>
      <p:pic>
        <p:nvPicPr>
          <p:cNvPr id="785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8" b="1563"/>
          <a:stretch>
            <a:fillRect/>
          </a:stretch>
        </p:blipFill>
        <p:spPr bwMode="auto">
          <a:xfrm>
            <a:off x="533400" y="14478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5414" name="Text Box 6"/>
          <p:cNvSpPr txBox="1">
            <a:spLocks noChangeArrowheads="1"/>
          </p:cNvSpPr>
          <p:nvPr/>
        </p:nvSpPr>
        <p:spPr bwMode="auto">
          <a:xfrm>
            <a:off x="228600" y="5181600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(High-school dating habits)</a:t>
            </a:r>
          </a:p>
        </p:txBody>
      </p:sp>
      <p:pic>
        <p:nvPicPr>
          <p:cNvPr id="7854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6800"/>
            <a:ext cx="4408488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5416" name="Text Box 8"/>
          <p:cNvSpPr txBox="1">
            <a:spLocks noChangeArrowheads="1"/>
          </p:cNvSpPr>
          <p:nvPr/>
        </p:nvSpPr>
        <p:spPr bwMode="auto">
          <a:xfrm>
            <a:off x="5881688" y="46482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(Intra-website links)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DE8D-FF6E-48D9-95EB-97CDCFE540B2}" type="slidenum">
              <a:rPr lang="en-US"/>
              <a:pPr/>
              <a:t>18</a:t>
            </a:fld>
            <a:endParaRPr lang="en-US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9330"/>
            <a:ext cx="7772400" cy="1143000"/>
          </a:xfrm>
        </p:spPr>
        <p:txBody>
          <a:bodyPr/>
          <a:lstStyle/>
          <a:p>
            <a:r>
              <a:rPr lang="en-US" dirty="0"/>
              <a:t>Graph Traversals</a:t>
            </a: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228599" y="900689"/>
            <a:ext cx="869297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We can traverse graphs just like we traverse binary </a:t>
            </a:r>
            <a:r>
              <a:rPr lang="en-US" sz="2200" dirty="0" smtClean="0"/>
              <a:t>trees!</a:t>
            </a:r>
            <a:endParaRPr lang="en-US" sz="2200" dirty="0"/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1163781" y="1398732"/>
            <a:ext cx="6705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/>
              <a:t>There are two types of </a:t>
            </a:r>
            <a:r>
              <a:rPr lang="en-US" sz="2200" dirty="0" smtClean="0"/>
              <a:t>graph traversals: 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030A0"/>
                </a:solidFill>
              </a:rPr>
              <a:t>Depth-first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rgbClr val="7030A0"/>
                </a:solidFill>
              </a:rPr>
              <a:t>Breadth-first 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950" y="2413505"/>
            <a:ext cx="4658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 smtClean="0">
                <a:solidFill>
                  <a:srgbClr val="7030A0"/>
                </a:solidFill>
              </a:rPr>
              <a:t>Depth-first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Traversal </a:t>
            </a:r>
            <a:r>
              <a:rPr lang="en-US" sz="1800" dirty="0" smtClean="0">
                <a:solidFill>
                  <a:schemeClr val="tx1"/>
                </a:solidFill>
              </a:rPr>
              <a:t>keeps moving forward until it hits a </a:t>
            </a:r>
            <a:r>
              <a:rPr lang="en-US" sz="1800" dirty="0" smtClean="0">
                <a:solidFill>
                  <a:srgbClr val="FF0000"/>
                </a:solidFill>
              </a:rPr>
              <a:t>dead end </a:t>
            </a:r>
            <a:r>
              <a:rPr lang="en-US" sz="1800" dirty="0" smtClean="0">
                <a:solidFill>
                  <a:schemeClr val="tx1"/>
                </a:solidFill>
              </a:rPr>
              <a:t>or a </a:t>
            </a:r>
            <a:r>
              <a:rPr lang="en-US" sz="1800" dirty="0" smtClean="0">
                <a:solidFill>
                  <a:srgbClr val="FF0000"/>
                </a:solidFill>
              </a:rPr>
              <a:t>previously-visited vertex</a:t>
            </a:r>
            <a:r>
              <a:rPr lang="en-US" sz="1800" dirty="0" smtClean="0">
                <a:solidFill>
                  <a:schemeClr val="tx1"/>
                </a:solidFill>
              </a:rPr>
              <a:t>… then it backtrack sand tries another path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122219" y="3830221"/>
            <a:ext cx="2493818" cy="2840183"/>
            <a:chOff x="1122219" y="3768436"/>
            <a:chExt cx="2493818" cy="2840183"/>
          </a:xfrm>
        </p:grpSpPr>
        <p:cxnSp>
          <p:nvCxnSpPr>
            <p:cNvPr id="94" name="Straight Connector 93"/>
            <p:cNvCxnSpPr/>
            <p:nvPr/>
          </p:nvCxnSpPr>
          <p:spPr bwMode="auto">
            <a:xfrm>
              <a:off x="1652212" y="4581178"/>
              <a:ext cx="386653" cy="60866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8" name="Group 57"/>
            <p:cNvGrpSpPr/>
            <p:nvPr/>
          </p:nvGrpSpPr>
          <p:grpSpPr>
            <a:xfrm>
              <a:off x="1122219" y="3768436"/>
              <a:ext cx="2493818" cy="2840183"/>
              <a:chOff x="803565" y="3699164"/>
              <a:chExt cx="2493818" cy="2840183"/>
            </a:xfrm>
          </p:grpSpPr>
          <p:cxnSp>
            <p:nvCxnSpPr>
              <p:cNvPr id="39" name="Straight Connector 38"/>
              <p:cNvCxnSpPr/>
              <p:nvPr/>
            </p:nvCxnSpPr>
            <p:spPr bwMode="auto">
              <a:xfrm flipV="1">
                <a:off x="1703395" y="4893940"/>
                <a:ext cx="730578" cy="21681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990913" y="6006303"/>
                <a:ext cx="556181" cy="358219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3051428" y="4531008"/>
                <a:ext cx="51848" cy="63159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 flipV="1">
                <a:off x="2466967" y="4531009"/>
                <a:ext cx="584461" cy="34407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2412189" y="4922857"/>
                <a:ext cx="705227" cy="220895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286149" y="5641125"/>
                <a:ext cx="687334" cy="365147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1737212" y="5125625"/>
                <a:ext cx="684266" cy="3651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flipV="1">
                <a:off x="2014480" y="3889986"/>
                <a:ext cx="645736" cy="3676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V="1">
                <a:off x="1101871" y="4557962"/>
                <a:ext cx="230310" cy="354170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 9"/>
              <p:cNvSpPr/>
              <p:nvPr/>
            </p:nvSpPr>
            <p:spPr bwMode="auto">
              <a:xfrm>
                <a:off x="803565" y="48740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1176472" y="43379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1514420" y="493105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083246" y="5455742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829061" y="406416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2213622" y="471433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2271887" y="5330273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1794099" y="582074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2458343" y="369916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2842904" y="434932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2901169" y="496527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2738021" y="570668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2341806" y="617434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 bwMode="auto">
              <a:xfrm flipV="1">
                <a:off x="1539210" y="4308038"/>
                <a:ext cx="314399" cy="14470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Straight Connector 48"/>
              <p:cNvCxnSpPr>
                <a:stCxn id="10" idx="4"/>
                <a:endCxn id="13" idx="1"/>
              </p:cNvCxnSpPr>
              <p:nvPr/>
            </p:nvCxnSpPr>
            <p:spPr bwMode="auto">
              <a:xfrm>
                <a:off x="1001672" y="5239022"/>
                <a:ext cx="139598" cy="27017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/>
              <p:cNvCxnSpPr>
                <a:stCxn id="16" idx="5"/>
                <a:endCxn id="21" idx="1"/>
              </p:cNvCxnSpPr>
              <p:nvPr/>
            </p:nvCxnSpPr>
            <p:spPr bwMode="auto">
              <a:xfrm>
                <a:off x="2610077" y="5641823"/>
                <a:ext cx="185968" cy="118314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64" name="Straight Arrow Connector 63"/>
          <p:cNvCxnSpPr/>
          <p:nvPr/>
        </p:nvCxnSpPr>
        <p:spPr bwMode="auto">
          <a:xfrm flipV="1">
            <a:off x="1322173" y="4648764"/>
            <a:ext cx="342245" cy="5410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 flipV="1">
            <a:off x="1721708" y="4337223"/>
            <a:ext cx="675503" cy="3130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2430162" y="3991234"/>
            <a:ext cx="584887" cy="304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TextBox 92"/>
          <p:cNvSpPr txBox="1"/>
          <p:nvPr/>
        </p:nvSpPr>
        <p:spPr>
          <a:xfrm>
            <a:off x="3200395" y="3781167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(Dead end)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1676400" y="4666736"/>
            <a:ext cx="387179" cy="6219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/>
          <p:nvPr/>
        </p:nvCxnSpPr>
        <p:spPr bwMode="auto">
          <a:xfrm flipV="1">
            <a:off x="2038864" y="5004488"/>
            <a:ext cx="753763" cy="23477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2772032" y="4646142"/>
            <a:ext cx="626076" cy="36246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3336325" y="4658499"/>
            <a:ext cx="98853" cy="6796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Arrow Connector 106"/>
          <p:cNvCxnSpPr/>
          <p:nvPr/>
        </p:nvCxnSpPr>
        <p:spPr bwMode="auto">
          <a:xfrm flipH="1" flipV="1">
            <a:off x="2669059" y="5016843"/>
            <a:ext cx="770239" cy="2636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TextBox 109"/>
          <p:cNvSpPr txBox="1"/>
          <p:nvPr/>
        </p:nvSpPr>
        <p:spPr>
          <a:xfrm>
            <a:off x="1173892" y="4979773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55420" y="4412113"/>
            <a:ext cx="1011380" cy="651163"/>
            <a:chOff x="55420" y="4412113"/>
            <a:chExt cx="1011380" cy="651163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637309" y="4827749"/>
              <a:ext cx="429491" cy="23552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TextBox 111"/>
            <p:cNvSpPr txBox="1"/>
            <p:nvPr/>
          </p:nvSpPr>
          <p:spPr>
            <a:xfrm>
              <a:off x="55420" y="4412113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start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1536357" y="445255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207741" y="416010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850293" y="382647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878229" y="50292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573554" y="48387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02204" y="444817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68879" y="508635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 bwMode="auto">
          <a:xfrm>
            <a:off x="2773931" y="5047452"/>
            <a:ext cx="713861" cy="2471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Box 122"/>
          <p:cNvSpPr txBox="1"/>
          <p:nvPr/>
        </p:nvSpPr>
        <p:spPr>
          <a:xfrm>
            <a:off x="3579593" y="532704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(Previously visited!)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2838450" y="4164999"/>
            <a:ext cx="2591586" cy="635601"/>
            <a:chOff x="2838450" y="4164999"/>
            <a:chExt cx="2591586" cy="635601"/>
          </a:xfrm>
        </p:grpSpPr>
        <p:sp>
          <p:nvSpPr>
            <p:cNvPr id="109" name="TextBox 108"/>
            <p:cNvSpPr txBox="1"/>
            <p:nvPr/>
          </p:nvSpPr>
          <p:spPr>
            <a:xfrm>
              <a:off x="3389093" y="4164999"/>
              <a:ext cx="2040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(Previously visited!)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09" idx="1"/>
            </p:cNvCxnSpPr>
            <p:nvPr/>
          </p:nvCxnSpPr>
          <p:spPr bwMode="auto">
            <a:xfrm flipH="1">
              <a:off x="2838450" y="4334276"/>
              <a:ext cx="550643" cy="466324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7" name="Rectangle 126"/>
          <p:cNvSpPr/>
          <p:nvPr/>
        </p:nvSpPr>
        <p:spPr>
          <a:xfrm>
            <a:off x="4504101" y="2413505"/>
            <a:ext cx="4658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 smtClean="0">
                <a:solidFill>
                  <a:srgbClr val="7030A0"/>
                </a:solidFill>
              </a:rPr>
              <a:t>Breadth-first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Traversal </a:t>
            </a:r>
            <a:r>
              <a:rPr lang="en-US" sz="1800" dirty="0" smtClean="0">
                <a:solidFill>
                  <a:schemeClr val="tx1"/>
                </a:solidFill>
              </a:rPr>
              <a:t>explores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the graph in </a:t>
            </a:r>
            <a:r>
              <a:rPr lang="en-US" sz="1800" dirty="0" smtClean="0">
                <a:solidFill>
                  <a:srgbClr val="FF0000"/>
                </a:solidFill>
              </a:rPr>
              <a:t>growing concentric circles</a:t>
            </a:r>
            <a:r>
              <a:rPr lang="en-US" sz="1800" dirty="0" smtClean="0">
                <a:solidFill>
                  <a:schemeClr val="tx1"/>
                </a:solidFill>
              </a:rPr>
              <a:t>,  exploring all vertices 1 away from the start, then 2 away, then 3 away, etc.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736259" y="3840732"/>
            <a:ext cx="2855948" cy="2840183"/>
            <a:chOff x="1122219" y="3768436"/>
            <a:chExt cx="2550130" cy="2840183"/>
          </a:xfrm>
        </p:grpSpPr>
        <p:cxnSp>
          <p:nvCxnSpPr>
            <p:cNvPr id="129" name="Straight Connector 128"/>
            <p:cNvCxnSpPr/>
            <p:nvPr/>
          </p:nvCxnSpPr>
          <p:spPr bwMode="auto">
            <a:xfrm>
              <a:off x="1652212" y="4581178"/>
              <a:ext cx="386653" cy="60866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0" name="Group 57"/>
            <p:cNvGrpSpPr/>
            <p:nvPr/>
          </p:nvGrpSpPr>
          <p:grpSpPr>
            <a:xfrm>
              <a:off x="1122219" y="3768436"/>
              <a:ext cx="2550130" cy="2840183"/>
              <a:chOff x="803565" y="3699164"/>
              <a:chExt cx="2550130" cy="2840183"/>
            </a:xfrm>
          </p:grpSpPr>
          <p:cxnSp>
            <p:nvCxnSpPr>
              <p:cNvPr id="131" name="Straight Connector 130"/>
              <p:cNvCxnSpPr/>
              <p:nvPr/>
            </p:nvCxnSpPr>
            <p:spPr bwMode="auto">
              <a:xfrm flipV="1">
                <a:off x="1703395" y="4893940"/>
                <a:ext cx="730578" cy="21681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Straight Connector 131"/>
              <p:cNvCxnSpPr/>
              <p:nvPr/>
            </p:nvCxnSpPr>
            <p:spPr bwMode="auto">
              <a:xfrm>
                <a:off x="1990913" y="6006303"/>
                <a:ext cx="556181" cy="358219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>
                <a:off x="3107739" y="4531008"/>
                <a:ext cx="51848" cy="63159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 flipV="1">
                <a:off x="2466967" y="4531009"/>
                <a:ext cx="584461" cy="34407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2412189" y="4922857"/>
                <a:ext cx="705227" cy="220895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1286149" y="5641125"/>
                <a:ext cx="687334" cy="365147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1737212" y="5125625"/>
                <a:ext cx="684266" cy="3651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 flipV="1">
                <a:off x="2014480" y="3889986"/>
                <a:ext cx="645736" cy="3676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Straight Connector 138"/>
              <p:cNvCxnSpPr/>
              <p:nvPr/>
            </p:nvCxnSpPr>
            <p:spPr bwMode="auto">
              <a:xfrm flipV="1">
                <a:off x="1101871" y="4557962"/>
                <a:ext cx="230310" cy="354170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0" name="Oval 139"/>
              <p:cNvSpPr/>
              <p:nvPr/>
            </p:nvSpPr>
            <p:spPr bwMode="auto">
              <a:xfrm>
                <a:off x="803565" y="48740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>
                <a:off x="1176472" y="43379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 bwMode="auto">
              <a:xfrm>
                <a:off x="1514420" y="493105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 bwMode="auto">
              <a:xfrm>
                <a:off x="1083246" y="5455742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 bwMode="auto">
              <a:xfrm>
                <a:off x="2213622" y="471433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>
                <a:off x="2271887" y="5330273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 bwMode="auto">
              <a:xfrm>
                <a:off x="1652807" y="5773451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 bwMode="auto">
              <a:xfrm>
                <a:off x="2458343" y="369916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 bwMode="auto">
              <a:xfrm>
                <a:off x="2899216" y="434932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>
                <a:off x="2957481" y="496527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>
                <a:off x="2822489" y="570668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 bwMode="auto">
              <a:xfrm>
                <a:off x="2341806" y="617434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cxnSp>
            <p:nvCxnSpPr>
              <p:cNvPr id="153" name="Straight Connector 152"/>
              <p:cNvCxnSpPr/>
              <p:nvPr/>
            </p:nvCxnSpPr>
            <p:spPr bwMode="auto">
              <a:xfrm flipV="1">
                <a:off x="1539210" y="4308038"/>
                <a:ext cx="314399" cy="14470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Straight Connector 153"/>
              <p:cNvCxnSpPr>
                <a:stCxn id="140" idx="4"/>
                <a:endCxn id="143" idx="1"/>
              </p:cNvCxnSpPr>
              <p:nvPr/>
            </p:nvCxnSpPr>
            <p:spPr bwMode="auto">
              <a:xfrm>
                <a:off x="1001672" y="5239022"/>
                <a:ext cx="139598" cy="27017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Straight Connector 154"/>
              <p:cNvCxnSpPr>
                <a:stCxn id="146" idx="5"/>
                <a:endCxn id="151" idx="1"/>
              </p:cNvCxnSpPr>
              <p:nvPr/>
            </p:nvCxnSpPr>
            <p:spPr bwMode="auto">
              <a:xfrm>
                <a:off x="2610077" y="5641823"/>
                <a:ext cx="270437" cy="118314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" name="Oval 143"/>
              <p:cNvSpPr/>
              <p:nvPr/>
            </p:nvSpPr>
            <p:spPr bwMode="auto">
              <a:xfrm>
                <a:off x="1764837" y="406416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56" name="TextBox 155"/>
          <p:cNvSpPr txBox="1"/>
          <p:nvPr/>
        </p:nvSpPr>
        <p:spPr>
          <a:xfrm>
            <a:off x="5835231" y="5006049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732524" y="4406858"/>
            <a:ext cx="1011380" cy="651163"/>
            <a:chOff x="55420" y="4412113"/>
            <a:chExt cx="1011380" cy="651163"/>
          </a:xfrm>
        </p:grpSpPr>
        <p:cxnSp>
          <p:nvCxnSpPr>
            <p:cNvPr id="158" name="Straight Arrow Connector 157"/>
            <p:cNvCxnSpPr/>
            <p:nvPr/>
          </p:nvCxnSpPr>
          <p:spPr bwMode="auto">
            <a:xfrm>
              <a:off x="637309" y="4827749"/>
              <a:ext cx="429491" cy="23552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9" name="TextBox 158"/>
            <p:cNvSpPr txBox="1"/>
            <p:nvPr/>
          </p:nvSpPr>
          <p:spPr>
            <a:xfrm>
              <a:off x="55420" y="4412113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start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6208348" y="44490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124265" y="556309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4960389" y="3894084"/>
            <a:ext cx="1629597" cy="2698400"/>
            <a:chOff x="4960389" y="3894084"/>
            <a:chExt cx="1629597" cy="2698400"/>
          </a:xfrm>
        </p:grpSpPr>
        <p:sp>
          <p:nvSpPr>
            <p:cNvPr id="163" name="TextBox 162"/>
            <p:cNvSpPr txBox="1"/>
            <p:nvPr/>
          </p:nvSpPr>
          <p:spPr>
            <a:xfrm>
              <a:off x="4960389" y="6253930"/>
              <a:ext cx="1276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1 step away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 bwMode="auto">
            <a:xfrm rot="392774">
              <a:off x="6101255" y="3894084"/>
              <a:ext cx="488731" cy="2585545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168" name="Straight Arrow Connector 167"/>
          <p:cNvCxnSpPr/>
          <p:nvPr/>
        </p:nvCxnSpPr>
        <p:spPr bwMode="auto">
          <a:xfrm>
            <a:off x="2049524" y="5229052"/>
            <a:ext cx="725207" cy="38347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TextBox 168"/>
          <p:cNvSpPr txBox="1"/>
          <p:nvPr/>
        </p:nvSpPr>
        <p:spPr>
          <a:xfrm>
            <a:off x="2645491" y="544962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26186" y="61883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… and so on…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5317764" y="3925614"/>
            <a:ext cx="2614666" cy="2723875"/>
            <a:chOff x="7432904" y="3994734"/>
            <a:chExt cx="1407759" cy="2723875"/>
          </a:xfrm>
        </p:grpSpPr>
        <p:sp>
          <p:nvSpPr>
            <p:cNvPr id="173" name="TextBox 172"/>
            <p:cNvSpPr txBox="1"/>
            <p:nvPr/>
          </p:nvSpPr>
          <p:spPr>
            <a:xfrm>
              <a:off x="7432904" y="6380055"/>
              <a:ext cx="14077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2 steps away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 bwMode="auto">
            <a:xfrm rot="392774">
              <a:off x="8093609" y="3994734"/>
              <a:ext cx="431520" cy="2585545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881010" y="415996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623506" y="505334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744375" y="588366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6085020" y="3591612"/>
            <a:ext cx="2051431" cy="3266388"/>
            <a:chOff x="6085020" y="3591612"/>
            <a:chExt cx="2051431" cy="3266388"/>
          </a:xfrm>
        </p:grpSpPr>
        <p:sp>
          <p:nvSpPr>
            <p:cNvPr id="178" name="Oval 177"/>
            <p:cNvSpPr/>
            <p:nvPr/>
          </p:nvSpPr>
          <p:spPr bwMode="auto">
            <a:xfrm rot="275256">
              <a:off x="7315021" y="3591612"/>
              <a:ext cx="821430" cy="3247697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085020" y="6519446"/>
              <a:ext cx="1407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3 steps away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7679797" y="3839399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390761" y="485890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448566" y="54685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522136" y="631460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625372" y="5978164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7030A0"/>
                </a:solidFill>
              </a:rPr>
              <a:t>… and so on…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4" grpId="0"/>
      <p:bldP spid="747526" grpId="0"/>
      <p:bldP spid="93" grpId="0"/>
      <p:bldP spid="93" grpId="1"/>
      <p:bldP spid="110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3" grpId="0"/>
      <p:bldP spid="123" grpId="1"/>
      <p:bldP spid="156" grpId="0"/>
      <p:bldP spid="160" grpId="0"/>
      <p:bldP spid="161" grpId="0"/>
      <p:bldP spid="169" grpId="0"/>
      <p:bldP spid="171" grpId="0"/>
      <p:bldP spid="171" grpId="1"/>
      <p:bldP spid="175" grpId="0"/>
      <p:bldP spid="176" grpId="0"/>
      <p:bldP spid="177" grpId="0"/>
      <p:bldP spid="181" grpId="0"/>
      <p:bldP spid="182" grpId="0"/>
      <p:bldP spid="183" grpId="0"/>
      <p:bldP spid="184" grpId="0"/>
      <p:bldP spid="1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19</a:t>
            </a:fld>
            <a:endParaRPr lang="en-US"/>
          </a:p>
        </p:txBody>
      </p:sp>
      <p:sp>
        <p:nvSpPr>
          <p:cNvPr id="712707" name="Text Box 3"/>
          <p:cNvSpPr txBox="1">
            <a:spLocks noChangeArrowheads="1"/>
          </p:cNvSpPr>
          <p:nvPr/>
        </p:nvSpPr>
        <p:spPr bwMode="auto">
          <a:xfrm>
            <a:off x="228600" y="1082675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learn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Depth-first Traversal </a:t>
            </a:r>
            <a:r>
              <a:rPr lang="en-US" dirty="0" smtClean="0"/>
              <a:t>algorithm </a:t>
            </a:r>
            <a:r>
              <a:rPr lang="en-US" dirty="0"/>
              <a:t>first:</a:t>
            </a:r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Depth-first Traversals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75987" y="1922941"/>
            <a:ext cx="7126009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 </a:t>
            </a:r>
            <a:r>
              <a:rPr lang="en-US" sz="2000" dirty="0" smtClean="0">
                <a:solidFill>
                  <a:schemeClr val="accent2"/>
                </a:solidFill>
              </a:rPr>
              <a:t>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	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6188075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(Notice that it’s </a:t>
            </a:r>
            <a:r>
              <a:rPr lang="en-US" dirty="0" smtClean="0">
                <a:solidFill>
                  <a:srgbClr val="7030A0"/>
                </a:solidFill>
              </a:rPr>
              <a:t>recursive</a:t>
            </a:r>
            <a:r>
              <a:rPr lang="en-US" dirty="0" smtClean="0"/>
              <a:t>!)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5A5-C62D-42C5-83E4-D98217A267FD}" type="slidenum">
              <a:rPr lang="en-US"/>
              <a:pPr/>
              <a:t>2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Graphs</a:t>
            </a:r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-171450" y="1006475"/>
            <a:ext cx="9067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graph</a:t>
            </a:r>
            <a:r>
              <a:rPr lang="en-US" dirty="0">
                <a:cs typeface="Courier New" pitchFamily="49" charset="0"/>
              </a:rPr>
              <a:t> is </a:t>
            </a:r>
            <a:r>
              <a:rPr lang="en-US" dirty="0" smtClean="0">
                <a:cs typeface="Courier New" pitchFamily="49" charset="0"/>
              </a:rPr>
              <a:t>an ADT that stores a set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entities</a:t>
            </a:r>
            <a:r>
              <a:rPr lang="en-US" dirty="0" smtClean="0">
                <a:cs typeface="Courier New" pitchFamily="49" charset="0"/>
              </a:rPr>
              <a:t> and also keeps track of the 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relationships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between all of them.</a:t>
            </a:r>
          </a:p>
        </p:txBody>
      </p:sp>
      <p:pic>
        <p:nvPicPr>
          <p:cNvPr id="689159" name="Picture 7" descr="graph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7805738"/>
            <a:ext cx="3771900" cy="29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9160" name="Rectangle 8"/>
          <p:cNvSpPr>
            <a:spLocks noChangeArrowheads="1"/>
          </p:cNvSpPr>
          <p:nvPr/>
        </p:nvSpPr>
        <p:spPr bwMode="auto">
          <a:xfrm>
            <a:off x="2209800" y="7840663"/>
            <a:ext cx="2387600" cy="677862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61" name="Text Box 9"/>
          <p:cNvSpPr txBox="1">
            <a:spLocks noChangeArrowheads="1"/>
          </p:cNvSpPr>
          <p:nvPr/>
        </p:nvSpPr>
        <p:spPr bwMode="auto">
          <a:xfrm>
            <a:off x="533400" y="8039100"/>
            <a:ext cx="828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 given </a:t>
            </a:r>
            <a:r>
              <a:rPr lang="en-US" dirty="0">
                <a:solidFill>
                  <a:srgbClr val="A50021"/>
                </a:solidFill>
              </a:rPr>
              <a:t>vertex</a:t>
            </a:r>
            <a:r>
              <a:rPr lang="en-US" dirty="0"/>
              <a:t> can have multiple edges to other vertices.</a:t>
            </a:r>
          </a:p>
        </p:txBody>
      </p:sp>
      <p:sp>
        <p:nvSpPr>
          <p:cNvPr id="689162" name="Text Box 10"/>
          <p:cNvSpPr txBox="1">
            <a:spLocks noChangeArrowheads="1"/>
          </p:cNvSpPr>
          <p:nvPr/>
        </p:nvSpPr>
        <p:spPr bwMode="auto">
          <a:xfrm>
            <a:off x="592138" y="8648700"/>
            <a:ext cx="8094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 given </a:t>
            </a:r>
            <a:r>
              <a:rPr lang="en-US">
                <a:solidFill>
                  <a:srgbClr val="A50021"/>
                </a:solidFill>
              </a:rPr>
              <a:t>edge</a:t>
            </a:r>
            <a:r>
              <a:rPr lang="en-US"/>
              <a:t> may be connected to at most two vertices.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50" y="2057401"/>
            <a:ext cx="36766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Examples of Entities</a:t>
            </a:r>
            <a:endParaRPr lang="en-US" dirty="0" smtClean="0">
              <a:cs typeface="Courier New" pitchFamily="49" charset="0"/>
            </a:endParaRPr>
          </a:p>
          <a:p>
            <a:pPr lvl="1" algn="ctr"/>
            <a:r>
              <a:rPr lang="en-US" dirty="0" smtClean="0">
                <a:cs typeface="Courier New" pitchFamily="49" charset="0"/>
              </a:rPr>
              <a:t>People</a:t>
            </a:r>
          </a:p>
          <a:p>
            <a:pPr lvl="1" algn="ctr"/>
            <a:r>
              <a:rPr lang="en-US" dirty="0" smtClean="0">
                <a:cs typeface="Courier New" pitchFamily="49" charset="0"/>
              </a:rPr>
              <a:t>Cities</a:t>
            </a:r>
          </a:p>
          <a:p>
            <a:pPr lvl="1" algn="ctr"/>
            <a:r>
              <a:rPr lang="en-US" dirty="0" smtClean="0">
                <a:cs typeface="Courier New" pitchFamily="49" charset="0"/>
              </a:rPr>
              <a:t>Web pages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8200" y="85438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/>
            <a:r>
              <a:rPr lang="en-US" dirty="0" smtClean="0">
                <a:cs typeface="Courier New" pitchFamily="49" charset="0"/>
              </a:rPr>
              <a:t>called </a:t>
            </a:r>
            <a:r>
              <a:rPr lang="en-US" dirty="0" smtClean="0">
                <a:solidFill>
                  <a:schemeClr val="accent2"/>
                </a:solidFill>
                <a:cs typeface="Courier New" pitchFamily="49" charset="0"/>
              </a:rPr>
              <a:t>vertices</a:t>
            </a:r>
            <a:r>
              <a:rPr lang="en-US" dirty="0" smtClean="0">
                <a:cs typeface="Courier New" pitchFamily="49" charset="0"/>
              </a:rPr>
              <a:t> (or nodes) connected by links called </a:t>
            </a:r>
            <a:r>
              <a:rPr lang="en-US" dirty="0" smtClean="0">
                <a:solidFill>
                  <a:schemeClr val="accent2"/>
                </a:solidFill>
                <a:cs typeface="Courier New" pitchFamily="49" charset="0"/>
              </a:rPr>
              <a:t>edges</a:t>
            </a:r>
            <a:r>
              <a:rPr lang="en-US" dirty="0" smtClean="0">
                <a:cs typeface="Courier New" pitchFamily="49" charset="0"/>
              </a:rPr>
              <a:t> (or arcs). 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733800" y="2057401"/>
            <a:ext cx="487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Examples of Relationships</a:t>
            </a:r>
          </a:p>
          <a:p>
            <a:pPr lvl="1" algn="ctr"/>
            <a:r>
              <a:rPr lang="en-US" dirty="0" smtClean="0">
                <a:cs typeface="Courier New" pitchFamily="49" charset="0"/>
              </a:rPr>
              <a:t>Joe is friends with Linda</a:t>
            </a:r>
          </a:p>
          <a:p>
            <a:pPr lvl="1" algn="ctr"/>
            <a:r>
              <a:rPr lang="en-US" dirty="0" smtClean="0">
                <a:cs typeface="Courier New" pitchFamily="49" charset="0"/>
              </a:rPr>
              <a:t>LA is 3000 miles from NYC</a:t>
            </a:r>
          </a:p>
          <a:p>
            <a:pPr lvl="1" algn="ctr"/>
            <a:r>
              <a:rPr lang="en-US" dirty="0" smtClean="0">
                <a:cs typeface="Courier New" pitchFamily="49" charset="0"/>
              </a:rPr>
              <a:t>ucla.edu links to awesome.com</a:t>
            </a:r>
          </a:p>
        </p:txBody>
      </p:sp>
      <p:pic>
        <p:nvPicPr>
          <p:cNvPr id="18" name="Picture 17" descr="graph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5163" y="3973606"/>
            <a:ext cx="2093851" cy="2093851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 l="4959" t="7566" r="5131" b="23791"/>
          <a:stretch>
            <a:fillRect/>
          </a:stretch>
        </p:blipFill>
        <p:spPr bwMode="auto">
          <a:xfrm>
            <a:off x="3310218" y="4264043"/>
            <a:ext cx="2590800" cy="151297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0" name="Picture 19" descr="internet-Graph-1069646562.LGL_.2D.4096x409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9400" y="4087081"/>
            <a:ext cx="186690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6" grpId="0"/>
      <p:bldP spid="12" grpId="0" uiExpand="1" build="p"/>
      <p:bldP spid="1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6857953" y="428792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20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Depth-first Traversal Demo</a:t>
            </a:r>
            <a:endParaRPr lang="en-US" sz="36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Line 65"/>
          <p:cNvSpPr>
            <a:spLocks noChangeShapeType="1"/>
          </p:cNvSpPr>
          <p:nvPr/>
        </p:nvSpPr>
        <p:spPr bwMode="auto">
          <a:xfrm>
            <a:off x="7148" y="28240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206845" y="351245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ounded Rectangular Callout 29"/>
          <p:cNvSpPr/>
          <p:nvPr/>
        </p:nvSpPr>
        <p:spPr bwMode="auto">
          <a:xfrm>
            <a:off x="3058511" y="898634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yet visited </a:t>
            </a:r>
            <a:r>
              <a:rPr lang="en-US" sz="1800" smtClean="0"/>
              <a:t>this Vertex!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Line 65"/>
          <p:cNvSpPr>
            <a:spLocks noChangeShapeType="1"/>
          </p:cNvSpPr>
          <p:nvPr/>
        </p:nvSpPr>
        <p:spPr bwMode="auto">
          <a:xfrm>
            <a:off x="248886" y="432700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65"/>
          <p:cNvSpPr>
            <a:spLocks noChangeShapeType="1"/>
          </p:cNvSpPr>
          <p:nvPr/>
        </p:nvSpPr>
        <p:spPr bwMode="auto">
          <a:xfrm>
            <a:off x="463217" y="468435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Line 65"/>
          <p:cNvSpPr>
            <a:spLocks noChangeShapeType="1"/>
          </p:cNvSpPr>
          <p:nvPr/>
        </p:nvSpPr>
        <p:spPr bwMode="auto">
          <a:xfrm>
            <a:off x="473723" y="496288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857953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1" name="Line 65"/>
          <p:cNvSpPr>
            <a:spLocks noChangeShapeType="1"/>
          </p:cNvSpPr>
          <p:nvPr/>
        </p:nvSpPr>
        <p:spPr bwMode="auto">
          <a:xfrm>
            <a:off x="469595" y="54305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>
            <a:off x="761695" y="57353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7717971" y="1436914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213976" y="25627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Line 65"/>
          <p:cNvSpPr>
            <a:spLocks noChangeShapeType="1"/>
          </p:cNvSpPr>
          <p:nvPr/>
        </p:nvSpPr>
        <p:spPr bwMode="auto">
          <a:xfrm>
            <a:off x="464348" y="32485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ounded Rectangular Callout 60"/>
          <p:cNvSpPr/>
          <p:nvPr/>
        </p:nvSpPr>
        <p:spPr bwMode="auto">
          <a:xfrm>
            <a:off x="3842282" y="430548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yet visited </a:t>
            </a:r>
            <a:r>
              <a:rPr lang="en-US" sz="1800" smtClean="0"/>
              <a:t>this Vertex!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464348" y="40432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>
            <a:off x="703834" y="441333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682062" y="470725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57953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682062" y="516445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000443" y="1777881"/>
            <a:ext cx="502250" cy="26877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980766" y="546315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75"/>
          <p:cNvSpPr/>
          <p:nvPr/>
        </p:nvSpPr>
        <p:spPr bwMode="auto">
          <a:xfrm>
            <a:off x="8358051" y="1869730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999054" y="57618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650642" y="203569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7169877" y="533207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Line 65"/>
          <p:cNvSpPr>
            <a:spLocks noChangeShapeType="1"/>
          </p:cNvSpPr>
          <p:nvPr/>
        </p:nvSpPr>
        <p:spPr bwMode="auto">
          <a:xfrm>
            <a:off x="441815" y="22812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7911016" y="926592"/>
            <a:ext cx="1293944" cy="882871"/>
            <a:chOff x="7788170" y="2349062"/>
            <a:chExt cx="1293944" cy="882871"/>
          </a:xfrm>
        </p:grpSpPr>
        <p:sp>
          <p:nvSpPr>
            <p:cNvPr id="83" name="TextBox 82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4" name="Group 63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65" name="Isosceles Triangle 6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5" name="Line 65"/>
          <p:cNvSpPr>
            <a:spLocks noChangeShapeType="1"/>
          </p:cNvSpPr>
          <p:nvPr/>
        </p:nvSpPr>
        <p:spPr bwMode="auto">
          <a:xfrm>
            <a:off x="691751" y="295794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4494554" y="778020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yet visited </a:t>
            </a:r>
            <a:r>
              <a:rPr lang="en-US" sz="1800" smtClean="0"/>
              <a:t>this Vertex!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722231" y="37321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65"/>
          <p:cNvSpPr>
            <a:spLocks noChangeShapeType="1"/>
          </p:cNvSpPr>
          <p:nvPr/>
        </p:nvSpPr>
        <p:spPr bwMode="auto">
          <a:xfrm>
            <a:off x="972167" y="4091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966071" y="439050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959975" y="484770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ounded Rectangular Callout 94"/>
          <p:cNvSpPr/>
          <p:nvPr/>
        </p:nvSpPr>
        <p:spPr bwMode="auto">
          <a:xfrm>
            <a:off x="5766816" y="3576084"/>
            <a:ext cx="3246556" cy="1300716"/>
          </a:xfrm>
          <a:prstGeom prst="wedgeRoundRectCallout">
            <a:avLst>
              <a:gd name="adj1" fmla="val 35104"/>
              <a:gd name="adj2" fmla="val -14509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Vertex #2 has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outgoing edges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So there’s nothing to do!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6" name="Line 65"/>
          <p:cNvSpPr>
            <a:spLocks noChangeShapeType="1"/>
          </p:cNvSpPr>
          <p:nvPr/>
        </p:nvSpPr>
        <p:spPr bwMode="auto">
          <a:xfrm>
            <a:off x="502775" y="58169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53" grpId="0" animBg="1"/>
      <p:bldP spid="22" grpId="0" animBg="1"/>
      <p:bldP spid="22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8" grpId="0" animBg="1"/>
      <p:bldP spid="38" grpId="1" animBg="1"/>
      <p:bldP spid="40" grpId="0"/>
      <p:bldP spid="41" grpId="0" animBg="1"/>
      <p:bldP spid="41" grpId="1" animBg="1"/>
      <p:bldP spid="43" grpId="0" animBg="1"/>
      <p:bldP spid="43" grpId="1" animBg="1"/>
      <p:bldP spid="48" grpId="0" animBg="1"/>
      <p:bldP spid="48" grpId="1" animBg="1"/>
      <p:bldP spid="49" grpId="0" animBg="1"/>
      <p:bldP spid="51" grpId="0" animBg="1"/>
      <p:bldP spid="54" grpId="0" animBg="1"/>
      <p:bldP spid="54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7" grpId="0" animBg="1"/>
      <p:bldP spid="67" grpId="1" animBg="1"/>
      <p:bldP spid="68" grpId="0"/>
      <p:bldP spid="69" grpId="0" animBg="1"/>
      <p:bldP spid="69" grpId="1" animBg="1"/>
      <p:bldP spid="75" grpId="0" animBg="1"/>
      <p:bldP spid="75" grpId="1" animBg="1"/>
      <p:bldP spid="76" grpId="0" animBg="1"/>
      <p:bldP spid="76" grpId="1" animBg="1"/>
      <p:bldP spid="76" grpId="2" animBg="1"/>
      <p:bldP spid="77" grpId="0" animBg="1"/>
      <p:bldP spid="78" grpId="0" animBg="1"/>
      <p:bldP spid="78" grpId="1" animBg="1"/>
      <p:bldP spid="80" grpId="0" animBg="1"/>
      <p:bldP spid="80" grpId="1" animBg="1"/>
      <p:bldP spid="81" grpId="0" animBg="1"/>
      <p:bldP spid="81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92" grpId="0" animBg="1"/>
      <p:bldP spid="92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21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Depth-first Traversal Demo</a:t>
            </a:r>
            <a:endParaRPr lang="en-US" sz="36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000443" y="1777881"/>
            <a:ext cx="502250" cy="26877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999054" y="57618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691751" y="514031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 bwMode="auto">
          <a:xfrm>
            <a:off x="7911961" y="1909212"/>
            <a:ext cx="187432" cy="5025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Line 65"/>
          <p:cNvSpPr>
            <a:spLocks noChangeShapeType="1"/>
          </p:cNvSpPr>
          <p:nvPr/>
        </p:nvSpPr>
        <p:spPr bwMode="auto">
          <a:xfrm>
            <a:off x="1002647" y="547559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98"/>
          <p:cNvSpPr/>
          <p:nvPr/>
        </p:nvSpPr>
        <p:spPr bwMode="auto">
          <a:xfrm>
            <a:off x="7955715" y="2308642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0" name="Line 65"/>
          <p:cNvSpPr>
            <a:spLocks noChangeShapeType="1"/>
          </p:cNvSpPr>
          <p:nvPr/>
        </p:nvSpPr>
        <p:spPr bwMode="auto">
          <a:xfrm>
            <a:off x="984359" y="576210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650642" y="203569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169877" y="533207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3" name="Line 65"/>
          <p:cNvSpPr>
            <a:spLocks noChangeShapeType="1"/>
          </p:cNvSpPr>
          <p:nvPr/>
        </p:nvSpPr>
        <p:spPr bwMode="auto">
          <a:xfrm>
            <a:off x="441815" y="22812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218197" y="2813536"/>
            <a:ext cx="1293944" cy="704981"/>
            <a:chOff x="7788170" y="2013413"/>
            <a:chExt cx="1293944" cy="704981"/>
          </a:xfrm>
        </p:grpSpPr>
        <p:sp>
          <p:nvSpPr>
            <p:cNvPr id="105" name="TextBox 10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 bwMode="auto">
            <a:xfrm flipV="1">
              <a:off x="8425934" y="2013413"/>
              <a:ext cx="204827" cy="40418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" name="Line 65"/>
          <p:cNvSpPr>
            <a:spLocks noChangeShapeType="1"/>
          </p:cNvSpPr>
          <p:nvPr/>
        </p:nvSpPr>
        <p:spPr bwMode="auto">
          <a:xfrm>
            <a:off x="734892" y="29401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Rounded Rectangular Callout 115"/>
          <p:cNvSpPr/>
          <p:nvPr/>
        </p:nvSpPr>
        <p:spPr bwMode="auto">
          <a:xfrm>
            <a:off x="4100650" y="848360"/>
            <a:ext cx="2427890" cy="819807"/>
          </a:xfrm>
          <a:prstGeom prst="wedgeRoundRectCallout">
            <a:avLst>
              <a:gd name="adj1" fmla="val 111626"/>
              <a:gd name="adj2" fmla="val 156139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yet visited </a:t>
            </a:r>
            <a:r>
              <a:rPr lang="en-US" sz="1800" smtClean="0"/>
              <a:t>this Vertex!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7" name="Line 65"/>
          <p:cNvSpPr>
            <a:spLocks noChangeShapeType="1"/>
          </p:cNvSpPr>
          <p:nvPr/>
        </p:nvSpPr>
        <p:spPr bwMode="auto">
          <a:xfrm>
            <a:off x="732544" y="372558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65"/>
          <p:cNvSpPr>
            <a:spLocks noChangeShapeType="1"/>
          </p:cNvSpPr>
          <p:nvPr/>
        </p:nvSpPr>
        <p:spPr bwMode="auto">
          <a:xfrm>
            <a:off x="955284" y="408900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3" name="Line 65"/>
          <p:cNvSpPr>
            <a:spLocks noChangeShapeType="1"/>
          </p:cNvSpPr>
          <p:nvPr/>
        </p:nvSpPr>
        <p:spPr bwMode="auto">
          <a:xfrm>
            <a:off x="967004" y="439615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65"/>
          <p:cNvSpPr>
            <a:spLocks noChangeShapeType="1"/>
          </p:cNvSpPr>
          <p:nvPr/>
        </p:nvSpPr>
        <p:spPr bwMode="auto">
          <a:xfrm>
            <a:off x="950588" y="485804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ounded Rectangular Callout 125"/>
          <p:cNvSpPr/>
          <p:nvPr/>
        </p:nvSpPr>
        <p:spPr bwMode="auto">
          <a:xfrm>
            <a:off x="4331880" y="3266588"/>
            <a:ext cx="3246556" cy="1300716"/>
          </a:xfrm>
          <a:prstGeom prst="wedgeRoundRectCallout">
            <a:avLst>
              <a:gd name="adj1" fmla="val 64569"/>
              <a:gd name="adj2" fmla="val -996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Alas, Vertex #3 has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outgoing edges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So there’s nothing to do!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7" name="Line 65"/>
          <p:cNvSpPr>
            <a:spLocks noChangeShapeType="1"/>
          </p:cNvSpPr>
          <p:nvPr/>
        </p:nvSpPr>
        <p:spPr bwMode="auto">
          <a:xfrm>
            <a:off x="498077" y="579824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77" grpId="0" animBg="1"/>
      <p:bldP spid="79" grpId="0" animBg="1"/>
      <p:bldP spid="79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23" grpId="0" animBg="1"/>
      <p:bldP spid="123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22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Depth-first Traversal Demo</a:t>
            </a:r>
            <a:endParaRPr lang="en-US" sz="36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7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2" name="Straight Arrow Connector 81"/>
          <p:cNvCxnSpPr/>
          <p:nvPr/>
        </p:nvCxnSpPr>
        <p:spPr bwMode="auto">
          <a:xfrm>
            <a:off x="7911961" y="1909212"/>
            <a:ext cx="187432" cy="5025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Line 65"/>
          <p:cNvSpPr>
            <a:spLocks noChangeShapeType="1"/>
          </p:cNvSpPr>
          <p:nvPr/>
        </p:nvSpPr>
        <p:spPr bwMode="auto">
          <a:xfrm>
            <a:off x="984359" y="57480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685644" y="514175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3319006" y="28136"/>
            <a:ext cx="3246556" cy="1300716"/>
          </a:xfrm>
          <a:prstGeom prst="wedgeRoundRectCallout">
            <a:avLst>
              <a:gd name="adj1" fmla="val 87535"/>
              <a:gd name="adj2" fmla="val 733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#1 has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MORE outgoing edges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So there’s nothing to do!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219066" y="611008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1" grpId="0" animBg="1"/>
      <p:bldP spid="100" grpId="0" animBg="1"/>
      <p:bldP spid="66" grpId="0" animBg="1"/>
      <p:bldP spid="66" grpId="1" animBg="1"/>
      <p:bldP spid="67" grpId="0" animBg="1"/>
      <p:bldP spid="67" grpId="1" animBg="1"/>
      <p:bldP spid="69" grpId="0" animBg="1"/>
      <p:bldP spid="6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23</a:t>
            </a:fld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Depth-first Traversal Demo</a:t>
            </a:r>
            <a:endParaRPr lang="en-US" sz="3600" dirty="0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7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460747" y="5432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7339261" y="2242115"/>
            <a:ext cx="683144" cy="3082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Line 65"/>
          <p:cNvSpPr>
            <a:spLocks noChangeShapeType="1"/>
          </p:cNvSpPr>
          <p:nvPr/>
        </p:nvSpPr>
        <p:spPr bwMode="auto">
          <a:xfrm>
            <a:off x="767892" y="57541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 bwMode="auto">
          <a:xfrm>
            <a:off x="7955715" y="2308642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Line 65"/>
          <p:cNvSpPr>
            <a:spLocks noChangeShapeType="1"/>
          </p:cNvSpPr>
          <p:nvPr/>
        </p:nvSpPr>
        <p:spPr bwMode="auto">
          <a:xfrm>
            <a:off x="779612" y="60331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53690" y="224671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291749" y="24548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7218197" y="2813536"/>
            <a:ext cx="1293944" cy="704981"/>
            <a:chOff x="7788170" y="2013413"/>
            <a:chExt cx="1293944" cy="704981"/>
          </a:xfrm>
        </p:grpSpPr>
        <p:sp>
          <p:nvSpPr>
            <p:cNvPr id="64" name="TextBox 63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 flipV="1">
              <a:off x="8425934" y="2013413"/>
              <a:ext cx="204827" cy="40418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0" name="Line 65"/>
          <p:cNvSpPr>
            <a:spLocks noChangeShapeType="1"/>
          </p:cNvSpPr>
          <p:nvPr/>
        </p:nvSpPr>
        <p:spPr bwMode="auto">
          <a:xfrm>
            <a:off x="542623" y="318400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3741043" y="3545075"/>
            <a:ext cx="3246556" cy="1575565"/>
          </a:xfrm>
          <a:prstGeom prst="wedgeRoundRectCallout">
            <a:avLst>
              <a:gd name="adj1" fmla="val 88835"/>
              <a:gd name="adj2" fmla="val -94265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we’ve already </a:t>
            </a:r>
            <a:r>
              <a:rPr lang="en-US" sz="1800" dirty="0" smtClean="0"/>
              <a:t>visited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#3!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So we don’t want to do so again!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Line 65"/>
          <p:cNvSpPr>
            <a:spLocks noChangeShapeType="1"/>
          </p:cNvSpPr>
          <p:nvPr/>
        </p:nvSpPr>
        <p:spPr bwMode="auto">
          <a:xfrm>
            <a:off x="906038" y="346301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49" grpId="0" animBg="1"/>
      <p:bldP spid="50" grpId="0" animBg="1"/>
      <p:bldP spid="50" grpId="1" animBg="1"/>
      <p:bldP spid="55" grpId="0" animBg="1"/>
      <p:bldP spid="55" grpId="1" animBg="1"/>
      <p:bldP spid="58" grpId="0" animBg="1"/>
      <p:bldP spid="58" grpId="1" animBg="1"/>
      <p:bldP spid="59" grpId="0" animBg="1"/>
      <p:bldP spid="60" grpId="0" animBg="1"/>
      <p:bldP spid="60" grpId="1" animBg="1"/>
      <p:bldP spid="61" grpId="0" animBg="1"/>
      <p:bldP spid="61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24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Depth-first Traversal Demo</a:t>
            </a:r>
            <a:endParaRPr lang="en-US" sz="3600" dirty="0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5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>
            <a:off x="7339261" y="2242115"/>
            <a:ext cx="683144" cy="3082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Line 65"/>
          <p:cNvSpPr>
            <a:spLocks noChangeShapeType="1"/>
          </p:cNvSpPr>
          <p:nvPr/>
        </p:nvSpPr>
        <p:spPr bwMode="auto">
          <a:xfrm>
            <a:off x="765544" y="604723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458216" y="54066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ounded Rectangular Callout 55"/>
          <p:cNvSpPr/>
          <p:nvPr/>
        </p:nvSpPr>
        <p:spPr bwMode="auto">
          <a:xfrm>
            <a:off x="2685960" y="492370"/>
            <a:ext cx="3246556" cy="1300716"/>
          </a:xfrm>
          <a:prstGeom prst="wedgeRoundRectCallout">
            <a:avLst>
              <a:gd name="adj1" fmla="val 87535"/>
              <a:gd name="adj2" fmla="val 733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#0 has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MORE outgoing edges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So there’s nothing to do!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65"/>
          <p:cNvSpPr>
            <a:spLocks noChangeShapeType="1"/>
          </p:cNvSpPr>
          <p:nvPr/>
        </p:nvSpPr>
        <p:spPr bwMode="auto">
          <a:xfrm>
            <a:off x="-28136" y="640316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641067" y="5478987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 we’re done!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FB3-3A79-4766-A850-678C283925F7}" type="slidenum">
              <a:rPr lang="en-US"/>
              <a:pPr/>
              <a:t>25</a:t>
            </a:fld>
            <a:endParaRPr lang="en-US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Depth-first </a:t>
            </a:r>
            <a:r>
              <a:rPr lang="en-US" sz="3600" dirty="0" smtClean="0"/>
              <a:t>Traversal Challenge</a:t>
            </a:r>
            <a:endParaRPr lang="en-US" sz="3600" dirty="0"/>
          </a:p>
        </p:txBody>
      </p:sp>
      <p:sp>
        <p:nvSpPr>
          <p:cNvPr id="750596" name="Text Box 4"/>
          <p:cNvSpPr txBox="1">
            <a:spLocks noChangeArrowheads="1"/>
          </p:cNvSpPr>
          <p:nvPr/>
        </p:nvSpPr>
        <p:spPr bwMode="auto">
          <a:xfrm>
            <a:off x="428189" y="1112838"/>
            <a:ext cx="836897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dirty="0" smtClean="0"/>
              <a:t>What does </a:t>
            </a:r>
            <a:r>
              <a:rPr lang="en-US" sz="2300" dirty="0"/>
              <a:t>a </a:t>
            </a:r>
            <a:r>
              <a:rPr lang="en-US" sz="2300" dirty="0" smtClean="0">
                <a:solidFill>
                  <a:srgbClr val="7030A0"/>
                </a:solidFill>
              </a:rPr>
              <a:t>Depth-first Traversal </a:t>
            </a:r>
            <a:r>
              <a:rPr lang="en-US" sz="2300" dirty="0" smtClean="0"/>
              <a:t>look like on this graph?</a:t>
            </a:r>
            <a:endParaRPr lang="en-US" sz="2300" dirty="0"/>
          </a:p>
        </p:txBody>
      </p:sp>
      <p:grpSp>
        <p:nvGrpSpPr>
          <p:cNvPr id="750597" name="Group 5"/>
          <p:cNvGrpSpPr>
            <a:grpSpLocks/>
          </p:cNvGrpSpPr>
          <p:nvPr/>
        </p:nvGrpSpPr>
        <p:grpSpPr bwMode="auto">
          <a:xfrm>
            <a:off x="2057400" y="3810000"/>
            <a:ext cx="762000" cy="685800"/>
            <a:chOff x="1104" y="2736"/>
            <a:chExt cx="480" cy="432"/>
          </a:xfrm>
        </p:grpSpPr>
        <p:sp>
          <p:nvSpPr>
            <p:cNvPr id="750598" name="Oval 6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599" name="Text Box 7"/>
            <p:cNvSpPr txBox="1">
              <a:spLocks noChangeArrowheads="1"/>
            </p:cNvSpPr>
            <p:nvPr/>
          </p:nvSpPr>
          <p:spPr bwMode="auto">
            <a:xfrm>
              <a:off x="1161" y="2826"/>
              <a:ext cx="41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Start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50600" name="Group 8"/>
          <p:cNvGrpSpPr>
            <a:grpSpLocks/>
          </p:cNvGrpSpPr>
          <p:nvPr/>
        </p:nvGrpSpPr>
        <p:grpSpPr bwMode="auto">
          <a:xfrm>
            <a:off x="3265488" y="3429000"/>
            <a:ext cx="762000" cy="685800"/>
            <a:chOff x="1104" y="2736"/>
            <a:chExt cx="480" cy="432"/>
          </a:xfrm>
        </p:grpSpPr>
        <p:sp>
          <p:nvSpPr>
            <p:cNvPr id="750601" name="Oval 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2" name="Text Box 10"/>
            <p:cNvSpPr txBox="1">
              <a:spLocks noChangeArrowheads="1"/>
            </p:cNvSpPr>
            <p:nvPr/>
          </p:nvSpPr>
          <p:spPr bwMode="auto">
            <a:xfrm>
              <a:off x="1142" y="2826"/>
              <a:ext cx="4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Goblin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50603" name="Group 11"/>
          <p:cNvGrpSpPr>
            <a:grpSpLocks/>
          </p:cNvGrpSpPr>
          <p:nvPr/>
        </p:nvGrpSpPr>
        <p:grpSpPr bwMode="auto">
          <a:xfrm>
            <a:off x="3113088" y="4572000"/>
            <a:ext cx="762000" cy="685800"/>
            <a:chOff x="1104" y="2736"/>
            <a:chExt cx="480" cy="432"/>
          </a:xfrm>
        </p:grpSpPr>
        <p:sp>
          <p:nvSpPr>
            <p:cNvPr id="750604" name="Oval 1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1146" y="2826"/>
              <a:ext cx="42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Ghoul</a:t>
              </a:r>
            </a:p>
            <a:p>
              <a:pPr algn="ctr"/>
              <a:r>
                <a:rPr lang="en-US" sz="1400"/>
                <a:t>Study</a:t>
              </a:r>
            </a:p>
          </p:txBody>
        </p:sp>
      </p:grpSp>
      <p:grpSp>
        <p:nvGrpSpPr>
          <p:cNvPr id="750606" name="Group 14"/>
          <p:cNvGrpSpPr>
            <a:grpSpLocks/>
          </p:cNvGrpSpPr>
          <p:nvPr/>
        </p:nvGrpSpPr>
        <p:grpSpPr bwMode="auto">
          <a:xfrm>
            <a:off x="2046288" y="5105400"/>
            <a:ext cx="762000" cy="685800"/>
            <a:chOff x="1104" y="2736"/>
            <a:chExt cx="480" cy="432"/>
          </a:xfrm>
        </p:grpSpPr>
        <p:sp>
          <p:nvSpPr>
            <p:cNvPr id="750607" name="Oval 15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8" name="Text Box 16"/>
            <p:cNvSpPr txBox="1">
              <a:spLocks noChangeArrowheads="1"/>
            </p:cNvSpPr>
            <p:nvPr/>
          </p:nvSpPr>
          <p:spPr bwMode="auto">
            <a:xfrm>
              <a:off x="1146" y="2826"/>
              <a:ext cx="4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Ghost</a:t>
              </a:r>
            </a:p>
            <a:p>
              <a:pPr algn="ctr"/>
              <a:r>
                <a:rPr lang="en-US" sz="1400"/>
                <a:t>Galley</a:t>
              </a:r>
            </a:p>
          </p:txBody>
        </p:sp>
      </p:grpSp>
      <p:grpSp>
        <p:nvGrpSpPr>
          <p:cNvPr id="750609" name="Group 17"/>
          <p:cNvGrpSpPr>
            <a:grpSpLocks/>
          </p:cNvGrpSpPr>
          <p:nvPr/>
        </p:nvGrpSpPr>
        <p:grpSpPr bwMode="auto">
          <a:xfrm>
            <a:off x="4611688" y="3505200"/>
            <a:ext cx="868362" cy="685800"/>
            <a:chOff x="1088" y="2736"/>
            <a:chExt cx="547" cy="432"/>
          </a:xfrm>
        </p:grpSpPr>
        <p:sp>
          <p:nvSpPr>
            <p:cNvPr id="750610" name="Oval 1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1" name="Text Box 19"/>
            <p:cNvSpPr txBox="1">
              <a:spLocks noChangeArrowheads="1"/>
            </p:cNvSpPr>
            <p:nvPr/>
          </p:nvSpPr>
          <p:spPr bwMode="auto">
            <a:xfrm>
              <a:off x="1088" y="2826"/>
              <a:ext cx="54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Witch</a:t>
              </a:r>
            </a:p>
            <a:p>
              <a:pPr algn="ctr"/>
              <a:r>
                <a:rPr lang="en-US" sz="1400"/>
                <a:t>Hangout</a:t>
              </a:r>
            </a:p>
          </p:txBody>
        </p:sp>
      </p:grpSp>
      <p:grpSp>
        <p:nvGrpSpPr>
          <p:cNvPr id="750612" name="Group 20"/>
          <p:cNvGrpSpPr>
            <a:grpSpLocks/>
          </p:cNvGrpSpPr>
          <p:nvPr/>
        </p:nvGrpSpPr>
        <p:grpSpPr bwMode="auto">
          <a:xfrm>
            <a:off x="5848350" y="3505200"/>
            <a:ext cx="985838" cy="685800"/>
            <a:chOff x="1051" y="2736"/>
            <a:chExt cx="621" cy="432"/>
          </a:xfrm>
        </p:grpSpPr>
        <p:sp>
          <p:nvSpPr>
            <p:cNvPr id="750613" name="Oval 21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4" name="Text Box 22"/>
            <p:cNvSpPr txBox="1">
              <a:spLocks noChangeArrowheads="1"/>
            </p:cNvSpPr>
            <p:nvPr/>
          </p:nvSpPr>
          <p:spPr bwMode="auto">
            <a:xfrm>
              <a:off x="1051" y="2826"/>
              <a:ext cx="62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Bats</a:t>
              </a:r>
            </a:p>
            <a:p>
              <a:pPr algn="ctr"/>
              <a:r>
                <a:rPr lang="en-US" sz="1400"/>
                <a:t>Bathroom</a:t>
              </a:r>
            </a:p>
          </p:txBody>
        </p:sp>
      </p:grpSp>
      <p:grpSp>
        <p:nvGrpSpPr>
          <p:cNvPr id="750615" name="Group 23"/>
          <p:cNvGrpSpPr>
            <a:grpSpLocks/>
          </p:cNvGrpSpPr>
          <p:nvPr/>
        </p:nvGrpSpPr>
        <p:grpSpPr bwMode="auto">
          <a:xfrm>
            <a:off x="4149725" y="4648200"/>
            <a:ext cx="874713" cy="685800"/>
            <a:chOff x="1085" y="2736"/>
            <a:chExt cx="551" cy="432"/>
          </a:xfrm>
        </p:grpSpPr>
        <p:sp>
          <p:nvSpPr>
            <p:cNvPr id="750616" name="Oval 24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7" name="Text Box 25"/>
            <p:cNvSpPr txBox="1">
              <a:spLocks noChangeArrowheads="1"/>
            </p:cNvSpPr>
            <p:nvPr/>
          </p:nvSpPr>
          <p:spPr bwMode="auto">
            <a:xfrm>
              <a:off x="1085" y="2826"/>
              <a:ext cx="55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Warlock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grpSp>
        <p:nvGrpSpPr>
          <p:cNvPr id="750618" name="Group 26"/>
          <p:cNvGrpSpPr>
            <a:grpSpLocks/>
          </p:cNvGrpSpPr>
          <p:nvPr/>
        </p:nvGrpSpPr>
        <p:grpSpPr bwMode="auto">
          <a:xfrm>
            <a:off x="4941888" y="5410200"/>
            <a:ext cx="798512" cy="685800"/>
            <a:chOff x="1104" y="2736"/>
            <a:chExt cx="503" cy="432"/>
          </a:xfrm>
        </p:grpSpPr>
        <p:sp>
          <p:nvSpPr>
            <p:cNvPr id="750619" name="Oval 2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20" name="Text Box 28"/>
            <p:cNvSpPr txBox="1">
              <a:spLocks noChangeArrowheads="1"/>
            </p:cNvSpPr>
            <p:nvPr/>
          </p:nvSpPr>
          <p:spPr bwMode="auto">
            <a:xfrm>
              <a:off x="1119" y="2826"/>
              <a:ext cx="4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Carey’s</a:t>
              </a:r>
            </a:p>
            <a:p>
              <a:pPr algn="ctr"/>
              <a:r>
                <a:rPr lang="en-US" sz="1400"/>
                <a:t>Corner</a:t>
              </a:r>
            </a:p>
          </p:txBody>
        </p:sp>
      </p:grpSp>
      <p:sp>
        <p:nvSpPr>
          <p:cNvPr id="750621" name="Line 29"/>
          <p:cNvSpPr>
            <a:spLocks noChangeShapeType="1"/>
          </p:cNvSpPr>
          <p:nvPr/>
        </p:nvSpPr>
        <p:spPr bwMode="auto">
          <a:xfrm flipV="1">
            <a:off x="2743200" y="3810000"/>
            <a:ext cx="533400" cy="152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2" name="Line 30"/>
          <p:cNvSpPr>
            <a:spLocks noChangeShapeType="1"/>
          </p:cNvSpPr>
          <p:nvPr/>
        </p:nvSpPr>
        <p:spPr bwMode="auto">
          <a:xfrm flipH="1" flipV="1">
            <a:off x="2362200" y="4495800"/>
            <a:ext cx="76200" cy="6096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3" name="Line 31"/>
          <p:cNvSpPr>
            <a:spLocks noChangeShapeType="1"/>
          </p:cNvSpPr>
          <p:nvPr/>
        </p:nvSpPr>
        <p:spPr bwMode="auto">
          <a:xfrm>
            <a:off x="2754313" y="4321175"/>
            <a:ext cx="511175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4" name="Line 32"/>
          <p:cNvSpPr>
            <a:spLocks noChangeShapeType="1"/>
          </p:cNvSpPr>
          <p:nvPr/>
        </p:nvSpPr>
        <p:spPr bwMode="auto">
          <a:xfrm>
            <a:off x="4038600" y="3776663"/>
            <a:ext cx="609600" cy="95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6" name="Line 34"/>
          <p:cNvSpPr>
            <a:spLocks noChangeShapeType="1"/>
          </p:cNvSpPr>
          <p:nvPr/>
        </p:nvSpPr>
        <p:spPr bwMode="auto">
          <a:xfrm>
            <a:off x="5378450" y="3776663"/>
            <a:ext cx="576263" cy="444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7" name="Line 35"/>
          <p:cNvSpPr>
            <a:spLocks noChangeShapeType="1"/>
          </p:cNvSpPr>
          <p:nvPr/>
        </p:nvSpPr>
        <p:spPr bwMode="auto">
          <a:xfrm flipV="1">
            <a:off x="4833938" y="4125913"/>
            <a:ext cx="1349375" cy="7191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8" name="Line 36"/>
          <p:cNvSpPr>
            <a:spLocks noChangeShapeType="1"/>
          </p:cNvSpPr>
          <p:nvPr/>
        </p:nvSpPr>
        <p:spPr bwMode="auto">
          <a:xfrm>
            <a:off x="3733800" y="5181600"/>
            <a:ext cx="1230313" cy="555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29" name="Group 37"/>
          <p:cNvGrpSpPr>
            <a:grpSpLocks/>
          </p:cNvGrpSpPr>
          <p:nvPr/>
        </p:nvGrpSpPr>
        <p:grpSpPr bwMode="auto">
          <a:xfrm>
            <a:off x="5562600" y="2667000"/>
            <a:ext cx="939800" cy="685800"/>
            <a:chOff x="1063" y="2736"/>
            <a:chExt cx="592" cy="432"/>
          </a:xfrm>
        </p:grpSpPr>
        <p:sp>
          <p:nvSpPr>
            <p:cNvPr id="750630" name="Oval 3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31" name="Text Box 39"/>
            <p:cNvSpPr txBox="1">
              <a:spLocks noChangeArrowheads="1"/>
            </p:cNvSpPr>
            <p:nvPr/>
          </p:nvSpPr>
          <p:spPr bwMode="auto">
            <a:xfrm>
              <a:off x="1063" y="2826"/>
              <a:ext cx="5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Treasure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sp>
        <p:nvSpPr>
          <p:cNvPr id="750632" name="Line 40"/>
          <p:cNvSpPr>
            <a:spLocks noChangeShapeType="1"/>
          </p:cNvSpPr>
          <p:nvPr/>
        </p:nvSpPr>
        <p:spPr bwMode="auto">
          <a:xfrm flipV="1">
            <a:off x="5278438" y="3200400"/>
            <a:ext cx="468312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3" name="Oval 41"/>
          <p:cNvSpPr>
            <a:spLocks noChangeArrowheads="1"/>
          </p:cNvSpPr>
          <p:nvPr/>
        </p:nvSpPr>
        <p:spPr bwMode="auto">
          <a:xfrm>
            <a:off x="1981200" y="3733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4" name="Oval 42"/>
          <p:cNvSpPr>
            <a:spLocks noChangeArrowheads="1"/>
          </p:cNvSpPr>
          <p:nvPr/>
        </p:nvSpPr>
        <p:spPr bwMode="auto">
          <a:xfrm>
            <a:off x="3200400" y="3352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5" name="Oval 43"/>
          <p:cNvSpPr>
            <a:spLocks noChangeArrowheads="1"/>
          </p:cNvSpPr>
          <p:nvPr/>
        </p:nvSpPr>
        <p:spPr bwMode="auto">
          <a:xfrm>
            <a:off x="3048000" y="4495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6" name="Oval 44"/>
          <p:cNvSpPr>
            <a:spLocks noChangeArrowheads="1"/>
          </p:cNvSpPr>
          <p:nvPr/>
        </p:nvSpPr>
        <p:spPr bwMode="auto">
          <a:xfrm>
            <a:off x="1981200" y="5029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7" name="Oval 45"/>
          <p:cNvSpPr>
            <a:spLocks noChangeArrowheads="1"/>
          </p:cNvSpPr>
          <p:nvPr/>
        </p:nvSpPr>
        <p:spPr bwMode="auto">
          <a:xfrm>
            <a:off x="4572000" y="3429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8" name="Oval 46"/>
          <p:cNvSpPr>
            <a:spLocks noChangeArrowheads="1"/>
          </p:cNvSpPr>
          <p:nvPr/>
        </p:nvSpPr>
        <p:spPr bwMode="auto">
          <a:xfrm>
            <a:off x="4876800" y="5334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9" name="Oval 47"/>
          <p:cNvSpPr>
            <a:spLocks noChangeArrowheads="1"/>
          </p:cNvSpPr>
          <p:nvPr/>
        </p:nvSpPr>
        <p:spPr bwMode="auto">
          <a:xfrm>
            <a:off x="5867400" y="3438525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0" name="Oval 48"/>
          <p:cNvSpPr>
            <a:spLocks noChangeArrowheads="1"/>
          </p:cNvSpPr>
          <p:nvPr/>
        </p:nvSpPr>
        <p:spPr bwMode="auto">
          <a:xfrm>
            <a:off x="5562600" y="2590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1" name="Oval 49"/>
          <p:cNvSpPr>
            <a:spLocks noChangeArrowheads="1"/>
          </p:cNvSpPr>
          <p:nvPr/>
        </p:nvSpPr>
        <p:spPr bwMode="auto">
          <a:xfrm>
            <a:off x="4114800" y="4572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2" name="Line 50"/>
          <p:cNvSpPr>
            <a:spLocks noChangeShapeType="1"/>
          </p:cNvSpPr>
          <p:nvPr/>
        </p:nvSpPr>
        <p:spPr bwMode="auto">
          <a:xfrm flipV="1">
            <a:off x="2795588" y="5181600"/>
            <a:ext cx="512762" cy="1857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43" name="Group 51"/>
          <p:cNvGrpSpPr>
            <a:grpSpLocks/>
          </p:cNvGrpSpPr>
          <p:nvPr/>
        </p:nvGrpSpPr>
        <p:grpSpPr bwMode="auto">
          <a:xfrm>
            <a:off x="6661150" y="2057400"/>
            <a:ext cx="989013" cy="685800"/>
            <a:chOff x="1048" y="2736"/>
            <a:chExt cx="623" cy="432"/>
          </a:xfrm>
        </p:grpSpPr>
        <p:sp>
          <p:nvSpPr>
            <p:cNvPr id="750644" name="Oval 5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45" name="Text Box 53"/>
            <p:cNvSpPr txBox="1">
              <a:spLocks noChangeArrowheads="1"/>
            </p:cNvSpPr>
            <p:nvPr/>
          </p:nvSpPr>
          <p:spPr bwMode="auto">
            <a:xfrm>
              <a:off x="1048" y="2826"/>
              <a:ext cx="62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Teacher’s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sp>
        <p:nvSpPr>
          <p:cNvPr id="750646" name="Line 54"/>
          <p:cNvSpPr>
            <a:spLocks noChangeShapeType="1"/>
          </p:cNvSpPr>
          <p:nvPr/>
        </p:nvSpPr>
        <p:spPr bwMode="auto">
          <a:xfrm flipV="1">
            <a:off x="6400800" y="2590800"/>
            <a:ext cx="468313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7" name="Oval 55"/>
          <p:cNvSpPr>
            <a:spLocks noChangeArrowheads="1"/>
          </p:cNvSpPr>
          <p:nvPr/>
        </p:nvSpPr>
        <p:spPr bwMode="auto">
          <a:xfrm>
            <a:off x="6684963" y="1981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48" name="Group 56"/>
          <p:cNvGrpSpPr>
            <a:grpSpLocks/>
          </p:cNvGrpSpPr>
          <p:nvPr/>
        </p:nvGrpSpPr>
        <p:grpSpPr bwMode="auto">
          <a:xfrm>
            <a:off x="6618288" y="5029200"/>
            <a:ext cx="792162" cy="685800"/>
            <a:chOff x="1104" y="2736"/>
            <a:chExt cx="499" cy="432"/>
          </a:xfrm>
        </p:grpSpPr>
        <p:sp>
          <p:nvSpPr>
            <p:cNvPr id="750649" name="Oval 5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50" name="Text Box 58"/>
            <p:cNvSpPr txBox="1">
              <a:spLocks noChangeArrowheads="1"/>
            </p:cNvSpPr>
            <p:nvPr/>
          </p:nvSpPr>
          <p:spPr bwMode="auto">
            <a:xfrm>
              <a:off x="1123" y="2826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David’s</a:t>
              </a:r>
            </a:p>
            <a:p>
              <a:pPr algn="ctr"/>
              <a:r>
                <a:rPr lang="en-US" sz="1400"/>
                <a:t>Den</a:t>
              </a:r>
            </a:p>
          </p:txBody>
        </p:sp>
      </p:grpSp>
      <p:sp>
        <p:nvSpPr>
          <p:cNvPr id="750651" name="Line 59"/>
          <p:cNvSpPr>
            <a:spLocks noChangeShapeType="1"/>
          </p:cNvSpPr>
          <p:nvPr/>
        </p:nvSpPr>
        <p:spPr bwMode="auto">
          <a:xfrm flipV="1">
            <a:off x="5672138" y="5356225"/>
            <a:ext cx="968375" cy="2825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52" name="Oval 60"/>
          <p:cNvSpPr>
            <a:spLocks noChangeArrowheads="1"/>
          </p:cNvSpPr>
          <p:nvPr/>
        </p:nvSpPr>
        <p:spPr bwMode="auto">
          <a:xfrm>
            <a:off x="6553200" y="4953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33" grpId="0" animBg="1"/>
      <p:bldP spid="750634" grpId="0" animBg="1"/>
      <p:bldP spid="750635" grpId="0" animBg="1"/>
      <p:bldP spid="750636" grpId="0" animBg="1"/>
      <p:bldP spid="750637" grpId="0" animBg="1"/>
      <p:bldP spid="750638" grpId="0" animBg="1"/>
      <p:bldP spid="750639" grpId="0" animBg="1"/>
      <p:bldP spid="750640" grpId="0" animBg="1"/>
      <p:bldP spid="750641" grpId="0" animBg="1"/>
      <p:bldP spid="750647" grpId="0" animBg="1"/>
      <p:bldP spid="7506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736E-FE09-4FCC-9BBA-6C576B3CF41A}" type="slidenum">
              <a:rPr lang="en-US"/>
              <a:pPr/>
              <a:t>26</a:t>
            </a:fld>
            <a:endParaRPr lang="en-US"/>
          </a:p>
        </p:txBody>
      </p:sp>
      <p:sp>
        <p:nvSpPr>
          <p:cNvPr id="706565" name="Rectangle 5"/>
          <p:cNvSpPr>
            <a:spLocks noChangeArrowheads="1"/>
          </p:cNvSpPr>
          <p:nvPr/>
        </p:nvSpPr>
        <p:spPr bwMode="auto">
          <a:xfrm>
            <a:off x="68263" y="-63064"/>
            <a:ext cx="8983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900" dirty="0" smtClean="0"/>
              <a:t>Implementing Depth-first Traversal w/</a:t>
            </a:r>
            <a:r>
              <a:rPr lang="en-US" sz="2900" dirty="0" smtClean="0">
                <a:solidFill>
                  <a:srgbClr val="7030A0"/>
                </a:solidFill>
              </a:rPr>
              <a:t>Stack</a:t>
            </a:r>
            <a:r>
              <a:rPr lang="en-US" sz="2900" dirty="0" smtClean="0"/>
              <a:t>!</a:t>
            </a:r>
            <a:endParaRPr lang="en-US" sz="2900" dirty="0"/>
          </a:p>
        </p:txBody>
      </p:sp>
      <p:sp>
        <p:nvSpPr>
          <p:cNvPr id="706566" name="Text Box 6"/>
          <p:cNvSpPr txBox="1">
            <a:spLocks noChangeArrowheads="1"/>
          </p:cNvSpPr>
          <p:nvPr/>
        </p:nvSpPr>
        <p:spPr bwMode="auto">
          <a:xfrm>
            <a:off x="244366" y="1966770"/>
            <a:ext cx="8764588" cy="317976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Depth-First-Search-With-Stack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dirty="0" err="1">
                <a:solidFill>
                  <a:srgbClr val="6600CC"/>
                </a:solidFill>
                <a:latin typeface="Comic Sans MS" pitchFamily="66" charset="0"/>
              </a:rPr>
              <a:t>start_room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</a:t>
            </a:r>
            <a:r>
              <a:rPr lang="en-US" sz="2200" dirty="0" smtClean="0">
                <a:solidFill>
                  <a:schemeClr val="tx2"/>
                </a:solidFill>
                <a:latin typeface="Comic Sans MS" pitchFamily="66" charset="0"/>
              </a:rPr>
              <a:t>Push </a:t>
            </a:r>
            <a:r>
              <a:rPr lang="en-US" sz="2200" dirty="0" err="1">
                <a:solidFill>
                  <a:srgbClr val="6600CC"/>
                </a:solidFill>
                <a:latin typeface="Comic Sans MS" pitchFamily="66" charset="0"/>
              </a:rPr>
              <a:t>start_room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on the stack</a:t>
            </a: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While the stack is not empty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Pop the top item off the stack and put it in variable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c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If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c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hasn’t been visited yet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Drop a breadcrumb (we’ve visited the current room)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For each door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d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leaving the room</a:t>
            </a:r>
            <a:endParaRPr lang="en-US" sz="2200" dirty="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     If the room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r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behind door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d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hasn’t been visited </a:t>
            </a: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	                	  Push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r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</p:txBody>
      </p:sp>
      <p:sp>
        <p:nvSpPr>
          <p:cNvPr id="706569" name="Text Box 9"/>
          <p:cNvSpPr txBox="1">
            <a:spLocks noChangeArrowheads="1"/>
          </p:cNvSpPr>
          <p:nvPr/>
        </p:nvSpPr>
        <p:spPr bwMode="auto">
          <a:xfrm>
            <a:off x="331072" y="5341890"/>
            <a:ext cx="85502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Basically, the stack allows you to simulate recursion…</a:t>
            </a:r>
          </a:p>
          <a:p>
            <a:pPr algn="ctr"/>
            <a:endParaRPr lang="en-US" sz="1200" dirty="0"/>
          </a:p>
          <a:p>
            <a:pPr algn="ctr"/>
            <a:r>
              <a:rPr lang="en-US" sz="2000" dirty="0">
                <a:solidFill>
                  <a:srgbClr val="6600CC"/>
                </a:solidFill>
              </a:rPr>
              <a:t>Or does the recursion allow you to simulate a stack? </a:t>
            </a:r>
            <a:endParaRPr lang="en-US" sz="2000" dirty="0" smtClean="0">
              <a:solidFill>
                <a:srgbClr val="6600CC"/>
              </a:solidFill>
            </a:endParaRPr>
          </a:p>
          <a:p>
            <a:pPr algn="ctr"/>
            <a:endParaRPr lang="en-US" sz="1200" dirty="0" smtClean="0">
              <a:solidFill>
                <a:srgbClr val="6600CC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Hmmmmmmm</a:t>
            </a:r>
            <a:r>
              <a:rPr lang="en-US" sz="2000" dirty="0" smtClean="0">
                <a:solidFill>
                  <a:srgbClr val="FF0000"/>
                </a:solidFill>
              </a:rPr>
              <a:t>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6490" y="938043"/>
            <a:ext cx="8550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You can also implement your </a:t>
            </a:r>
            <a:r>
              <a:rPr lang="en-US" dirty="0" smtClean="0">
                <a:solidFill>
                  <a:srgbClr val="7030A0"/>
                </a:solidFill>
              </a:rPr>
              <a:t>Depth-first Traversal </a:t>
            </a:r>
            <a:r>
              <a:rPr lang="en-US" dirty="0" smtClean="0"/>
              <a:t>with a </a:t>
            </a:r>
            <a:r>
              <a:rPr lang="en-US" dirty="0" smtClean="0">
                <a:solidFill>
                  <a:srgbClr val="7030A0"/>
                </a:solidFill>
              </a:rPr>
              <a:t>stack</a:t>
            </a:r>
            <a:r>
              <a:rPr lang="en-US" dirty="0" smtClean="0"/>
              <a:t> if you like!  (What’s not to like???)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6" grpId="0" animBg="1"/>
      <p:bldP spid="706569" grpId="0" build="p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7057-42E6-4079-8824-C7061C5ED161}" type="slidenum">
              <a:rPr lang="en-US"/>
              <a:pPr/>
              <a:t>27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223250" cy="1143000"/>
          </a:xfrm>
        </p:spPr>
        <p:txBody>
          <a:bodyPr/>
          <a:lstStyle/>
          <a:p>
            <a:r>
              <a:rPr lang="en-US"/>
              <a:t>Breadth-first Graph Traversal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517525" y="1036638"/>
            <a:ext cx="8205788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Idea</a:t>
            </a:r>
            <a:r>
              <a:rPr lang="en-US" sz="2200" dirty="0" smtClean="0">
                <a:cs typeface="Courier New" pitchFamily="49" charset="0"/>
              </a:rPr>
              <a:t>:</a:t>
            </a:r>
          </a:p>
          <a:p>
            <a:pPr algn="ctr"/>
            <a:r>
              <a:rPr lang="en-US" sz="1100" dirty="0" smtClean="0">
                <a:cs typeface="Courier New" pitchFamily="49" charset="0"/>
              </a:rPr>
              <a:t>   </a:t>
            </a:r>
          </a:p>
          <a:p>
            <a:pPr algn="ctr"/>
            <a:r>
              <a:rPr lang="en-US" sz="2200" dirty="0" smtClean="0">
                <a:cs typeface="Courier New" pitchFamily="49" charset="0"/>
              </a:rPr>
              <a:t>Process </a:t>
            </a:r>
            <a:r>
              <a:rPr lang="en-US" sz="2200" dirty="0">
                <a:cs typeface="Courier New" pitchFamily="49" charset="0"/>
              </a:rPr>
              <a:t>all of the vertices that are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1 edge away </a:t>
            </a:r>
            <a:r>
              <a:rPr lang="en-US" sz="2200" dirty="0" smtClean="0">
                <a:cs typeface="Courier New" pitchFamily="49" charset="0"/>
              </a:rPr>
              <a:t/>
            </a:r>
            <a:br>
              <a:rPr lang="en-US" sz="2200" dirty="0" smtClean="0">
                <a:cs typeface="Courier New" pitchFamily="49" charset="0"/>
              </a:rPr>
            </a:br>
            <a:r>
              <a:rPr lang="en-US" sz="2200" dirty="0" smtClean="0">
                <a:cs typeface="Courier New" pitchFamily="49" charset="0"/>
              </a:rPr>
              <a:t>from </a:t>
            </a:r>
            <a:r>
              <a:rPr lang="en-US" sz="2200" dirty="0">
                <a:cs typeface="Courier New" pitchFamily="49" charset="0"/>
              </a:rPr>
              <a:t>the start vertex, </a:t>
            </a:r>
            <a:endParaRPr lang="en-US" sz="2200" dirty="0"/>
          </a:p>
          <a:p>
            <a:pPr algn="ctr"/>
            <a:endParaRPr lang="en-US" sz="1200" dirty="0" smtClean="0">
              <a:cs typeface="Courier New" pitchFamily="49" charset="0"/>
            </a:endParaRPr>
          </a:p>
          <a:p>
            <a:pPr algn="ctr"/>
            <a:r>
              <a:rPr lang="en-US" sz="2200" dirty="0" smtClean="0">
                <a:cs typeface="Courier New" pitchFamily="49" charset="0"/>
              </a:rPr>
              <a:t>then </a:t>
            </a:r>
            <a:r>
              <a:rPr lang="en-US" sz="2200" dirty="0">
                <a:cs typeface="Courier New" pitchFamily="49" charset="0"/>
              </a:rPr>
              <a:t>process all vertices that are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two edges away</a:t>
            </a:r>
            <a:r>
              <a:rPr lang="en-US" sz="2200" dirty="0">
                <a:cs typeface="Courier New" pitchFamily="49" charset="0"/>
              </a:rPr>
              <a:t>,</a:t>
            </a:r>
            <a:r>
              <a:rPr lang="en-US" sz="2200" dirty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2200" dirty="0" smtClean="0"/>
              <a:t>then </a:t>
            </a:r>
            <a:r>
              <a:rPr lang="en-US" sz="2200" dirty="0"/>
              <a:t>process all vertices that are </a:t>
            </a:r>
            <a:r>
              <a:rPr lang="en-US" sz="2200" dirty="0">
                <a:solidFill>
                  <a:srgbClr val="FF0000"/>
                </a:solidFill>
              </a:rPr>
              <a:t>three edges away</a:t>
            </a:r>
            <a:r>
              <a:rPr lang="en-US" sz="2200" dirty="0"/>
              <a:t>, </a:t>
            </a:r>
          </a:p>
          <a:p>
            <a:pPr algn="ctr"/>
            <a:endParaRPr lang="en-US" sz="1200" dirty="0"/>
          </a:p>
          <a:p>
            <a:pPr algn="ctr"/>
            <a:r>
              <a:rPr lang="en-US" sz="2200" dirty="0" smtClean="0"/>
              <a:t>etc</a:t>
            </a:r>
            <a:r>
              <a:rPr lang="en-US" sz="2200" dirty="0"/>
              <a:t>…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288486" y="4250804"/>
            <a:ext cx="8618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</a:t>
            </a:r>
            <a:endParaRPr lang="en-US" dirty="0" smtClean="0">
              <a:cs typeface="Courier New" pitchFamily="49" charset="0"/>
            </a:endParaRPr>
          </a:p>
          <a:p>
            <a:pPr algn="ctr"/>
            <a:r>
              <a:rPr lang="en-US" dirty="0" smtClean="0">
                <a:cs typeface="Courier New" pitchFamily="49" charset="0"/>
              </a:rPr>
              <a:t>What </a:t>
            </a:r>
            <a:r>
              <a:rPr lang="en-US" dirty="0">
                <a:cs typeface="Courier New" pitchFamily="49" charset="0"/>
              </a:rPr>
              <a:t>data structure </a:t>
            </a:r>
            <a:r>
              <a:rPr lang="en-US" dirty="0" smtClean="0">
                <a:cs typeface="Courier New" pitchFamily="49" charset="0"/>
              </a:rPr>
              <a:t>could </a:t>
            </a:r>
            <a:r>
              <a:rPr lang="en-US" dirty="0">
                <a:cs typeface="Courier New" pitchFamily="49" charset="0"/>
              </a:rPr>
              <a:t>we </a:t>
            </a:r>
            <a:r>
              <a:rPr lang="en-US" dirty="0" smtClean="0">
                <a:cs typeface="Courier New" pitchFamily="49" charset="0"/>
              </a:rPr>
              <a:t>use to implement this?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7589" name="Text Box 5"/>
          <p:cNvSpPr txBox="1">
            <a:spLocks noChangeArrowheads="1"/>
          </p:cNvSpPr>
          <p:nvPr/>
        </p:nvSpPr>
        <p:spPr bwMode="auto">
          <a:xfrm>
            <a:off x="3399693" y="5501657"/>
            <a:ext cx="24016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Answer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Not </a:t>
            </a:r>
            <a:r>
              <a:rPr lang="en-US" dirty="0">
                <a:cs typeface="Courier New" pitchFamily="49" charset="0"/>
              </a:rPr>
              <a:t>a P, but a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8" grpId="0"/>
      <p:bldP spid="70758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DEE7-FC48-469D-A632-9BBC38231209}" type="slidenum">
              <a:rPr lang="en-US"/>
              <a:pPr/>
              <a:t>28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76200"/>
            <a:ext cx="9448800" cy="1143000"/>
          </a:xfrm>
        </p:spPr>
        <p:txBody>
          <a:bodyPr/>
          <a:lstStyle/>
          <a:p>
            <a:r>
              <a:rPr lang="en-US" dirty="0"/>
              <a:t>Breadth-first Graph Traversal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955981" y="1153492"/>
            <a:ext cx="7850407" cy="424731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Breadth-First-Search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startVertex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sz="2200" dirty="0" smtClean="0"/>
              <a:t>   Add </a:t>
            </a:r>
            <a:r>
              <a:rPr lang="en-US" sz="2200" dirty="0"/>
              <a:t>the starting vertex to our </a:t>
            </a:r>
            <a:r>
              <a:rPr lang="en-US" sz="2200" dirty="0" smtClean="0">
                <a:solidFill>
                  <a:srgbClr val="A50021"/>
                </a:solidFill>
              </a:rPr>
              <a:t>queue</a:t>
            </a:r>
            <a:endParaRPr lang="en-US" sz="2200" dirty="0"/>
          </a:p>
          <a:p>
            <a:r>
              <a:rPr lang="en-US" sz="2200" dirty="0" smtClean="0"/>
              <a:t>   Mark </a:t>
            </a:r>
            <a:r>
              <a:rPr lang="en-US" sz="2200" dirty="0"/>
              <a:t>the starting vertex as </a:t>
            </a:r>
            <a:r>
              <a:rPr lang="en-US" sz="22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200" dirty="0" smtClean="0"/>
              <a:t>   While </a:t>
            </a:r>
            <a:r>
              <a:rPr lang="en-US" sz="2200" dirty="0"/>
              <a:t>the queue is not empty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</a:t>
            </a:r>
            <a:r>
              <a:rPr lang="en-US" sz="2200" dirty="0" err="1"/>
              <a:t>Dequeue</a:t>
            </a:r>
            <a:r>
              <a:rPr lang="en-US" sz="2200" dirty="0"/>
              <a:t> the top vertex from the queue and place in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200" dirty="0" smtClean="0"/>
              <a:t>       </a:t>
            </a:r>
            <a:r>
              <a:rPr lang="en-US" sz="2200" dirty="0"/>
              <a:t>Process vertex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  <a:r>
              <a:rPr lang="en-US" sz="2200" dirty="0"/>
              <a:t> (e.g., print its contents out)</a:t>
            </a:r>
          </a:p>
          <a:p>
            <a:r>
              <a:rPr lang="en-US" sz="2200" dirty="0" smtClean="0"/>
              <a:t>       </a:t>
            </a:r>
            <a:r>
              <a:rPr lang="en-US" sz="2200" dirty="0"/>
              <a:t>For each vertex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directly reachable from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  <a:r>
              <a:rPr lang="en-US" sz="2200" dirty="0"/>
              <a:t> </a:t>
            </a:r>
          </a:p>
          <a:p>
            <a:r>
              <a:rPr lang="en-US" sz="2200" dirty="0" smtClean="0"/>
              <a:t>  </a:t>
            </a:r>
            <a:r>
              <a:rPr lang="en-US" sz="2200" dirty="0"/>
              <a:t>	   If</a:t>
            </a:r>
            <a:r>
              <a:rPr lang="en-US" sz="2200" dirty="0">
                <a:solidFill>
                  <a:schemeClr val="accent2"/>
                </a:solidFill>
              </a:rPr>
              <a:t> v</a:t>
            </a:r>
            <a:r>
              <a:rPr lang="en-US" sz="2200" dirty="0"/>
              <a:t> has not yet been </a:t>
            </a:r>
            <a:r>
              <a:rPr lang="en-US" sz="22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200" dirty="0"/>
              <a:t>                  Mark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as </a:t>
            </a:r>
            <a:r>
              <a:rPr lang="en-US" sz="22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200" dirty="0"/>
              <a:t>                  Insert vertex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into the </a:t>
            </a:r>
            <a:r>
              <a:rPr lang="en-US" sz="2200" dirty="0" smtClean="0">
                <a:solidFill>
                  <a:srgbClr val="A50021"/>
                </a:solidFill>
              </a:rPr>
              <a:t>queue</a:t>
            </a:r>
            <a:endParaRPr lang="en-US" sz="2200" dirty="0">
              <a:solidFill>
                <a:srgbClr val="A5002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sz="6000" dirty="0" smtClean="0">
              <a:solidFill>
                <a:schemeClr val="tx1"/>
              </a:solidFill>
            </a:endParaRPr>
          </a:p>
        </p:txBody>
      </p:sp>
      <p:sp>
        <p:nvSpPr>
          <p:cNvPr id="708630" name="Rectangle 22"/>
          <p:cNvSpPr>
            <a:spLocks noChangeArrowheads="1"/>
          </p:cNvSpPr>
          <p:nvPr/>
        </p:nvSpPr>
        <p:spPr bwMode="auto">
          <a:xfrm>
            <a:off x="1742676" y="5339635"/>
            <a:ext cx="6243145" cy="1446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Hmmm. Does this algorithm look familiar?  </a:t>
            </a:r>
          </a:p>
          <a:p>
            <a:pPr algn="ctr"/>
            <a:endParaRPr lang="en-US" sz="2200" dirty="0">
              <a:solidFill>
                <a:schemeClr val="accent2"/>
              </a:solidFill>
              <a:cs typeface="Courier New" pitchFamily="49" charset="0"/>
            </a:endParaRPr>
          </a:p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It’s </a:t>
            </a:r>
            <a:r>
              <a:rPr lang="en-US" sz="2200" dirty="0" smtClean="0">
                <a:solidFill>
                  <a:srgbClr val="FF0000"/>
                </a:solidFill>
                <a:cs typeface="Courier New" pitchFamily="49" charset="0"/>
              </a:rPr>
              <a:t>a-maze-</a:t>
            </a:r>
            <a:r>
              <a:rPr lang="en-US" sz="2200" dirty="0" err="1" smtClean="0">
                <a:solidFill>
                  <a:srgbClr val="FF0000"/>
                </a:solidFill>
                <a:cs typeface="Courier New" pitchFamily="49" charset="0"/>
              </a:rPr>
              <a:t>ingly</a:t>
            </a:r>
            <a:r>
              <a:rPr lang="en-US" sz="2200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accent2"/>
                </a:solidFill>
                <a:cs typeface="Courier New" pitchFamily="49" charset="0"/>
              </a:rPr>
              <a:t>similar </a:t>
            </a:r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to our </a:t>
            </a:r>
            <a:r>
              <a:rPr lang="en-US" sz="2200" dirty="0" smtClean="0">
                <a:solidFill>
                  <a:srgbClr val="FF0000"/>
                </a:solidFill>
                <a:cs typeface="Courier New" pitchFamily="49" charset="0"/>
              </a:rPr>
              <a:t>queue-based maze-solving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algorithm!!!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2" grpId="0" build="p" animBg="1"/>
      <p:bldP spid="70863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0</a:t>
                </a:r>
                <a:endParaRPr lang="en-US" sz="1800" dirty="0"/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1</a:t>
                </a:r>
                <a:endParaRPr lang="en-US" sz="1800" dirty="0"/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2</a:t>
                </a:r>
                <a:endParaRPr lang="en-US" sz="1800" dirty="0"/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3</a:t>
                </a:r>
                <a:endParaRPr lang="en-US" sz="1800" dirty="0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4</a:t>
              </a:r>
              <a:endParaRPr lang="en-US" sz="18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6666"/>
                </a:solidFill>
              </a:rPr>
              <a:t>Breadth-First-Search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6600CC"/>
                </a:solidFill>
              </a:rPr>
              <a:t>startVertex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Add </a:t>
            </a:r>
            <a:r>
              <a:rPr lang="en-US" sz="2000" dirty="0"/>
              <a:t>the starting vertex to our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 smtClean="0"/>
              <a:t>   Mark </a:t>
            </a:r>
            <a:r>
              <a:rPr lang="en-US" sz="2000" dirty="0"/>
              <a:t>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 smtClean="0"/>
              <a:t>   While </a:t>
            </a:r>
            <a:r>
              <a:rPr lang="en-US" sz="2000" dirty="0"/>
              <a:t>the queue is not empty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 smtClean="0">
                <a:solidFill>
                  <a:srgbClr val="A50021"/>
                </a:solidFill>
              </a:rPr>
              <a:t>}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Breadth-first Traversal Demo</a:t>
            </a:r>
            <a:endParaRPr lang="en-US" sz="3200" dirty="0"/>
          </a:p>
        </p:txBody>
      </p:sp>
      <p:sp>
        <p:nvSpPr>
          <p:cNvPr id="20" name="Line 65"/>
          <p:cNvSpPr>
            <a:spLocks noChangeShapeType="1"/>
          </p:cNvSpPr>
          <p:nvPr/>
        </p:nvSpPr>
        <p:spPr bwMode="auto">
          <a:xfrm>
            <a:off x="136167" y="132706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54"/>
          <p:cNvGrpSpPr/>
          <p:nvPr/>
        </p:nvGrpSpPr>
        <p:grpSpPr>
          <a:xfrm>
            <a:off x="6343933" y="4928510"/>
            <a:ext cx="1503938" cy="882871"/>
            <a:chOff x="7788170" y="2349062"/>
            <a:chExt cx="1503938" cy="882871"/>
          </a:xfrm>
        </p:grpSpPr>
        <p:sp>
          <p:nvSpPr>
            <p:cNvPr id="22" name="TextBox 21"/>
            <p:cNvSpPr txBox="1"/>
            <p:nvPr/>
          </p:nvSpPr>
          <p:spPr>
            <a:xfrm>
              <a:off x="7788170" y="2349062"/>
              <a:ext cx="15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startVertex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1" name="Line 65"/>
          <p:cNvSpPr>
            <a:spLocks noChangeShapeType="1"/>
          </p:cNvSpPr>
          <p:nvPr/>
        </p:nvSpPr>
        <p:spPr bwMode="auto">
          <a:xfrm>
            <a:off x="340326" y="19452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510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Line 65"/>
          <p:cNvSpPr>
            <a:spLocks noChangeShapeType="1"/>
          </p:cNvSpPr>
          <p:nvPr/>
        </p:nvSpPr>
        <p:spPr bwMode="auto">
          <a:xfrm>
            <a:off x="353026" y="22500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Line 65"/>
          <p:cNvSpPr>
            <a:spLocks noChangeShapeType="1"/>
          </p:cNvSpPr>
          <p:nvPr/>
        </p:nvSpPr>
        <p:spPr bwMode="auto">
          <a:xfrm>
            <a:off x="365726" y="25675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65"/>
          <p:cNvSpPr>
            <a:spLocks noChangeShapeType="1"/>
          </p:cNvSpPr>
          <p:nvPr/>
        </p:nvSpPr>
        <p:spPr bwMode="auto">
          <a:xfrm>
            <a:off x="645126" y="28596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>
            <a:off x="657826" y="31644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5" name="Line 65"/>
          <p:cNvSpPr>
            <a:spLocks noChangeShapeType="1"/>
          </p:cNvSpPr>
          <p:nvPr/>
        </p:nvSpPr>
        <p:spPr bwMode="auto">
          <a:xfrm>
            <a:off x="657826" y="34692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65"/>
          <p:cNvSpPr>
            <a:spLocks noChangeShapeType="1"/>
          </p:cNvSpPr>
          <p:nvPr/>
        </p:nvSpPr>
        <p:spPr bwMode="auto">
          <a:xfrm>
            <a:off x="1229326" y="37613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6526350" y="3098800"/>
            <a:ext cx="2427890" cy="931567"/>
          </a:xfrm>
          <a:prstGeom prst="wedgeRoundRectCallout">
            <a:avLst>
              <a:gd name="adj1" fmla="val 4393"/>
              <a:gd name="adj2" fmla="val 191334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discovered this this Vertex yet!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1508726" y="40788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Line 65"/>
          <p:cNvSpPr>
            <a:spLocks noChangeShapeType="1"/>
          </p:cNvSpPr>
          <p:nvPr/>
        </p:nvSpPr>
        <p:spPr bwMode="auto">
          <a:xfrm>
            <a:off x="1508726" y="43836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60" name="Group 54"/>
          <p:cNvGrpSpPr/>
          <p:nvPr/>
        </p:nvGrpSpPr>
        <p:grpSpPr>
          <a:xfrm>
            <a:off x="6928133" y="4852310"/>
            <a:ext cx="343364" cy="946371"/>
            <a:chOff x="8346970" y="2285562"/>
            <a:chExt cx="343364" cy="946371"/>
          </a:xfrm>
        </p:grpSpPr>
        <p:sp>
          <p:nvSpPr>
            <p:cNvPr id="61" name="TextBox 60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3" name="Straight Arrow Connector 62"/>
          <p:cNvCxnSpPr>
            <a:stCxn id="15" idx="0"/>
          </p:cNvCxnSpPr>
          <p:nvPr/>
        </p:nvCxnSpPr>
        <p:spPr bwMode="auto">
          <a:xfrm flipV="1">
            <a:off x="7194340" y="5645784"/>
            <a:ext cx="455213" cy="2559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oup 54"/>
          <p:cNvGrpSpPr/>
          <p:nvPr/>
        </p:nvGrpSpPr>
        <p:grpSpPr>
          <a:xfrm>
            <a:off x="7633689" y="4383821"/>
            <a:ext cx="343364" cy="946371"/>
            <a:chOff x="8346970" y="2285562"/>
            <a:chExt cx="343364" cy="946371"/>
          </a:xfrm>
        </p:grpSpPr>
        <p:sp>
          <p:nvSpPr>
            <p:cNvPr id="69" name="TextBox 68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v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13195 0.001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44" grpId="0"/>
      <p:bldP spid="45" grpId="0" animBg="1"/>
      <p:bldP spid="45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5A5-C62D-42C5-83E4-D98217A267FD}" type="slidenum">
              <a:rPr lang="en-US"/>
              <a:pPr/>
              <a:t>3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Graphs</a:t>
            </a:r>
          </a:p>
        </p:txBody>
      </p:sp>
      <p:sp>
        <p:nvSpPr>
          <p:cNvPr id="689164" name="Text Box 12"/>
          <p:cNvSpPr txBox="1">
            <a:spLocks noChangeArrowheads="1"/>
          </p:cNvSpPr>
          <p:nvPr/>
        </p:nvSpPr>
        <p:spPr bwMode="auto">
          <a:xfrm>
            <a:off x="598487" y="1131888"/>
            <a:ext cx="7985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Each graph holds two types of items: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45163" y="3973606"/>
            <a:ext cx="8051137" cy="2093851"/>
            <a:chOff x="445163" y="3973606"/>
            <a:chExt cx="8051137" cy="2093851"/>
          </a:xfrm>
        </p:grpSpPr>
        <p:pic>
          <p:nvPicPr>
            <p:cNvPr id="18" name="Picture 17" descr="graph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63" y="3973606"/>
              <a:ext cx="2093851" cy="2093851"/>
            </a:xfrm>
            <a:prstGeom prst="rect">
              <a:avLst/>
            </a:prstGeom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4959" t="7566" r="5131" b="23791"/>
            <a:stretch>
              <a:fillRect/>
            </a:stretch>
          </p:blipFill>
          <p:spPr bwMode="auto">
            <a:xfrm>
              <a:off x="3310218" y="4264043"/>
              <a:ext cx="2590800" cy="1512977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0" name="Picture 19" descr="internet-Graph-1069646562.LGL_.2D.4096x4096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0" y="4087081"/>
              <a:ext cx="1866900" cy="1866900"/>
            </a:xfrm>
            <a:prstGeom prst="rect">
              <a:avLst/>
            </a:prstGeom>
          </p:spPr>
        </p:pic>
      </p:grp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285750" y="1817688"/>
            <a:ext cx="86105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Vertices</a:t>
            </a:r>
            <a:r>
              <a:rPr lang="en-US" dirty="0" smtClean="0"/>
              <a:t> (aka </a:t>
            </a:r>
            <a:r>
              <a:rPr lang="en-US" dirty="0" smtClean="0">
                <a:solidFill>
                  <a:srgbClr val="7030A0"/>
                </a:solidFill>
              </a:rPr>
              <a:t>Nodes</a:t>
            </a:r>
            <a:r>
              <a:rPr lang="en-US" dirty="0" smtClean="0"/>
              <a:t>): </a:t>
            </a:r>
            <a:br>
              <a:rPr lang="en-US" dirty="0" smtClean="0"/>
            </a:br>
            <a:r>
              <a:rPr lang="en-US" dirty="0" smtClean="0"/>
              <a:t>A vertex might represent a </a:t>
            </a:r>
            <a:r>
              <a:rPr lang="en-US" dirty="0" smtClean="0">
                <a:solidFill>
                  <a:srgbClr val="0070C0"/>
                </a:solidFill>
              </a:rPr>
              <a:t>person</a:t>
            </a:r>
            <a:r>
              <a:rPr lang="en-US" dirty="0" smtClean="0"/>
              <a:t>, a </a:t>
            </a:r>
            <a:r>
              <a:rPr lang="en-US" dirty="0" smtClean="0">
                <a:solidFill>
                  <a:srgbClr val="0070C0"/>
                </a:solidFill>
              </a:rPr>
              <a:t>city</a:t>
            </a:r>
            <a:r>
              <a:rPr lang="en-US" dirty="0" smtClean="0"/>
              <a:t> or a </a:t>
            </a:r>
            <a:r>
              <a:rPr lang="en-US" dirty="0" smtClean="0">
                <a:solidFill>
                  <a:srgbClr val="0070C0"/>
                </a:solidFill>
              </a:rPr>
              <a:t>web page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81000" y="2884488"/>
            <a:ext cx="86105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Edges</a:t>
            </a:r>
            <a:r>
              <a:rPr lang="en-US" dirty="0" smtClean="0"/>
              <a:t> (aka </a:t>
            </a:r>
            <a:r>
              <a:rPr lang="en-US" dirty="0" smtClean="0">
                <a:solidFill>
                  <a:srgbClr val="7030A0"/>
                </a:solidFill>
              </a:rPr>
              <a:t>Arcs</a:t>
            </a:r>
            <a:r>
              <a:rPr lang="en-US" dirty="0" smtClean="0"/>
              <a:t>): </a:t>
            </a:r>
            <a:br>
              <a:rPr lang="en-US" dirty="0" smtClean="0"/>
            </a:br>
            <a:r>
              <a:rPr lang="en-US" dirty="0" smtClean="0"/>
              <a:t>An edge simply </a:t>
            </a:r>
            <a:r>
              <a:rPr lang="en-US" dirty="0" smtClean="0">
                <a:solidFill>
                  <a:srgbClr val="0070C0"/>
                </a:solidFill>
              </a:rPr>
              <a:t>connects two* vertices </a:t>
            </a:r>
            <a:r>
              <a:rPr lang="en-US" dirty="0" smtClean="0"/>
              <a:t>to each other.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346797" y="6531173"/>
            <a:ext cx="47484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 Technically, an edge could connect a vertex to itself!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 bwMode="auto">
          <a:xfrm>
            <a:off x="995082" y="5558118"/>
            <a:ext cx="439271" cy="4392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505201" y="5118847"/>
            <a:ext cx="277906" cy="2868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938684" y="5423647"/>
            <a:ext cx="277906" cy="2868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 flipV="1">
            <a:off x="1716258" y="5064369"/>
            <a:ext cx="350667" cy="14580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502183" y="4791075"/>
            <a:ext cx="1513437" cy="35129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 flipH="1">
            <a:off x="7885820" y="5528733"/>
            <a:ext cx="64380" cy="248635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  <p:bldP spid="29" grpId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0</a:t>
                </a:r>
                <a:endParaRPr lang="en-US" sz="1800" dirty="0"/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1</a:t>
                </a:r>
                <a:endParaRPr lang="en-US" sz="1800" dirty="0"/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2</a:t>
                </a:r>
                <a:endParaRPr lang="en-US" sz="1800" dirty="0"/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3</a:t>
                </a:r>
                <a:endParaRPr lang="en-US" sz="1800" dirty="0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4</a:t>
              </a:r>
              <a:endParaRPr lang="en-US" sz="1800" dirty="0"/>
            </a:p>
          </p:txBody>
        </p:sp>
      </p:grpSp>
      <p:grpSp>
        <p:nvGrpSpPr>
          <p:cNvPr id="21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6666"/>
                </a:solidFill>
              </a:rPr>
              <a:t>Breadth-First-Search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6600CC"/>
                </a:solidFill>
              </a:rPr>
              <a:t>startVertex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Add </a:t>
            </a:r>
            <a:r>
              <a:rPr lang="en-US" sz="2000" dirty="0"/>
              <a:t>the starting vertex to our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 smtClean="0"/>
              <a:t>   Mark </a:t>
            </a:r>
            <a:r>
              <a:rPr lang="en-US" sz="2000" dirty="0"/>
              <a:t>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 smtClean="0"/>
              <a:t>   While </a:t>
            </a:r>
            <a:r>
              <a:rPr lang="en-US" sz="2000" dirty="0"/>
              <a:t>the queue is not empty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 smtClean="0">
                <a:solidFill>
                  <a:srgbClr val="A50021"/>
                </a:solidFill>
              </a:rPr>
              <a:t>}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Breadth-first Traversal Demo</a:t>
            </a:r>
            <a:endParaRPr lang="en-US" sz="3200" dirty="0"/>
          </a:p>
        </p:txBody>
      </p:sp>
      <p:grpSp>
        <p:nvGrpSpPr>
          <p:cNvPr id="4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49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Line 65"/>
          <p:cNvSpPr>
            <a:spLocks noChangeShapeType="1"/>
          </p:cNvSpPr>
          <p:nvPr/>
        </p:nvSpPr>
        <p:spPr bwMode="auto">
          <a:xfrm>
            <a:off x="619726" y="34565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62" name="Group 54"/>
          <p:cNvGrpSpPr/>
          <p:nvPr/>
        </p:nvGrpSpPr>
        <p:grpSpPr>
          <a:xfrm>
            <a:off x="6928133" y="4852310"/>
            <a:ext cx="343364" cy="946371"/>
            <a:chOff x="8346970" y="2285562"/>
            <a:chExt cx="343364" cy="946371"/>
          </a:xfrm>
        </p:grpSpPr>
        <p:sp>
          <p:nvSpPr>
            <p:cNvPr id="63" name="TextBox 62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54"/>
          <p:cNvGrpSpPr/>
          <p:nvPr/>
        </p:nvGrpSpPr>
        <p:grpSpPr>
          <a:xfrm>
            <a:off x="7633689" y="4383821"/>
            <a:ext cx="343364" cy="946371"/>
            <a:chOff x="8346970" y="2285562"/>
            <a:chExt cx="343364" cy="946371"/>
          </a:xfrm>
        </p:grpSpPr>
        <p:sp>
          <p:nvSpPr>
            <p:cNvPr id="66" name="TextBox 65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v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8" name="Straight Arrow Connector 67"/>
          <p:cNvCxnSpPr/>
          <p:nvPr/>
        </p:nvCxnSpPr>
        <p:spPr bwMode="auto">
          <a:xfrm flipV="1">
            <a:off x="7194340" y="5645784"/>
            <a:ext cx="455213" cy="2559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7193872" y="6098959"/>
            <a:ext cx="700569" cy="3053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7" name="Group 54"/>
          <p:cNvGrpSpPr/>
          <p:nvPr/>
        </p:nvGrpSpPr>
        <p:grpSpPr>
          <a:xfrm>
            <a:off x="8195098" y="6223020"/>
            <a:ext cx="619547" cy="461665"/>
            <a:chOff x="8472722" y="2891895"/>
            <a:chExt cx="619547" cy="461665"/>
          </a:xfrm>
        </p:grpSpPr>
        <p:sp>
          <p:nvSpPr>
            <p:cNvPr id="78" name="TextBox 77"/>
            <p:cNvSpPr txBox="1"/>
            <p:nvPr/>
          </p:nvSpPr>
          <p:spPr>
            <a:xfrm>
              <a:off x="8748905" y="289189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v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flipH="1" flipV="1">
              <a:off x="8472722" y="3152910"/>
              <a:ext cx="327265" cy="4998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" name="TextBox 81"/>
          <p:cNvSpPr txBox="1"/>
          <p:nvPr/>
        </p:nvSpPr>
        <p:spPr>
          <a:xfrm>
            <a:off x="449943" y="555897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4" name="Line 65"/>
          <p:cNvSpPr>
            <a:spLocks noChangeShapeType="1"/>
          </p:cNvSpPr>
          <p:nvPr/>
        </p:nvSpPr>
        <p:spPr bwMode="auto">
          <a:xfrm>
            <a:off x="1254726" y="37613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5561150" y="3924300"/>
            <a:ext cx="2427890" cy="931567"/>
          </a:xfrm>
          <a:prstGeom prst="wedgeRoundRectCallout">
            <a:avLst>
              <a:gd name="adj1" fmla="val 47286"/>
              <a:gd name="adj2" fmla="val 21314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discovered this this Vertex yet!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1470626" y="40661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0" name="Line 65"/>
          <p:cNvSpPr>
            <a:spLocks noChangeShapeType="1"/>
          </p:cNvSpPr>
          <p:nvPr/>
        </p:nvSpPr>
        <p:spPr bwMode="auto">
          <a:xfrm>
            <a:off x="1470626" y="43709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7030A0"/>
                </a:solidFill>
              </a:rPr>
              <a:t>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619726" y="34692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ounded Rectangular Callout 92"/>
          <p:cNvSpPr/>
          <p:nvPr/>
        </p:nvSpPr>
        <p:spPr bwMode="auto">
          <a:xfrm>
            <a:off x="6716110" y="3048000"/>
            <a:ext cx="2427890" cy="931567"/>
          </a:xfrm>
          <a:prstGeom prst="wedgeRoundRectCallout">
            <a:avLst>
              <a:gd name="adj1" fmla="val -29608"/>
              <a:gd name="adj2" fmla="val 249956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Vertex c has no other edges, so we’re done with it.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95" name="Isosceles Triangle 9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82" grpId="0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90" grpId="0" animBg="1"/>
      <p:bldP spid="90" grpId="1" animBg="1"/>
      <p:bldP spid="91" grpId="0"/>
      <p:bldP spid="92" grpId="0" animBg="1"/>
      <p:bldP spid="92" grpId="1" animBg="1"/>
      <p:bldP spid="93" grpId="0" animBg="1"/>
      <p:bldP spid="9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0</a:t>
                </a:r>
                <a:endParaRPr lang="en-US" sz="1800" dirty="0"/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1</a:t>
                </a:r>
                <a:endParaRPr lang="en-US" sz="1800" dirty="0"/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2</a:t>
                </a:r>
                <a:endParaRPr lang="en-US" sz="1800" dirty="0"/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3</a:t>
                </a:r>
                <a:endParaRPr lang="en-US" sz="1800" dirty="0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4</a:t>
              </a:r>
              <a:endParaRPr lang="en-US" sz="1800" dirty="0"/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6666"/>
                </a:solidFill>
              </a:rPr>
              <a:t>Breadth-First-Search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6600CC"/>
                </a:solidFill>
              </a:rPr>
              <a:t>startVertex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Add </a:t>
            </a:r>
            <a:r>
              <a:rPr lang="en-US" sz="2000" dirty="0"/>
              <a:t>the starting vertex to our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 smtClean="0"/>
              <a:t>   Mark </a:t>
            </a:r>
            <a:r>
              <a:rPr lang="en-US" sz="2000" dirty="0"/>
              <a:t>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 smtClean="0"/>
              <a:t>   While </a:t>
            </a:r>
            <a:r>
              <a:rPr lang="en-US" sz="2000" dirty="0"/>
              <a:t>the queue is not empty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 smtClean="0">
                <a:solidFill>
                  <a:srgbClr val="A50021"/>
                </a:solidFill>
              </a:rPr>
              <a:t>}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Breadth-first Traversal Demo</a:t>
            </a:r>
            <a:endParaRPr lang="en-US" sz="3200" dirty="0"/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3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34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260600" y="553372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383243" y="25391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661767" y="284918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" name="Group 54"/>
          <p:cNvGrpSpPr/>
          <p:nvPr/>
        </p:nvGrpSpPr>
        <p:grpSpPr>
          <a:xfrm>
            <a:off x="7609451" y="4404075"/>
            <a:ext cx="343364" cy="946371"/>
            <a:chOff x="8346970" y="2285562"/>
            <a:chExt cx="343364" cy="946371"/>
          </a:xfrm>
        </p:grpSpPr>
        <p:sp>
          <p:nvSpPr>
            <p:cNvPr id="72" name="TextBox 71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Line 65"/>
          <p:cNvSpPr>
            <a:spLocks noChangeShapeType="1"/>
          </p:cNvSpPr>
          <p:nvPr/>
        </p:nvSpPr>
        <p:spPr bwMode="auto">
          <a:xfrm>
            <a:off x="652806" y="316294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6" name="Line 65"/>
          <p:cNvSpPr>
            <a:spLocks noChangeShapeType="1"/>
          </p:cNvSpPr>
          <p:nvPr/>
        </p:nvSpPr>
        <p:spPr bwMode="auto">
          <a:xfrm>
            <a:off x="643845" y="34587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 bwMode="auto">
          <a:xfrm>
            <a:off x="7876478" y="5664820"/>
            <a:ext cx="468352" cy="223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3" name="Group 54"/>
          <p:cNvGrpSpPr/>
          <p:nvPr/>
        </p:nvGrpSpPr>
        <p:grpSpPr>
          <a:xfrm>
            <a:off x="8243289" y="4828321"/>
            <a:ext cx="343364" cy="946371"/>
            <a:chOff x="8346970" y="2285562"/>
            <a:chExt cx="343364" cy="946371"/>
          </a:xfrm>
        </p:grpSpPr>
        <p:sp>
          <p:nvSpPr>
            <p:cNvPr id="87" name="TextBox 86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v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Line 65"/>
          <p:cNvSpPr>
            <a:spLocks noChangeShapeType="1"/>
          </p:cNvSpPr>
          <p:nvPr/>
        </p:nvSpPr>
        <p:spPr bwMode="auto">
          <a:xfrm>
            <a:off x="1240745" y="37762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7" name="Rounded Rectangular Callout 96"/>
          <p:cNvSpPr/>
          <p:nvPr/>
        </p:nvSpPr>
        <p:spPr bwMode="auto">
          <a:xfrm>
            <a:off x="5980250" y="3352800"/>
            <a:ext cx="2427890" cy="931567"/>
          </a:xfrm>
          <a:prstGeom prst="wedgeRoundRectCallout">
            <a:avLst>
              <a:gd name="adj1" fmla="val 47286"/>
              <a:gd name="adj2" fmla="val 21314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discovered this this Vertex yet!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8" name="Line 65"/>
          <p:cNvSpPr>
            <a:spLocks noChangeShapeType="1"/>
          </p:cNvSpPr>
          <p:nvPr/>
        </p:nvSpPr>
        <p:spPr bwMode="auto">
          <a:xfrm>
            <a:off x="1469345" y="40937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2" name="Line 65"/>
          <p:cNvSpPr>
            <a:spLocks noChangeShapeType="1"/>
          </p:cNvSpPr>
          <p:nvPr/>
        </p:nvSpPr>
        <p:spPr bwMode="auto">
          <a:xfrm>
            <a:off x="1482045" y="43858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65"/>
          <p:cNvSpPr>
            <a:spLocks noChangeShapeType="1"/>
          </p:cNvSpPr>
          <p:nvPr/>
        </p:nvSpPr>
        <p:spPr bwMode="auto">
          <a:xfrm>
            <a:off x="643845" y="34587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 bwMode="auto">
          <a:xfrm>
            <a:off x="7766078" y="5770419"/>
            <a:ext cx="204300" cy="5249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Line 65"/>
          <p:cNvSpPr>
            <a:spLocks noChangeShapeType="1"/>
          </p:cNvSpPr>
          <p:nvPr/>
        </p:nvSpPr>
        <p:spPr bwMode="auto">
          <a:xfrm>
            <a:off x="1239605" y="37774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ounded Rectangular Callout 107"/>
          <p:cNvSpPr/>
          <p:nvPr/>
        </p:nvSpPr>
        <p:spPr bwMode="auto">
          <a:xfrm>
            <a:off x="5356795" y="3976255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Ah ha! We have already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800" dirty="0" smtClean="0"/>
              <a:t>discovered this this Vertex!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9" name="Line 65"/>
          <p:cNvSpPr>
            <a:spLocks noChangeShapeType="1"/>
          </p:cNvSpPr>
          <p:nvPr/>
        </p:nvSpPr>
        <p:spPr bwMode="auto">
          <a:xfrm>
            <a:off x="630005" y="345878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ounded Rectangular Callout 109"/>
          <p:cNvSpPr/>
          <p:nvPr/>
        </p:nvSpPr>
        <p:spPr bwMode="auto">
          <a:xfrm>
            <a:off x="5121268" y="3006437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#1 has no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more outgoing edges…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112" name="Isosceles Triangle 111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13281 -0.0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-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06684 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3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91" grpId="0"/>
      <p:bldP spid="92" grpId="0" animBg="1"/>
      <p:bldP spid="92" grpId="1" animBg="1"/>
      <p:bldP spid="65" grpId="0" animBg="1"/>
      <p:bldP spid="65" grpId="1" animBg="1"/>
      <p:bldP spid="74" grpId="0" animBg="1"/>
      <p:bldP spid="74" grpId="1" animBg="1"/>
      <p:bldP spid="75" grpId="0"/>
      <p:bldP spid="76" grpId="0" animBg="1"/>
      <p:bldP spid="76" grpId="1" animBg="1"/>
      <p:bldP spid="95" grpId="0" animBg="1"/>
      <p:bldP spid="95" grpId="1" animBg="1"/>
      <p:bldP spid="96" grpId="0"/>
      <p:bldP spid="97" grpId="0" animBg="1"/>
      <p:bldP spid="97" grpId="1" animBg="1"/>
      <p:bldP spid="98" grpId="0" animBg="1"/>
      <p:bldP spid="98" grpId="1" animBg="1"/>
      <p:bldP spid="102" grpId="0" animBg="1"/>
      <p:bldP spid="102" grpId="1" animBg="1"/>
      <p:bldP spid="103" grpId="0" animBg="1"/>
      <p:bldP spid="103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0</a:t>
                </a:r>
                <a:endParaRPr lang="en-US" sz="1800" dirty="0"/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1</a:t>
                </a:r>
                <a:endParaRPr lang="en-US" sz="1800" dirty="0"/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2</a:t>
                </a:r>
                <a:endParaRPr lang="en-US" sz="1800" dirty="0"/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3</a:t>
                </a:r>
                <a:endParaRPr lang="en-US" sz="1800" dirty="0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4</a:t>
              </a:r>
              <a:endParaRPr lang="en-US" sz="1800" dirty="0"/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6666"/>
                </a:solidFill>
              </a:rPr>
              <a:t>Breadth-First-Search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6600CC"/>
                </a:solidFill>
              </a:rPr>
              <a:t>startVertex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Add </a:t>
            </a:r>
            <a:r>
              <a:rPr lang="en-US" sz="2000" dirty="0"/>
              <a:t>the starting vertex to our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 smtClean="0"/>
              <a:t>   Mark </a:t>
            </a:r>
            <a:r>
              <a:rPr lang="en-US" sz="2000" dirty="0"/>
              <a:t>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 smtClean="0"/>
              <a:t>   While </a:t>
            </a:r>
            <a:r>
              <a:rPr lang="en-US" sz="2000" dirty="0"/>
              <a:t>the queue is not empty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 smtClean="0">
                <a:solidFill>
                  <a:srgbClr val="A50021"/>
                </a:solidFill>
              </a:rPr>
              <a:t>}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Breadth-first Traversal Demo</a:t>
            </a:r>
            <a:endParaRPr lang="en-US" sz="3200" dirty="0"/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3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678690" y="553372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383243" y="25391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2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34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646483" y="28577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" name="Group 54"/>
          <p:cNvGrpSpPr/>
          <p:nvPr/>
        </p:nvGrpSpPr>
        <p:grpSpPr>
          <a:xfrm>
            <a:off x="6567918" y="6343249"/>
            <a:ext cx="1295706" cy="461665"/>
            <a:chOff x="8402390" y="2285562"/>
            <a:chExt cx="1295706" cy="461665"/>
          </a:xfrm>
        </p:grpSpPr>
        <p:sp>
          <p:nvSpPr>
            <p:cNvPr id="80" name="TextBox 79"/>
            <p:cNvSpPr txBox="1"/>
            <p:nvPr/>
          </p:nvSpPr>
          <p:spPr>
            <a:xfrm>
              <a:off x="840239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flipV="1">
              <a:off x="8658990" y="2386348"/>
              <a:ext cx="1039106" cy="13591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3" name="Group 82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84" name="Isosceles Triangle 8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688046" y="31487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851683" y="74818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3" name="Line 65"/>
          <p:cNvSpPr>
            <a:spLocks noChangeShapeType="1"/>
          </p:cNvSpPr>
          <p:nvPr/>
        </p:nvSpPr>
        <p:spPr bwMode="auto">
          <a:xfrm>
            <a:off x="688041" y="34535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5315232" y="3934691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#3 has NO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outgoing edges at all! So we’re done.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-0.13194 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-0.00047 L -0.06372 -0.000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 animBg="1"/>
      <p:bldP spid="92" grpId="1" animBg="1"/>
      <p:bldP spid="96" grpId="0"/>
      <p:bldP spid="78" grpId="0" animBg="1"/>
      <p:bldP spid="78" grpId="1" animBg="1"/>
      <p:bldP spid="86" grpId="0" animBg="1"/>
      <p:bldP spid="86" grpId="1" animBg="1"/>
      <p:bldP spid="90" grpId="0"/>
      <p:bldP spid="93" grpId="0" animBg="1"/>
      <p:bldP spid="93" grpId="1" animBg="1"/>
      <p:bldP spid="99" grpId="0" animBg="1"/>
      <p:bldP spid="9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0</a:t>
                </a:r>
                <a:endParaRPr lang="en-US" sz="1800" dirty="0"/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1</a:t>
                </a:r>
                <a:endParaRPr lang="en-US" sz="1800" dirty="0"/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2</a:t>
                </a:r>
                <a:endParaRPr lang="en-US" sz="1800" dirty="0"/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3</a:t>
                </a:r>
                <a:endParaRPr lang="en-US" sz="1800" dirty="0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4</a:t>
              </a:r>
              <a:endParaRPr lang="en-US" sz="1800" dirty="0"/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6666"/>
                </a:solidFill>
              </a:rPr>
              <a:t>Breadth-First-Search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6600CC"/>
                </a:solidFill>
              </a:rPr>
              <a:t>startVertex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Add </a:t>
            </a:r>
            <a:r>
              <a:rPr lang="en-US" sz="2000" dirty="0"/>
              <a:t>the starting vertex to our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 smtClean="0"/>
              <a:t>   Mark </a:t>
            </a:r>
            <a:r>
              <a:rPr lang="en-US" sz="2000" dirty="0"/>
              <a:t>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 smtClean="0"/>
              <a:t>   While </a:t>
            </a:r>
            <a:r>
              <a:rPr lang="en-US" sz="2000" dirty="0"/>
              <a:t>the queue is not empty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 smtClean="0">
                <a:solidFill>
                  <a:srgbClr val="A50021"/>
                </a:solidFill>
              </a:rPr>
              <a:t>}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Breadth-first Traversal Demo</a:t>
            </a:r>
            <a:endParaRPr lang="en-US" sz="3200" dirty="0"/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22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383243" y="25391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646483" y="28577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82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84" name="Isosceles Triangle 8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688046" y="31487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65"/>
          <p:cNvSpPr>
            <a:spLocks noChangeShapeType="1"/>
          </p:cNvSpPr>
          <p:nvPr/>
        </p:nvSpPr>
        <p:spPr bwMode="auto">
          <a:xfrm>
            <a:off x="688041" y="34535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678685" y="553719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2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60" name="Group 54"/>
          <p:cNvGrpSpPr/>
          <p:nvPr/>
        </p:nvGrpSpPr>
        <p:grpSpPr>
          <a:xfrm>
            <a:off x="8232926" y="4778160"/>
            <a:ext cx="343364" cy="946371"/>
            <a:chOff x="8346970" y="2285562"/>
            <a:chExt cx="343364" cy="946371"/>
          </a:xfrm>
        </p:grpSpPr>
        <p:sp>
          <p:nvSpPr>
            <p:cNvPr id="61" name="TextBox 60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51683" y="74818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58843" y="101811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8469983" y="5471381"/>
            <a:ext cx="325225" cy="3804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oup 54"/>
          <p:cNvGrpSpPr/>
          <p:nvPr/>
        </p:nvGrpSpPr>
        <p:grpSpPr>
          <a:xfrm>
            <a:off x="8684709" y="4166191"/>
            <a:ext cx="343364" cy="946371"/>
            <a:chOff x="8346970" y="2285562"/>
            <a:chExt cx="343364" cy="946371"/>
          </a:xfrm>
        </p:grpSpPr>
        <p:sp>
          <p:nvSpPr>
            <p:cNvPr id="69" name="TextBox 68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v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" name="Line 65"/>
          <p:cNvSpPr>
            <a:spLocks noChangeShapeType="1"/>
          </p:cNvSpPr>
          <p:nvPr/>
        </p:nvSpPr>
        <p:spPr bwMode="auto">
          <a:xfrm>
            <a:off x="1260855" y="375308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65"/>
          <p:cNvSpPr>
            <a:spLocks noChangeShapeType="1"/>
          </p:cNvSpPr>
          <p:nvPr/>
        </p:nvSpPr>
        <p:spPr bwMode="auto">
          <a:xfrm>
            <a:off x="1486828" y="40946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98"/>
          <p:cNvGrpSpPr/>
          <p:nvPr/>
        </p:nvGrpSpPr>
        <p:grpSpPr>
          <a:xfrm>
            <a:off x="8687901" y="5480428"/>
            <a:ext cx="359543" cy="453973"/>
            <a:chOff x="7081781" y="3026983"/>
            <a:chExt cx="359543" cy="453973"/>
          </a:xfrm>
        </p:grpSpPr>
        <p:sp>
          <p:nvSpPr>
            <p:cNvPr id="74" name="Isosceles Triangle 7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1513108" y="43836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67204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2" name="Line 65"/>
          <p:cNvSpPr>
            <a:spLocks noChangeShapeType="1"/>
          </p:cNvSpPr>
          <p:nvPr/>
        </p:nvSpPr>
        <p:spPr bwMode="auto">
          <a:xfrm>
            <a:off x="677536" y="34535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5814951" y="3437361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#2 has no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more outgoing edges…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367481" y="254438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667026" y="285444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65"/>
          <p:cNvSpPr>
            <a:spLocks noChangeShapeType="1"/>
          </p:cNvSpPr>
          <p:nvPr/>
        </p:nvSpPr>
        <p:spPr bwMode="auto">
          <a:xfrm>
            <a:off x="703816" y="316450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853593" y="127561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4!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8" name="Line 65"/>
          <p:cNvSpPr>
            <a:spLocks noChangeShapeType="1"/>
          </p:cNvSpPr>
          <p:nvPr/>
        </p:nvSpPr>
        <p:spPr bwMode="auto">
          <a:xfrm>
            <a:off x="688056" y="34535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ounded Rectangular Callout 101"/>
          <p:cNvSpPr/>
          <p:nvPr/>
        </p:nvSpPr>
        <p:spPr bwMode="auto">
          <a:xfrm>
            <a:off x="6177558" y="2780464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#4 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has NO 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outgoing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edges…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3" name="Line 65"/>
          <p:cNvSpPr>
            <a:spLocks noChangeShapeType="1"/>
          </p:cNvSpPr>
          <p:nvPr/>
        </p:nvSpPr>
        <p:spPr bwMode="auto">
          <a:xfrm>
            <a:off x="393756" y="253913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ounded Rectangular Callout 103"/>
          <p:cNvSpPr/>
          <p:nvPr/>
        </p:nvSpPr>
        <p:spPr bwMode="auto">
          <a:xfrm>
            <a:off x="2262455" y="315788"/>
            <a:ext cx="2427890" cy="931567"/>
          </a:xfrm>
          <a:prstGeom prst="wedgeRoundRectCallout">
            <a:avLst>
              <a:gd name="adj1" fmla="val -48916"/>
              <a:gd name="adj2" fmla="val 176736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finally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we’re done!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13629 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8099E-6 L -0.13056 1.38099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  <p:bldP spid="78" grpId="0" animBg="1"/>
      <p:bldP spid="78" grpId="1" animBg="1"/>
      <p:bldP spid="86" grpId="0" animBg="1"/>
      <p:bldP spid="86" grpId="1" animBg="1"/>
      <p:bldP spid="93" grpId="0" animBg="1"/>
      <p:bldP spid="93" grpId="1" animBg="1"/>
      <p:bldP spid="59" grpId="0" build="allAtOnce"/>
      <p:bldP spid="63" grpId="0"/>
      <p:bldP spid="71" grpId="0" animBg="1"/>
      <p:bldP spid="71" grpId="1" animBg="1"/>
      <p:bldP spid="72" grpId="0" animBg="1"/>
      <p:bldP spid="72" grpId="1" animBg="1"/>
      <p:bldP spid="77" grpId="0" animBg="1"/>
      <p:bldP spid="77" grpId="1" animBg="1"/>
      <p:bldP spid="79" grpId="0"/>
      <p:bldP spid="79" grpId="1"/>
      <p:bldP spid="82" grpId="0" animBg="1"/>
      <p:bldP spid="82" grpId="1" animBg="1"/>
      <p:bldP spid="83" grpId="0" animBg="1"/>
      <p:bldP spid="83" grpId="1" animBg="1"/>
      <p:bldP spid="87" grpId="0" animBg="1"/>
      <p:bldP spid="87" grpId="1" animBg="1"/>
      <p:bldP spid="94" grpId="0" animBg="1"/>
      <p:bldP spid="94" grpId="1" animBg="1"/>
      <p:bldP spid="95" grpId="0" animBg="1"/>
      <p:bldP spid="95" grpId="1" animBg="1"/>
      <p:bldP spid="97" grpId="0"/>
      <p:bldP spid="98" grpId="0" animBg="1"/>
      <p:bldP spid="98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485696" y="3124200"/>
            <a:ext cx="762000" cy="685800"/>
            <a:chOff x="1104" y="2736"/>
            <a:chExt cx="480" cy="432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61" y="2826"/>
              <a:ext cx="41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Start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3693784" y="2743200"/>
            <a:ext cx="762000" cy="685800"/>
            <a:chOff x="1104" y="2736"/>
            <a:chExt cx="480" cy="432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142" y="2826"/>
              <a:ext cx="4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Goblin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3541384" y="3886200"/>
            <a:ext cx="762000" cy="685800"/>
            <a:chOff x="1104" y="2736"/>
            <a:chExt cx="480" cy="432"/>
          </a:xfrm>
        </p:grpSpPr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146" y="2826"/>
              <a:ext cx="42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Ghoul</a:t>
              </a:r>
            </a:p>
            <a:p>
              <a:pPr algn="ctr"/>
              <a:r>
                <a:rPr lang="en-US" sz="1400"/>
                <a:t>Study</a:t>
              </a:r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474584" y="4419600"/>
            <a:ext cx="762000" cy="685800"/>
            <a:chOff x="1104" y="2736"/>
            <a:chExt cx="480" cy="432"/>
          </a:xfrm>
        </p:grpSpPr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146" y="2826"/>
              <a:ext cx="4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Ghost</a:t>
              </a:r>
            </a:p>
            <a:p>
              <a:pPr algn="ctr"/>
              <a:r>
                <a:rPr lang="en-US" sz="1400"/>
                <a:t>Galley</a:t>
              </a: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5039984" y="2819400"/>
            <a:ext cx="868362" cy="685800"/>
            <a:chOff x="1088" y="2736"/>
            <a:chExt cx="547" cy="432"/>
          </a:xfrm>
        </p:grpSpPr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088" y="2826"/>
              <a:ext cx="54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Witch</a:t>
              </a:r>
            </a:p>
            <a:p>
              <a:pPr algn="ctr"/>
              <a:r>
                <a:rPr lang="en-US" sz="1400"/>
                <a:t>Hangout</a:t>
              </a: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6276646" y="2819400"/>
            <a:ext cx="985838" cy="685800"/>
            <a:chOff x="1051" y="2736"/>
            <a:chExt cx="621" cy="432"/>
          </a:xfrm>
        </p:grpSpPr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051" y="2826"/>
              <a:ext cx="62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Bats</a:t>
              </a:r>
            </a:p>
            <a:p>
              <a:pPr algn="ctr"/>
              <a:r>
                <a:rPr lang="en-US" sz="1400"/>
                <a:t>Bathroom</a:t>
              </a: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4578021" y="3962400"/>
            <a:ext cx="874713" cy="685800"/>
            <a:chOff x="1085" y="2736"/>
            <a:chExt cx="551" cy="432"/>
          </a:xfrm>
        </p:grpSpPr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1085" y="2826"/>
              <a:ext cx="55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Warlock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370184" y="4724400"/>
            <a:ext cx="798512" cy="685800"/>
            <a:chOff x="1104" y="2736"/>
            <a:chExt cx="503" cy="432"/>
          </a:xfrm>
        </p:grpSpPr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1119" y="2826"/>
              <a:ext cx="4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Carey’s</a:t>
              </a:r>
            </a:p>
            <a:p>
              <a:pPr algn="ctr"/>
              <a:r>
                <a:rPr lang="en-US" sz="1400"/>
                <a:t>Corner</a:t>
              </a:r>
            </a:p>
          </p:txBody>
        </p:sp>
      </p:grpSp>
      <p:sp>
        <p:nvSpPr>
          <p:cNvPr id="28" name="Line 30"/>
          <p:cNvSpPr>
            <a:spLocks noChangeShapeType="1"/>
          </p:cNvSpPr>
          <p:nvPr/>
        </p:nvSpPr>
        <p:spPr bwMode="auto">
          <a:xfrm flipV="1">
            <a:off x="3171496" y="3124200"/>
            <a:ext cx="533400" cy="152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 flipV="1">
            <a:off x="2790496" y="3810000"/>
            <a:ext cx="76200" cy="6096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3182609" y="3635375"/>
            <a:ext cx="511175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4466896" y="3090863"/>
            <a:ext cx="609600" cy="95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V="1">
            <a:off x="4228771" y="3440113"/>
            <a:ext cx="1044575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5806746" y="3090863"/>
            <a:ext cx="576263" cy="444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 flipV="1">
            <a:off x="5262234" y="3440113"/>
            <a:ext cx="1349375" cy="7191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4162096" y="4495800"/>
            <a:ext cx="1230313" cy="555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8"/>
          <p:cNvGrpSpPr>
            <a:grpSpLocks/>
          </p:cNvGrpSpPr>
          <p:nvPr/>
        </p:nvGrpSpPr>
        <p:grpSpPr bwMode="auto">
          <a:xfrm>
            <a:off x="6143296" y="4038600"/>
            <a:ext cx="939800" cy="685800"/>
            <a:chOff x="1063" y="2736"/>
            <a:chExt cx="592" cy="432"/>
          </a:xfrm>
        </p:grpSpPr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1063" y="2826"/>
              <a:ext cx="5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Treasure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5881359" y="4354513"/>
            <a:ext cx="349250" cy="4032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42"/>
          <p:cNvSpPr>
            <a:spLocks noChangeArrowheads="1"/>
          </p:cNvSpPr>
          <p:nvPr/>
        </p:nvSpPr>
        <p:spPr bwMode="auto">
          <a:xfrm>
            <a:off x="2409496" y="3048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43"/>
          <p:cNvSpPr>
            <a:spLocks noChangeArrowheads="1"/>
          </p:cNvSpPr>
          <p:nvPr/>
        </p:nvSpPr>
        <p:spPr bwMode="auto">
          <a:xfrm>
            <a:off x="3628696" y="2667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4"/>
          <p:cNvSpPr>
            <a:spLocks noChangeArrowheads="1"/>
          </p:cNvSpPr>
          <p:nvPr/>
        </p:nvSpPr>
        <p:spPr bwMode="auto">
          <a:xfrm>
            <a:off x="3476296" y="3810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5"/>
          <p:cNvSpPr>
            <a:spLocks noChangeArrowheads="1"/>
          </p:cNvSpPr>
          <p:nvPr/>
        </p:nvSpPr>
        <p:spPr bwMode="auto">
          <a:xfrm>
            <a:off x="2409496" y="43434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6"/>
          <p:cNvSpPr>
            <a:spLocks noChangeArrowheads="1"/>
          </p:cNvSpPr>
          <p:nvPr/>
        </p:nvSpPr>
        <p:spPr bwMode="auto">
          <a:xfrm>
            <a:off x="5000296" y="2743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7"/>
          <p:cNvSpPr>
            <a:spLocks noChangeArrowheads="1"/>
          </p:cNvSpPr>
          <p:nvPr/>
        </p:nvSpPr>
        <p:spPr bwMode="auto">
          <a:xfrm>
            <a:off x="5305096" y="4648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8"/>
          <p:cNvSpPr>
            <a:spLocks noChangeArrowheads="1"/>
          </p:cNvSpPr>
          <p:nvPr/>
        </p:nvSpPr>
        <p:spPr bwMode="auto">
          <a:xfrm>
            <a:off x="6295696" y="2752725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6143296" y="39624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50"/>
          <p:cNvSpPr>
            <a:spLocks noChangeArrowheads="1"/>
          </p:cNvSpPr>
          <p:nvPr/>
        </p:nvSpPr>
        <p:spPr bwMode="auto">
          <a:xfrm>
            <a:off x="4543096" y="3886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600" dirty="0" smtClean="0"/>
              <a:t>Breadth-first Traversal Challenge</a:t>
            </a:r>
            <a:endParaRPr lang="en-US" sz="3600" dirty="0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99545" y="1112838"/>
            <a:ext cx="851338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dirty="0" smtClean="0"/>
              <a:t>What does </a:t>
            </a:r>
            <a:r>
              <a:rPr lang="en-US" sz="2300" dirty="0"/>
              <a:t>a </a:t>
            </a:r>
            <a:r>
              <a:rPr lang="en-US" sz="2300" dirty="0" smtClean="0">
                <a:solidFill>
                  <a:srgbClr val="7030A0"/>
                </a:solidFill>
              </a:rPr>
              <a:t>Breadth-first Traversal </a:t>
            </a:r>
            <a:r>
              <a:rPr lang="en-US" sz="2300" dirty="0"/>
              <a:t>look </a:t>
            </a:r>
            <a:r>
              <a:rPr lang="en-US" sz="2300" dirty="0" smtClean="0"/>
              <a:t>like on this graph?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C616-59CF-48EC-B33D-023271D6DD7F}" type="slidenum">
              <a:rPr lang="en-US"/>
              <a:pPr/>
              <a:t>35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-76200"/>
            <a:ext cx="8377238" cy="1143000"/>
          </a:xfrm>
        </p:spPr>
        <p:txBody>
          <a:bodyPr/>
          <a:lstStyle/>
          <a:p>
            <a:r>
              <a:rPr lang="en-US"/>
              <a:t>Graphs With Weighted Edges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517525" y="1133475"/>
            <a:ext cx="824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Courier New" pitchFamily="49" charset="0"/>
              </a:rPr>
              <a:t>What does it mean for a graph to have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weighted edges</a:t>
            </a:r>
            <a:r>
              <a:rPr lang="en-US">
                <a:cs typeface="Courier New" pitchFamily="49" charset="0"/>
              </a:rPr>
              <a:t>? </a:t>
            </a:r>
          </a:p>
        </p:txBody>
      </p:sp>
      <p:sp>
        <p:nvSpPr>
          <p:cNvPr id="709636" name="Text Box 4"/>
          <p:cNvSpPr txBox="1">
            <a:spLocks noChangeArrowheads="1"/>
          </p:cNvSpPr>
          <p:nvPr/>
        </p:nvSpPr>
        <p:spPr bwMode="auto">
          <a:xfrm>
            <a:off x="517525" y="1951038"/>
            <a:ext cx="824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cs typeface="Courier New" pitchFamily="49" charset="0"/>
              </a:rPr>
              <a:t>: Each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edge</a:t>
            </a:r>
            <a:r>
              <a:rPr lang="en-US">
                <a:cs typeface="Courier New" pitchFamily="49" charset="0"/>
              </a:rPr>
              <a:t> connecting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u</a:t>
            </a:r>
            <a:r>
              <a:rPr lang="en-US">
                <a:cs typeface="Courier New" pitchFamily="49" charset="0"/>
              </a:rPr>
              <a:t> with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v</a:t>
            </a:r>
            <a:r>
              <a:rPr lang="en-US">
                <a:cs typeface="Courier New" pitchFamily="49" charset="0"/>
              </a:rPr>
              <a:t> has a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weight</a:t>
            </a:r>
            <a:r>
              <a:rPr lang="en-US">
                <a:cs typeface="Courier New" pitchFamily="49" charset="0"/>
              </a:rPr>
              <a:t> or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cost </a:t>
            </a:r>
            <a:r>
              <a:rPr lang="en-US">
                <a:cs typeface="Courier New" pitchFamily="49" charset="0"/>
              </a:rPr>
              <a:t>associated with it.</a:t>
            </a:r>
            <a:endParaRPr lang="en-US"/>
          </a:p>
        </p:txBody>
      </p:sp>
      <p:sp>
        <p:nvSpPr>
          <p:cNvPr id="709637" name="Rectangle 5"/>
          <p:cNvSpPr>
            <a:spLocks noChangeArrowheads="1"/>
          </p:cNvSpPr>
          <p:nvPr/>
        </p:nvSpPr>
        <p:spPr bwMode="auto">
          <a:xfrm>
            <a:off x="344488" y="3200400"/>
            <a:ext cx="836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Why would we want to have weighted edges?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09661" name="Group 29"/>
          <p:cNvGrpSpPr>
            <a:grpSpLocks/>
          </p:cNvGrpSpPr>
          <p:nvPr/>
        </p:nvGrpSpPr>
        <p:grpSpPr bwMode="auto">
          <a:xfrm>
            <a:off x="1187450" y="3867150"/>
            <a:ext cx="4037013" cy="2481263"/>
            <a:chOff x="748" y="2436"/>
            <a:chExt cx="2543" cy="1563"/>
          </a:xfrm>
        </p:grpSpPr>
        <p:sp>
          <p:nvSpPr>
            <p:cNvPr id="709638" name="Oval 6"/>
            <p:cNvSpPr>
              <a:spLocks noChangeArrowheads="1"/>
            </p:cNvSpPr>
            <p:nvPr/>
          </p:nvSpPr>
          <p:spPr bwMode="auto">
            <a:xfrm>
              <a:off x="86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39" name="Text Box 7"/>
            <p:cNvSpPr txBox="1">
              <a:spLocks noChangeArrowheads="1"/>
            </p:cNvSpPr>
            <p:nvPr/>
          </p:nvSpPr>
          <p:spPr bwMode="auto">
            <a:xfrm>
              <a:off x="858" y="3007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</a:t>
              </a:r>
            </a:p>
          </p:txBody>
        </p:sp>
        <p:sp>
          <p:nvSpPr>
            <p:cNvPr id="709640" name="Oval 8"/>
            <p:cNvSpPr>
              <a:spLocks noChangeArrowheads="1"/>
            </p:cNvSpPr>
            <p:nvPr/>
          </p:nvSpPr>
          <p:spPr bwMode="auto">
            <a:xfrm>
              <a:off x="252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1" name="Text Box 9"/>
            <p:cNvSpPr txBox="1">
              <a:spLocks noChangeArrowheads="1"/>
            </p:cNvSpPr>
            <p:nvPr/>
          </p:nvSpPr>
          <p:spPr bwMode="auto">
            <a:xfrm>
              <a:off x="2518" y="3007"/>
              <a:ext cx="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NY</a:t>
              </a:r>
            </a:p>
          </p:txBody>
        </p:sp>
        <p:sp>
          <p:nvSpPr>
            <p:cNvPr id="709642" name="Oval 10"/>
            <p:cNvSpPr>
              <a:spLocks noChangeArrowheads="1"/>
            </p:cNvSpPr>
            <p:nvPr/>
          </p:nvSpPr>
          <p:spPr bwMode="auto">
            <a:xfrm>
              <a:off x="2550" y="3600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3" name="Text Box 11"/>
            <p:cNvSpPr txBox="1">
              <a:spLocks noChangeArrowheads="1"/>
            </p:cNvSpPr>
            <p:nvPr/>
          </p:nvSpPr>
          <p:spPr bwMode="auto">
            <a:xfrm>
              <a:off x="2544" y="3631"/>
              <a:ext cx="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FL</a:t>
              </a:r>
            </a:p>
          </p:txBody>
        </p:sp>
        <p:sp>
          <p:nvSpPr>
            <p:cNvPr id="709644" name="Oval 12"/>
            <p:cNvSpPr>
              <a:spLocks noChangeArrowheads="1"/>
            </p:cNvSpPr>
            <p:nvPr/>
          </p:nvSpPr>
          <p:spPr bwMode="auto">
            <a:xfrm>
              <a:off x="1468" y="3663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5" name="Text Box 13"/>
            <p:cNvSpPr txBox="1">
              <a:spLocks noChangeArrowheads="1"/>
            </p:cNvSpPr>
            <p:nvPr/>
          </p:nvSpPr>
          <p:spPr bwMode="auto">
            <a:xfrm>
              <a:off x="1462" y="3694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TX</a:t>
              </a:r>
            </a:p>
          </p:txBody>
        </p:sp>
        <p:sp>
          <p:nvSpPr>
            <p:cNvPr id="709646" name="Oval 14"/>
            <p:cNvSpPr>
              <a:spLocks noChangeArrowheads="1"/>
            </p:cNvSpPr>
            <p:nvPr/>
          </p:nvSpPr>
          <p:spPr bwMode="auto">
            <a:xfrm>
              <a:off x="817" y="243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7" name="Text Box 15"/>
            <p:cNvSpPr txBox="1">
              <a:spLocks noChangeArrowheads="1"/>
            </p:cNvSpPr>
            <p:nvPr/>
          </p:nvSpPr>
          <p:spPr bwMode="auto">
            <a:xfrm>
              <a:off x="748" y="2467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WA</a:t>
              </a:r>
            </a:p>
          </p:txBody>
        </p:sp>
        <p:sp>
          <p:nvSpPr>
            <p:cNvPr id="709648" name="Line 16"/>
            <p:cNvSpPr>
              <a:spLocks noChangeShapeType="1"/>
            </p:cNvSpPr>
            <p:nvPr/>
          </p:nvSpPr>
          <p:spPr bwMode="auto">
            <a:xfrm>
              <a:off x="1152" y="2688"/>
              <a:ext cx="1392" cy="4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9" name="Text Box 17"/>
            <p:cNvSpPr txBox="1">
              <a:spLocks noChangeArrowheads="1"/>
            </p:cNvSpPr>
            <p:nvPr/>
          </p:nvSpPr>
          <p:spPr bwMode="auto">
            <a:xfrm>
              <a:off x="1689" y="266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$300</a:t>
              </a:r>
            </a:p>
          </p:txBody>
        </p:sp>
        <p:sp>
          <p:nvSpPr>
            <p:cNvPr id="709650" name="Line 18"/>
            <p:cNvSpPr>
              <a:spLocks noChangeShapeType="1"/>
            </p:cNvSpPr>
            <p:nvPr/>
          </p:nvSpPr>
          <p:spPr bwMode="auto">
            <a:xfrm>
              <a:off x="1200" y="3216"/>
              <a:ext cx="1370" cy="6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1" name="Line 19"/>
            <p:cNvSpPr>
              <a:spLocks noChangeShapeType="1"/>
            </p:cNvSpPr>
            <p:nvPr/>
          </p:nvSpPr>
          <p:spPr bwMode="auto">
            <a:xfrm>
              <a:off x="1139" y="3238"/>
              <a:ext cx="1444" cy="43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2" name="Text Box 20"/>
            <p:cNvSpPr txBox="1">
              <a:spLocks noChangeArrowheads="1"/>
            </p:cNvSpPr>
            <p:nvPr/>
          </p:nvSpPr>
          <p:spPr bwMode="auto">
            <a:xfrm>
              <a:off x="1454" y="3017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$400</a:t>
              </a:r>
            </a:p>
          </p:txBody>
        </p:sp>
        <p:sp>
          <p:nvSpPr>
            <p:cNvPr id="709653" name="Text Box 21"/>
            <p:cNvSpPr txBox="1">
              <a:spLocks noChangeArrowheads="1"/>
            </p:cNvSpPr>
            <p:nvPr/>
          </p:nvSpPr>
          <p:spPr bwMode="auto">
            <a:xfrm>
              <a:off x="1920" y="355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$220</a:t>
              </a:r>
            </a:p>
          </p:txBody>
        </p:sp>
        <p:sp>
          <p:nvSpPr>
            <p:cNvPr id="709654" name="Line 22"/>
            <p:cNvSpPr>
              <a:spLocks noChangeShapeType="1"/>
            </p:cNvSpPr>
            <p:nvPr/>
          </p:nvSpPr>
          <p:spPr bwMode="auto">
            <a:xfrm>
              <a:off x="1086" y="3311"/>
              <a:ext cx="419" cy="42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5" name="Text Box 23"/>
            <p:cNvSpPr txBox="1">
              <a:spLocks noChangeArrowheads="1"/>
            </p:cNvSpPr>
            <p:nvPr/>
          </p:nvSpPr>
          <p:spPr bwMode="auto">
            <a:xfrm>
              <a:off x="801" y="3456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$180</a:t>
              </a:r>
            </a:p>
          </p:txBody>
        </p:sp>
        <p:sp>
          <p:nvSpPr>
            <p:cNvPr id="709656" name="Line 24"/>
            <p:cNvSpPr>
              <a:spLocks noChangeShapeType="1"/>
            </p:cNvSpPr>
            <p:nvPr/>
          </p:nvSpPr>
          <p:spPr bwMode="auto">
            <a:xfrm flipH="1" flipV="1">
              <a:off x="2686" y="3293"/>
              <a:ext cx="30" cy="31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7" name="Text Box 25"/>
            <p:cNvSpPr txBox="1">
              <a:spLocks noChangeArrowheads="1"/>
            </p:cNvSpPr>
            <p:nvPr/>
          </p:nvSpPr>
          <p:spPr bwMode="auto">
            <a:xfrm>
              <a:off x="2722" y="3313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</p:grpSp>
      <p:grpSp>
        <p:nvGrpSpPr>
          <p:cNvPr id="709660" name="Group 28"/>
          <p:cNvGrpSpPr>
            <a:grpSpLocks/>
          </p:cNvGrpSpPr>
          <p:nvPr/>
        </p:nvGrpSpPr>
        <p:grpSpPr bwMode="auto">
          <a:xfrm>
            <a:off x="1752600" y="3797300"/>
            <a:ext cx="2819400" cy="965200"/>
            <a:chOff x="1104" y="2392"/>
            <a:chExt cx="1776" cy="608"/>
          </a:xfrm>
        </p:grpSpPr>
        <p:sp>
          <p:nvSpPr>
            <p:cNvPr id="709658" name="Freeform 26"/>
            <p:cNvSpPr>
              <a:spLocks/>
            </p:cNvSpPr>
            <p:nvPr/>
          </p:nvSpPr>
          <p:spPr bwMode="auto">
            <a:xfrm>
              <a:off x="1104" y="2392"/>
              <a:ext cx="1656" cy="608"/>
            </a:xfrm>
            <a:custGeom>
              <a:avLst/>
              <a:gdLst>
                <a:gd name="T0" fmla="*/ 1632 w 1656"/>
                <a:gd name="T1" fmla="*/ 584 h 608"/>
                <a:gd name="T2" fmla="*/ 1584 w 1656"/>
                <a:gd name="T3" fmla="*/ 536 h 608"/>
                <a:gd name="T4" fmla="*/ 1200 w 1656"/>
                <a:gd name="T5" fmla="*/ 152 h 608"/>
                <a:gd name="T6" fmla="*/ 528 w 1656"/>
                <a:gd name="T7" fmla="*/ 8 h 608"/>
                <a:gd name="T8" fmla="*/ 0 w 1656"/>
                <a:gd name="T9" fmla="*/ 10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608">
                  <a:moveTo>
                    <a:pt x="1632" y="584"/>
                  </a:moveTo>
                  <a:cubicBezTo>
                    <a:pt x="1644" y="596"/>
                    <a:pt x="1656" y="608"/>
                    <a:pt x="1584" y="536"/>
                  </a:cubicBezTo>
                  <a:cubicBezTo>
                    <a:pt x="1512" y="464"/>
                    <a:pt x="1376" y="240"/>
                    <a:pt x="1200" y="152"/>
                  </a:cubicBezTo>
                  <a:cubicBezTo>
                    <a:pt x="1024" y="64"/>
                    <a:pt x="728" y="16"/>
                    <a:pt x="528" y="8"/>
                  </a:cubicBezTo>
                  <a:cubicBezTo>
                    <a:pt x="328" y="0"/>
                    <a:pt x="48" y="88"/>
                    <a:pt x="0" y="104"/>
                  </a:cubicBezTo>
                </a:path>
              </a:pathLst>
            </a:custGeom>
            <a:noFill/>
            <a:ln w="41275" cap="flat" cmpd="sng">
              <a:solidFill>
                <a:srgbClr val="8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9" name="Text Box 27"/>
            <p:cNvSpPr txBox="1">
              <a:spLocks noChangeArrowheads="1"/>
            </p:cNvSpPr>
            <p:nvPr/>
          </p:nvSpPr>
          <p:spPr bwMode="auto">
            <a:xfrm>
              <a:off x="2280" y="2400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$900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0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autoUpdateAnimBg="0"/>
      <p:bldP spid="70963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574E-833F-4D6A-ADEF-8FE10D987D4A}" type="slidenum">
              <a:rPr lang="en-US"/>
              <a:pPr/>
              <a:t>36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-76200"/>
            <a:ext cx="8104187" cy="1143000"/>
          </a:xfrm>
        </p:spPr>
        <p:txBody>
          <a:bodyPr/>
          <a:lstStyle/>
          <a:p>
            <a:r>
              <a:rPr lang="en-US"/>
              <a:t>Graphs With Weighted Edges</a:t>
            </a:r>
          </a:p>
        </p:txBody>
      </p:sp>
      <p:sp>
        <p:nvSpPr>
          <p:cNvPr id="710659" name="Rectangle 3"/>
          <p:cNvSpPr>
            <a:spLocks noChangeArrowheads="1"/>
          </p:cNvSpPr>
          <p:nvPr/>
        </p:nvSpPr>
        <p:spPr bwMode="auto">
          <a:xfrm>
            <a:off x="296863" y="1122363"/>
            <a:ext cx="8361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The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weight of a path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from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u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to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v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is the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sum of the weights of the edges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between the two vertices.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10660" name="Group 4"/>
          <p:cNvGrpSpPr>
            <a:grpSpLocks/>
          </p:cNvGrpSpPr>
          <p:nvPr/>
        </p:nvGrpSpPr>
        <p:grpSpPr bwMode="auto">
          <a:xfrm>
            <a:off x="685800" y="2700338"/>
            <a:ext cx="4037013" cy="2481262"/>
            <a:chOff x="748" y="2436"/>
            <a:chExt cx="2543" cy="1563"/>
          </a:xfrm>
        </p:grpSpPr>
        <p:sp>
          <p:nvSpPr>
            <p:cNvPr id="710661" name="Oval 5"/>
            <p:cNvSpPr>
              <a:spLocks noChangeArrowheads="1"/>
            </p:cNvSpPr>
            <p:nvPr/>
          </p:nvSpPr>
          <p:spPr bwMode="auto">
            <a:xfrm>
              <a:off x="86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2" name="Text Box 6"/>
            <p:cNvSpPr txBox="1">
              <a:spLocks noChangeArrowheads="1"/>
            </p:cNvSpPr>
            <p:nvPr/>
          </p:nvSpPr>
          <p:spPr bwMode="auto">
            <a:xfrm>
              <a:off x="858" y="3007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</a:t>
              </a:r>
            </a:p>
          </p:txBody>
        </p:sp>
        <p:sp>
          <p:nvSpPr>
            <p:cNvPr id="710663" name="Oval 7"/>
            <p:cNvSpPr>
              <a:spLocks noChangeArrowheads="1"/>
            </p:cNvSpPr>
            <p:nvPr/>
          </p:nvSpPr>
          <p:spPr bwMode="auto">
            <a:xfrm>
              <a:off x="252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4" name="Text Box 8"/>
            <p:cNvSpPr txBox="1">
              <a:spLocks noChangeArrowheads="1"/>
            </p:cNvSpPr>
            <p:nvPr/>
          </p:nvSpPr>
          <p:spPr bwMode="auto">
            <a:xfrm>
              <a:off x="2518" y="3007"/>
              <a:ext cx="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NY</a:t>
              </a:r>
            </a:p>
          </p:txBody>
        </p:sp>
        <p:sp>
          <p:nvSpPr>
            <p:cNvPr id="710665" name="Oval 9"/>
            <p:cNvSpPr>
              <a:spLocks noChangeArrowheads="1"/>
            </p:cNvSpPr>
            <p:nvPr/>
          </p:nvSpPr>
          <p:spPr bwMode="auto">
            <a:xfrm>
              <a:off x="2550" y="3600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6" name="Text Box 10"/>
            <p:cNvSpPr txBox="1">
              <a:spLocks noChangeArrowheads="1"/>
            </p:cNvSpPr>
            <p:nvPr/>
          </p:nvSpPr>
          <p:spPr bwMode="auto">
            <a:xfrm>
              <a:off x="2544" y="3631"/>
              <a:ext cx="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FL</a:t>
              </a:r>
            </a:p>
          </p:txBody>
        </p:sp>
        <p:sp>
          <p:nvSpPr>
            <p:cNvPr id="710667" name="Oval 11"/>
            <p:cNvSpPr>
              <a:spLocks noChangeArrowheads="1"/>
            </p:cNvSpPr>
            <p:nvPr/>
          </p:nvSpPr>
          <p:spPr bwMode="auto">
            <a:xfrm>
              <a:off x="1468" y="3663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8" name="Text Box 12"/>
            <p:cNvSpPr txBox="1">
              <a:spLocks noChangeArrowheads="1"/>
            </p:cNvSpPr>
            <p:nvPr/>
          </p:nvSpPr>
          <p:spPr bwMode="auto">
            <a:xfrm>
              <a:off x="1462" y="3694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TX</a:t>
              </a:r>
            </a:p>
          </p:txBody>
        </p:sp>
        <p:sp>
          <p:nvSpPr>
            <p:cNvPr id="710669" name="Oval 13"/>
            <p:cNvSpPr>
              <a:spLocks noChangeArrowheads="1"/>
            </p:cNvSpPr>
            <p:nvPr/>
          </p:nvSpPr>
          <p:spPr bwMode="auto">
            <a:xfrm>
              <a:off x="817" y="243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0" name="Text Box 14"/>
            <p:cNvSpPr txBox="1">
              <a:spLocks noChangeArrowheads="1"/>
            </p:cNvSpPr>
            <p:nvPr/>
          </p:nvSpPr>
          <p:spPr bwMode="auto">
            <a:xfrm>
              <a:off x="748" y="2467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WA</a:t>
              </a:r>
            </a:p>
          </p:txBody>
        </p:sp>
        <p:sp>
          <p:nvSpPr>
            <p:cNvPr id="710671" name="Line 15"/>
            <p:cNvSpPr>
              <a:spLocks noChangeShapeType="1"/>
            </p:cNvSpPr>
            <p:nvPr/>
          </p:nvSpPr>
          <p:spPr bwMode="auto">
            <a:xfrm>
              <a:off x="1152" y="2688"/>
              <a:ext cx="1392" cy="4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2" name="Text Box 16"/>
            <p:cNvSpPr txBox="1">
              <a:spLocks noChangeArrowheads="1"/>
            </p:cNvSpPr>
            <p:nvPr/>
          </p:nvSpPr>
          <p:spPr bwMode="auto">
            <a:xfrm>
              <a:off x="1689" y="266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$300</a:t>
              </a:r>
            </a:p>
          </p:txBody>
        </p:sp>
        <p:sp>
          <p:nvSpPr>
            <p:cNvPr id="710673" name="Line 17"/>
            <p:cNvSpPr>
              <a:spLocks noChangeShapeType="1"/>
            </p:cNvSpPr>
            <p:nvPr/>
          </p:nvSpPr>
          <p:spPr bwMode="auto">
            <a:xfrm>
              <a:off x="1200" y="3216"/>
              <a:ext cx="1370" cy="6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4" name="Line 18"/>
            <p:cNvSpPr>
              <a:spLocks noChangeShapeType="1"/>
            </p:cNvSpPr>
            <p:nvPr/>
          </p:nvSpPr>
          <p:spPr bwMode="auto">
            <a:xfrm>
              <a:off x="1139" y="3238"/>
              <a:ext cx="1444" cy="43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5" name="Text Box 19"/>
            <p:cNvSpPr txBox="1">
              <a:spLocks noChangeArrowheads="1"/>
            </p:cNvSpPr>
            <p:nvPr/>
          </p:nvSpPr>
          <p:spPr bwMode="auto">
            <a:xfrm>
              <a:off x="1454" y="3017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$400</a:t>
              </a:r>
            </a:p>
          </p:txBody>
        </p:sp>
        <p:sp>
          <p:nvSpPr>
            <p:cNvPr id="710676" name="Text Box 20"/>
            <p:cNvSpPr txBox="1">
              <a:spLocks noChangeArrowheads="1"/>
            </p:cNvSpPr>
            <p:nvPr/>
          </p:nvSpPr>
          <p:spPr bwMode="auto">
            <a:xfrm>
              <a:off x="1920" y="355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$220</a:t>
              </a:r>
            </a:p>
          </p:txBody>
        </p:sp>
        <p:sp>
          <p:nvSpPr>
            <p:cNvPr id="710677" name="Line 21"/>
            <p:cNvSpPr>
              <a:spLocks noChangeShapeType="1"/>
            </p:cNvSpPr>
            <p:nvPr/>
          </p:nvSpPr>
          <p:spPr bwMode="auto">
            <a:xfrm>
              <a:off x="1086" y="3311"/>
              <a:ext cx="419" cy="42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8" name="Text Box 22"/>
            <p:cNvSpPr txBox="1">
              <a:spLocks noChangeArrowheads="1"/>
            </p:cNvSpPr>
            <p:nvPr/>
          </p:nvSpPr>
          <p:spPr bwMode="auto">
            <a:xfrm>
              <a:off x="801" y="3456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$180</a:t>
              </a:r>
            </a:p>
          </p:txBody>
        </p:sp>
        <p:sp>
          <p:nvSpPr>
            <p:cNvPr id="710679" name="Line 23"/>
            <p:cNvSpPr>
              <a:spLocks noChangeShapeType="1"/>
            </p:cNvSpPr>
            <p:nvPr/>
          </p:nvSpPr>
          <p:spPr bwMode="auto">
            <a:xfrm flipH="1" flipV="1">
              <a:off x="2686" y="3293"/>
              <a:ext cx="30" cy="31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80" name="Text Box 24"/>
            <p:cNvSpPr txBox="1">
              <a:spLocks noChangeArrowheads="1"/>
            </p:cNvSpPr>
            <p:nvPr/>
          </p:nvSpPr>
          <p:spPr bwMode="auto">
            <a:xfrm>
              <a:off x="2722" y="3313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</p:grpSp>
      <p:sp>
        <p:nvSpPr>
          <p:cNvPr id="710681" name="Text Box 25"/>
          <p:cNvSpPr txBox="1">
            <a:spLocks noChangeArrowheads="1"/>
          </p:cNvSpPr>
          <p:nvPr/>
        </p:nvSpPr>
        <p:spPr bwMode="auto">
          <a:xfrm>
            <a:off x="4703763" y="2713038"/>
            <a:ext cx="4400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cost of traveling from LA to NY to WA?</a:t>
            </a:r>
            <a:r>
              <a:rPr lang="en-US">
                <a:solidFill>
                  <a:srgbClr val="006666"/>
                </a:solidFill>
              </a:rPr>
              <a:t>       </a:t>
            </a:r>
          </a:p>
        </p:txBody>
      </p:sp>
      <p:grpSp>
        <p:nvGrpSpPr>
          <p:cNvPr id="710682" name="Group 26"/>
          <p:cNvGrpSpPr>
            <a:grpSpLocks/>
          </p:cNvGrpSpPr>
          <p:nvPr/>
        </p:nvGrpSpPr>
        <p:grpSpPr bwMode="auto">
          <a:xfrm>
            <a:off x="1219200" y="2616200"/>
            <a:ext cx="2819400" cy="965200"/>
            <a:chOff x="1104" y="2392"/>
            <a:chExt cx="1776" cy="608"/>
          </a:xfrm>
        </p:grpSpPr>
        <p:sp>
          <p:nvSpPr>
            <p:cNvPr id="710683" name="Freeform 27"/>
            <p:cNvSpPr>
              <a:spLocks/>
            </p:cNvSpPr>
            <p:nvPr/>
          </p:nvSpPr>
          <p:spPr bwMode="auto">
            <a:xfrm>
              <a:off x="1104" y="2392"/>
              <a:ext cx="1656" cy="608"/>
            </a:xfrm>
            <a:custGeom>
              <a:avLst/>
              <a:gdLst>
                <a:gd name="T0" fmla="*/ 1632 w 1656"/>
                <a:gd name="T1" fmla="*/ 584 h 608"/>
                <a:gd name="T2" fmla="*/ 1584 w 1656"/>
                <a:gd name="T3" fmla="*/ 536 h 608"/>
                <a:gd name="T4" fmla="*/ 1200 w 1656"/>
                <a:gd name="T5" fmla="*/ 152 h 608"/>
                <a:gd name="T6" fmla="*/ 528 w 1656"/>
                <a:gd name="T7" fmla="*/ 8 h 608"/>
                <a:gd name="T8" fmla="*/ 0 w 1656"/>
                <a:gd name="T9" fmla="*/ 10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608">
                  <a:moveTo>
                    <a:pt x="1632" y="584"/>
                  </a:moveTo>
                  <a:cubicBezTo>
                    <a:pt x="1644" y="596"/>
                    <a:pt x="1656" y="608"/>
                    <a:pt x="1584" y="536"/>
                  </a:cubicBezTo>
                  <a:cubicBezTo>
                    <a:pt x="1512" y="464"/>
                    <a:pt x="1376" y="240"/>
                    <a:pt x="1200" y="152"/>
                  </a:cubicBezTo>
                  <a:cubicBezTo>
                    <a:pt x="1024" y="64"/>
                    <a:pt x="728" y="16"/>
                    <a:pt x="528" y="8"/>
                  </a:cubicBezTo>
                  <a:cubicBezTo>
                    <a:pt x="328" y="0"/>
                    <a:pt x="48" y="88"/>
                    <a:pt x="0" y="104"/>
                  </a:cubicBezTo>
                </a:path>
              </a:pathLst>
            </a:custGeom>
            <a:noFill/>
            <a:ln w="41275" cap="flat" cmpd="sng">
              <a:solidFill>
                <a:srgbClr val="8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84" name="Text Box 28"/>
            <p:cNvSpPr txBox="1">
              <a:spLocks noChangeArrowheads="1"/>
            </p:cNvSpPr>
            <p:nvPr/>
          </p:nvSpPr>
          <p:spPr bwMode="auto">
            <a:xfrm>
              <a:off x="2280" y="2400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$900</a:t>
              </a:r>
            </a:p>
          </p:txBody>
        </p:sp>
      </p:grpSp>
      <p:sp>
        <p:nvSpPr>
          <p:cNvPr id="710685" name="Rectangle 29"/>
          <p:cNvSpPr>
            <a:spLocks noChangeArrowheads="1"/>
          </p:cNvSpPr>
          <p:nvPr/>
        </p:nvSpPr>
        <p:spPr bwMode="auto">
          <a:xfrm>
            <a:off x="304800" y="5441950"/>
            <a:ext cx="83613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The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shortest path</a:t>
            </a:r>
            <a:r>
              <a:rPr lang="en-US" i="1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between two vertices is the path with the lowest total cost of edges between the two vertices.</a:t>
            </a:r>
            <a:r>
              <a:rPr lang="en-US">
                <a:solidFill>
                  <a:schemeClr val="tx1"/>
                </a:solidFill>
              </a:rPr>
              <a:t>  (</a:t>
            </a:r>
            <a:r>
              <a:rPr lang="en-US">
                <a:solidFill>
                  <a:srgbClr val="006666"/>
                </a:solidFill>
              </a:rPr>
              <a:t>The shortest path is a set of vertices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10686" name="Text Box 30"/>
          <p:cNvSpPr txBox="1">
            <a:spLocks noChangeArrowheads="1"/>
          </p:cNvSpPr>
          <p:nvPr/>
        </p:nvSpPr>
        <p:spPr bwMode="auto">
          <a:xfrm>
            <a:off x="4800600" y="4146550"/>
            <a:ext cx="4400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</a:t>
            </a:r>
            <a:r>
              <a:rPr lang="en-US">
                <a:solidFill>
                  <a:srgbClr val="A50021"/>
                </a:solidFill>
              </a:rPr>
              <a:t>shortest path</a:t>
            </a:r>
            <a:r>
              <a:rPr lang="en-US"/>
              <a:t> from LA to WA?</a:t>
            </a:r>
            <a:endParaRPr lang="en-US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81" grpId="0" autoUpdateAnimBg="0"/>
      <p:bldP spid="710685" grpId="0" autoUpdateAnimBg="0"/>
      <p:bldP spid="71068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D58B-817E-4FAA-83D6-4BEDDCC488DA}" type="slidenum">
              <a:rPr lang="en-US"/>
              <a:pPr/>
              <a:t>37</a:t>
            </a:fld>
            <a:endParaRPr lang="en-US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Shortest Path</a:t>
            </a:r>
          </a:p>
        </p:txBody>
      </p:sp>
      <p:sp>
        <p:nvSpPr>
          <p:cNvPr id="711683" name="Text Box 3"/>
          <p:cNvSpPr txBox="1">
            <a:spLocks noChangeArrowheads="1"/>
          </p:cNvSpPr>
          <p:nvPr/>
        </p:nvSpPr>
        <p:spPr bwMode="auto">
          <a:xfrm>
            <a:off x="433388" y="1112838"/>
            <a:ext cx="8101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can we find the shortest path between any two nodes in a graph?</a:t>
            </a:r>
          </a:p>
        </p:txBody>
      </p:sp>
      <p:sp>
        <p:nvSpPr>
          <p:cNvPr id="711684" name="Text Box 4"/>
          <p:cNvSpPr txBox="1">
            <a:spLocks noChangeArrowheads="1"/>
          </p:cNvSpPr>
          <p:nvPr/>
        </p:nvSpPr>
        <p:spPr bwMode="auto">
          <a:xfrm>
            <a:off x="446088" y="2039938"/>
            <a:ext cx="810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Answer</a:t>
            </a:r>
            <a:r>
              <a:rPr lang="en-US"/>
              <a:t>: Dijkstra’s Algorithm </a:t>
            </a:r>
            <a:r>
              <a:rPr lang="en-US">
                <a:solidFill>
                  <a:srgbClr val="006666"/>
                </a:solidFill>
              </a:rPr>
              <a:t>(the dorm guy?)</a:t>
            </a:r>
          </a:p>
        </p:txBody>
      </p:sp>
      <p:sp>
        <p:nvSpPr>
          <p:cNvPr id="711685" name="Text Box 5"/>
          <p:cNvSpPr txBox="1">
            <a:spLocks noChangeArrowheads="1"/>
          </p:cNvSpPr>
          <p:nvPr/>
        </p:nvSpPr>
        <p:spPr bwMode="auto">
          <a:xfrm>
            <a:off x="669925" y="2660650"/>
            <a:ext cx="76041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Dijkstra’s Algorithm: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olidFill>
                  <a:srgbClr val="006666"/>
                </a:solidFill>
                <a:cs typeface="Courier New" pitchFamily="49" charset="0"/>
              </a:rPr>
              <a:t>This algorithm determines the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shortest path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(i.e. set of vertices) from a start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s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to all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other vertices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in the graph. </a:t>
            </a:r>
          </a:p>
        </p:txBody>
      </p:sp>
      <p:sp>
        <p:nvSpPr>
          <p:cNvPr id="711741" name="Text Box 61"/>
          <p:cNvSpPr txBox="1">
            <a:spLocks noChangeArrowheads="1"/>
          </p:cNvSpPr>
          <p:nvPr/>
        </p:nvSpPr>
        <p:spPr bwMode="auto">
          <a:xfrm>
            <a:off x="5262563" y="5151438"/>
            <a:ext cx="38957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</a:t>
            </a:r>
            <a:r>
              <a:rPr lang="en-US">
                <a:solidFill>
                  <a:schemeClr val="accent2"/>
                </a:solidFill>
              </a:rPr>
              <a:t>Dijkstra(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would give us a value of </a:t>
            </a:r>
            <a:r>
              <a:rPr lang="en-US">
                <a:solidFill>
                  <a:srgbClr val="A50021"/>
                </a:solidFill>
              </a:rPr>
              <a:t>6</a:t>
            </a:r>
            <a:r>
              <a:rPr lang="en-US"/>
              <a:t> 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B</a:t>
            </a:r>
            <a:r>
              <a:rPr lang="en-US"/>
              <a:t>, a value of </a:t>
            </a:r>
            <a:r>
              <a:rPr lang="en-US">
                <a:solidFill>
                  <a:srgbClr val="A50021"/>
                </a:solidFill>
              </a:rPr>
              <a:t>2 </a:t>
            </a:r>
            <a:r>
              <a:rPr lang="en-US"/>
              <a:t>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C</a:t>
            </a:r>
            <a:r>
              <a:rPr lang="en-US"/>
              <a:t>, and </a:t>
            </a:r>
            <a:r>
              <a:rPr lang="en-US">
                <a:solidFill>
                  <a:srgbClr val="A50021"/>
                </a:solidFill>
              </a:rPr>
              <a:t>4</a:t>
            </a:r>
            <a:r>
              <a:rPr lang="en-US"/>
              <a:t> 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D</a:t>
            </a:r>
            <a:r>
              <a:rPr lang="en-US"/>
              <a:t>.</a:t>
            </a:r>
          </a:p>
        </p:txBody>
      </p:sp>
      <p:grpSp>
        <p:nvGrpSpPr>
          <p:cNvPr id="711747" name="Group 67"/>
          <p:cNvGrpSpPr>
            <a:grpSpLocks/>
          </p:cNvGrpSpPr>
          <p:nvPr/>
        </p:nvGrpSpPr>
        <p:grpSpPr bwMode="auto">
          <a:xfrm>
            <a:off x="3852863" y="3276600"/>
            <a:ext cx="2149475" cy="522288"/>
            <a:chOff x="2427" y="2064"/>
            <a:chExt cx="1354" cy="329"/>
          </a:xfrm>
        </p:grpSpPr>
        <p:sp>
          <p:nvSpPr>
            <p:cNvPr id="711742" name="Text Box 62"/>
            <p:cNvSpPr txBox="1">
              <a:spLocks noChangeArrowheads="1"/>
            </p:cNvSpPr>
            <p:nvPr/>
          </p:nvSpPr>
          <p:spPr bwMode="auto">
            <a:xfrm>
              <a:off x="2427" y="2064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the length of </a:t>
              </a:r>
            </a:p>
          </p:txBody>
        </p:sp>
        <p:grpSp>
          <p:nvGrpSpPr>
            <p:cNvPr id="711746" name="Group 66"/>
            <p:cNvGrpSpPr>
              <a:grpSpLocks/>
            </p:cNvGrpSpPr>
            <p:nvPr/>
          </p:nvGrpSpPr>
          <p:grpSpPr bwMode="auto">
            <a:xfrm>
              <a:off x="2948" y="2297"/>
              <a:ext cx="96" cy="96"/>
              <a:chOff x="816" y="3120"/>
              <a:chExt cx="96" cy="96"/>
            </a:xfrm>
          </p:grpSpPr>
          <p:sp>
            <p:nvSpPr>
              <p:cNvPr id="711744" name="Line 64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48" cy="96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45" name="Line 65"/>
              <p:cNvSpPr>
                <a:spLocks noChangeShapeType="1"/>
              </p:cNvSpPr>
              <p:nvPr/>
            </p:nvSpPr>
            <p:spPr bwMode="auto">
              <a:xfrm flipH="1">
                <a:off x="864" y="3120"/>
                <a:ext cx="48" cy="96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1752" name="Group 72"/>
          <p:cNvGrpSpPr>
            <a:grpSpLocks/>
          </p:cNvGrpSpPr>
          <p:nvPr/>
        </p:nvGrpSpPr>
        <p:grpSpPr bwMode="auto">
          <a:xfrm>
            <a:off x="919163" y="4419600"/>
            <a:ext cx="3729037" cy="2255838"/>
            <a:chOff x="3168" y="2736"/>
            <a:chExt cx="2349" cy="1421"/>
          </a:xfrm>
        </p:grpSpPr>
        <p:grpSp>
          <p:nvGrpSpPr>
            <p:cNvPr id="711753" name="Group 7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11754" name="Group 7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11755" name="Group 7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11756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57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11758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59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11760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1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11762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3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11764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7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8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11769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1770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1771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1177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11773" name="Line 9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74" name="Text Box 9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11775" name="Text Box 9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11776" name="AutoShape 96"/>
            <p:cNvCxnSpPr>
              <a:cxnSpLocks noChangeShapeType="1"/>
              <a:stCxn id="711757" idx="2"/>
              <a:endCxn id="711759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1777" name="Text Box 9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4" grpId="0" autoUpdateAnimBg="0"/>
      <p:bldP spid="711685" grpId="0" autoUpdateAnimBg="0"/>
      <p:bldP spid="71174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76B8-1F38-4049-876F-00FA173C67A6}" type="slidenum">
              <a:rPr lang="en-US"/>
              <a:pPr/>
              <a:t>38</a:t>
            </a:fld>
            <a:endParaRPr lang="en-US"/>
          </a:p>
        </p:txBody>
      </p:sp>
      <p:grpSp>
        <p:nvGrpSpPr>
          <p:cNvPr id="713775" name="Group 47"/>
          <p:cNvGrpSpPr>
            <a:grpSpLocks/>
          </p:cNvGrpSpPr>
          <p:nvPr/>
        </p:nvGrpSpPr>
        <p:grpSpPr bwMode="auto">
          <a:xfrm>
            <a:off x="1404938" y="1674813"/>
            <a:ext cx="3729037" cy="2255837"/>
            <a:chOff x="3168" y="2736"/>
            <a:chExt cx="2349" cy="1421"/>
          </a:xfrm>
        </p:grpSpPr>
        <p:grpSp>
          <p:nvGrpSpPr>
            <p:cNvPr id="713776" name="Group 48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13777" name="Group 49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13778" name="Group 50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1377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13781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2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13783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13785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6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1378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90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91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13792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379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3794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1379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13796" name="Line 68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3797" name="Text Box 69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13798" name="Text Box 70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13799" name="AutoShape 71"/>
            <p:cNvCxnSpPr>
              <a:cxnSpLocks noChangeShapeType="1"/>
              <a:stCxn id="713780" idx="2"/>
              <a:endCxn id="713782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3800" name="Text Box 72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1373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13751" name="Group 23"/>
          <p:cNvGrpSpPr>
            <a:grpSpLocks/>
          </p:cNvGrpSpPr>
          <p:nvPr/>
        </p:nvGrpSpPr>
        <p:grpSpPr bwMode="auto">
          <a:xfrm>
            <a:off x="838200" y="1911350"/>
            <a:ext cx="1354138" cy="1066800"/>
            <a:chOff x="203" y="2688"/>
            <a:chExt cx="853" cy="672"/>
          </a:xfrm>
        </p:grpSpPr>
        <p:sp>
          <p:nvSpPr>
            <p:cNvPr id="713749" name="Rectangle 2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50" name="Text Box 22"/>
            <p:cNvSpPr txBox="1">
              <a:spLocks noChangeArrowheads="1"/>
            </p:cNvSpPr>
            <p:nvPr/>
          </p:nvSpPr>
          <p:spPr bwMode="auto">
            <a:xfrm>
              <a:off x="203" y="268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s</a:t>
              </a:r>
            </a:p>
          </p:txBody>
        </p:sp>
      </p:grpSp>
      <p:sp>
        <p:nvSpPr>
          <p:cNvPr id="713761" name="Text Box 33"/>
          <p:cNvSpPr txBox="1">
            <a:spLocks noChangeArrowheads="1"/>
          </p:cNvSpPr>
          <p:nvPr/>
        </p:nvSpPr>
        <p:spPr bwMode="auto">
          <a:xfrm>
            <a:off x="381000" y="1036638"/>
            <a:ext cx="840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/>
              <a:t>: A graph </a:t>
            </a:r>
            <a:r>
              <a:rPr lang="en-US">
                <a:solidFill>
                  <a:srgbClr val="A50021"/>
                </a:solidFill>
              </a:rPr>
              <a:t>G</a:t>
            </a:r>
            <a:r>
              <a:rPr lang="en-US"/>
              <a:t>, and a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</a:p>
        </p:txBody>
      </p:sp>
      <p:sp>
        <p:nvSpPr>
          <p:cNvPr id="713763" name="Rectangle 35"/>
          <p:cNvSpPr>
            <a:spLocks noChangeArrowheads="1"/>
          </p:cNvSpPr>
          <p:nvPr/>
        </p:nvSpPr>
        <p:spPr bwMode="auto">
          <a:xfrm>
            <a:off x="381000" y="4343400"/>
            <a:ext cx="8607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Output</a:t>
            </a:r>
            <a:r>
              <a:rPr lang="en-US"/>
              <a:t>: An array called </a:t>
            </a:r>
            <a:r>
              <a:rPr lang="en-US">
                <a:solidFill>
                  <a:srgbClr val="A50021"/>
                </a:solidFill>
              </a:rPr>
              <a:t>Dist</a:t>
            </a:r>
            <a:r>
              <a:rPr lang="en-US"/>
              <a:t> of </a:t>
            </a:r>
            <a:r>
              <a:rPr lang="en-US" i="1"/>
              <a:t>optimal distances</a:t>
            </a:r>
            <a:r>
              <a:rPr lang="en-US"/>
              <a:t> from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      to every other node in the graph.</a:t>
            </a:r>
          </a:p>
        </p:txBody>
      </p:sp>
      <p:grpSp>
        <p:nvGrpSpPr>
          <p:cNvPr id="713769" name="Group 41"/>
          <p:cNvGrpSpPr>
            <a:grpSpLocks/>
          </p:cNvGrpSpPr>
          <p:nvPr/>
        </p:nvGrpSpPr>
        <p:grpSpPr bwMode="auto">
          <a:xfrm>
            <a:off x="2471738" y="5562600"/>
            <a:ext cx="3014662" cy="838200"/>
            <a:chOff x="1332" y="3360"/>
            <a:chExt cx="1899" cy="528"/>
          </a:xfrm>
        </p:grpSpPr>
        <p:grpSp>
          <p:nvGrpSpPr>
            <p:cNvPr id="713767" name="Group 39"/>
            <p:cNvGrpSpPr>
              <a:grpSpLocks/>
            </p:cNvGrpSpPr>
            <p:nvPr/>
          </p:nvGrpSpPr>
          <p:grpSpPr bwMode="auto">
            <a:xfrm>
              <a:off x="1872" y="3360"/>
              <a:ext cx="1359" cy="528"/>
              <a:chOff x="1872" y="3360"/>
              <a:chExt cx="1359" cy="528"/>
            </a:xfrm>
          </p:grpSpPr>
          <p:grpSp>
            <p:nvGrpSpPr>
              <p:cNvPr id="713765" name="Group 37"/>
              <p:cNvGrpSpPr>
                <a:grpSpLocks/>
              </p:cNvGrpSpPr>
              <p:nvPr/>
            </p:nvGrpSpPr>
            <p:grpSpPr bwMode="auto">
              <a:xfrm>
                <a:off x="1872" y="3360"/>
                <a:ext cx="1344" cy="501"/>
                <a:chOff x="1488" y="3408"/>
                <a:chExt cx="1344" cy="501"/>
              </a:xfrm>
            </p:grpSpPr>
            <p:sp>
              <p:nvSpPr>
                <p:cNvPr id="713754" name="Rectangle 26"/>
                <p:cNvSpPr>
                  <a:spLocks noChangeArrowheads="1"/>
                </p:cNvSpPr>
                <p:nvPr/>
              </p:nvSpPr>
              <p:spPr bwMode="auto">
                <a:xfrm>
                  <a:off x="1488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5" name="Rectangle 27"/>
                <p:cNvSpPr>
                  <a:spLocks noChangeArrowheads="1"/>
                </p:cNvSpPr>
                <p:nvPr/>
              </p:nvSpPr>
              <p:spPr bwMode="auto">
                <a:xfrm>
                  <a:off x="1824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6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7" name="Rectangle 29"/>
                <p:cNvSpPr>
                  <a:spLocks noChangeArrowheads="1"/>
                </p:cNvSpPr>
                <p:nvPr/>
              </p:nvSpPr>
              <p:spPr bwMode="auto">
                <a:xfrm>
                  <a:off x="2496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536" y="3408"/>
                  <a:ext cx="125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A   B    C    D</a:t>
                  </a:r>
                </a:p>
              </p:txBody>
            </p:sp>
          </p:grpSp>
          <p:sp>
            <p:nvSpPr>
              <p:cNvPr id="713766" name="Text Box 38"/>
              <p:cNvSpPr txBox="1">
                <a:spLocks noChangeArrowheads="1"/>
              </p:cNvSpPr>
              <p:nvPr/>
            </p:nvSpPr>
            <p:spPr bwMode="auto">
              <a:xfrm>
                <a:off x="1906" y="3600"/>
                <a:ext cx="13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0    6    2    4 </a:t>
                </a:r>
              </a:p>
            </p:txBody>
          </p:sp>
        </p:grpSp>
        <p:sp>
          <p:nvSpPr>
            <p:cNvPr id="713768" name="Text Box 40"/>
            <p:cNvSpPr txBox="1">
              <a:spLocks noChangeArrowheads="1"/>
            </p:cNvSpPr>
            <p:nvPr/>
          </p:nvSpPr>
          <p:spPr bwMode="auto">
            <a:xfrm>
              <a:off x="1332" y="3360"/>
              <a:ext cx="4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Dist</a:t>
              </a:r>
            </a:p>
          </p:txBody>
        </p:sp>
      </p:grpSp>
      <p:sp>
        <p:nvSpPr>
          <p:cNvPr id="713774" name="Text Box 46"/>
          <p:cNvSpPr txBox="1">
            <a:spLocks noChangeArrowheads="1"/>
          </p:cNvSpPr>
          <p:nvPr/>
        </p:nvSpPr>
        <p:spPr bwMode="auto">
          <a:xfrm>
            <a:off x="5524500" y="1874838"/>
            <a:ext cx="3292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G</a:t>
            </a:r>
            <a:r>
              <a:rPr lang="en-US"/>
              <a:t> may not have any negative edge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63" grpId="0" autoUpdateAnimBg="0"/>
      <p:bldP spid="71377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001A-070A-461E-BECC-E839BC5324C4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745557" name="Group 85"/>
          <p:cNvGrpSpPr>
            <a:grpSpLocks/>
          </p:cNvGrpSpPr>
          <p:nvPr/>
        </p:nvGrpSpPr>
        <p:grpSpPr bwMode="auto">
          <a:xfrm>
            <a:off x="5029200" y="4343400"/>
            <a:ext cx="3729038" cy="2255838"/>
            <a:chOff x="3168" y="2736"/>
            <a:chExt cx="2349" cy="1421"/>
          </a:xfrm>
        </p:grpSpPr>
        <p:grpSp>
          <p:nvGrpSpPr>
            <p:cNvPr id="745524" name="Group 52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45525" name="Group 53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45526" name="Group 54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4552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2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4552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0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4553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2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4553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4553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8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9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45540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45541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45542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4554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45544" name="Line 72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45" name="Text Box 73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45553" name="Text Box 81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45555" name="AutoShape 83"/>
            <p:cNvCxnSpPr>
              <a:cxnSpLocks noChangeShapeType="1"/>
              <a:stCxn id="745528" idx="2"/>
              <a:endCxn id="745530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5556" name="Text Box 84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45475" name="Rectangle 3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Algorithm: Basic Idea</a:t>
            </a:r>
          </a:p>
        </p:txBody>
      </p:sp>
      <p:sp>
        <p:nvSpPr>
          <p:cNvPr id="745486" name="Text Box 14"/>
          <p:cNvSpPr txBox="1">
            <a:spLocks noChangeArrowheads="1"/>
          </p:cNvSpPr>
          <p:nvPr/>
        </p:nvSpPr>
        <p:spPr bwMode="auto">
          <a:xfrm>
            <a:off x="180975" y="1066800"/>
            <a:ext cx="8877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Dijkstra's algorithm splits vertices in two distinct sets: the set of </a:t>
            </a:r>
            <a:r>
              <a:rPr lang="en-US" i="1">
                <a:solidFill>
                  <a:srgbClr val="A50021"/>
                </a:solidFill>
              </a:rPr>
              <a:t>unsettled</a:t>
            </a:r>
            <a:r>
              <a:rPr lang="en-US"/>
              <a:t> vertices and the set of </a:t>
            </a:r>
            <a:r>
              <a:rPr lang="en-US" i="1">
                <a:solidFill>
                  <a:srgbClr val="A50021"/>
                </a:solidFill>
              </a:rPr>
              <a:t>settled</a:t>
            </a:r>
            <a:r>
              <a:rPr lang="en-US"/>
              <a:t> vertices. </a:t>
            </a:r>
          </a:p>
        </p:txBody>
      </p:sp>
      <p:sp>
        <p:nvSpPr>
          <p:cNvPr id="745487" name="Rectangle 15"/>
          <p:cNvSpPr>
            <a:spLocks noChangeArrowheads="1"/>
          </p:cNvSpPr>
          <p:nvPr/>
        </p:nvSpPr>
        <p:spPr bwMode="auto">
          <a:xfrm>
            <a:off x="533400" y="4267200"/>
            <a:ext cx="3076575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Initially all vertices are </a:t>
            </a:r>
            <a:r>
              <a:rPr lang="en-US">
                <a:solidFill>
                  <a:schemeClr val="accent2"/>
                </a:solidFill>
              </a:rPr>
              <a:t>unsettled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The algorithm ends once all vertices are in the </a:t>
            </a:r>
            <a:r>
              <a:rPr lang="en-US">
                <a:solidFill>
                  <a:schemeClr val="accent2"/>
                </a:solidFill>
              </a:rPr>
              <a:t>settled</a:t>
            </a:r>
            <a:r>
              <a:rPr lang="en-US"/>
              <a:t> set. </a:t>
            </a:r>
          </a:p>
        </p:txBody>
      </p:sp>
      <p:sp>
        <p:nvSpPr>
          <p:cNvPr id="745490" name="Rectangle 18"/>
          <p:cNvSpPr>
            <a:spLocks noChangeArrowheads="1"/>
          </p:cNvSpPr>
          <p:nvPr/>
        </p:nvSpPr>
        <p:spPr bwMode="auto">
          <a:xfrm>
            <a:off x="457200" y="2057400"/>
            <a:ext cx="8605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Unsettled vertex</a:t>
            </a:r>
            <a:r>
              <a:rPr lang="en-US"/>
              <a:t>: A vertex </a:t>
            </a:r>
            <a:r>
              <a:rPr lang="en-US">
                <a:solidFill>
                  <a:srgbClr val="A50021"/>
                </a:solidFill>
              </a:rPr>
              <a:t>v</a:t>
            </a:r>
            <a:r>
              <a:rPr lang="en-US"/>
              <a:t> is </a:t>
            </a:r>
            <a:r>
              <a:rPr lang="en-US">
                <a:solidFill>
                  <a:schemeClr val="accent2"/>
                </a:solidFill>
              </a:rPr>
              <a:t>unsettled</a:t>
            </a:r>
            <a:r>
              <a:rPr lang="en-US"/>
              <a:t> if we don’t know </a:t>
            </a:r>
            <a:br>
              <a:rPr lang="en-US"/>
            </a:br>
            <a:r>
              <a:rPr lang="en-US"/>
              <a:t>         the optimal distance to it from the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.</a:t>
            </a:r>
          </a:p>
        </p:txBody>
      </p:sp>
      <p:sp>
        <p:nvSpPr>
          <p:cNvPr id="745491" name="Rectangle 19"/>
          <p:cNvSpPr>
            <a:spLocks noChangeArrowheads="1"/>
          </p:cNvSpPr>
          <p:nvPr/>
        </p:nvSpPr>
        <p:spPr bwMode="auto">
          <a:xfrm>
            <a:off x="381000" y="3063875"/>
            <a:ext cx="8659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Settled vertex</a:t>
            </a:r>
            <a:r>
              <a:rPr lang="en-US"/>
              <a:t>: A vertex </a:t>
            </a:r>
            <a:r>
              <a:rPr lang="en-US">
                <a:solidFill>
                  <a:srgbClr val="A50021"/>
                </a:solidFill>
              </a:rPr>
              <a:t>v</a:t>
            </a:r>
            <a:r>
              <a:rPr lang="en-US"/>
              <a:t> is </a:t>
            </a:r>
            <a:r>
              <a:rPr lang="en-US">
                <a:solidFill>
                  <a:schemeClr val="accent2"/>
                </a:solidFill>
              </a:rPr>
              <a:t>settled </a:t>
            </a:r>
            <a:r>
              <a:rPr lang="en-US"/>
              <a:t>if we have learned </a:t>
            </a:r>
            <a:br>
              <a:rPr lang="en-US"/>
            </a:br>
            <a:r>
              <a:rPr lang="en-US"/>
              <a:t>          the optimal distance to it from the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.</a:t>
            </a:r>
          </a:p>
        </p:txBody>
      </p:sp>
      <p:grpSp>
        <p:nvGrpSpPr>
          <p:cNvPr id="745552" name="Group 80"/>
          <p:cNvGrpSpPr>
            <a:grpSpLocks/>
          </p:cNvGrpSpPr>
          <p:nvPr/>
        </p:nvGrpSpPr>
        <p:grpSpPr bwMode="auto">
          <a:xfrm>
            <a:off x="4267200" y="4191000"/>
            <a:ext cx="2022475" cy="1371600"/>
            <a:chOff x="2688" y="2640"/>
            <a:chExt cx="1274" cy="864"/>
          </a:xfrm>
        </p:grpSpPr>
        <p:grpSp>
          <p:nvGrpSpPr>
            <p:cNvPr id="745521" name="Group 49"/>
            <p:cNvGrpSpPr>
              <a:grpSpLocks/>
            </p:cNvGrpSpPr>
            <p:nvPr/>
          </p:nvGrpSpPr>
          <p:grpSpPr bwMode="auto">
            <a:xfrm>
              <a:off x="2832" y="2832"/>
              <a:ext cx="853" cy="672"/>
              <a:chOff x="203" y="2688"/>
              <a:chExt cx="853" cy="672"/>
            </a:xfrm>
          </p:grpSpPr>
          <p:sp>
            <p:nvSpPr>
              <p:cNvPr id="745522" name="Rectangle 50"/>
              <p:cNvSpPr>
                <a:spLocks noChangeArrowheads="1"/>
              </p:cNvSpPr>
              <p:nvPr/>
            </p:nvSpPr>
            <p:spPr bwMode="auto">
              <a:xfrm>
                <a:off x="384" y="2784"/>
                <a:ext cx="672" cy="576"/>
              </a:xfrm>
              <a:prstGeom prst="rect">
                <a:avLst/>
              </a:prstGeom>
              <a:noFill/>
              <a:ln w="412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3" name="Text Box 51"/>
              <p:cNvSpPr txBox="1">
                <a:spLocks noChangeArrowheads="1"/>
              </p:cNvSpPr>
              <p:nvPr/>
            </p:nvSpPr>
            <p:spPr bwMode="auto">
              <a:xfrm>
                <a:off x="203" y="2688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 </a:t>
                </a:r>
              </a:p>
            </p:txBody>
          </p:sp>
        </p:grpSp>
        <p:sp>
          <p:nvSpPr>
            <p:cNvPr id="745546" name="Text Box 74"/>
            <p:cNvSpPr txBox="1">
              <a:spLocks noChangeArrowheads="1"/>
            </p:cNvSpPr>
            <p:nvPr/>
          </p:nvSpPr>
          <p:spPr bwMode="auto">
            <a:xfrm>
              <a:off x="2688" y="2640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 vertex</a:t>
              </a:r>
            </a:p>
          </p:txBody>
        </p:sp>
      </p:grpSp>
      <p:sp>
        <p:nvSpPr>
          <p:cNvPr id="745547" name="Text Box 75"/>
          <p:cNvSpPr txBox="1">
            <a:spLocks noChangeArrowheads="1"/>
          </p:cNvSpPr>
          <p:nvPr/>
        </p:nvSpPr>
        <p:spPr bwMode="auto">
          <a:xfrm>
            <a:off x="4691063" y="4997450"/>
            <a:ext cx="1246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48" name="Text Box 76"/>
          <p:cNvSpPr txBox="1">
            <a:spLocks noChangeArrowheads="1"/>
          </p:cNvSpPr>
          <p:nvPr/>
        </p:nvSpPr>
        <p:spPr bwMode="auto">
          <a:xfrm>
            <a:off x="5376863" y="5824538"/>
            <a:ext cx="1246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49" name="Text Box 77"/>
          <p:cNvSpPr txBox="1">
            <a:spLocks noChangeArrowheads="1"/>
          </p:cNvSpPr>
          <p:nvPr/>
        </p:nvSpPr>
        <p:spPr bwMode="auto">
          <a:xfrm>
            <a:off x="6858000" y="5802313"/>
            <a:ext cx="1246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50" name="Text Box 78"/>
          <p:cNvSpPr txBox="1">
            <a:spLocks noChangeArrowheads="1"/>
          </p:cNvSpPr>
          <p:nvPr/>
        </p:nvSpPr>
        <p:spPr bwMode="auto">
          <a:xfrm>
            <a:off x="7839075" y="5008563"/>
            <a:ext cx="1246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4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745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745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7455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745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87" grpId="0"/>
      <p:bldP spid="745490" grpId="0"/>
      <p:bldP spid="745491" grpId="0"/>
      <p:bldP spid="745547" grpId="0"/>
      <p:bldP spid="745547" grpId="1"/>
      <p:bldP spid="745548" grpId="0"/>
      <p:bldP spid="745548" grpId="1"/>
      <p:bldP spid="745549" grpId="0"/>
      <p:bldP spid="745549" grpId="1"/>
      <p:bldP spid="745550" grpId="0"/>
      <p:bldP spid="74555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192F-0371-439D-A84A-5FBB646D3FC6}" type="slidenum">
              <a:rPr lang="en-US"/>
              <a:pPr/>
              <a:t>4</a:t>
            </a:fld>
            <a:endParaRPr 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-186562"/>
            <a:ext cx="8593137" cy="1143000"/>
          </a:xfrm>
        </p:spPr>
        <p:txBody>
          <a:bodyPr/>
          <a:lstStyle/>
          <a:p>
            <a:r>
              <a:rPr lang="en-US" sz="3600"/>
              <a:t>Directed vs. </a:t>
            </a:r>
            <a:r>
              <a:rPr lang="en-US" sz="3600" dirty="0"/>
              <a:t>Undirected Graphs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517525" y="1635373"/>
            <a:ext cx="39125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A50021"/>
                </a:solidFill>
              </a:rPr>
              <a:t>Directed Graph</a:t>
            </a:r>
          </a:p>
          <a:p>
            <a:pPr algn="ctr"/>
            <a:r>
              <a:rPr lang="en-US" sz="2000" dirty="0" smtClean="0"/>
              <a:t>In </a:t>
            </a: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rgbClr val="A50021"/>
                </a:solidFill>
              </a:rPr>
              <a:t>directed graph</a:t>
            </a:r>
            <a:r>
              <a:rPr lang="en-US" sz="2000" dirty="0"/>
              <a:t>, an </a:t>
            </a:r>
            <a:r>
              <a:rPr lang="en-US" sz="2000" dirty="0">
                <a:solidFill>
                  <a:schemeClr val="tx1"/>
                </a:solidFill>
              </a:rPr>
              <a:t>edge</a:t>
            </a:r>
            <a:r>
              <a:rPr lang="en-US" sz="2000" dirty="0"/>
              <a:t> goes from one vertex to another in a </a:t>
            </a:r>
            <a:r>
              <a:rPr lang="en-US" sz="2000" dirty="0">
                <a:solidFill>
                  <a:srgbClr val="6600CC"/>
                </a:solidFill>
              </a:rPr>
              <a:t>specific direction</a:t>
            </a:r>
            <a:r>
              <a:rPr lang="en-US" sz="2000" dirty="0"/>
              <a:t>. </a:t>
            </a:r>
          </a:p>
        </p:txBody>
      </p:sp>
      <p:sp>
        <p:nvSpPr>
          <p:cNvPr id="690181" name="Rectangle 5"/>
          <p:cNvSpPr>
            <a:spLocks noChangeArrowheads="1"/>
          </p:cNvSpPr>
          <p:nvPr/>
        </p:nvSpPr>
        <p:spPr bwMode="auto">
          <a:xfrm>
            <a:off x="3200400" y="4678363"/>
            <a:ext cx="2387600" cy="677862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422032" y="4584265"/>
            <a:ext cx="38404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above we have an edge that goes </a:t>
            </a:r>
            <a:r>
              <a:rPr lang="en-US" sz="2000" dirty="0" smtClean="0"/>
              <a:t>from the LA vertex to NYC vertex, </a:t>
            </a:r>
            <a:r>
              <a:rPr lang="en-US" sz="2000" dirty="0"/>
              <a:t>but not the other way </a:t>
            </a:r>
            <a:r>
              <a:rPr lang="en-US" sz="2000"/>
              <a:t>around</a:t>
            </a:r>
            <a:r>
              <a:rPr lang="en-US" sz="2000" smtClean="0"/>
              <a:t>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59567" y="869745"/>
            <a:ext cx="825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There are two major types </a:t>
            </a:r>
            <a:r>
              <a:rPr lang="en-US" smtClean="0"/>
              <a:t>of graphs…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961697" y="3331778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643356" y="3331778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12" name="Straight Arrow Connector 11"/>
          <p:cNvCxnSpPr>
            <a:stCxn id="9" idx="6"/>
          </p:cNvCxnSpPr>
          <p:nvPr/>
        </p:nvCxnSpPr>
        <p:spPr bwMode="auto">
          <a:xfrm>
            <a:off x="1986456" y="3788979"/>
            <a:ext cx="656900" cy="262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125415" y="3545058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26789" y="3584917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NYC</a:t>
            </a:r>
            <a:endParaRPr lang="en-US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642337" y="1635373"/>
            <a:ext cx="42005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Undirected Graph</a:t>
            </a:r>
          </a:p>
          <a:p>
            <a:pPr algn="ctr"/>
            <a:r>
              <a:rPr lang="en-US" sz="2000" dirty="0" smtClean="0"/>
              <a:t>In </a:t>
            </a:r>
            <a:r>
              <a:rPr lang="en-US" sz="2000" dirty="0"/>
              <a:t>an </a:t>
            </a:r>
            <a:r>
              <a:rPr lang="en-US" sz="2000" dirty="0">
                <a:solidFill>
                  <a:srgbClr val="A50021"/>
                </a:solidFill>
              </a:rPr>
              <a:t>undirected graph</a:t>
            </a:r>
            <a:r>
              <a:rPr lang="en-US" sz="2000" dirty="0"/>
              <a:t>, all edges are </a:t>
            </a:r>
            <a:r>
              <a:rPr lang="en-US" sz="2000" dirty="0">
                <a:solidFill>
                  <a:srgbClr val="7030A0"/>
                </a:solidFill>
              </a:rPr>
              <a:t>bi-directional</a:t>
            </a:r>
            <a:r>
              <a:rPr lang="en-US" sz="2000" dirty="0"/>
              <a:t>. </a:t>
            </a:r>
            <a:r>
              <a:rPr lang="en-US" sz="2000" dirty="0" smtClean="0"/>
              <a:t>You </a:t>
            </a:r>
            <a:r>
              <a:rPr lang="en-US" sz="2000" dirty="0"/>
              <a:t>can go either way along any edge.  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38328" y="6116927"/>
            <a:ext cx="44196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(e.g., there may be a flight from LA to NYC but not the other way around)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5292202" y="3371636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973861" y="3371636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22" name="Straight Arrow Connector 21"/>
          <p:cNvCxnSpPr>
            <a:stCxn id="20" idx="6"/>
          </p:cNvCxnSpPr>
          <p:nvPr/>
        </p:nvCxnSpPr>
        <p:spPr bwMode="auto">
          <a:xfrm>
            <a:off x="6316961" y="3828837"/>
            <a:ext cx="656900" cy="262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73036" y="3598984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Vickie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41702" y="3610707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773127" y="4863280"/>
            <a:ext cx="41077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For example, Vickie and Ben are mutual friends on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.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775200" y="6116927"/>
            <a:ext cx="39720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(It would be </a:t>
            </a:r>
            <a:r>
              <a:rPr lang="en-US" sz="1800" dirty="0" err="1" smtClean="0"/>
              <a:t>kinda</a:t>
            </a:r>
            <a:r>
              <a:rPr lang="en-US" sz="1800" dirty="0" smtClean="0"/>
              <a:t> creepy if Vickie liked Ben, but not visa-versa)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/>
      <p:bldP spid="690182" grpId="0"/>
      <p:bldP spid="9" grpId="0" animBg="1"/>
      <p:bldP spid="10" grpId="0" animBg="1"/>
      <p:bldP spid="15" grpId="0"/>
      <p:bldP spid="16" grpId="0"/>
      <p:bldP spid="18" grpId="0"/>
      <p:bldP spid="19" grpId="0"/>
      <p:bldP spid="20" grpId="0" animBg="1"/>
      <p:bldP spid="21" grpId="0" animBg="1"/>
      <p:bldP spid="23" grpId="0"/>
      <p:bldP spid="24" grpId="0"/>
      <p:bldP spid="25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E17B-0963-488C-8DE3-0EA25D5E65FF}" type="slidenum">
              <a:rPr lang="en-US"/>
              <a:pPr/>
              <a:t>40</a:t>
            </a:fld>
            <a:endParaRPr lang="en-US"/>
          </a:p>
        </p:txBody>
      </p:sp>
      <p:grpSp>
        <p:nvGrpSpPr>
          <p:cNvPr id="789597" name="Group 93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789598" name="Group 94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89599" name="Group 95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89600" name="Group 96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89601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2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89603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89605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6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89607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8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89609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0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1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2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3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89614" name="Text Box 1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89615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89616" name="Text 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89617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89618" name="Line 114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619" name="Text Box 115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89620" name="Text Box 116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89621" name="AutoShape 117"/>
            <p:cNvCxnSpPr>
              <a:cxnSpLocks noChangeShapeType="1"/>
              <a:stCxn id="789602" idx="2"/>
              <a:endCxn id="789604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9622" name="Text Box 118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89506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789515" name="Group 11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89516" name="Rectangle 12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17" name="Text Box 13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sp>
        <p:nvSpPr>
          <p:cNvPr id="789540" name="Text Box 36"/>
          <p:cNvSpPr txBox="1">
            <a:spLocks noChangeArrowheads="1"/>
          </p:cNvSpPr>
          <p:nvPr/>
        </p:nvSpPr>
        <p:spPr bwMode="auto">
          <a:xfrm>
            <a:off x="-76200" y="1905000"/>
            <a:ext cx="8458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   Since we start at vertex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, </a:t>
            </a:r>
            <a:br>
              <a:rPr lang="en-US"/>
            </a:br>
            <a:r>
              <a:rPr lang="en-US"/>
              <a:t>    we know it’s the closest </a:t>
            </a:r>
            <a:br>
              <a:rPr lang="en-US"/>
            </a:br>
            <a:r>
              <a:rPr lang="en-US"/>
              <a:t>    vertex to us! How far is it? 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A50021"/>
                </a:solidFill>
              </a:rPr>
              <a:t>Zero </a:t>
            </a:r>
            <a:r>
              <a:rPr lang="en-US"/>
              <a:t>steps away!  We can 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A50021"/>
                </a:solidFill>
              </a:rPr>
              <a:t>settle </a:t>
            </a:r>
            <a:r>
              <a:rPr lang="en-US"/>
              <a:t>it immediately!</a:t>
            </a:r>
          </a:p>
        </p:txBody>
      </p:sp>
      <p:grpSp>
        <p:nvGrpSpPr>
          <p:cNvPr id="789542" name="Group 38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89543" name="Oval 3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4" name="Text Box 4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89571" name="Group 67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89545" name="Text Box 41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89546" name="Rectangle 42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7" name="Rectangle 43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8" name="Rectangle 44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9" name="Rectangle 45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51" name="Text Box 47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89554" name="Group 50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89555" name="Oval 5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56" name="Oval 5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57" name="Group 53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89558" name="Oval 5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59" name="Oval 5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60" name="Group 56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89561" name="Oval 5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62" name="Oval 5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64" name="Group 60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89565" name="Oval 6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66" name="Oval 6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89568" name="Group 64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89552" name="Rectangle 4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67" name="Rectangle 6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789569" name="Text Box 65"/>
          <p:cNvSpPr txBox="1">
            <a:spLocks noChangeArrowheads="1"/>
          </p:cNvSpPr>
          <p:nvPr/>
        </p:nvSpPr>
        <p:spPr bwMode="auto">
          <a:xfrm>
            <a:off x="-44450" y="4038600"/>
            <a:ext cx="5835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    Now let’s see which unsettled vertices  </a:t>
            </a:r>
            <a:br>
              <a:rPr lang="en-US" sz="2200"/>
            </a:br>
            <a:r>
              <a:rPr lang="en-US" sz="2200"/>
              <a:t>    we can reach </a:t>
            </a:r>
            <a:r>
              <a:rPr lang="en-US" sz="2200" i="1"/>
              <a:t>directly</a:t>
            </a:r>
            <a:r>
              <a:rPr lang="en-US" sz="2200"/>
              <a:t> from </a:t>
            </a:r>
            <a:r>
              <a:rPr lang="en-US" sz="2200">
                <a:solidFill>
                  <a:schemeClr val="accent2"/>
                </a:solidFill>
              </a:rPr>
              <a:t>A</a:t>
            </a:r>
            <a:r>
              <a:rPr lang="en-US" sz="2200"/>
              <a:t>.</a:t>
            </a:r>
          </a:p>
        </p:txBody>
      </p:sp>
      <p:sp>
        <p:nvSpPr>
          <p:cNvPr id="789570" name="Text Box 66"/>
          <p:cNvSpPr txBox="1">
            <a:spLocks noChangeArrowheads="1"/>
          </p:cNvSpPr>
          <p:nvPr/>
        </p:nvSpPr>
        <p:spPr bwMode="auto">
          <a:xfrm>
            <a:off x="228600" y="914400"/>
            <a:ext cx="533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Assume that </a:t>
            </a:r>
            <a:r>
              <a:rPr lang="en-US">
                <a:solidFill>
                  <a:schemeClr val="accent2"/>
                </a:solidFill>
              </a:rPr>
              <a:t>all vertices</a:t>
            </a:r>
            <a:r>
              <a:rPr lang="en-US"/>
              <a:t> are </a:t>
            </a:r>
            <a:br>
              <a:rPr lang="en-US"/>
            </a:br>
            <a:r>
              <a:rPr lang="en-US">
                <a:solidFill>
                  <a:srgbClr val="A50021"/>
                </a:solidFill>
              </a:rPr>
              <a:t>infinitely far away</a:t>
            </a:r>
            <a:r>
              <a:rPr lang="en-US"/>
              <a:t> to start…</a:t>
            </a:r>
          </a:p>
        </p:txBody>
      </p:sp>
      <p:sp>
        <p:nvSpPr>
          <p:cNvPr id="789572" name="Text Box 68"/>
          <p:cNvSpPr txBox="1">
            <a:spLocks noChangeArrowheads="1"/>
          </p:cNvSpPr>
          <p:nvPr/>
        </p:nvSpPr>
        <p:spPr bwMode="auto">
          <a:xfrm>
            <a:off x="822325" y="4800600"/>
            <a:ext cx="2497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10</a:t>
            </a:r>
            <a:r>
              <a:rPr lang="en-US" sz="2000"/>
              <a:t> units away.</a:t>
            </a:r>
          </a:p>
        </p:txBody>
      </p:sp>
      <p:sp>
        <p:nvSpPr>
          <p:cNvPr id="789573" name="Text Box 69"/>
          <p:cNvSpPr txBox="1">
            <a:spLocks noChangeArrowheads="1"/>
          </p:cNvSpPr>
          <p:nvPr/>
        </p:nvSpPr>
        <p:spPr bwMode="auto">
          <a:xfrm>
            <a:off x="838200" y="5159375"/>
            <a:ext cx="237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sp>
        <p:nvSpPr>
          <p:cNvPr id="789574" name="Text Box 70"/>
          <p:cNvSpPr txBox="1">
            <a:spLocks noChangeArrowheads="1"/>
          </p:cNvSpPr>
          <p:nvPr/>
        </p:nvSpPr>
        <p:spPr bwMode="auto">
          <a:xfrm>
            <a:off x="517525" y="5883275"/>
            <a:ext cx="8531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let’s compare these costs to our current best costs in our table…</a:t>
            </a:r>
            <a:endParaRPr lang="en-US">
              <a:sym typeface="Wingdings" pitchFamily="2" charset="2"/>
            </a:endParaRPr>
          </a:p>
        </p:txBody>
      </p:sp>
      <p:grpSp>
        <p:nvGrpSpPr>
          <p:cNvPr id="789581" name="Group 77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89582" name="Rectangle 7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83" name="Rectangle 79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789586" name="Group 82"/>
          <p:cNvGrpSpPr>
            <a:grpSpLocks/>
          </p:cNvGrpSpPr>
          <p:nvPr/>
        </p:nvGrpSpPr>
        <p:grpSpPr bwMode="auto">
          <a:xfrm>
            <a:off x="1524000" y="3124200"/>
            <a:ext cx="6510338" cy="2057400"/>
            <a:chOff x="960" y="1968"/>
            <a:chExt cx="4101" cy="1296"/>
          </a:xfrm>
        </p:grpSpPr>
        <p:sp>
          <p:nvSpPr>
            <p:cNvPr id="789584" name="Oval 80"/>
            <p:cNvSpPr>
              <a:spLocks noChangeArrowheads="1"/>
            </p:cNvSpPr>
            <p:nvPr/>
          </p:nvSpPr>
          <p:spPr bwMode="auto">
            <a:xfrm>
              <a:off x="960" y="3024"/>
              <a:ext cx="240" cy="2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85" name="Oval 81"/>
            <p:cNvSpPr>
              <a:spLocks noChangeArrowheads="1"/>
            </p:cNvSpPr>
            <p:nvPr/>
          </p:nvSpPr>
          <p:spPr bwMode="auto">
            <a:xfrm>
              <a:off x="4704" y="1968"/>
              <a:ext cx="357" cy="35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9587" name="Text Box 83"/>
          <p:cNvSpPr txBox="1">
            <a:spLocks noChangeArrowheads="1"/>
          </p:cNvSpPr>
          <p:nvPr/>
        </p:nvSpPr>
        <p:spPr bwMode="auto">
          <a:xfrm>
            <a:off x="457200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is only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units away, which is less than infinity, so I’ll update this entry…</a:t>
            </a:r>
            <a:endParaRPr lang="en-US">
              <a:sym typeface="Wingdings" pitchFamily="2" charset="2"/>
            </a:endParaRPr>
          </a:p>
        </p:txBody>
      </p:sp>
      <p:sp>
        <p:nvSpPr>
          <p:cNvPr id="789588" name="Text Box 84"/>
          <p:cNvSpPr txBox="1">
            <a:spLocks noChangeArrowheads="1"/>
          </p:cNvSpPr>
          <p:nvPr/>
        </p:nvSpPr>
        <p:spPr bwMode="auto">
          <a:xfrm>
            <a:off x="466725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is only </a:t>
            </a:r>
            <a:r>
              <a:rPr lang="en-US">
                <a:solidFill>
                  <a:srgbClr val="A50021"/>
                </a:solidFill>
              </a:rPr>
              <a:t>2</a:t>
            </a:r>
            <a:r>
              <a:rPr lang="en-US"/>
              <a:t> units away, which is less than infinity, so I’ll update this entry too…</a:t>
            </a:r>
            <a:endParaRPr lang="en-US">
              <a:sym typeface="Wingdings" pitchFamily="2" charset="2"/>
            </a:endParaRPr>
          </a:p>
        </p:txBody>
      </p:sp>
      <p:sp>
        <p:nvSpPr>
          <p:cNvPr id="789589" name="Text Box 85"/>
          <p:cNvSpPr txBox="1">
            <a:spLocks noChangeArrowheads="1"/>
          </p:cNvSpPr>
          <p:nvPr/>
        </p:nvSpPr>
        <p:spPr bwMode="auto">
          <a:xfrm>
            <a:off x="838200" y="5481638"/>
            <a:ext cx="2405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D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7</a:t>
            </a:r>
            <a:r>
              <a:rPr lang="en-US" sz="2000"/>
              <a:t> units away.</a:t>
            </a:r>
          </a:p>
        </p:txBody>
      </p:sp>
      <p:grpSp>
        <p:nvGrpSpPr>
          <p:cNvPr id="789590" name="Group 86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89591" name="Rectangle 8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92" name="Rectangle 88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sp>
        <p:nvSpPr>
          <p:cNvPr id="789593" name="Text Box 89"/>
          <p:cNvSpPr txBox="1">
            <a:spLocks noChangeArrowheads="1"/>
          </p:cNvSpPr>
          <p:nvPr/>
        </p:nvSpPr>
        <p:spPr bwMode="auto">
          <a:xfrm>
            <a:off x="457200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is only </a:t>
            </a:r>
            <a:r>
              <a:rPr lang="en-US">
                <a:solidFill>
                  <a:srgbClr val="A50021"/>
                </a:solidFill>
              </a:rPr>
              <a:t>7</a:t>
            </a:r>
            <a:r>
              <a:rPr lang="en-US"/>
              <a:t> units away, which is less than infinity, so I’ll update this entry too…</a:t>
            </a:r>
            <a:endParaRPr lang="en-US">
              <a:sym typeface="Wingdings" pitchFamily="2" charset="2"/>
            </a:endParaRPr>
          </a:p>
        </p:txBody>
      </p:sp>
      <p:grpSp>
        <p:nvGrpSpPr>
          <p:cNvPr id="789594" name="Group 90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89595" name="Rectangle 9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96" name="Rectangle 9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8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8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8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40" grpId="0"/>
      <p:bldP spid="789569" grpId="0"/>
      <p:bldP spid="789572" grpId="0"/>
      <p:bldP spid="789573" grpId="0"/>
      <p:bldP spid="789574" grpId="0"/>
      <p:bldP spid="789574" grpId="1"/>
      <p:bldP spid="789587" grpId="0" animBg="1"/>
      <p:bldP spid="789587" grpId="1" animBg="1"/>
      <p:bldP spid="789588" grpId="0" animBg="1"/>
      <p:bldP spid="789588" grpId="1" animBg="1"/>
      <p:bldP spid="789589" grpId="0"/>
      <p:bldP spid="789593" grpId="0" animBg="1"/>
      <p:bldP spid="78959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96FC-7A2B-4025-A83F-5422D05377B1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796778" name="Group 106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796779" name="Group 107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96780" name="Group 108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96781" name="Group 109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96782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3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9678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5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96786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7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96788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9" name="Text Box 1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96790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1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2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3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4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96795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679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6797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96798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96799" name="Line 127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800" name="Text Box 128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96801" name="Text Box 129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96802" name="AutoShape 130"/>
            <p:cNvCxnSpPr>
              <a:cxnSpLocks noChangeShapeType="1"/>
              <a:stCxn id="796783" idx="2"/>
              <a:endCxn id="79678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6803" name="Text Box 131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96674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796727" name="Text Box 55"/>
          <p:cNvSpPr txBox="1">
            <a:spLocks noChangeArrowheads="1"/>
          </p:cNvSpPr>
          <p:nvPr/>
        </p:nvSpPr>
        <p:spPr bwMode="auto">
          <a:xfrm>
            <a:off x="152400" y="914400"/>
            <a:ext cx="5334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costs to travel to all vertices directly reachable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?  </a:t>
            </a:r>
          </a:p>
        </p:txBody>
      </p:sp>
      <p:grpSp>
        <p:nvGrpSpPr>
          <p:cNvPr id="796675" name="Group 3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96676" name="Rectangle 4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677" name="Text Box 5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796701" name="Group 29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96702" name="Oval 30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3" name="Text Box 31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96704" name="Group 32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96705" name="Text Box 33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96706" name="Rectangle 34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7" name="Rectangle 35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8" name="Rectangle 36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9" name="Rectangle 37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10" name="Text Box 38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96711" name="Group 39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96712" name="Oval 4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3" name="Oval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14" name="Group 42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96715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6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17" name="Group 45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96718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9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20" name="Group 48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96721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22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96723" name="Group 51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96724" name="Rectangle 5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25" name="Rectangle 5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796737" name="Group 65"/>
          <p:cNvGrpSpPr>
            <a:grpSpLocks/>
          </p:cNvGrpSpPr>
          <p:nvPr/>
        </p:nvGrpSpPr>
        <p:grpSpPr bwMode="auto">
          <a:xfrm>
            <a:off x="8001000" y="3124200"/>
            <a:ext cx="457200" cy="533400"/>
            <a:chOff x="1824" y="2016"/>
            <a:chExt cx="288" cy="336"/>
          </a:xfrm>
        </p:grpSpPr>
        <p:sp>
          <p:nvSpPr>
            <p:cNvPr id="796738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39" name="Rectangle 6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796747" name="Text Box 75"/>
          <p:cNvSpPr txBox="1">
            <a:spLocks noChangeArrowheads="1"/>
          </p:cNvSpPr>
          <p:nvPr/>
        </p:nvSpPr>
        <p:spPr bwMode="auto">
          <a:xfrm>
            <a:off x="685800" y="3352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is closest to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.</a:t>
            </a:r>
          </a:p>
        </p:txBody>
      </p:sp>
      <p:grpSp>
        <p:nvGrpSpPr>
          <p:cNvPr id="796748" name="Group 76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96749" name="Rectangle 7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0" name="Rectangle 78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796751" name="Group 79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96752" name="Rectangle 8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3" name="Rectangle 81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796754" name="Group 8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96755" name="Rectangle 8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6" name="Rectangle 8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sp>
        <p:nvSpPr>
          <p:cNvPr id="796757" name="Text Box 85"/>
          <p:cNvSpPr txBox="1">
            <a:spLocks noChangeArrowheads="1"/>
          </p:cNvSpPr>
          <p:nvPr/>
        </p:nvSpPr>
        <p:spPr bwMode="auto">
          <a:xfrm>
            <a:off x="228600" y="4146550"/>
            <a:ext cx="8531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go directly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(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</a:t>
            </a:r>
            <a:r>
              <a:rPr lang="en-US">
                <a:sym typeface="Wingdings" pitchFamily="2" charset="2"/>
              </a:rPr>
              <a:t>),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</a:t>
            </a:r>
            <a:r>
              <a:rPr lang="en-US">
                <a:sym typeface="Wingdings" pitchFamily="2" charset="2"/>
              </a:rPr>
              <a:t> cheaper by going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or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D</a:t>
            </a:r>
            <a:r>
              <a:rPr lang="en-US">
                <a:sym typeface="Wingdings" pitchFamily="2" charset="2"/>
              </a:rPr>
              <a:t> first?</a:t>
            </a:r>
          </a:p>
        </p:txBody>
      </p:sp>
      <p:sp>
        <p:nvSpPr>
          <p:cNvPr id="796758" name="Text Box 86"/>
          <p:cNvSpPr txBox="1">
            <a:spLocks noChangeArrowheads="1"/>
          </p:cNvSpPr>
          <p:nvPr/>
        </p:nvSpPr>
        <p:spPr bwMode="auto">
          <a:xfrm>
            <a:off x="228600" y="544195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If I travel through </a:t>
            </a:r>
            <a:r>
              <a:rPr lang="en-US">
                <a:solidFill>
                  <a:schemeClr val="accent2"/>
                </a:solidFill>
              </a:rPr>
              <a:t>B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 B  …  C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units (plus whatever it costs to travel through the other vertices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).  </a:t>
            </a:r>
            <a:endParaRPr lang="en-US">
              <a:sym typeface="Wingdings" pitchFamily="2" charset="2"/>
            </a:endParaRPr>
          </a:p>
        </p:txBody>
      </p:sp>
      <p:sp>
        <p:nvSpPr>
          <p:cNvPr id="796759" name="Text Box 87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if I travel through </a:t>
            </a:r>
            <a:r>
              <a:rPr lang="en-US">
                <a:solidFill>
                  <a:schemeClr val="accent2"/>
                </a:solidFill>
              </a:rPr>
              <a:t>D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 D  …  C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7</a:t>
            </a:r>
            <a:r>
              <a:rPr lang="en-US"/>
              <a:t> units (plus whatever it costs to travel through the other vertices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).  </a:t>
            </a:r>
          </a:p>
        </p:txBody>
      </p:sp>
      <p:sp>
        <p:nvSpPr>
          <p:cNvPr id="796760" name="Text Box 88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I know that if I travel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, at a cost of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that’s the </a:t>
            </a:r>
            <a:r>
              <a:rPr lang="en-US" i="1"/>
              <a:t>fastest </a:t>
            </a:r>
            <a:r>
              <a:rPr lang="en-US"/>
              <a:t>possible route.  Therefore we can settle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sp>
        <p:nvSpPr>
          <p:cNvPr id="796761" name="Oval 89"/>
          <p:cNvSpPr>
            <a:spLocks noChangeArrowheads="1"/>
          </p:cNvSpPr>
          <p:nvPr/>
        </p:nvSpPr>
        <p:spPr bwMode="auto">
          <a:xfrm>
            <a:off x="7521575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67" name="Oval 95"/>
          <p:cNvSpPr>
            <a:spLocks noChangeArrowheads="1"/>
          </p:cNvSpPr>
          <p:nvPr/>
        </p:nvSpPr>
        <p:spPr bwMode="auto">
          <a:xfrm>
            <a:off x="7958138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68" name="Oval 96"/>
          <p:cNvSpPr>
            <a:spLocks noChangeArrowheads="1"/>
          </p:cNvSpPr>
          <p:nvPr/>
        </p:nvSpPr>
        <p:spPr bwMode="auto">
          <a:xfrm>
            <a:off x="8404225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6772" name="Group 100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796773" name="Oval 101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74" name="Text Box 102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796775" name="Group 103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796776" name="Rectangle 10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77" name="Rectangle 10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747" grpId="0"/>
      <p:bldP spid="796757" grpId="0"/>
      <p:bldP spid="796758" grpId="0" animBg="1"/>
      <p:bldP spid="796759" grpId="0" animBg="1"/>
      <p:bldP spid="796760" grpId="0" animBg="1"/>
      <p:bldP spid="796761" grpId="0" animBg="1"/>
      <p:bldP spid="796761" grpId="1" animBg="1"/>
      <p:bldP spid="796767" grpId="0" animBg="1"/>
      <p:bldP spid="796767" grpId="1" animBg="1"/>
      <p:bldP spid="796768" grpId="0" animBg="1"/>
      <p:bldP spid="79676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25A7-38A8-4C6B-81CC-889D4FD856E9}" type="slidenum">
              <a:rPr lang="en-US"/>
              <a:pPr/>
              <a:t>42</a:t>
            </a:fld>
            <a:endParaRPr lang="en-US"/>
          </a:p>
        </p:txBody>
      </p:sp>
      <p:grpSp>
        <p:nvGrpSpPr>
          <p:cNvPr id="798808" name="Group 88"/>
          <p:cNvGrpSpPr>
            <a:grpSpLocks/>
          </p:cNvGrpSpPr>
          <p:nvPr/>
        </p:nvGrpSpPr>
        <p:grpSpPr bwMode="auto">
          <a:xfrm>
            <a:off x="5170488" y="911225"/>
            <a:ext cx="3729037" cy="2255838"/>
            <a:chOff x="3168" y="2736"/>
            <a:chExt cx="2349" cy="1421"/>
          </a:xfrm>
        </p:grpSpPr>
        <p:grpSp>
          <p:nvGrpSpPr>
            <p:cNvPr id="798809" name="Group 89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98810" name="Group 90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98811" name="Group 91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98812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3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98814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5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98816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7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98818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9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98820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1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3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4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98825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8826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8827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9882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98829" name="Line 109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30" name="Text Box 110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98831" name="Text Box 111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98832" name="AutoShape 112"/>
            <p:cNvCxnSpPr>
              <a:cxnSpLocks noChangeShapeType="1"/>
              <a:stCxn id="798813" idx="2"/>
              <a:endCxn id="79881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8833" name="Text Box 113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98722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798723" name="Group 3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98724" name="Rectangle 4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25" name="Text Box 5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798749" name="Group 29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98750" name="Oval 30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1" name="Text Box 31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98752" name="Group 32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98753" name="Text Box 33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98754" name="Rectangle 34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5" name="Rectangle 35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6" name="Rectangle 36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7" name="Rectangle 37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8" name="Text Box 38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98759" name="Group 39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98760" name="Oval 4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1" name="Oval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2" name="Group 42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98763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4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5" name="Group 45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98766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7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8" name="Group 48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98769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70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98771" name="Group 51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98772" name="Rectangle 5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73" name="Rectangle 5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798774" name="Text Box 54"/>
          <p:cNvSpPr txBox="1">
            <a:spLocks noChangeArrowheads="1"/>
          </p:cNvSpPr>
          <p:nvPr/>
        </p:nvSpPr>
        <p:spPr bwMode="auto">
          <a:xfrm>
            <a:off x="228600" y="1036638"/>
            <a:ext cx="4376738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At this point, we know the shortest path from </a:t>
            </a:r>
            <a:r>
              <a:rPr lang="en-US" sz="2200">
                <a:solidFill>
                  <a:schemeClr val="accent2"/>
                </a:solidFill>
              </a:rPr>
              <a:t>A </a:t>
            </a:r>
            <a:r>
              <a:rPr lang="en-US" sz="2200"/>
              <a:t>to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. Now let’s see if we can travel through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 to reach one of our other unsettled vertices faster. </a:t>
            </a:r>
          </a:p>
        </p:txBody>
      </p:sp>
      <p:grpSp>
        <p:nvGrpSpPr>
          <p:cNvPr id="798779" name="Group 59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98780" name="Rectangle 6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81" name="Rectangle 61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sp>
        <p:nvSpPr>
          <p:cNvPr id="798787" name="Text Box 67"/>
          <p:cNvSpPr txBox="1">
            <a:spLocks noChangeArrowheads="1"/>
          </p:cNvSpPr>
          <p:nvPr/>
        </p:nvSpPr>
        <p:spPr bwMode="auto">
          <a:xfrm>
            <a:off x="1035050" y="3581400"/>
            <a:ext cx="238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6</a:t>
            </a:r>
            <a:r>
              <a:rPr lang="en-US" sz="2000"/>
              <a:t> units away.</a:t>
            </a:r>
          </a:p>
        </p:txBody>
      </p:sp>
      <p:grpSp>
        <p:nvGrpSpPr>
          <p:cNvPr id="798788" name="Group 68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98789" name="Rectangle 6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0" name="Rectangle 7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798792" name="Group 7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98793" name="Rectangle 7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4" name="Rectangle 7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798795" name="Group 75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798796" name="Oval 76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7" name="Text Box 77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798798" name="Group 78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798799" name="Rectangle 7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00" name="Rectangle 80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798802" name="Text Box 82"/>
          <p:cNvSpPr txBox="1">
            <a:spLocks noChangeArrowheads="1"/>
          </p:cNvSpPr>
          <p:nvPr/>
        </p:nvSpPr>
        <p:spPr bwMode="auto">
          <a:xfrm>
            <a:off x="228600" y="2881313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Ok, which unsettled vertices can be reached directly from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?</a:t>
            </a:r>
          </a:p>
        </p:txBody>
      </p:sp>
      <p:sp>
        <p:nvSpPr>
          <p:cNvPr id="798803" name="Rectangle 83"/>
          <p:cNvSpPr>
            <a:spLocks noChangeArrowheads="1"/>
          </p:cNvSpPr>
          <p:nvPr/>
        </p:nvSpPr>
        <p:spPr bwMode="auto">
          <a:xfrm>
            <a:off x="152400" y="43751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do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first.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8</a:t>
            </a:r>
            <a:r>
              <a:rPr lang="en-US"/>
              <a:t> units!</a:t>
            </a:r>
          </a:p>
        </p:txBody>
      </p:sp>
      <p:sp>
        <p:nvSpPr>
          <p:cNvPr id="798834" name="Text Box 114"/>
          <p:cNvSpPr txBox="1">
            <a:spLocks noChangeArrowheads="1"/>
          </p:cNvSpPr>
          <p:nvPr/>
        </p:nvSpPr>
        <p:spPr bwMode="auto">
          <a:xfrm>
            <a:off x="1023938" y="3870325"/>
            <a:ext cx="2405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D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sp>
        <p:nvSpPr>
          <p:cNvPr id="798835" name="Text Box 115"/>
          <p:cNvSpPr txBox="1">
            <a:spLocks noChangeArrowheads="1"/>
          </p:cNvSpPr>
          <p:nvPr/>
        </p:nvSpPr>
        <p:spPr bwMode="auto">
          <a:xfrm>
            <a:off x="685800" y="5638800"/>
            <a:ext cx="730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better than our old one? </a:t>
            </a:r>
          </a:p>
        </p:txBody>
      </p:sp>
      <p:grpSp>
        <p:nvGrpSpPr>
          <p:cNvPr id="798838" name="Group 118"/>
          <p:cNvGrpSpPr>
            <a:grpSpLocks/>
          </p:cNvGrpSpPr>
          <p:nvPr/>
        </p:nvGrpSpPr>
        <p:grpSpPr bwMode="auto">
          <a:xfrm>
            <a:off x="2798763" y="3124200"/>
            <a:ext cx="5235575" cy="2482850"/>
            <a:chOff x="1763" y="1968"/>
            <a:chExt cx="3298" cy="1564"/>
          </a:xfrm>
        </p:grpSpPr>
        <p:sp>
          <p:nvSpPr>
            <p:cNvPr id="798807" name="Oval 87"/>
            <p:cNvSpPr>
              <a:spLocks noChangeArrowheads="1"/>
            </p:cNvSpPr>
            <p:nvPr/>
          </p:nvSpPr>
          <p:spPr bwMode="auto">
            <a:xfrm>
              <a:off x="1763" y="3196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36" name="Oval 116"/>
            <p:cNvSpPr>
              <a:spLocks noChangeArrowheads="1"/>
            </p:cNvSpPr>
            <p:nvPr/>
          </p:nvSpPr>
          <p:spPr bwMode="auto">
            <a:xfrm>
              <a:off x="4725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39" name="Text Box 119"/>
          <p:cNvSpPr txBox="1">
            <a:spLocks noChangeArrowheads="1"/>
          </p:cNvSpPr>
          <p:nvPr/>
        </p:nvSpPr>
        <p:spPr bwMode="auto">
          <a:xfrm>
            <a:off x="1003300" y="6096000"/>
            <a:ext cx="470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bet!! Let’s update our table!</a:t>
            </a:r>
          </a:p>
        </p:txBody>
      </p:sp>
      <p:grpSp>
        <p:nvGrpSpPr>
          <p:cNvPr id="798840" name="Group 120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798841" name="Rectangle 12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42" name="Rectangle 12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sp>
        <p:nvSpPr>
          <p:cNvPr id="798843" name="Rectangle 123"/>
          <p:cNvSpPr>
            <a:spLocks noChangeArrowheads="1"/>
          </p:cNvSpPr>
          <p:nvPr/>
        </p:nvSpPr>
        <p:spPr bwMode="auto">
          <a:xfrm>
            <a:off x="-152400" y="4343400"/>
            <a:ext cx="93726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4" name="Rectangle 124"/>
          <p:cNvSpPr>
            <a:spLocks noChangeArrowheads="1"/>
          </p:cNvSpPr>
          <p:nvPr/>
        </p:nvSpPr>
        <p:spPr bwMode="auto">
          <a:xfrm>
            <a:off x="304800" y="45275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do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next.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units!</a:t>
            </a:r>
          </a:p>
        </p:txBody>
      </p:sp>
      <p:sp>
        <p:nvSpPr>
          <p:cNvPr id="798845" name="Text Box 125"/>
          <p:cNvSpPr txBox="1">
            <a:spLocks noChangeArrowheads="1"/>
          </p:cNvSpPr>
          <p:nvPr/>
        </p:nvSpPr>
        <p:spPr bwMode="auto">
          <a:xfrm>
            <a:off x="838200" y="5791200"/>
            <a:ext cx="733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better than our old one? </a:t>
            </a:r>
          </a:p>
        </p:txBody>
      </p:sp>
      <p:sp>
        <p:nvSpPr>
          <p:cNvPr id="798846" name="Text Box 126"/>
          <p:cNvSpPr txBox="1">
            <a:spLocks noChangeArrowheads="1"/>
          </p:cNvSpPr>
          <p:nvPr/>
        </p:nvSpPr>
        <p:spPr bwMode="auto">
          <a:xfrm>
            <a:off x="1155700" y="6248400"/>
            <a:ext cx="493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Yup!! Let’s update our table again!</a:t>
            </a:r>
          </a:p>
        </p:txBody>
      </p:sp>
      <p:grpSp>
        <p:nvGrpSpPr>
          <p:cNvPr id="798847" name="Group 127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798848" name="Rectangle 12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49" name="Rectangle 129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798851" name="Group 131"/>
          <p:cNvGrpSpPr>
            <a:grpSpLocks/>
          </p:cNvGrpSpPr>
          <p:nvPr/>
        </p:nvGrpSpPr>
        <p:grpSpPr bwMode="auto">
          <a:xfrm>
            <a:off x="3473450" y="3124200"/>
            <a:ext cx="5518150" cy="2624138"/>
            <a:chOff x="2188" y="1968"/>
            <a:chExt cx="3476" cy="1653"/>
          </a:xfrm>
        </p:grpSpPr>
        <p:sp>
          <p:nvSpPr>
            <p:cNvPr id="798837" name="Oval 117"/>
            <p:cNvSpPr>
              <a:spLocks noChangeArrowheads="1"/>
            </p:cNvSpPr>
            <p:nvPr/>
          </p:nvSpPr>
          <p:spPr bwMode="auto">
            <a:xfrm>
              <a:off x="5328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50" name="Oval 130"/>
            <p:cNvSpPr>
              <a:spLocks noChangeArrowheads="1"/>
            </p:cNvSpPr>
            <p:nvPr/>
          </p:nvSpPr>
          <p:spPr bwMode="auto">
            <a:xfrm>
              <a:off x="2188" y="3285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9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4" grpId="0"/>
      <p:bldP spid="798787" grpId="0"/>
      <p:bldP spid="798802" grpId="0"/>
      <p:bldP spid="798803" grpId="0"/>
      <p:bldP spid="798834" grpId="0"/>
      <p:bldP spid="798835" grpId="0"/>
      <p:bldP spid="798839" grpId="0"/>
      <p:bldP spid="798843" grpId="0" animBg="1"/>
      <p:bldP spid="798844" grpId="0"/>
      <p:bldP spid="798845" grpId="0"/>
      <p:bldP spid="7988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396-A2DA-4286-A2F0-ACE0D4319D10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800770" name="Group 2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800771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0772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0773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0774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5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077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077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078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078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5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078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078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078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079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0791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792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0793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0794" name="AutoShape 26"/>
            <p:cNvCxnSpPr>
              <a:cxnSpLocks noChangeShapeType="1"/>
              <a:stCxn id="800775" idx="2"/>
              <a:endCxn id="800777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0795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0796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800797" name="Text Box 29"/>
          <p:cNvSpPr txBox="1">
            <a:spLocks noChangeArrowheads="1"/>
          </p:cNvSpPr>
          <p:nvPr/>
        </p:nvSpPr>
        <p:spPr bwMode="auto">
          <a:xfrm>
            <a:off x="152400" y="914400"/>
            <a:ext cx="53133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best </a:t>
            </a:r>
            <a:br>
              <a:rPr lang="en-US"/>
            </a:br>
            <a:r>
              <a:rPr lang="en-US"/>
              <a:t>cost to get to all unsettled vertices, assuming we travel through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.</a:t>
            </a:r>
          </a:p>
        </p:txBody>
      </p:sp>
      <p:grpSp>
        <p:nvGrpSpPr>
          <p:cNvPr id="800798" name="Group 30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0799" name="Rectangle 3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00" name="Text Box 32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0801" name="Group 33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0802" name="Oval 34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03" name="Text Box 35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sp>
        <p:nvSpPr>
          <p:cNvPr id="800829" name="Text Box 61"/>
          <p:cNvSpPr txBox="1">
            <a:spLocks noChangeArrowheads="1"/>
          </p:cNvSpPr>
          <p:nvPr/>
        </p:nvSpPr>
        <p:spPr bwMode="auto">
          <a:xfrm>
            <a:off x="685800" y="34290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is closest.</a:t>
            </a:r>
          </a:p>
        </p:txBody>
      </p:sp>
      <p:sp>
        <p:nvSpPr>
          <p:cNvPr id="800839" name="Text Box 71"/>
          <p:cNvSpPr txBox="1">
            <a:spLocks noChangeArrowheads="1"/>
          </p:cNvSpPr>
          <p:nvPr/>
        </p:nvSpPr>
        <p:spPr bwMode="auto">
          <a:xfrm>
            <a:off x="228600" y="4146550"/>
            <a:ext cx="8531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take the path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>
                <a:sym typeface="Wingdings" pitchFamily="2" charset="2"/>
              </a:rPr>
              <a:t>,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4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D </a:t>
            </a:r>
            <a:r>
              <a:rPr lang="en-US">
                <a:sym typeface="Wingdings" pitchFamily="2" charset="2"/>
              </a:rPr>
              <a:t>cheaper by going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first?</a:t>
            </a:r>
          </a:p>
        </p:txBody>
      </p:sp>
      <p:sp>
        <p:nvSpPr>
          <p:cNvPr id="800840" name="Text Box 72"/>
          <p:cNvSpPr txBox="1">
            <a:spLocks noChangeArrowheads="1"/>
          </p:cNvSpPr>
          <p:nvPr/>
        </p:nvSpPr>
        <p:spPr bwMode="auto">
          <a:xfrm>
            <a:off x="228600" y="544195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If I travel through </a:t>
            </a:r>
            <a:r>
              <a:rPr lang="en-US">
                <a:solidFill>
                  <a:schemeClr val="accent2"/>
                </a:solidFill>
              </a:rPr>
              <a:t>B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 B  …  D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8</a:t>
            </a:r>
            <a:r>
              <a:rPr lang="en-US"/>
              <a:t> units.  That’s much longer!</a:t>
            </a:r>
            <a:endParaRPr lang="en-US">
              <a:sym typeface="Wingdings" pitchFamily="2" charset="2"/>
            </a:endParaRPr>
          </a:p>
        </p:txBody>
      </p:sp>
      <p:sp>
        <p:nvSpPr>
          <p:cNvPr id="800842" name="Text Box 74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I know that if I travel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/>
              <a:t>, at a cost of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units, that’s the </a:t>
            </a:r>
            <a:r>
              <a:rPr lang="en-US" i="1"/>
              <a:t>fastest </a:t>
            </a:r>
            <a:r>
              <a:rPr lang="en-US"/>
              <a:t>possible route.  Therefore we can settle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grpSp>
        <p:nvGrpSpPr>
          <p:cNvPr id="800846" name="Group 78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0847" name="Oval 7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48" name="Text Box 80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0852" name="Group 84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0853" name="Text Box 85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0854" name="Rectangle 86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5" name="Rectangle 87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6" name="Rectangle 88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7" name="Rectangle 89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8" name="Text Box 90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0859" name="Group 91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0860" name="Oval 92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1" name="Oval 93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2" name="Group 94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0863" name="Oval 95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4" name="Oval 96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5" name="Group 97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0866" name="Oval 98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7" name="Oval 99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8" name="Group 100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0869" name="Oval 10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70" name="Oval 10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0871" name="Group 103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0872" name="Rectangle 10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3" name="Rectangle 10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800874" name="Group 106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0875" name="Rectangle 10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6" name="Rectangle 108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800877" name="Group 109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0878" name="Rectangle 11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9" name="Rectangle 111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0880" name="Group 11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0881" name="Rectangle 11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2" name="Rectangle 11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0883" name="Group 115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0884" name="Rectangle 11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5" name="Rectangle 11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grpSp>
        <p:nvGrpSpPr>
          <p:cNvPr id="800886" name="Group 118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0887" name="Rectangle 11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8" name="Rectangle 12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0889" name="Group 121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0890" name="Rectangle 12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1" name="Rectangle 123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0892" name="Group 124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0893" name="Rectangle 12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4" name="Rectangle 12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sp>
        <p:nvSpPr>
          <p:cNvPr id="800895" name="Rectangle 127"/>
          <p:cNvSpPr>
            <a:spLocks noChangeArrowheads="1"/>
          </p:cNvSpPr>
          <p:nvPr/>
        </p:nvSpPr>
        <p:spPr bwMode="auto">
          <a:xfrm>
            <a:off x="152400" y="2514600"/>
            <a:ext cx="5302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>
                <a:solidFill>
                  <a:schemeClr val="tx1"/>
                </a:solidFill>
              </a:rPr>
              <a:t>now?</a:t>
            </a:r>
          </a:p>
        </p:txBody>
      </p:sp>
      <p:grpSp>
        <p:nvGrpSpPr>
          <p:cNvPr id="800896" name="Group 128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0897" name="Oval 12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8" name="Text Box 13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829" grpId="0"/>
      <p:bldP spid="800839" grpId="0"/>
      <p:bldP spid="800840" grpId="0" animBg="1"/>
      <p:bldP spid="800842" grpId="0" animBg="1"/>
      <p:bldP spid="80089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32FA-1577-4C16-BFBC-59B68A51A486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802818" name="Group 2"/>
          <p:cNvGrpSpPr>
            <a:grpSpLocks/>
          </p:cNvGrpSpPr>
          <p:nvPr/>
        </p:nvGrpSpPr>
        <p:grpSpPr bwMode="auto">
          <a:xfrm>
            <a:off x="5170488" y="911225"/>
            <a:ext cx="3729037" cy="2255838"/>
            <a:chOff x="3168" y="2736"/>
            <a:chExt cx="2349" cy="1421"/>
          </a:xfrm>
        </p:grpSpPr>
        <p:grpSp>
          <p:nvGrpSpPr>
            <p:cNvPr id="802819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2820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2821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2822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3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2824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28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7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282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283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283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283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283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283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2839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40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2841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2842" name="AutoShape 26"/>
            <p:cNvCxnSpPr>
              <a:cxnSpLocks noChangeShapeType="1"/>
              <a:stCxn id="802823" idx="2"/>
              <a:endCxn id="80282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2843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2844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802845" name="Group 29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2846" name="Rectangle 30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47" name="Text Box 31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2848" name="Group 32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2849" name="Oval 33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0" name="Text Box 34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802851" name="Group 35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2852" name="Text Box 36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2853" name="Rectangle 37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4" name="Rectangle 38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5" name="Rectangle 39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6" name="Rectangle 40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7" name="Text Box 41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2858" name="Group 42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2859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0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1" name="Group 45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2862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3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4" name="Group 48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2865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6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7" name="Group 51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2868" name="Oval 52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9" name="Oval 53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2870" name="Group 54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2871" name="Rectangle 5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72" name="Rectangle 5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802873" name="Text Box 57"/>
          <p:cNvSpPr txBox="1">
            <a:spLocks noChangeArrowheads="1"/>
          </p:cNvSpPr>
          <p:nvPr/>
        </p:nvSpPr>
        <p:spPr bwMode="auto">
          <a:xfrm>
            <a:off x="228600" y="1036638"/>
            <a:ext cx="4376738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At this point, we know the shortest path from </a:t>
            </a:r>
            <a:r>
              <a:rPr lang="en-US" sz="2200">
                <a:solidFill>
                  <a:schemeClr val="accent2"/>
                </a:solidFill>
              </a:rPr>
              <a:t>A </a:t>
            </a:r>
            <a:r>
              <a:rPr lang="en-US" sz="2200"/>
              <a:t>to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. Now let’s see if we can travel through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 to reach one of our other unsettled vertices faster. </a:t>
            </a:r>
          </a:p>
        </p:txBody>
      </p:sp>
      <p:grpSp>
        <p:nvGrpSpPr>
          <p:cNvPr id="802874" name="Group 58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2875" name="Rectangle 5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76" name="Rectangle 60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sp>
        <p:nvSpPr>
          <p:cNvPr id="802877" name="Text Box 61"/>
          <p:cNvSpPr txBox="1">
            <a:spLocks noChangeArrowheads="1"/>
          </p:cNvSpPr>
          <p:nvPr/>
        </p:nvSpPr>
        <p:spPr bwMode="auto">
          <a:xfrm>
            <a:off x="1035050" y="3581400"/>
            <a:ext cx="238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grpSp>
        <p:nvGrpSpPr>
          <p:cNvPr id="802878" name="Group 62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2879" name="Rectangle 6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0" name="Rectangle 6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2881" name="Group 65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2882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3" name="Rectangle 67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2884" name="Group 68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2885" name="Oval 6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6" name="Text Box 70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2887" name="Group 71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2888" name="Rectangle 7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9" name="Rectangle 7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802890" name="Text Box 74"/>
          <p:cNvSpPr txBox="1">
            <a:spLocks noChangeArrowheads="1"/>
          </p:cNvSpPr>
          <p:nvPr/>
        </p:nvSpPr>
        <p:spPr bwMode="auto">
          <a:xfrm>
            <a:off x="228600" y="2881313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Ok, which unsettled vertices can be reached directly from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?</a:t>
            </a:r>
          </a:p>
        </p:txBody>
      </p:sp>
      <p:sp>
        <p:nvSpPr>
          <p:cNvPr id="802891" name="Rectangle 75"/>
          <p:cNvSpPr>
            <a:spLocks noChangeArrowheads="1"/>
          </p:cNvSpPr>
          <p:nvPr/>
        </p:nvSpPr>
        <p:spPr bwMode="auto">
          <a:xfrm>
            <a:off x="152400" y="43751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check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units!</a:t>
            </a:r>
          </a:p>
        </p:txBody>
      </p:sp>
      <p:sp>
        <p:nvSpPr>
          <p:cNvPr id="802893" name="Text Box 77"/>
          <p:cNvSpPr txBox="1">
            <a:spLocks noChangeArrowheads="1"/>
          </p:cNvSpPr>
          <p:nvPr/>
        </p:nvSpPr>
        <p:spPr bwMode="auto">
          <a:xfrm>
            <a:off x="685800" y="5638800"/>
            <a:ext cx="730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better than our old one? </a:t>
            </a:r>
          </a:p>
        </p:txBody>
      </p:sp>
      <p:sp>
        <p:nvSpPr>
          <p:cNvPr id="802897" name="Text Box 81"/>
          <p:cNvSpPr txBox="1">
            <a:spLocks noChangeArrowheads="1"/>
          </p:cNvSpPr>
          <p:nvPr/>
        </p:nvSpPr>
        <p:spPr bwMode="auto">
          <a:xfrm>
            <a:off x="1003300" y="6096000"/>
            <a:ext cx="470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bet!! Let’s update our table!</a:t>
            </a:r>
          </a:p>
        </p:txBody>
      </p:sp>
      <p:grpSp>
        <p:nvGrpSpPr>
          <p:cNvPr id="802898" name="Group 82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2899" name="Rectangle 8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00" name="Rectangle 8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2905" name="Group 89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2906" name="Rectangle 9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07" name="Rectangle 91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2911" name="Group 95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2912" name="Rectangle 9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13" name="Rectangle 9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grpSp>
        <p:nvGrpSpPr>
          <p:cNvPr id="802914" name="Group 98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2915" name="Oval 9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16" name="Text Box 10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  <p:grpSp>
        <p:nvGrpSpPr>
          <p:cNvPr id="802917" name="Group 101"/>
          <p:cNvGrpSpPr>
            <a:grpSpLocks/>
          </p:cNvGrpSpPr>
          <p:nvPr/>
        </p:nvGrpSpPr>
        <p:grpSpPr bwMode="auto">
          <a:xfrm>
            <a:off x="3276600" y="3124200"/>
            <a:ext cx="4778375" cy="2482850"/>
            <a:chOff x="2064" y="1968"/>
            <a:chExt cx="3010" cy="1564"/>
          </a:xfrm>
        </p:grpSpPr>
        <p:sp>
          <p:nvSpPr>
            <p:cNvPr id="802895" name="Oval 79"/>
            <p:cNvSpPr>
              <a:spLocks noChangeArrowheads="1"/>
            </p:cNvSpPr>
            <p:nvPr/>
          </p:nvSpPr>
          <p:spPr bwMode="auto">
            <a:xfrm>
              <a:off x="2064" y="3196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96" name="Oval 80"/>
            <p:cNvSpPr>
              <a:spLocks noChangeArrowheads="1"/>
            </p:cNvSpPr>
            <p:nvPr/>
          </p:nvSpPr>
          <p:spPr bwMode="auto">
            <a:xfrm>
              <a:off x="4738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2918" name="Group 102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2919" name="Rectangle 10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20" name="Rectangle 10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6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73" grpId="0"/>
      <p:bldP spid="802877" grpId="0"/>
      <p:bldP spid="802890" grpId="0"/>
      <p:bldP spid="802891" grpId="0"/>
      <p:bldP spid="802893" grpId="0"/>
      <p:bldP spid="80289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8B7-3C40-42EC-B7DE-AFF2D07B0A6F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804866" name="Group 2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804867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4868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4869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4870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4872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487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487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487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1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488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48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488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488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4887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888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4889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4890" name="AutoShape 26"/>
            <p:cNvCxnSpPr>
              <a:cxnSpLocks noChangeShapeType="1"/>
              <a:stCxn id="804871" idx="2"/>
              <a:endCxn id="804873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4891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4892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804893" name="Text Box 29"/>
          <p:cNvSpPr txBox="1">
            <a:spLocks noChangeArrowheads="1"/>
          </p:cNvSpPr>
          <p:nvPr/>
        </p:nvSpPr>
        <p:spPr bwMode="auto">
          <a:xfrm>
            <a:off x="152400" y="914400"/>
            <a:ext cx="53133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best </a:t>
            </a:r>
            <a:br>
              <a:rPr lang="en-US"/>
            </a:br>
            <a:r>
              <a:rPr lang="en-US"/>
              <a:t>cost to get to all unsettled vertices, assuming we travel through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.</a:t>
            </a:r>
          </a:p>
        </p:txBody>
      </p:sp>
      <p:grpSp>
        <p:nvGrpSpPr>
          <p:cNvPr id="804894" name="Group 30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4895" name="Rectangle 3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96" name="Text Box 32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4897" name="Group 33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4898" name="Oval 34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99" name="Text Box 35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sp>
        <p:nvSpPr>
          <p:cNvPr id="804900" name="Text Box 36"/>
          <p:cNvSpPr txBox="1">
            <a:spLocks noChangeArrowheads="1"/>
          </p:cNvSpPr>
          <p:nvPr/>
        </p:nvSpPr>
        <p:spPr bwMode="auto">
          <a:xfrm>
            <a:off x="685800" y="34290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is closest.</a:t>
            </a:r>
          </a:p>
        </p:txBody>
      </p:sp>
      <p:sp>
        <p:nvSpPr>
          <p:cNvPr id="804901" name="Text Box 37"/>
          <p:cNvSpPr txBox="1">
            <a:spLocks noChangeArrowheads="1"/>
          </p:cNvSpPr>
          <p:nvPr/>
        </p:nvSpPr>
        <p:spPr bwMode="auto">
          <a:xfrm>
            <a:off x="228600" y="4146550"/>
            <a:ext cx="8531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take the path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>
                <a:sym typeface="Wingdings" pitchFamily="2" charset="2"/>
              </a:rPr>
              <a:t> 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6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 </a:t>
            </a:r>
            <a:r>
              <a:rPr lang="en-US">
                <a:sym typeface="Wingdings" pitchFamily="2" charset="2"/>
              </a:rPr>
              <a:t>cheaper?</a:t>
            </a:r>
          </a:p>
        </p:txBody>
      </p:sp>
      <p:sp>
        <p:nvSpPr>
          <p:cNvPr id="804902" name="Text Box 38"/>
          <p:cNvSpPr txBox="1">
            <a:spLocks noChangeArrowheads="1"/>
          </p:cNvSpPr>
          <p:nvPr/>
        </p:nvSpPr>
        <p:spPr bwMode="auto">
          <a:xfrm>
            <a:off x="228600" y="52578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There are no other vertices we can go through that will make our path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shorter.</a:t>
            </a:r>
            <a:endParaRPr lang="en-US">
              <a:sym typeface="Wingdings" pitchFamily="2" charset="2"/>
            </a:endParaRPr>
          </a:p>
        </p:txBody>
      </p:sp>
      <p:sp>
        <p:nvSpPr>
          <p:cNvPr id="804903" name="Text Box 39"/>
          <p:cNvSpPr txBox="1">
            <a:spLocks noChangeArrowheads="1"/>
          </p:cNvSpPr>
          <p:nvPr/>
        </p:nvSpPr>
        <p:spPr bwMode="auto">
          <a:xfrm>
            <a:off x="228600" y="6172200"/>
            <a:ext cx="85312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Therefore we can settle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grpSp>
        <p:nvGrpSpPr>
          <p:cNvPr id="804904" name="Group 40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4905" name="Oval 41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06" name="Text Box 42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4907" name="Group 43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4908" name="Text Box 44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4909" name="Rectangle 45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0" name="Rectangle 46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1" name="Rectangle 47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2" name="Rectangle 48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3" name="Text Box 49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4914" name="Group 50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4915" name="Oval 5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16" name="Oval 5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17" name="Group 53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4918" name="Oval 5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19" name="Oval 5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20" name="Group 56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4921" name="Oval 5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22" name="Oval 5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23" name="Group 59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4924" name="Oval 6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25" name="Oval 6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4926" name="Group 62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4927" name="Rectangle 6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28" name="Rectangle 64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804929" name="Group 65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4930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1" name="Rectangle 67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804932" name="Group 68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4933" name="Rectangle 6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4" name="Rectangle 7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4935" name="Group 71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4936" name="Rectangle 7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7" name="Rectangle 73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4938" name="Group 74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4939" name="Rectangle 7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0" name="Rectangle 7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grpSp>
        <p:nvGrpSpPr>
          <p:cNvPr id="804944" name="Group 80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4945" name="Rectangle 8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6" name="Rectangle 82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4947" name="Group 83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4948" name="Rectangle 8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9" name="Rectangle 8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sp>
        <p:nvSpPr>
          <p:cNvPr id="804950" name="Rectangle 86"/>
          <p:cNvSpPr>
            <a:spLocks noChangeArrowheads="1"/>
          </p:cNvSpPr>
          <p:nvPr/>
        </p:nvSpPr>
        <p:spPr bwMode="auto">
          <a:xfrm>
            <a:off x="152400" y="2514600"/>
            <a:ext cx="5302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>
                <a:solidFill>
                  <a:schemeClr val="tx1"/>
                </a:solidFill>
              </a:rPr>
              <a:t>now?</a:t>
            </a:r>
          </a:p>
        </p:txBody>
      </p:sp>
      <p:grpSp>
        <p:nvGrpSpPr>
          <p:cNvPr id="804951" name="Group 87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4952" name="Oval 88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3" name="Text Box 89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  <p:grpSp>
        <p:nvGrpSpPr>
          <p:cNvPr id="804954" name="Group 90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4955" name="Rectangle 9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6" name="Rectangle 9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6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4957" name="Group 93"/>
          <p:cNvGrpSpPr>
            <a:grpSpLocks/>
          </p:cNvGrpSpPr>
          <p:nvPr/>
        </p:nvGrpSpPr>
        <p:grpSpPr bwMode="auto">
          <a:xfrm>
            <a:off x="7543800" y="3124200"/>
            <a:ext cx="457200" cy="533400"/>
            <a:chOff x="1824" y="2016"/>
            <a:chExt cx="288" cy="336"/>
          </a:xfrm>
        </p:grpSpPr>
        <p:sp>
          <p:nvSpPr>
            <p:cNvPr id="804958" name="Rectangle 9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9" name="Rectangle 9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6</a:t>
              </a:r>
            </a:p>
          </p:txBody>
        </p:sp>
      </p:grpSp>
      <p:grpSp>
        <p:nvGrpSpPr>
          <p:cNvPr id="804960" name="Group 96"/>
          <p:cNvGrpSpPr>
            <a:grpSpLocks/>
          </p:cNvGrpSpPr>
          <p:nvPr/>
        </p:nvGrpSpPr>
        <p:grpSpPr bwMode="auto">
          <a:xfrm>
            <a:off x="8382000" y="1470025"/>
            <a:ext cx="533400" cy="533400"/>
            <a:chOff x="3504" y="2448"/>
            <a:chExt cx="336" cy="336"/>
          </a:xfrm>
        </p:grpSpPr>
        <p:sp>
          <p:nvSpPr>
            <p:cNvPr id="804961" name="Oval 97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62" name="Text Box 98"/>
            <p:cNvSpPr txBox="1">
              <a:spLocks noChangeArrowheads="1"/>
            </p:cNvSpPr>
            <p:nvPr/>
          </p:nvSpPr>
          <p:spPr bwMode="auto">
            <a:xfrm>
              <a:off x="3546" y="2469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B</a:t>
              </a:r>
            </a:p>
          </p:txBody>
        </p:sp>
      </p:grpSp>
      <p:sp>
        <p:nvSpPr>
          <p:cNvPr id="804963" name="Rectangle 99"/>
          <p:cNvSpPr>
            <a:spLocks noChangeArrowheads="1"/>
          </p:cNvSpPr>
          <p:nvPr/>
        </p:nvSpPr>
        <p:spPr bwMode="auto">
          <a:xfrm>
            <a:off x="228600" y="4114800"/>
            <a:ext cx="8763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And now that all of our vertices are settled, we are </a:t>
            </a:r>
            <a:br>
              <a:rPr lang="en-US"/>
            </a:br>
            <a:r>
              <a:rPr lang="en-US"/>
              <a:t>guaranteed to have found the </a:t>
            </a:r>
            <a:r>
              <a:rPr lang="en-US" i="1">
                <a:solidFill>
                  <a:schemeClr val="accent2"/>
                </a:solidFill>
              </a:rPr>
              <a:t>minimum</a:t>
            </a:r>
            <a:r>
              <a:rPr lang="en-US"/>
              <a:t> travel distances</a:t>
            </a:r>
            <a:br>
              <a:rPr lang="en-US"/>
            </a:br>
            <a:r>
              <a:rPr lang="en-US"/>
              <a:t>to each of our vertices!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00" grpId="0"/>
      <p:bldP spid="804901" grpId="0"/>
      <p:bldP spid="804902" grpId="0" animBg="1"/>
      <p:bldP spid="804903" grpId="0" animBg="1"/>
      <p:bldP spid="804950" grpId="0"/>
      <p:bldP spid="80496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FEC2-76ED-4C7A-AAC8-2A9DC674FBFA}" type="slidenum">
              <a:rPr lang="en-US"/>
              <a:pPr/>
              <a:t>46</a:t>
            </a:fld>
            <a:endParaRPr lang="en-US"/>
          </a:p>
        </p:txBody>
      </p:sp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Dijkstra</a:t>
            </a:r>
          </a:p>
        </p:txBody>
      </p:sp>
      <p:sp>
        <p:nvSpPr>
          <p:cNvPr id="806917" name="Text Box 5"/>
          <p:cNvSpPr txBox="1">
            <a:spLocks noChangeArrowheads="1"/>
          </p:cNvSpPr>
          <p:nvPr/>
        </p:nvSpPr>
        <p:spPr bwMode="auto">
          <a:xfrm>
            <a:off x="730250" y="1482725"/>
            <a:ext cx="711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now I’ll give you the more formal algorithm…</a:t>
            </a:r>
          </a:p>
        </p:txBody>
      </p:sp>
      <p:pic>
        <p:nvPicPr>
          <p:cNvPr id="80691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0386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6919" name="Rectangle 7"/>
          <p:cNvSpPr>
            <a:spLocks noChangeArrowheads="1"/>
          </p:cNvSpPr>
          <p:nvPr/>
        </p:nvSpPr>
        <p:spPr bwMode="auto">
          <a:xfrm>
            <a:off x="1295400" y="5899150"/>
            <a:ext cx="6956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Born: 11 May 1930, Rotterdam, Netherlands</a:t>
            </a:r>
            <a:br>
              <a:rPr lang="en-US" b="1"/>
            </a:br>
            <a:r>
              <a:rPr lang="en-US" b="1"/>
              <a:t>Died: 6 August 2002, Nuenen, Netherlands</a:t>
            </a:r>
          </a:p>
          <a:p>
            <a:pPr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73A3-D8E7-4C40-AF18-D0344888A429}" type="slidenum">
              <a:rPr lang="en-US"/>
              <a:pPr/>
              <a:t>47</a:t>
            </a:fld>
            <a:endParaRPr lang="en-US"/>
          </a:p>
        </p:txBody>
      </p:sp>
      <p:sp>
        <p:nvSpPr>
          <p:cNvPr id="740354" name="Text Box 2"/>
          <p:cNvSpPr txBox="1">
            <a:spLocks noChangeArrowheads="1"/>
          </p:cNvSpPr>
          <p:nvPr/>
        </p:nvSpPr>
        <p:spPr bwMode="auto">
          <a:xfrm>
            <a:off x="228600" y="1054100"/>
            <a:ext cx="8915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Dijkstra’s Algorithm uses 2 data structures:</a:t>
            </a:r>
          </a:p>
          <a:p>
            <a:endParaRPr lang="en-US" sz="18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An </a:t>
            </a:r>
            <a:r>
              <a:rPr lang="en-US" sz="2300">
                <a:latin typeface="Comic Sans MS" pitchFamily="66" charset="0"/>
              </a:rPr>
              <a:t>array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called </a:t>
            </a:r>
            <a:r>
              <a:rPr lang="en-US" sz="2300">
                <a:solidFill>
                  <a:srgbClr val="FF3300"/>
                </a:solidFill>
                <a:latin typeface="Comic Sans MS" pitchFamily="66" charset="0"/>
              </a:rPr>
              <a:t>Dist </a:t>
            </a: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that holds the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the current best known cost </a:t>
            </a:r>
            <a:r>
              <a:rPr lang="en-US" sz="2300">
                <a:latin typeface="Comic Sans MS" pitchFamily="66" charset="0"/>
              </a:rPr>
              <a:t>to get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from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s </a:t>
            </a:r>
            <a:r>
              <a:rPr lang="en-US" sz="2300">
                <a:latin typeface="Comic Sans MS" pitchFamily="66" charset="0"/>
              </a:rPr>
              <a:t>to every other vertex in the graph.</a:t>
            </a:r>
          </a:p>
        </p:txBody>
      </p:sp>
      <p:sp>
        <p:nvSpPr>
          <p:cNvPr id="740355" name="Text Box 3"/>
          <p:cNvSpPr txBox="1">
            <a:spLocks noChangeArrowheads="1"/>
          </p:cNvSpPr>
          <p:nvPr/>
        </p:nvSpPr>
        <p:spPr bwMode="auto">
          <a:xfrm>
            <a:off x="652463" y="2622550"/>
            <a:ext cx="8415337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/>
              <a:t>For each vertex </a:t>
            </a:r>
            <a:r>
              <a:rPr lang="en-US" sz="2300">
                <a:solidFill>
                  <a:srgbClr val="FF3300"/>
                </a:solidFill>
              </a:rPr>
              <a:t>i</a:t>
            </a:r>
            <a:r>
              <a:rPr lang="en-US" sz="2300"/>
              <a:t>, </a:t>
            </a:r>
            <a:r>
              <a:rPr lang="en-US" sz="2300">
                <a:solidFill>
                  <a:srgbClr val="FF3300"/>
                </a:solidFill>
              </a:rPr>
              <a:t>Dist[i]</a:t>
            </a:r>
            <a:r>
              <a:rPr lang="en-US" sz="2300"/>
              <a:t> </a:t>
            </a:r>
            <a:r>
              <a:rPr lang="en-US" sz="2300">
                <a:solidFill>
                  <a:schemeClr val="tx1"/>
                </a:solidFill>
              </a:rPr>
              <a:t>starts out with</a:t>
            </a:r>
            <a:r>
              <a:rPr lang="en-US" sz="2300"/>
              <a:t> a value of:</a:t>
            </a:r>
          </a:p>
          <a:p>
            <a:pPr lvl="1">
              <a:buFontTx/>
              <a:buChar char="•"/>
            </a:pPr>
            <a:r>
              <a:rPr lang="en-US" sz="2300"/>
              <a:t> </a:t>
            </a:r>
            <a:r>
              <a:rPr lang="en-US" sz="2300">
                <a:solidFill>
                  <a:srgbClr val="FF3300"/>
                </a:solidFill>
              </a:rPr>
              <a:t>0</a:t>
            </a:r>
            <a:r>
              <a:rPr lang="en-US" sz="2300"/>
              <a:t> for vertex </a:t>
            </a:r>
            <a:r>
              <a:rPr lang="en-US" sz="2300">
                <a:solidFill>
                  <a:srgbClr val="A50021"/>
                </a:solidFill>
              </a:rPr>
              <a:t>s</a:t>
            </a:r>
          </a:p>
          <a:p>
            <a:pPr lvl="1">
              <a:buFontTx/>
              <a:buChar char="•"/>
            </a:pPr>
            <a:r>
              <a:rPr lang="en-US" sz="2300"/>
              <a:t> </a:t>
            </a:r>
            <a:r>
              <a:rPr lang="en-US" sz="2300">
                <a:solidFill>
                  <a:srgbClr val="FF3300"/>
                </a:solidFill>
              </a:rPr>
              <a:t>Infinity</a:t>
            </a:r>
            <a:r>
              <a:rPr lang="en-US" sz="2300"/>
              <a:t> for all other vertices</a:t>
            </a:r>
          </a:p>
        </p:txBody>
      </p:sp>
      <p:grpSp>
        <p:nvGrpSpPr>
          <p:cNvPr id="740356" name="Group 4"/>
          <p:cNvGrpSpPr>
            <a:grpSpLocks/>
          </p:cNvGrpSpPr>
          <p:nvPr/>
        </p:nvGrpSpPr>
        <p:grpSpPr bwMode="auto">
          <a:xfrm>
            <a:off x="5943600" y="4267200"/>
            <a:ext cx="2133600" cy="795338"/>
            <a:chOff x="1488" y="3408"/>
            <a:chExt cx="1344" cy="501"/>
          </a:xfrm>
        </p:grpSpPr>
        <p:sp>
          <p:nvSpPr>
            <p:cNvPr id="740357" name="Rectangle 5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8" name="Rectangle 6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9" name="Rectangle 7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0" name="Rectangle 8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1" name="Text Box 9"/>
            <p:cNvSpPr txBox="1">
              <a:spLocks noChangeArrowheads="1"/>
            </p:cNvSpPr>
            <p:nvPr/>
          </p:nvSpPr>
          <p:spPr bwMode="auto">
            <a:xfrm>
              <a:off x="1536" y="3408"/>
              <a:ext cx="1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 C    D</a:t>
              </a:r>
            </a:p>
          </p:txBody>
        </p:sp>
      </p:grpSp>
      <p:sp>
        <p:nvSpPr>
          <p:cNvPr id="740362" name="Text Box 10"/>
          <p:cNvSpPr txBox="1">
            <a:spLocks noChangeArrowheads="1"/>
          </p:cNvSpPr>
          <p:nvPr/>
        </p:nvSpPr>
        <p:spPr bwMode="auto">
          <a:xfrm>
            <a:off x="4572000" y="4175125"/>
            <a:ext cx="145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A50021"/>
                </a:solidFill>
              </a:rPr>
              <a:t>Dist from vertex s to…</a:t>
            </a:r>
          </a:p>
        </p:txBody>
      </p:sp>
      <p:sp>
        <p:nvSpPr>
          <p:cNvPr id="740363" name="Rectangle 11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40364" name="Group 12"/>
          <p:cNvGrpSpPr>
            <a:grpSpLocks/>
          </p:cNvGrpSpPr>
          <p:nvPr/>
        </p:nvGrpSpPr>
        <p:grpSpPr bwMode="auto">
          <a:xfrm>
            <a:off x="6051550" y="4614863"/>
            <a:ext cx="1941513" cy="457200"/>
            <a:chOff x="3812" y="2907"/>
            <a:chExt cx="1223" cy="288"/>
          </a:xfrm>
        </p:grpSpPr>
        <p:grpSp>
          <p:nvGrpSpPr>
            <p:cNvPr id="740365" name="Group 13"/>
            <p:cNvGrpSpPr>
              <a:grpSpLocks/>
            </p:cNvGrpSpPr>
            <p:nvPr/>
          </p:nvGrpSpPr>
          <p:grpSpPr bwMode="auto">
            <a:xfrm>
              <a:off x="4133" y="3001"/>
              <a:ext cx="228" cy="81"/>
              <a:chOff x="3936" y="2784"/>
              <a:chExt cx="288" cy="96"/>
            </a:xfrm>
          </p:grpSpPr>
          <p:sp>
            <p:nvSpPr>
              <p:cNvPr id="740366" name="Oval 1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67" name="Oval 1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0368" name="Group 16"/>
            <p:cNvGrpSpPr>
              <a:grpSpLocks/>
            </p:cNvGrpSpPr>
            <p:nvPr/>
          </p:nvGrpSpPr>
          <p:grpSpPr bwMode="auto">
            <a:xfrm>
              <a:off x="4476" y="3003"/>
              <a:ext cx="228" cy="81"/>
              <a:chOff x="3936" y="2784"/>
              <a:chExt cx="288" cy="96"/>
            </a:xfrm>
          </p:grpSpPr>
          <p:sp>
            <p:nvSpPr>
              <p:cNvPr id="740369" name="Oval 1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70" name="Oval 1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0371" name="Group 19"/>
            <p:cNvGrpSpPr>
              <a:grpSpLocks/>
            </p:cNvGrpSpPr>
            <p:nvPr/>
          </p:nvGrpSpPr>
          <p:grpSpPr bwMode="auto">
            <a:xfrm>
              <a:off x="4807" y="2998"/>
              <a:ext cx="228" cy="81"/>
              <a:chOff x="3936" y="2784"/>
              <a:chExt cx="288" cy="96"/>
            </a:xfrm>
          </p:grpSpPr>
          <p:sp>
            <p:nvSpPr>
              <p:cNvPr id="740372" name="Oval 2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73" name="Oval 2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0374" name="Rectangle 22"/>
            <p:cNvSpPr>
              <a:spLocks noChangeArrowheads="1"/>
            </p:cNvSpPr>
            <p:nvPr/>
          </p:nvSpPr>
          <p:spPr bwMode="auto">
            <a:xfrm>
              <a:off x="3812" y="29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</p:grp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439738" y="4654550"/>
            <a:ext cx="1066800" cy="914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152400" y="4502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grpSp>
        <p:nvGrpSpPr>
          <p:cNvPr id="740377" name="Group 25"/>
          <p:cNvGrpSpPr>
            <a:grpSpLocks/>
          </p:cNvGrpSpPr>
          <p:nvPr/>
        </p:nvGrpSpPr>
        <p:grpSpPr bwMode="auto">
          <a:xfrm>
            <a:off x="728663" y="4267200"/>
            <a:ext cx="3729037" cy="2133600"/>
            <a:chOff x="1255" y="1056"/>
            <a:chExt cx="2349" cy="1344"/>
          </a:xfrm>
        </p:grpSpPr>
        <p:grpSp>
          <p:nvGrpSpPr>
            <p:cNvPr id="740378" name="Group 26"/>
            <p:cNvGrpSpPr>
              <a:grpSpLocks/>
            </p:cNvGrpSpPr>
            <p:nvPr/>
          </p:nvGrpSpPr>
          <p:grpSpPr bwMode="auto">
            <a:xfrm>
              <a:off x="1255" y="1344"/>
              <a:ext cx="2349" cy="1056"/>
              <a:chOff x="1584" y="3168"/>
              <a:chExt cx="2349" cy="1056"/>
            </a:xfrm>
          </p:grpSpPr>
          <p:sp>
            <p:nvSpPr>
              <p:cNvPr id="740379" name="Oval 27"/>
              <p:cNvSpPr>
                <a:spLocks noChangeArrowheads="1"/>
              </p:cNvSpPr>
              <p:nvPr/>
            </p:nvSpPr>
            <p:spPr bwMode="auto">
              <a:xfrm>
                <a:off x="2022" y="3761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0" name="Text Box 28"/>
              <p:cNvSpPr txBox="1">
                <a:spLocks noChangeArrowheads="1"/>
              </p:cNvSpPr>
              <p:nvPr/>
            </p:nvSpPr>
            <p:spPr bwMode="auto">
              <a:xfrm>
                <a:off x="2072" y="3792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740381" name="Oval 29"/>
              <p:cNvSpPr>
                <a:spLocks noChangeArrowheads="1"/>
              </p:cNvSpPr>
              <p:nvPr/>
            </p:nvSpPr>
            <p:spPr bwMode="auto">
              <a:xfrm>
                <a:off x="3597" y="3233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2" name="Text Box 30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740383" name="Oval 31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4" name="Text Box 32"/>
              <p:cNvSpPr txBox="1">
                <a:spLocks noChangeArrowheads="1"/>
              </p:cNvSpPr>
              <p:nvPr/>
            </p:nvSpPr>
            <p:spPr bwMode="auto">
              <a:xfrm>
                <a:off x="1595" y="3247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740385" name="Oval 33"/>
              <p:cNvSpPr>
                <a:spLocks noChangeArrowheads="1"/>
              </p:cNvSpPr>
              <p:nvPr/>
            </p:nvSpPr>
            <p:spPr bwMode="auto">
              <a:xfrm>
                <a:off x="2976" y="374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6" name="Text Box 34"/>
              <p:cNvSpPr txBox="1">
                <a:spLocks noChangeArrowheads="1"/>
              </p:cNvSpPr>
              <p:nvPr/>
            </p:nvSpPr>
            <p:spPr bwMode="auto">
              <a:xfrm>
                <a:off x="3026" y="377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  <p:sp>
            <p:nvSpPr>
              <p:cNvPr id="740387" name="Line 35"/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168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8" name="Line 36"/>
              <p:cNvSpPr>
                <a:spLocks noChangeShapeType="1"/>
              </p:cNvSpPr>
              <p:nvPr/>
            </p:nvSpPr>
            <p:spPr bwMode="auto">
              <a:xfrm>
                <a:off x="1824" y="3552"/>
                <a:ext cx="240" cy="288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9" name="Line 37"/>
              <p:cNvSpPr>
                <a:spLocks noChangeShapeType="1"/>
              </p:cNvSpPr>
              <p:nvPr/>
            </p:nvSpPr>
            <p:spPr bwMode="auto">
              <a:xfrm>
                <a:off x="2352" y="3936"/>
                <a:ext cx="62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90" name="Line 38"/>
              <p:cNvSpPr>
                <a:spLocks noChangeShapeType="1"/>
              </p:cNvSpPr>
              <p:nvPr/>
            </p:nvSpPr>
            <p:spPr bwMode="auto">
              <a:xfrm flipV="1">
                <a:off x="3312" y="3552"/>
                <a:ext cx="432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91" name="Text Box 39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740392" name="Text Box 40"/>
              <p:cNvSpPr txBox="1">
                <a:spLocks noChangeArrowheads="1"/>
              </p:cNvSpPr>
              <p:nvPr/>
            </p:nvSpPr>
            <p:spPr bwMode="auto">
              <a:xfrm>
                <a:off x="1718" y="359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0393" name="Text Box 41"/>
              <p:cNvSpPr txBox="1">
                <a:spLocks noChangeArrowheads="1"/>
              </p:cNvSpPr>
              <p:nvPr/>
            </p:nvSpPr>
            <p:spPr bwMode="auto">
              <a:xfrm>
                <a:off x="2599" y="39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0394" name="Text Box 42"/>
              <p:cNvSpPr txBox="1">
                <a:spLocks noChangeArrowheads="1"/>
              </p:cNvSpPr>
              <p:nvPr/>
            </p:nvSpPr>
            <p:spPr bwMode="auto">
              <a:xfrm>
                <a:off x="3511" y="364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  <p:sp>
          <p:nvSpPr>
            <p:cNvPr id="740395" name="Text Box 43"/>
            <p:cNvSpPr txBox="1">
              <a:spLocks noChangeArrowheads="1"/>
            </p:cNvSpPr>
            <p:nvPr/>
          </p:nvSpPr>
          <p:spPr bwMode="auto">
            <a:xfrm>
              <a:off x="2304" y="1056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G</a:t>
              </a:r>
            </a:p>
          </p:txBody>
        </p:sp>
      </p:grpSp>
      <p:sp>
        <p:nvSpPr>
          <p:cNvPr id="740396" name="Line 44"/>
          <p:cNvSpPr>
            <a:spLocks noChangeShapeType="1"/>
          </p:cNvSpPr>
          <p:nvPr/>
        </p:nvSpPr>
        <p:spPr bwMode="auto">
          <a:xfrm>
            <a:off x="1219200" y="5235575"/>
            <a:ext cx="1752600" cy="533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0397" name="Text Box 45"/>
          <p:cNvSpPr txBox="1">
            <a:spLocks noChangeArrowheads="1"/>
          </p:cNvSpPr>
          <p:nvPr/>
        </p:nvSpPr>
        <p:spPr bwMode="auto">
          <a:xfrm>
            <a:off x="2378075" y="5307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40398" name="Text Box 46"/>
          <p:cNvSpPr txBox="1">
            <a:spLocks noChangeArrowheads="1"/>
          </p:cNvSpPr>
          <p:nvPr/>
        </p:nvSpPr>
        <p:spPr bwMode="auto">
          <a:xfrm>
            <a:off x="4432300" y="5380038"/>
            <a:ext cx="47117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Idea</a:t>
            </a:r>
            <a:r>
              <a:rPr lang="en-US" sz="2200"/>
              <a:t>: We start at node A so we’re 0 steps away from node A. We assume the other vertices are infinitely far away from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autoUpdateAnimBg="0"/>
      <p:bldP spid="74039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C36B-93C2-4323-8315-33D1F4339BB3}" type="slidenum">
              <a:rPr lang="en-US"/>
              <a:pPr/>
              <a:t>48</a:t>
            </a:fld>
            <a:endParaRPr lang="en-US"/>
          </a:p>
        </p:txBody>
      </p:sp>
      <p:sp>
        <p:nvSpPr>
          <p:cNvPr id="741378" name="Text Box 2"/>
          <p:cNvSpPr txBox="1">
            <a:spLocks noChangeArrowheads="1"/>
          </p:cNvSpPr>
          <p:nvPr/>
        </p:nvSpPr>
        <p:spPr bwMode="auto">
          <a:xfrm>
            <a:off x="304800" y="1054100"/>
            <a:ext cx="849947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Dijkstra’s Algorithm uses 2 data structures:</a:t>
            </a:r>
          </a:p>
          <a:p>
            <a:endParaRPr lang="en-US" sz="18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 startAt="2"/>
            </a:pP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An </a:t>
            </a:r>
            <a:r>
              <a:rPr lang="en-US" sz="2300">
                <a:latin typeface="Comic Sans MS" pitchFamily="66" charset="0"/>
              </a:rPr>
              <a:t>array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called </a:t>
            </a:r>
            <a:r>
              <a:rPr lang="en-US" sz="2300">
                <a:solidFill>
                  <a:srgbClr val="FF3300"/>
                </a:solidFill>
                <a:latin typeface="Comic Sans MS" pitchFamily="66" charset="0"/>
              </a:rPr>
              <a:t>Done </a:t>
            </a:r>
            <a:r>
              <a:rPr lang="en-US" sz="2300">
                <a:latin typeface="Comic Sans MS" pitchFamily="66" charset="0"/>
              </a:rPr>
              <a:t>that holds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true</a:t>
            </a:r>
            <a:r>
              <a:rPr lang="en-US" sz="2300">
                <a:latin typeface="Comic Sans MS" pitchFamily="66" charset="0"/>
              </a:rPr>
              <a:t> for each vertex that has been fully processed, and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false</a:t>
            </a:r>
            <a:r>
              <a:rPr lang="en-US" sz="2300">
                <a:latin typeface="Comic Sans MS" pitchFamily="66" charset="0"/>
              </a:rPr>
              <a:t> otherwise.</a:t>
            </a:r>
          </a:p>
        </p:txBody>
      </p:sp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728663" y="2622550"/>
            <a:ext cx="84153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/>
              <a:t>For each vertex </a:t>
            </a:r>
            <a:r>
              <a:rPr lang="en-US" sz="2300">
                <a:solidFill>
                  <a:srgbClr val="FF3300"/>
                </a:solidFill>
              </a:rPr>
              <a:t>i</a:t>
            </a:r>
            <a:r>
              <a:rPr lang="en-US" sz="2300"/>
              <a:t>, </a:t>
            </a:r>
            <a:r>
              <a:rPr lang="en-US" sz="2300">
                <a:solidFill>
                  <a:srgbClr val="FF3300"/>
                </a:solidFill>
              </a:rPr>
              <a:t>Done[i]</a:t>
            </a:r>
            <a:r>
              <a:rPr lang="en-US" sz="2300"/>
              <a:t> </a:t>
            </a:r>
            <a:r>
              <a:rPr lang="en-US" sz="2300">
                <a:solidFill>
                  <a:schemeClr val="tx1"/>
                </a:solidFill>
              </a:rPr>
              <a:t>starts out with</a:t>
            </a:r>
            <a:r>
              <a:rPr lang="en-US" sz="2300"/>
              <a:t> a value of </a:t>
            </a:r>
            <a:r>
              <a:rPr lang="en-US" sz="2300">
                <a:solidFill>
                  <a:srgbClr val="A50021"/>
                </a:solidFill>
              </a:rPr>
              <a:t>false</a:t>
            </a:r>
            <a:r>
              <a:rPr lang="en-US" sz="2300"/>
              <a:t>.</a:t>
            </a:r>
          </a:p>
        </p:txBody>
      </p:sp>
      <p:grpSp>
        <p:nvGrpSpPr>
          <p:cNvPr id="741380" name="Group 4"/>
          <p:cNvGrpSpPr>
            <a:grpSpLocks/>
          </p:cNvGrpSpPr>
          <p:nvPr/>
        </p:nvGrpSpPr>
        <p:grpSpPr bwMode="auto">
          <a:xfrm>
            <a:off x="5943600" y="4267200"/>
            <a:ext cx="2133600" cy="795338"/>
            <a:chOff x="1488" y="3408"/>
            <a:chExt cx="1344" cy="501"/>
          </a:xfrm>
        </p:grpSpPr>
        <p:sp>
          <p:nvSpPr>
            <p:cNvPr id="741381" name="Rectangle 5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2" name="Rectangle 6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3" name="Rectangle 7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4" name="Rectangle 8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5" name="Text Box 9"/>
            <p:cNvSpPr txBox="1">
              <a:spLocks noChangeArrowheads="1"/>
            </p:cNvSpPr>
            <p:nvPr/>
          </p:nvSpPr>
          <p:spPr bwMode="auto">
            <a:xfrm>
              <a:off x="1536" y="3408"/>
              <a:ext cx="1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 C    D</a:t>
              </a:r>
            </a:p>
          </p:txBody>
        </p:sp>
      </p:grpSp>
      <p:sp>
        <p:nvSpPr>
          <p:cNvPr id="741387" name="Rectangle 11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41388" name="Group 12"/>
          <p:cNvGrpSpPr>
            <a:grpSpLocks/>
          </p:cNvGrpSpPr>
          <p:nvPr/>
        </p:nvGrpSpPr>
        <p:grpSpPr bwMode="auto">
          <a:xfrm>
            <a:off x="6051550" y="4614863"/>
            <a:ext cx="1941513" cy="457200"/>
            <a:chOff x="3812" y="2907"/>
            <a:chExt cx="1223" cy="288"/>
          </a:xfrm>
        </p:grpSpPr>
        <p:grpSp>
          <p:nvGrpSpPr>
            <p:cNvPr id="741389" name="Group 13"/>
            <p:cNvGrpSpPr>
              <a:grpSpLocks/>
            </p:cNvGrpSpPr>
            <p:nvPr/>
          </p:nvGrpSpPr>
          <p:grpSpPr bwMode="auto">
            <a:xfrm>
              <a:off x="4133" y="3001"/>
              <a:ext cx="228" cy="81"/>
              <a:chOff x="3936" y="2784"/>
              <a:chExt cx="288" cy="96"/>
            </a:xfrm>
          </p:grpSpPr>
          <p:sp>
            <p:nvSpPr>
              <p:cNvPr id="741390" name="Oval 1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1" name="Oval 1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1392" name="Group 16"/>
            <p:cNvGrpSpPr>
              <a:grpSpLocks/>
            </p:cNvGrpSpPr>
            <p:nvPr/>
          </p:nvGrpSpPr>
          <p:grpSpPr bwMode="auto">
            <a:xfrm>
              <a:off x="4476" y="3003"/>
              <a:ext cx="228" cy="81"/>
              <a:chOff x="3936" y="2784"/>
              <a:chExt cx="288" cy="96"/>
            </a:xfrm>
          </p:grpSpPr>
          <p:sp>
            <p:nvSpPr>
              <p:cNvPr id="741393" name="Oval 1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4" name="Oval 1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1395" name="Group 19"/>
            <p:cNvGrpSpPr>
              <a:grpSpLocks/>
            </p:cNvGrpSpPr>
            <p:nvPr/>
          </p:nvGrpSpPr>
          <p:grpSpPr bwMode="auto">
            <a:xfrm>
              <a:off x="4807" y="2998"/>
              <a:ext cx="228" cy="81"/>
              <a:chOff x="3936" y="2784"/>
              <a:chExt cx="288" cy="96"/>
            </a:xfrm>
          </p:grpSpPr>
          <p:sp>
            <p:nvSpPr>
              <p:cNvPr id="741396" name="Oval 2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7" name="Oval 2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1398" name="Rectangle 22"/>
            <p:cNvSpPr>
              <a:spLocks noChangeArrowheads="1"/>
            </p:cNvSpPr>
            <p:nvPr/>
          </p:nvSpPr>
          <p:spPr bwMode="auto">
            <a:xfrm>
              <a:off x="3812" y="29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</p:grpSp>
      <p:sp>
        <p:nvSpPr>
          <p:cNvPr id="741399" name="Rectangle 23"/>
          <p:cNvSpPr>
            <a:spLocks noChangeArrowheads="1"/>
          </p:cNvSpPr>
          <p:nvPr/>
        </p:nvSpPr>
        <p:spPr bwMode="auto">
          <a:xfrm>
            <a:off x="439738" y="4654550"/>
            <a:ext cx="1066800" cy="914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0" name="Text Box 24"/>
          <p:cNvSpPr txBox="1">
            <a:spLocks noChangeArrowheads="1"/>
          </p:cNvSpPr>
          <p:nvPr/>
        </p:nvSpPr>
        <p:spPr bwMode="auto">
          <a:xfrm>
            <a:off x="152400" y="4502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grpSp>
        <p:nvGrpSpPr>
          <p:cNvPr id="741401" name="Group 25"/>
          <p:cNvGrpSpPr>
            <a:grpSpLocks/>
          </p:cNvGrpSpPr>
          <p:nvPr/>
        </p:nvGrpSpPr>
        <p:grpSpPr bwMode="auto">
          <a:xfrm>
            <a:off x="728663" y="4267200"/>
            <a:ext cx="3729037" cy="2133600"/>
            <a:chOff x="1255" y="1056"/>
            <a:chExt cx="2349" cy="1344"/>
          </a:xfrm>
        </p:grpSpPr>
        <p:grpSp>
          <p:nvGrpSpPr>
            <p:cNvPr id="741402" name="Group 26"/>
            <p:cNvGrpSpPr>
              <a:grpSpLocks/>
            </p:cNvGrpSpPr>
            <p:nvPr/>
          </p:nvGrpSpPr>
          <p:grpSpPr bwMode="auto">
            <a:xfrm>
              <a:off x="1255" y="1344"/>
              <a:ext cx="2349" cy="1056"/>
              <a:chOff x="1584" y="3168"/>
              <a:chExt cx="2349" cy="1056"/>
            </a:xfrm>
          </p:grpSpPr>
          <p:sp>
            <p:nvSpPr>
              <p:cNvPr id="741403" name="Oval 27"/>
              <p:cNvSpPr>
                <a:spLocks noChangeArrowheads="1"/>
              </p:cNvSpPr>
              <p:nvPr/>
            </p:nvSpPr>
            <p:spPr bwMode="auto">
              <a:xfrm>
                <a:off x="2022" y="3761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4" name="Text Box 28"/>
              <p:cNvSpPr txBox="1">
                <a:spLocks noChangeArrowheads="1"/>
              </p:cNvSpPr>
              <p:nvPr/>
            </p:nvSpPr>
            <p:spPr bwMode="auto">
              <a:xfrm>
                <a:off x="2072" y="3792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741405" name="Oval 29"/>
              <p:cNvSpPr>
                <a:spLocks noChangeArrowheads="1"/>
              </p:cNvSpPr>
              <p:nvPr/>
            </p:nvSpPr>
            <p:spPr bwMode="auto">
              <a:xfrm>
                <a:off x="3597" y="3233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6" name="Text Box 30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741407" name="Oval 31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8" name="Text Box 32"/>
              <p:cNvSpPr txBox="1">
                <a:spLocks noChangeArrowheads="1"/>
              </p:cNvSpPr>
              <p:nvPr/>
            </p:nvSpPr>
            <p:spPr bwMode="auto">
              <a:xfrm>
                <a:off x="1595" y="3247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741409" name="Oval 33"/>
              <p:cNvSpPr>
                <a:spLocks noChangeArrowheads="1"/>
              </p:cNvSpPr>
              <p:nvPr/>
            </p:nvSpPr>
            <p:spPr bwMode="auto">
              <a:xfrm>
                <a:off x="2976" y="374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0" name="Text Box 34"/>
              <p:cNvSpPr txBox="1">
                <a:spLocks noChangeArrowheads="1"/>
              </p:cNvSpPr>
              <p:nvPr/>
            </p:nvSpPr>
            <p:spPr bwMode="auto">
              <a:xfrm>
                <a:off x="3026" y="377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  <p:sp>
            <p:nvSpPr>
              <p:cNvPr id="741411" name="Line 35"/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168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2" name="Line 36"/>
              <p:cNvSpPr>
                <a:spLocks noChangeShapeType="1"/>
              </p:cNvSpPr>
              <p:nvPr/>
            </p:nvSpPr>
            <p:spPr bwMode="auto">
              <a:xfrm>
                <a:off x="1824" y="3552"/>
                <a:ext cx="240" cy="288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3" name="Line 37"/>
              <p:cNvSpPr>
                <a:spLocks noChangeShapeType="1"/>
              </p:cNvSpPr>
              <p:nvPr/>
            </p:nvSpPr>
            <p:spPr bwMode="auto">
              <a:xfrm>
                <a:off x="2352" y="3936"/>
                <a:ext cx="62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4" name="Line 38"/>
              <p:cNvSpPr>
                <a:spLocks noChangeShapeType="1"/>
              </p:cNvSpPr>
              <p:nvPr/>
            </p:nvSpPr>
            <p:spPr bwMode="auto">
              <a:xfrm flipV="1">
                <a:off x="3312" y="3552"/>
                <a:ext cx="432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5" name="Text Box 39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741416" name="Text Box 40"/>
              <p:cNvSpPr txBox="1">
                <a:spLocks noChangeArrowheads="1"/>
              </p:cNvSpPr>
              <p:nvPr/>
            </p:nvSpPr>
            <p:spPr bwMode="auto">
              <a:xfrm>
                <a:off x="1718" y="359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1417" name="Text Box 41"/>
              <p:cNvSpPr txBox="1">
                <a:spLocks noChangeArrowheads="1"/>
              </p:cNvSpPr>
              <p:nvPr/>
            </p:nvSpPr>
            <p:spPr bwMode="auto">
              <a:xfrm>
                <a:off x="2599" y="39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1418" name="Text Box 42"/>
              <p:cNvSpPr txBox="1">
                <a:spLocks noChangeArrowheads="1"/>
              </p:cNvSpPr>
              <p:nvPr/>
            </p:nvSpPr>
            <p:spPr bwMode="auto">
              <a:xfrm>
                <a:off x="3511" y="364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  <p:sp>
          <p:nvSpPr>
            <p:cNvPr id="741419" name="Text Box 43"/>
            <p:cNvSpPr txBox="1">
              <a:spLocks noChangeArrowheads="1"/>
            </p:cNvSpPr>
            <p:nvPr/>
          </p:nvSpPr>
          <p:spPr bwMode="auto">
            <a:xfrm>
              <a:off x="2304" y="1056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G</a:t>
              </a:r>
            </a:p>
          </p:txBody>
        </p:sp>
      </p:grpSp>
      <p:sp>
        <p:nvSpPr>
          <p:cNvPr id="741420" name="Line 44"/>
          <p:cNvSpPr>
            <a:spLocks noChangeShapeType="1"/>
          </p:cNvSpPr>
          <p:nvPr/>
        </p:nvSpPr>
        <p:spPr bwMode="auto">
          <a:xfrm>
            <a:off x="1219200" y="5235575"/>
            <a:ext cx="1752600" cy="533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21" name="Text Box 45"/>
          <p:cNvSpPr txBox="1">
            <a:spLocks noChangeArrowheads="1"/>
          </p:cNvSpPr>
          <p:nvPr/>
        </p:nvSpPr>
        <p:spPr bwMode="auto">
          <a:xfrm>
            <a:off x="2378075" y="5307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1423" name="Group 47"/>
          <p:cNvGrpSpPr>
            <a:grpSpLocks/>
          </p:cNvGrpSpPr>
          <p:nvPr/>
        </p:nvGrpSpPr>
        <p:grpSpPr bwMode="auto">
          <a:xfrm>
            <a:off x="5948363" y="5443538"/>
            <a:ext cx="2933700" cy="795337"/>
            <a:chOff x="1488" y="3408"/>
            <a:chExt cx="1344" cy="501"/>
          </a:xfrm>
        </p:grpSpPr>
        <p:sp>
          <p:nvSpPr>
            <p:cNvPr id="741424" name="Rectangle 48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5" name="Rectangle 49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6" name="Rectangle 50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7" name="Rectangle 51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8" name="Text Box 52"/>
            <p:cNvSpPr txBox="1">
              <a:spLocks noChangeArrowheads="1"/>
            </p:cNvSpPr>
            <p:nvPr/>
          </p:nvSpPr>
          <p:spPr bwMode="auto">
            <a:xfrm>
              <a:off x="1536" y="3408"/>
              <a:ext cx="1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   B       C      D</a:t>
              </a:r>
            </a:p>
          </p:txBody>
        </p:sp>
      </p:grpSp>
      <p:sp>
        <p:nvSpPr>
          <p:cNvPr id="741429" name="Text Box 53"/>
          <p:cNvSpPr txBox="1">
            <a:spLocks noChangeArrowheads="1"/>
          </p:cNvSpPr>
          <p:nvPr/>
        </p:nvSpPr>
        <p:spPr bwMode="auto">
          <a:xfrm>
            <a:off x="5072063" y="5410200"/>
            <a:ext cx="89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1441" name="Text Box 65"/>
          <p:cNvSpPr txBox="1">
            <a:spLocks noChangeArrowheads="1"/>
          </p:cNvSpPr>
          <p:nvPr/>
        </p:nvSpPr>
        <p:spPr bwMode="auto">
          <a:xfrm>
            <a:off x="5910263" y="5815013"/>
            <a:ext cx="3117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1442" name="Text Box 66"/>
          <p:cNvSpPr txBox="1">
            <a:spLocks noChangeArrowheads="1"/>
          </p:cNvSpPr>
          <p:nvPr/>
        </p:nvSpPr>
        <p:spPr bwMode="auto">
          <a:xfrm>
            <a:off x="4572000" y="4175125"/>
            <a:ext cx="145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A50021"/>
                </a:solidFill>
              </a:rPr>
              <a:t>Dist from vertex s to…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 autoUpdateAnimBg="0"/>
      <p:bldP spid="74144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255-21E8-4EEC-B33F-9B29F37AC27C}" type="slidenum">
              <a:rPr lang="en-US"/>
              <a:pPr/>
              <a:t>49</a:t>
            </a:fld>
            <a:endParaRPr lang="en-US"/>
          </a:p>
        </p:txBody>
      </p:sp>
      <p:sp>
        <p:nvSpPr>
          <p:cNvPr id="739330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r>
              <a:rPr lang="en-US" sz="1900"/>
              <a:t/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39331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39333" name="Rectangle 5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4" name="Rectangle 6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6" name="Rectangle 8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339" name="Group 11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39340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1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9342" name="Group 14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39343" name="Oval 15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4" name="Oval 16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9345" name="Group 17"/>
          <p:cNvGrpSpPr>
            <a:grpSpLocks/>
          </p:cNvGrpSpPr>
          <p:nvPr/>
        </p:nvGrpSpPr>
        <p:grpSpPr bwMode="auto">
          <a:xfrm>
            <a:off x="8542338" y="4759325"/>
            <a:ext cx="439737" cy="128588"/>
            <a:chOff x="3936" y="2784"/>
            <a:chExt cx="288" cy="96"/>
          </a:xfrm>
        </p:grpSpPr>
        <p:sp>
          <p:nvSpPr>
            <p:cNvPr id="739346" name="Oval 18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7" name="Oval 19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9348" name="Rectangle 20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39349" name="Group 21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39350" name="Rectangle 22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1" name="Rectangle 23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2" name="Rectangle 24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3" name="Rectangle 25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4" name="Text Box 26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39355" name="Text Box 27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39356" name="Text Box 28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39357" name="Text Box 29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39382" name="Text Box 54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39385" name="Oval 57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86" name="Text Box 58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39387" name="Oval 59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88" name="Text Box 60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39389" name="Oval 61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0" name="Text Box 62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39391" name="Oval 63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2" name="Text Box 64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39393" name="Line 65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4" name="Line 66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5" name="Line 67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6" name="Line 68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7" name="Text Box 69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39398" name="Text Box 70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399" name="Text Box 71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400" name="Text Box 72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402" name="Line 7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3" name="Text Box 7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39406" name="Line 78"/>
          <p:cNvSpPr>
            <a:spLocks noChangeShapeType="1"/>
          </p:cNvSpPr>
          <p:nvPr/>
        </p:nvSpPr>
        <p:spPr bwMode="auto">
          <a:xfrm>
            <a:off x="0" y="13938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7" name="Rectangle 79"/>
          <p:cNvSpPr>
            <a:spLocks noChangeArrowheads="1"/>
          </p:cNvSpPr>
          <p:nvPr/>
        </p:nvSpPr>
        <p:spPr bwMode="auto">
          <a:xfrm>
            <a:off x="6581775" y="5526088"/>
            <a:ext cx="2544763" cy="3048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8" name="Line 80"/>
          <p:cNvSpPr>
            <a:spLocks noChangeShapeType="1"/>
          </p:cNvSpPr>
          <p:nvPr/>
        </p:nvSpPr>
        <p:spPr bwMode="auto">
          <a:xfrm>
            <a:off x="152400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9" name="Oval 81"/>
          <p:cNvSpPr>
            <a:spLocks noChangeArrowheads="1"/>
          </p:cNvSpPr>
          <p:nvPr/>
        </p:nvSpPr>
        <p:spPr bwMode="auto">
          <a:xfrm>
            <a:off x="6642100" y="4097338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11" name="Line 83"/>
          <p:cNvSpPr>
            <a:spLocks noChangeShapeType="1"/>
          </p:cNvSpPr>
          <p:nvPr/>
        </p:nvSpPr>
        <p:spPr bwMode="auto">
          <a:xfrm>
            <a:off x="141288" y="2547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14" name="Group 86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39413" name="Rectangle 85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2" name="Text Box 84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39415" name="Line 87"/>
          <p:cNvSpPr>
            <a:spLocks noChangeShapeType="1"/>
          </p:cNvSpPr>
          <p:nvPr/>
        </p:nvSpPr>
        <p:spPr bwMode="auto">
          <a:xfrm>
            <a:off x="141288" y="2971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48" name="Group 120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39416" name="Oval 88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7" name="Text Box 89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39419" name="Line 91"/>
          <p:cNvSpPr>
            <a:spLocks noChangeShapeType="1"/>
          </p:cNvSpPr>
          <p:nvPr/>
        </p:nvSpPr>
        <p:spPr bwMode="auto">
          <a:xfrm>
            <a:off x="14128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1" name="Line 93"/>
          <p:cNvSpPr>
            <a:spLocks noChangeShapeType="1"/>
          </p:cNvSpPr>
          <p:nvPr/>
        </p:nvSpPr>
        <p:spPr bwMode="auto">
          <a:xfrm>
            <a:off x="382588" y="3854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3" name="Line 95"/>
          <p:cNvSpPr>
            <a:spLocks noChangeShapeType="1"/>
          </p:cNvSpPr>
          <p:nvPr/>
        </p:nvSpPr>
        <p:spPr bwMode="auto">
          <a:xfrm>
            <a:off x="381000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4" name="Line 96"/>
          <p:cNvSpPr>
            <a:spLocks noChangeShapeType="1"/>
          </p:cNvSpPr>
          <p:nvPr/>
        </p:nvSpPr>
        <p:spPr bwMode="auto">
          <a:xfrm>
            <a:off x="6629400" y="1557338"/>
            <a:ext cx="2057400" cy="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5" name="Line 97"/>
          <p:cNvSpPr>
            <a:spLocks noChangeShapeType="1"/>
          </p:cNvSpPr>
          <p:nvPr/>
        </p:nvSpPr>
        <p:spPr bwMode="auto">
          <a:xfrm>
            <a:off x="698500" y="46370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38" name="Group 110"/>
          <p:cNvGrpSpPr>
            <a:grpSpLocks/>
          </p:cNvGrpSpPr>
          <p:nvPr/>
        </p:nvGrpSpPr>
        <p:grpSpPr bwMode="auto">
          <a:xfrm>
            <a:off x="6003925" y="2789238"/>
            <a:ext cx="2522538" cy="457200"/>
            <a:chOff x="3782" y="1757"/>
            <a:chExt cx="1589" cy="288"/>
          </a:xfrm>
        </p:grpSpPr>
        <p:sp>
          <p:nvSpPr>
            <p:cNvPr id="739426" name="Text Box 98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39434" name="Group 106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39435" name="Oval 10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36" name="Oval 10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9439" name="Oval 111"/>
          <p:cNvSpPr>
            <a:spLocks noChangeArrowheads="1"/>
          </p:cNvSpPr>
          <p:nvPr/>
        </p:nvSpPr>
        <p:spPr bwMode="auto">
          <a:xfrm>
            <a:off x="7265988" y="409892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40" name="Line 112"/>
          <p:cNvSpPr>
            <a:spLocks noChangeShapeType="1"/>
          </p:cNvSpPr>
          <p:nvPr/>
        </p:nvSpPr>
        <p:spPr bwMode="auto">
          <a:xfrm>
            <a:off x="706438" y="51800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41" name="Text Box 113"/>
          <p:cNvSpPr txBox="1">
            <a:spLocks noChangeArrowheads="1"/>
          </p:cNvSpPr>
          <p:nvPr/>
        </p:nvSpPr>
        <p:spPr bwMode="auto">
          <a:xfrm>
            <a:off x="6003925" y="3246438"/>
            <a:ext cx="317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+ 10 = 10</a:t>
            </a:r>
          </a:p>
        </p:txBody>
      </p:sp>
      <p:grpSp>
        <p:nvGrpSpPr>
          <p:cNvPr id="739443" name="Group 115"/>
          <p:cNvGrpSpPr>
            <a:grpSpLocks/>
          </p:cNvGrpSpPr>
          <p:nvPr/>
        </p:nvGrpSpPr>
        <p:grpSpPr bwMode="auto">
          <a:xfrm>
            <a:off x="6284913" y="895350"/>
            <a:ext cx="863600" cy="5386388"/>
            <a:chOff x="3959" y="564"/>
            <a:chExt cx="544" cy="3604"/>
          </a:xfrm>
        </p:grpSpPr>
        <p:sp>
          <p:nvSpPr>
            <p:cNvPr id="739410" name="Text Box 82"/>
            <p:cNvSpPr txBox="1">
              <a:spLocks noChangeArrowheads="1"/>
            </p:cNvSpPr>
            <p:nvPr/>
          </p:nvSpPr>
          <p:spPr bwMode="auto">
            <a:xfrm>
              <a:off x="3959" y="564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39442" name="Text Box 114"/>
            <p:cNvSpPr txBox="1">
              <a:spLocks noChangeArrowheads="1"/>
            </p:cNvSpPr>
            <p:nvPr/>
          </p:nvSpPr>
          <p:spPr bwMode="auto">
            <a:xfrm>
              <a:off x="4287" y="3862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grpSp>
        <p:nvGrpSpPr>
          <p:cNvPr id="739445" name="Group 117"/>
          <p:cNvGrpSpPr>
            <a:grpSpLocks/>
          </p:cNvGrpSpPr>
          <p:nvPr/>
        </p:nvGrpSpPr>
        <p:grpSpPr bwMode="auto">
          <a:xfrm>
            <a:off x="7381875" y="914400"/>
            <a:ext cx="1522413" cy="5364163"/>
            <a:chOff x="4650" y="576"/>
            <a:chExt cx="959" cy="3597"/>
          </a:xfrm>
        </p:grpSpPr>
        <p:sp>
          <p:nvSpPr>
            <p:cNvPr id="739422" name="Text Box 94"/>
            <p:cNvSpPr txBox="1">
              <a:spLocks noChangeArrowheads="1"/>
            </p:cNvSpPr>
            <p:nvPr/>
          </p:nvSpPr>
          <p:spPr bwMode="auto">
            <a:xfrm>
              <a:off x="5400" y="576"/>
              <a:ext cx="20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39444" name="Text Box 116"/>
            <p:cNvSpPr txBox="1">
              <a:spLocks noChangeArrowheads="1"/>
            </p:cNvSpPr>
            <p:nvPr/>
          </p:nvSpPr>
          <p:spPr bwMode="auto">
            <a:xfrm>
              <a:off x="4650" y="3866"/>
              <a:ext cx="20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39449" name="Line 121"/>
          <p:cNvSpPr>
            <a:spLocks noChangeShapeType="1"/>
          </p:cNvSpPr>
          <p:nvPr/>
        </p:nvSpPr>
        <p:spPr bwMode="auto">
          <a:xfrm>
            <a:off x="709613" y="59007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50" name="Line 122"/>
          <p:cNvSpPr>
            <a:spLocks noChangeShapeType="1"/>
          </p:cNvSpPr>
          <p:nvPr/>
        </p:nvSpPr>
        <p:spPr bwMode="auto">
          <a:xfrm>
            <a:off x="1135063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39454" name="Group 126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39452" name="Rectangle 12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53" name="Text Box 125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sp>
        <p:nvSpPr>
          <p:cNvPr id="739455" name="Line 127"/>
          <p:cNvSpPr>
            <a:spLocks noChangeShapeType="1"/>
          </p:cNvSpPr>
          <p:nvPr/>
        </p:nvSpPr>
        <p:spPr bwMode="auto">
          <a:xfrm>
            <a:off x="150813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57" name="Line 129"/>
          <p:cNvSpPr>
            <a:spLocks noChangeShapeType="1"/>
          </p:cNvSpPr>
          <p:nvPr/>
        </p:nvSpPr>
        <p:spPr bwMode="auto">
          <a:xfrm>
            <a:off x="381000" y="3863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63" name="Group 135"/>
          <p:cNvGrpSpPr>
            <a:grpSpLocks/>
          </p:cNvGrpSpPr>
          <p:nvPr/>
        </p:nvGrpSpPr>
        <p:grpSpPr bwMode="auto">
          <a:xfrm>
            <a:off x="6629400" y="919163"/>
            <a:ext cx="2263775" cy="5405437"/>
            <a:chOff x="4176" y="579"/>
            <a:chExt cx="1426" cy="3405"/>
          </a:xfrm>
        </p:grpSpPr>
        <p:grpSp>
          <p:nvGrpSpPr>
            <p:cNvPr id="739460" name="Group 132"/>
            <p:cNvGrpSpPr>
              <a:grpSpLocks/>
            </p:cNvGrpSpPr>
            <p:nvPr/>
          </p:nvGrpSpPr>
          <p:grpSpPr bwMode="auto">
            <a:xfrm>
              <a:off x="4656" y="579"/>
              <a:ext cx="946" cy="3405"/>
              <a:chOff x="4656" y="579"/>
              <a:chExt cx="946" cy="3405"/>
            </a:xfrm>
          </p:grpSpPr>
          <p:sp>
            <p:nvSpPr>
              <p:cNvPr id="739458" name="Rectangle 130"/>
              <p:cNvSpPr>
                <a:spLocks noChangeArrowheads="1"/>
              </p:cNvSpPr>
              <p:nvPr/>
            </p:nvSpPr>
            <p:spPr bwMode="auto">
              <a:xfrm>
                <a:off x="4656" y="3744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59" name="Rectangle 131"/>
              <p:cNvSpPr>
                <a:spLocks noChangeArrowheads="1"/>
              </p:cNvSpPr>
              <p:nvPr/>
            </p:nvSpPr>
            <p:spPr bwMode="auto">
              <a:xfrm>
                <a:off x="5410" y="579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9461" name="Text Box 133"/>
            <p:cNvSpPr txBox="1">
              <a:spLocks noChangeArrowheads="1"/>
            </p:cNvSpPr>
            <p:nvPr/>
          </p:nvSpPr>
          <p:spPr bwMode="auto">
            <a:xfrm>
              <a:off x="4176" y="1440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39462" name="Text Box 134"/>
            <p:cNvSpPr txBox="1">
              <a:spLocks noChangeArrowheads="1"/>
            </p:cNvSpPr>
            <p:nvPr/>
          </p:nvSpPr>
          <p:spPr bwMode="auto">
            <a:xfrm>
              <a:off x="5020" y="366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39464" name="Line 136"/>
          <p:cNvSpPr>
            <a:spLocks noChangeShapeType="1"/>
          </p:cNvSpPr>
          <p:nvPr/>
        </p:nvSpPr>
        <p:spPr bwMode="auto">
          <a:xfrm>
            <a:off x="392113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65" name="Line 137"/>
          <p:cNvSpPr>
            <a:spLocks noChangeShapeType="1"/>
          </p:cNvSpPr>
          <p:nvPr/>
        </p:nvSpPr>
        <p:spPr bwMode="auto">
          <a:xfrm>
            <a:off x="6484938" y="1720850"/>
            <a:ext cx="312737" cy="35560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66" name="Line 138"/>
          <p:cNvSpPr>
            <a:spLocks noChangeShapeType="1"/>
          </p:cNvSpPr>
          <p:nvPr/>
        </p:nvSpPr>
        <p:spPr bwMode="auto">
          <a:xfrm>
            <a:off x="700088" y="4625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67" name="Rectangle 139"/>
          <p:cNvSpPr>
            <a:spLocks noChangeArrowheads="1"/>
          </p:cNvSpPr>
          <p:nvPr/>
        </p:nvSpPr>
        <p:spPr bwMode="auto">
          <a:xfrm>
            <a:off x="6019800" y="28194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68" name="Group 140"/>
          <p:cNvGrpSpPr>
            <a:grpSpLocks/>
          </p:cNvGrpSpPr>
          <p:nvPr/>
        </p:nvGrpSpPr>
        <p:grpSpPr bwMode="auto">
          <a:xfrm>
            <a:off x="6019800" y="2743200"/>
            <a:ext cx="2522538" cy="457200"/>
            <a:chOff x="3782" y="1757"/>
            <a:chExt cx="1589" cy="288"/>
          </a:xfrm>
        </p:grpSpPr>
        <p:sp>
          <p:nvSpPr>
            <p:cNvPr id="739469" name="Text Box 141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39470" name="Group 142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39471" name="Oval 1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72" name="Oval 1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9473" name="Line 145"/>
          <p:cNvSpPr>
            <a:spLocks noChangeShapeType="1"/>
          </p:cNvSpPr>
          <p:nvPr/>
        </p:nvSpPr>
        <p:spPr bwMode="auto">
          <a:xfrm>
            <a:off x="709613" y="5181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74" name="Text Box 146"/>
          <p:cNvSpPr txBox="1">
            <a:spLocks noChangeArrowheads="1"/>
          </p:cNvSpPr>
          <p:nvPr/>
        </p:nvSpPr>
        <p:spPr bwMode="auto">
          <a:xfrm>
            <a:off x="6019800" y="31242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+ 2 = 2</a:t>
            </a:r>
          </a:p>
        </p:txBody>
      </p:sp>
      <p:sp>
        <p:nvSpPr>
          <p:cNvPr id="739475" name="Line 147"/>
          <p:cNvSpPr>
            <a:spLocks noChangeShapeType="1"/>
          </p:cNvSpPr>
          <p:nvPr/>
        </p:nvSpPr>
        <p:spPr bwMode="auto">
          <a:xfrm>
            <a:off x="720725" y="58991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76" name="Line 148"/>
          <p:cNvSpPr>
            <a:spLocks noChangeShapeType="1"/>
          </p:cNvSpPr>
          <p:nvPr/>
        </p:nvSpPr>
        <p:spPr bwMode="auto">
          <a:xfrm>
            <a:off x="1144588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77" name="Group 149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39478" name="Rectangle 150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79" name="Text Box 151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sp>
        <p:nvSpPr>
          <p:cNvPr id="739481" name="Rectangle 153"/>
          <p:cNvSpPr>
            <a:spLocks noChangeArrowheads="1"/>
          </p:cNvSpPr>
          <p:nvPr/>
        </p:nvSpPr>
        <p:spPr bwMode="auto">
          <a:xfrm>
            <a:off x="5943600" y="27432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82" name="Oval 154"/>
          <p:cNvSpPr>
            <a:spLocks noChangeArrowheads="1"/>
          </p:cNvSpPr>
          <p:nvPr/>
        </p:nvSpPr>
        <p:spPr bwMode="auto">
          <a:xfrm>
            <a:off x="7859713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9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3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3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39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3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3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406" grpId="0" animBg="1"/>
      <p:bldP spid="739407" grpId="0" animBg="1"/>
      <p:bldP spid="739408" grpId="0" animBg="1"/>
      <p:bldP spid="739409" grpId="0" animBg="1"/>
      <p:bldP spid="739411" grpId="0" animBg="1"/>
      <p:bldP spid="739415" grpId="0" animBg="1"/>
      <p:bldP spid="739419" grpId="0" animBg="1"/>
      <p:bldP spid="739421" grpId="0" animBg="1"/>
      <p:bldP spid="739423" grpId="0" animBg="1"/>
      <p:bldP spid="739424" grpId="0" animBg="1"/>
      <p:bldP spid="739425" grpId="0" animBg="1"/>
      <p:bldP spid="739439" grpId="0" animBg="1"/>
      <p:bldP spid="739440" grpId="0" animBg="1"/>
      <p:bldP spid="739441" grpId="0" autoUpdateAnimBg="0"/>
      <p:bldP spid="739449" grpId="0" animBg="1"/>
      <p:bldP spid="739450" grpId="0" animBg="1"/>
      <p:bldP spid="739455" grpId="0" animBg="1"/>
      <p:bldP spid="739457" grpId="0" animBg="1"/>
      <p:bldP spid="739464" grpId="0" animBg="1"/>
      <p:bldP spid="739465" grpId="0" animBg="1"/>
      <p:bldP spid="739466" grpId="0" animBg="1"/>
      <p:bldP spid="739467" grpId="0" animBg="1"/>
      <p:bldP spid="739473" grpId="0" animBg="1"/>
      <p:bldP spid="739474" grpId="0" autoUpdateAnimBg="0"/>
      <p:bldP spid="739475" grpId="0" animBg="1"/>
      <p:bldP spid="739476" grpId="0" animBg="1"/>
      <p:bldP spid="739481" grpId="0" animBg="1"/>
      <p:bldP spid="7394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F34-F822-4606-AA08-6A35376DAF78}" type="slidenum">
              <a:rPr lang="en-US"/>
              <a:pPr/>
              <a:t>5</a:t>
            </a:fld>
            <a:endParaRPr lang="en-US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365125" y="1482725"/>
            <a:ext cx="8258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easiest way to represent a graph is with a </a:t>
            </a: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double-dimensional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array</a:t>
            </a:r>
            <a:r>
              <a:rPr lang="en-US" dirty="0">
                <a:cs typeface="Courier New" pitchFamily="49" charset="0"/>
              </a:rPr>
              <a:t>.</a:t>
            </a:r>
            <a:endParaRPr lang="en-US" dirty="0"/>
          </a:p>
        </p:txBody>
      </p:sp>
      <p:sp>
        <p:nvSpPr>
          <p:cNvPr id="698372" name="Text Box 4"/>
          <p:cNvSpPr txBox="1">
            <a:spLocks noChangeArrowheads="1"/>
          </p:cNvSpPr>
          <p:nvPr/>
        </p:nvSpPr>
        <p:spPr bwMode="auto">
          <a:xfrm>
            <a:off x="669925" y="2852738"/>
            <a:ext cx="8093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size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 smtClean="0">
                <a:cs typeface="Courier New" pitchFamily="49" charset="0"/>
              </a:rPr>
              <a:t>both dimensions </a:t>
            </a:r>
            <a:r>
              <a:rPr lang="en-US" dirty="0">
                <a:cs typeface="Courier New" pitchFamily="49" charset="0"/>
              </a:rPr>
              <a:t>of the array is equal to the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number of vertices</a:t>
            </a:r>
            <a:r>
              <a:rPr lang="en-US" dirty="0">
                <a:cs typeface="Courier New" pitchFamily="49" charset="0"/>
              </a:rPr>
              <a:t> in the graph. </a:t>
            </a:r>
          </a:p>
        </p:txBody>
      </p:sp>
      <p:sp>
        <p:nvSpPr>
          <p:cNvPr id="698373" name="Text Box 5"/>
          <p:cNvSpPr txBox="1">
            <a:spLocks noChangeArrowheads="1"/>
          </p:cNvSpPr>
          <p:nvPr/>
        </p:nvSpPr>
        <p:spPr bwMode="auto">
          <a:xfrm>
            <a:off x="2882900" y="4087813"/>
            <a:ext cx="3932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graph[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	</a:t>
            </a:r>
            <a:r>
              <a:rPr lang="en-US" dirty="0"/>
              <a:t> </a:t>
            </a:r>
          </a:p>
        </p:txBody>
      </p:sp>
      <p:sp>
        <p:nvSpPr>
          <p:cNvPr id="698375" name="Text Box 7"/>
          <p:cNvSpPr txBox="1">
            <a:spLocks noChangeArrowheads="1"/>
          </p:cNvSpPr>
          <p:nvPr/>
        </p:nvSpPr>
        <p:spPr bwMode="auto">
          <a:xfrm>
            <a:off x="746125" y="4876800"/>
            <a:ext cx="8047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Each element in the array indicates whether or not there is an edge between vertex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vertex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-0.00417 -0.544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272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698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698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698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/>
      <p:bldP spid="698372" grpId="0" autoUpdateAnimBg="0"/>
      <p:bldP spid="698372" grpId="1"/>
      <p:bldP spid="698373" grpId="0" autoUpdateAnimBg="0"/>
      <p:bldP spid="698373" grpId="1"/>
      <p:bldP spid="698375" grpId="0" autoUpdateAnimBg="0"/>
      <p:bldP spid="698375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61AB-4D35-45EB-A659-E874FC6185BF}" type="slidenum">
              <a:rPr lang="en-US"/>
              <a:pPr/>
              <a:t>50</a:t>
            </a:fld>
            <a:endParaRPr lang="en-US"/>
          </a:p>
        </p:txBody>
      </p:sp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r>
              <a:rPr lang="en-US" sz="1900"/>
              <a:t/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5" name="Rectangle 5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6" name="Rectangle 6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7" name="Rectangle 7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408" name="Group 8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42409" name="Oval 9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0" name="Oval 10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2411" name="Group 11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42412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3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2414" name="Group 14"/>
          <p:cNvGrpSpPr>
            <a:grpSpLocks/>
          </p:cNvGrpSpPr>
          <p:nvPr/>
        </p:nvGrpSpPr>
        <p:grpSpPr bwMode="auto">
          <a:xfrm>
            <a:off x="8542338" y="4759325"/>
            <a:ext cx="439737" cy="128588"/>
            <a:chOff x="3936" y="2784"/>
            <a:chExt cx="288" cy="96"/>
          </a:xfrm>
        </p:grpSpPr>
        <p:sp>
          <p:nvSpPr>
            <p:cNvPr id="742415" name="Oval 15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6" name="Oval 16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417" name="Rectangle 17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42418" name="Group 18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42419" name="Rectangle 19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0" name="Rectangle 20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1" name="Rectangle 21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2" name="Rectangle 22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3" name="Text Box 23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42424" name="Text Box 24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2425" name="Text Box 25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2426" name="Text Box 26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42427" name="Text Box 27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42428" name="Oval 28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29" name="Text Box 29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42430" name="Oval 30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1" name="Text Box 31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42432" name="Oval 32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3" name="Text Box 33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42434" name="Oval 34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5" name="Text Box 35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42436" name="Line 36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7" name="Line 37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8" name="Line 38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9" name="Line 39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40" name="Text Box 40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42441" name="Text Box 41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2" name="Text Box 42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3" name="Text Box 43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4" name="Line 4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45" name="Text Box 4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2451" name="Group 51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42452" name="Rectangle 52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53" name="Text Box 53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2455" name="Group 55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42456" name="Oval 56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57" name="Text Box 57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42458" name="Line 58"/>
          <p:cNvSpPr>
            <a:spLocks noChangeShapeType="1"/>
          </p:cNvSpPr>
          <p:nvPr/>
        </p:nvSpPr>
        <p:spPr bwMode="auto">
          <a:xfrm>
            <a:off x="17303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59" name="Line 59"/>
          <p:cNvSpPr>
            <a:spLocks noChangeShapeType="1"/>
          </p:cNvSpPr>
          <p:nvPr/>
        </p:nvSpPr>
        <p:spPr bwMode="auto">
          <a:xfrm>
            <a:off x="336550" y="3854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0" name="Line 60"/>
          <p:cNvSpPr>
            <a:spLocks noChangeShapeType="1"/>
          </p:cNvSpPr>
          <p:nvPr/>
        </p:nvSpPr>
        <p:spPr bwMode="auto">
          <a:xfrm>
            <a:off x="334963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1" name="Line 61"/>
          <p:cNvSpPr>
            <a:spLocks noChangeShapeType="1"/>
          </p:cNvSpPr>
          <p:nvPr/>
        </p:nvSpPr>
        <p:spPr bwMode="auto">
          <a:xfrm>
            <a:off x="6557963" y="1651000"/>
            <a:ext cx="1344612" cy="430213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2" name="Line 62"/>
          <p:cNvSpPr>
            <a:spLocks noChangeShapeType="1"/>
          </p:cNvSpPr>
          <p:nvPr/>
        </p:nvSpPr>
        <p:spPr bwMode="auto">
          <a:xfrm>
            <a:off x="631825" y="46370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463" name="Group 63"/>
          <p:cNvGrpSpPr>
            <a:grpSpLocks/>
          </p:cNvGrpSpPr>
          <p:nvPr/>
        </p:nvGrpSpPr>
        <p:grpSpPr bwMode="auto">
          <a:xfrm>
            <a:off x="6003925" y="2789238"/>
            <a:ext cx="2522538" cy="457200"/>
            <a:chOff x="3782" y="1757"/>
            <a:chExt cx="1589" cy="288"/>
          </a:xfrm>
        </p:grpSpPr>
        <p:sp>
          <p:nvSpPr>
            <p:cNvPr id="742464" name="Text Box 64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42465" name="Group 65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42466" name="Oval 6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467" name="Oval 6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2468" name="Oval 68"/>
          <p:cNvSpPr>
            <a:spLocks noChangeArrowheads="1"/>
          </p:cNvSpPr>
          <p:nvPr/>
        </p:nvSpPr>
        <p:spPr bwMode="auto">
          <a:xfrm>
            <a:off x="8437563" y="409892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9" name="Line 69"/>
          <p:cNvSpPr>
            <a:spLocks noChangeShapeType="1"/>
          </p:cNvSpPr>
          <p:nvPr/>
        </p:nvSpPr>
        <p:spPr bwMode="auto">
          <a:xfrm>
            <a:off x="639763" y="51800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70" name="Text Box 70"/>
          <p:cNvSpPr txBox="1">
            <a:spLocks noChangeArrowheads="1"/>
          </p:cNvSpPr>
          <p:nvPr/>
        </p:nvSpPr>
        <p:spPr bwMode="auto">
          <a:xfrm>
            <a:off x="6003925" y="3246438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+ 7 = 7</a:t>
            </a:r>
          </a:p>
        </p:txBody>
      </p:sp>
      <p:grpSp>
        <p:nvGrpSpPr>
          <p:cNvPr id="742471" name="Group 71"/>
          <p:cNvGrpSpPr>
            <a:grpSpLocks/>
          </p:cNvGrpSpPr>
          <p:nvPr/>
        </p:nvGrpSpPr>
        <p:grpSpPr bwMode="auto">
          <a:xfrm>
            <a:off x="6284913" y="895350"/>
            <a:ext cx="863600" cy="5386388"/>
            <a:chOff x="3959" y="564"/>
            <a:chExt cx="544" cy="3604"/>
          </a:xfrm>
        </p:grpSpPr>
        <p:sp>
          <p:nvSpPr>
            <p:cNvPr id="742472" name="Text Box 72"/>
            <p:cNvSpPr txBox="1">
              <a:spLocks noChangeArrowheads="1"/>
            </p:cNvSpPr>
            <p:nvPr/>
          </p:nvSpPr>
          <p:spPr bwMode="auto">
            <a:xfrm>
              <a:off x="3959" y="564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473" name="Text Box 73"/>
            <p:cNvSpPr txBox="1">
              <a:spLocks noChangeArrowheads="1"/>
            </p:cNvSpPr>
            <p:nvPr/>
          </p:nvSpPr>
          <p:spPr bwMode="auto">
            <a:xfrm>
              <a:off x="4287" y="3862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sp>
        <p:nvSpPr>
          <p:cNvPr id="742477" name="Line 77"/>
          <p:cNvSpPr>
            <a:spLocks noChangeShapeType="1"/>
          </p:cNvSpPr>
          <p:nvPr/>
        </p:nvSpPr>
        <p:spPr bwMode="auto">
          <a:xfrm>
            <a:off x="642938" y="59007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78" name="Line 78"/>
          <p:cNvSpPr>
            <a:spLocks noChangeShapeType="1"/>
          </p:cNvSpPr>
          <p:nvPr/>
        </p:nvSpPr>
        <p:spPr bwMode="auto">
          <a:xfrm>
            <a:off x="1068388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79" name="Text Box 79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42480" name="Group 80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42481" name="Rectangle 81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82" name="Text Box 82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grpSp>
        <p:nvGrpSpPr>
          <p:cNvPr id="742509" name="Group 109"/>
          <p:cNvGrpSpPr>
            <a:grpSpLocks/>
          </p:cNvGrpSpPr>
          <p:nvPr/>
        </p:nvGrpSpPr>
        <p:grpSpPr bwMode="auto">
          <a:xfrm>
            <a:off x="7981950" y="2309813"/>
            <a:ext cx="912813" cy="3959225"/>
            <a:chOff x="5028" y="1455"/>
            <a:chExt cx="575" cy="2494"/>
          </a:xfrm>
        </p:grpSpPr>
        <p:sp>
          <p:nvSpPr>
            <p:cNvPr id="742489" name="Text Box 89"/>
            <p:cNvSpPr txBox="1">
              <a:spLocks noChangeArrowheads="1"/>
            </p:cNvSpPr>
            <p:nvPr/>
          </p:nvSpPr>
          <p:spPr bwMode="auto">
            <a:xfrm>
              <a:off x="5028" y="1455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490" name="Text Box 90"/>
            <p:cNvSpPr txBox="1">
              <a:spLocks noChangeArrowheads="1"/>
            </p:cNvSpPr>
            <p:nvPr/>
          </p:nvSpPr>
          <p:spPr bwMode="auto">
            <a:xfrm>
              <a:off x="5394" y="366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grpSp>
        <p:nvGrpSpPr>
          <p:cNvPr id="742504" name="Group 104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42505" name="Rectangle 105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06" name="Text Box 106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742510" name="Group 110"/>
          <p:cNvGrpSpPr>
            <a:grpSpLocks/>
          </p:cNvGrpSpPr>
          <p:nvPr/>
        </p:nvGrpSpPr>
        <p:grpSpPr bwMode="auto">
          <a:xfrm>
            <a:off x="8523288" y="4560888"/>
            <a:ext cx="487362" cy="457200"/>
            <a:chOff x="4608" y="2896"/>
            <a:chExt cx="322" cy="288"/>
          </a:xfrm>
        </p:grpSpPr>
        <p:sp>
          <p:nvSpPr>
            <p:cNvPr id="742511" name="Rectangle 111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12" name="Text Box 112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7</a:t>
              </a:r>
            </a:p>
          </p:txBody>
        </p:sp>
      </p:grpSp>
      <p:sp>
        <p:nvSpPr>
          <p:cNvPr id="742513" name="Line 113"/>
          <p:cNvSpPr>
            <a:spLocks noChangeShapeType="1"/>
          </p:cNvSpPr>
          <p:nvPr/>
        </p:nvSpPr>
        <p:spPr bwMode="auto">
          <a:xfrm>
            <a:off x="171450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14" name="Line 114"/>
          <p:cNvSpPr>
            <a:spLocks noChangeShapeType="1"/>
          </p:cNvSpPr>
          <p:nvPr/>
        </p:nvSpPr>
        <p:spPr bwMode="auto">
          <a:xfrm>
            <a:off x="0" y="1404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15" name="Line 115"/>
          <p:cNvSpPr>
            <a:spLocks noChangeShapeType="1"/>
          </p:cNvSpPr>
          <p:nvPr/>
        </p:nvSpPr>
        <p:spPr bwMode="auto">
          <a:xfrm>
            <a:off x="227013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23" name="Group 123"/>
          <p:cNvGrpSpPr>
            <a:grpSpLocks/>
          </p:cNvGrpSpPr>
          <p:nvPr/>
        </p:nvGrpSpPr>
        <p:grpSpPr bwMode="auto">
          <a:xfrm>
            <a:off x="6248400" y="914400"/>
            <a:ext cx="2725738" cy="5367338"/>
            <a:chOff x="3936" y="576"/>
            <a:chExt cx="1717" cy="3381"/>
          </a:xfrm>
        </p:grpSpPr>
        <p:grpSp>
          <p:nvGrpSpPr>
            <p:cNvPr id="742518" name="Group 118"/>
            <p:cNvGrpSpPr>
              <a:grpSpLocks/>
            </p:cNvGrpSpPr>
            <p:nvPr/>
          </p:nvGrpSpPr>
          <p:grpSpPr bwMode="auto">
            <a:xfrm>
              <a:off x="3936" y="576"/>
              <a:ext cx="576" cy="3370"/>
              <a:chOff x="3936" y="576"/>
              <a:chExt cx="576" cy="3370"/>
            </a:xfrm>
          </p:grpSpPr>
          <p:sp>
            <p:nvSpPr>
              <p:cNvPr id="742516" name="Rectangle 116"/>
              <p:cNvSpPr>
                <a:spLocks noChangeArrowheads="1"/>
              </p:cNvSpPr>
              <p:nvPr/>
            </p:nvSpPr>
            <p:spPr bwMode="auto">
              <a:xfrm>
                <a:off x="3936" y="576"/>
                <a:ext cx="253" cy="202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517" name="Rectangle 117"/>
              <p:cNvSpPr>
                <a:spLocks noChangeArrowheads="1"/>
              </p:cNvSpPr>
              <p:nvPr/>
            </p:nvSpPr>
            <p:spPr bwMode="auto">
              <a:xfrm>
                <a:off x="4259" y="3744"/>
                <a:ext cx="253" cy="202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2519" name="Text Box 119"/>
            <p:cNvSpPr txBox="1">
              <a:spLocks noChangeArrowheads="1"/>
            </p:cNvSpPr>
            <p:nvPr/>
          </p:nvSpPr>
          <p:spPr bwMode="auto">
            <a:xfrm>
              <a:off x="5044" y="366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520" name="Text Box 120"/>
            <p:cNvSpPr txBox="1">
              <a:spLocks noChangeArrowheads="1"/>
            </p:cNvSpPr>
            <p:nvPr/>
          </p:nvSpPr>
          <p:spPr bwMode="auto">
            <a:xfrm>
              <a:off x="4167" y="143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521" name="Rectangle 121"/>
            <p:cNvSpPr>
              <a:spLocks noChangeArrowheads="1"/>
            </p:cNvSpPr>
            <p:nvPr/>
          </p:nvSpPr>
          <p:spPr bwMode="auto">
            <a:xfrm>
              <a:off x="5040" y="1536"/>
              <a:ext cx="240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22" name="Rectangle 122"/>
            <p:cNvSpPr>
              <a:spLocks noChangeArrowheads="1"/>
            </p:cNvSpPr>
            <p:nvPr/>
          </p:nvSpPr>
          <p:spPr bwMode="auto">
            <a:xfrm>
              <a:off x="5413" y="3734"/>
              <a:ext cx="240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524" name="Oval 124"/>
          <p:cNvSpPr>
            <a:spLocks noChangeArrowheads="1"/>
          </p:cNvSpPr>
          <p:nvPr/>
        </p:nvSpPr>
        <p:spPr bwMode="auto">
          <a:xfrm>
            <a:off x="7870825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25" name="Line 125"/>
          <p:cNvSpPr>
            <a:spLocks noChangeShapeType="1"/>
          </p:cNvSpPr>
          <p:nvPr/>
        </p:nvSpPr>
        <p:spPr bwMode="auto">
          <a:xfrm>
            <a:off x="215900" y="25463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26" name="Group 126"/>
          <p:cNvGrpSpPr>
            <a:grpSpLocks/>
          </p:cNvGrpSpPr>
          <p:nvPr/>
        </p:nvGrpSpPr>
        <p:grpSpPr bwMode="auto">
          <a:xfrm>
            <a:off x="7848600" y="5484813"/>
            <a:ext cx="646113" cy="366712"/>
            <a:chOff x="4183" y="3678"/>
            <a:chExt cx="407" cy="231"/>
          </a:xfrm>
        </p:grpSpPr>
        <p:sp>
          <p:nvSpPr>
            <p:cNvPr id="742527" name="Rectangle 12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28" name="Text Box 12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42529" name="Line 129"/>
          <p:cNvSpPr>
            <a:spLocks noChangeShapeType="1"/>
          </p:cNvSpPr>
          <p:nvPr/>
        </p:nvSpPr>
        <p:spPr bwMode="auto">
          <a:xfrm>
            <a:off x="204788" y="2982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32" name="Group 132"/>
          <p:cNvGrpSpPr>
            <a:grpSpLocks/>
          </p:cNvGrpSpPr>
          <p:nvPr/>
        </p:nvGrpSpPr>
        <p:grpSpPr bwMode="auto">
          <a:xfrm>
            <a:off x="6726238" y="1981200"/>
            <a:ext cx="1581150" cy="3052763"/>
            <a:chOff x="4237" y="1248"/>
            <a:chExt cx="996" cy="1923"/>
          </a:xfrm>
        </p:grpSpPr>
        <p:sp>
          <p:nvSpPr>
            <p:cNvPr id="742530" name="Text Box 130"/>
            <p:cNvSpPr txBox="1">
              <a:spLocks noChangeArrowheads="1"/>
            </p:cNvSpPr>
            <p:nvPr/>
          </p:nvSpPr>
          <p:spPr bwMode="auto">
            <a:xfrm>
              <a:off x="5000" y="288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42531" name="Oval 131"/>
            <p:cNvSpPr>
              <a:spLocks noChangeArrowheads="1"/>
            </p:cNvSpPr>
            <p:nvPr/>
          </p:nvSpPr>
          <p:spPr bwMode="auto">
            <a:xfrm>
              <a:off x="4237" y="1248"/>
              <a:ext cx="273" cy="281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533" name="Line 133"/>
          <p:cNvSpPr>
            <a:spLocks noChangeShapeType="1"/>
          </p:cNvSpPr>
          <p:nvPr/>
        </p:nvSpPr>
        <p:spPr bwMode="auto">
          <a:xfrm>
            <a:off x="17303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34" name="Line 134"/>
          <p:cNvSpPr>
            <a:spLocks noChangeShapeType="1"/>
          </p:cNvSpPr>
          <p:nvPr/>
        </p:nvSpPr>
        <p:spPr bwMode="auto">
          <a:xfrm>
            <a:off x="325438" y="3863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37" name="Group 137"/>
          <p:cNvGrpSpPr>
            <a:grpSpLocks/>
          </p:cNvGrpSpPr>
          <p:nvPr/>
        </p:nvGrpSpPr>
        <p:grpSpPr bwMode="auto">
          <a:xfrm>
            <a:off x="7373938" y="933450"/>
            <a:ext cx="1654175" cy="5351463"/>
            <a:chOff x="4645" y="588"/>
            <a:chExt cx="1042" cy="3371"/>
          </a:xfrm>
        </p:grpSpPr>
        <p:sp>
          <p:nvSpPr>
            <p:cNvPr id="742535" name="Text Box 135"/>
            <p:cNvSpPr txBox="1">
              <a:spLocks noChangeArrowheads="1"/>
            </p:cNvSpPr>
            <p:nvPr/>
          </p:nvSpPr>
          <p:spPr bwMode="auto">
            <a:xfrm>
              <a:off x="5478" y="58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36" name="Text Box 136"/>
            <p:cNvSpPr txBox="1">
              <a:spLocks noChangeArrowheads="1"/>
            </p:cNvSpPr>
            <p:nvPr/>
          </p:nvSpPr>
          <p:spPr bwMode="auto">
            <a:xfrm>
              <a:off x="4645" y="367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42538" name="Line 138"/>
          <p:cNvSpPr>
            <a:spLocks noChangeShapeType="1"/>
          </p:cNvSpPr>
          <p:nvPr/>
        </p:nvSpPr>
        <p:spPr bwMode="auto">
          <a:xfrm>
            <a:off x="336550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39" name="Line 139"/>
          <p:cNvSpPr>
            <a:spLocks noChangeShapeType="1"/>
          </p:cNvSpPr>
          <p:nvPr/>
        </p:nvSpPr>
        <p:spPr bwMode="auto">
          <a:xfrm flipV="1">
            <a:off x="7113588" y="1658938"/>
            <a:ext cx="1535112" cy="42545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41" name="Line 141"/>
          <p:cNvSpPr>
            <a:spLocks noChangeShapeType="1"/>
          </p:cNvSpPr>
          <p:nvPr/>
        </p:nvSpPr>
        <p:spPr bwMode="auto">
          <a:xfrm>
            <a:off x="161925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42" name="Line 142"/>
          <p:cNvSpPr>
            <a:spLocks noChangeShapeType="1"/>
          </p:cNvSpPr>
          <p:nvPr/>
        </p:nvSpPr>
        <p:spPr bwMode="auto">
          <a:xfrm>
            <a:off x="325438" y="3863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48" name="Group 148"/>
          <p:cNvGrpSpPr>
            <a:grpSpLocks/>
          </p:cNvGrpSpPr>
          <p:nvPr/>
        </p:nvGrpSpPr>
        <p:grpSpPr bwMode="auto">
          <a:xfrm>
            <a:off x="7397750" y="973138"/>
            <a:ext cx="1625600" cy="5307012"/>
            <a:chOff x="4660" y="613"/>
            <a:chExt cx="1024" cy="3343"/>
          </a:xfrm>
        </p:grpSpPr>
        <p:sp>
          <p:nvSpPr>
            <p:cNvPr id="742543" name="Text Box 143"/>
            <p:cNvSpPr txBox="1">
              <a:spLocks noChangeArrowheads="1"/>
            </p:cNvSpPr>
            <p:nvPr/>
          </p:nvSpPr>
          <p:spPr bwMode="auto">
            <a:xfrm>
              <a:off x="5420" y="366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44" name="Text Box 144"/>
            <p:cNvSpPr txBox="1">
              <a:spLocks noChangeArrowheads="1"/>
            </p:cNvSpPr>
            <p:nvPr/>
          </p:nvSpPr>
          <p:spPr bwMode="auto">
            <a:xfrm>
              <a:off x="5105" y="1402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45" name="Rectangle 145"/>
            <p:cNvSpPr>
              <a:spLocks noChangeArrowheads="1"/>
            </p:cNvSpPr>
            <p:nvPr/>
          </p:nvSpPr>
          <p:spPr bwMode="auto">
            <a:xfrm>
              <a:off x="4660" y="3748"/>
              <a:ext cx="210" cy="1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46" name="Rectangle 146"/>
            <p:cNvSpPr>
              <a:spLocks noChangeArrowheads="1"/>
            </p:cNvSpPr>
            <p:nvPr/>
          </p:nvSpPr>
          <p:spPr bwMode="auto">
            <a:xfrm>
              <a:off x="5474" y="613"/>
              <a:ext cx="210" cy="1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549" name="Line 149"/>
          <p:cNvSpPr>
            <a:spLocks noChangeShapeType="1"/>
          </p:cNvSpPr>
          <p:nvPr/>
        </p:nvSpPr>
        <p:spPr bwMode="auto">
          <a:xfrm>
            <a:off x="336550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0" name="Line 150"/>
          <p:cNvSpPr>
            <a:spLocks noChangeShapeType="1"/>
          </p:cNvSpPr>
          <p:nvPr/>
        </p:nvSpPr>
        <p:spPr bwMode="auto">
          <a:xfrm flipV="1">
            <a:off x="7172325" y="2209800"/>
            <a:ext cx="704850" cy="11113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2" name="Rectangle 152"/>
          <p:cNvSpPr>
            <a:spLocks noChangeArrowheads="1"/>
          </p:cNvSpPr>
          <p:nvPr/>
        </p:nvSpPr>
        <p:spPr bwMode="auto">
          <a:xfrm>
            <a:off x="5943600" y="27432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3" name="Line 153"/>
          <p:cNvSpPr>
            <a:spLocks noChangeShapeType="1"/>
          </p:cNvSpPr>
          <p:nvPr/>
        </p:nvSpPr>
        <p:spPr bwMode="auto">
          <a:xfrm>
            <a:off x="644525" y="4625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4" name="Oval 154"/>
          <p:cNvSpPr>
            <a:spLocks noChangeArrowheads="1"/>
          </p:cNvSpPr>
          <p:nvPr/>
        </p:nvSpPr>
        <p:spPr bwMode="auto">
          <a:xfrm>
            <a:off x="8447088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6" name="Text Box 156"/>
          <p:cNvSpPr txBox="1">
            <a:spLocks noChangeArrowheads="1"/>
          </p:cNvSpPr>
          <p:nvPr/>
        </p:nvSpPr>
        <p:spPr bwMode="auto">
          <a:xfrm>
            <a:off x="6019800" y="2743200"/>
            <a:ext cx="260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Previous cost:  </a:t>
            </a:r>
            <a:r>
              <a:rPr lang="en-US">
                <a:solidFill>
                  <a:srgbClr val="FF3300"/>
                </a:solidFill>
              </a:rPr>
              <a:t>7</a:t>
            </a:r>
            <a:r>
              <a:rPr lang="en-US"/>
              <a:t> </a:t>
            </a:r>
          </a:p>
        </p:txBody>
      </p:sp>
      <p:sp>
        <p:nvSpPr>
          <p:cNvPr id="742560" name="Line 160"/>
          <p:cNvSpPr>
            <a:spLocks noChangeShapeType="1"/>
          </p:cNvSpPr>
          <p:nvPr/>
        </p:nvSpPr>
        <p:spPr bwMode="auto">
          <a:xfrm>
            <a:off x="663575" y="5181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61" name="Text Box 161"/>
          <p:cNvSpPr txBox="1">
            <a:spLocks noChangeArrowheads="1"/>
          </p:cNvSpPr>
          <p:nvPr/>
        </p:nvSpPr>
        <p:spPr bwMode="auto">
          <a:xfrm>
            <a:off x="6019800" y="32004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2 + 2 = 4</a:t>
            </a:r>
          </a:p>
        </p:txBody>
      </p:sp>
      <p:sp>
        <p:nvSpPr>
          <p:cNvPr id="742562" name="Line 162"/>
          <p:cNvSpPr>
            <a:spLocks noChangeShapeType="1"/>
          </p:cNvSpPr>
          <p:nvPr/>
        </p:nvSpPr>
        <p:spPr bwMode="auto">
          <a:xfrm>
            <a:off x="1076325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63" name="Group 163"/>
          <p:cNvGrpSpPr>
            <a:grpSpLocks/>
          </p:cNvGrpSpPr>
          <p:nvPr/>
        </p:nvGrpSpPr>
        <p:grpSpPr bwMode="auto">
          <a:xfrm>
            <a:off x="8489950" y="4549775"/>
            <a:ext cx="487363" cy="457200"/>
            <a:chOff x="4608" y="2896"/>
            <a:chExt cx="322" cy="288"/>
          </a:xfrm>
        </p:grpSpPr>
        <p:sp>
          <p:nvSpPr>
            <p:cNvPr id="742564" name="Rectangle 16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65" name="Text Box 165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sp>
        <p:nvSpPr>
          <p:cNvPr id="742566" name="Line 166"/>
          <p:cNvSpPr>
            <a:spLocks noChangeShapeType="1"/>
          </p:cNvSpPr>
          <p:nvPr/>
        </p:nvSpPr>
        <p:spPr bwMode="auto">
          <a:xfrm>
            <a:off x="161925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2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4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42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42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4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58" grpId="0" animBg="1"/>
      <p:bldP spid="742459" grpId="0" animBg="1"/>
      <p:bldP spid="742460" grpId="0" animBg="1"/>
      <p:bldP spid="742461" grpId="0" animBg="1"/>
      <p:bldP spid="742462" grpId="0" animBg="1"/>
      <p:bldP spid="742468" grpId="0" animBg="1"/>
      <p:bldP spid="742469" grpId="0" animBg="1"/>
      <p:bldP spid="742470" grpId="0" autoUpdateAnimBg="0"/>
      <p:bldP spid="742477" grpId="0" animBg="1"/>
      <p:bldP spid="742478" grpId="0" animBg="1"/>
      <p:bldP spid="742513" grpId="0" animBg="1"/>
      <p:bldP spid="742514" grpId="0" animBg="1"/>
      <p:bldP spid="742515" grpId="0" animBg="1"/>
      <p:bldP spid="742524" grpId="0" animBg="1"/>
      <p:bldP spid="742525" grpId="0" animBg="1"/>
      <p:bldP spid="742529" grpId="0" animBg="1"/>
      <p:bldP spid="742533" grpId="0" animBg="1"/>
      <p:bldP spid="742534" grpId="0" animBg="1"/>
      <p:bldP spid="742538" grpId="0" animBg="1"/>
      <p:bldP spid="742539" grpId="0" animBg="1"/>
      <p:bldP spid="742541" grpId="0" animBg="1"/>
      <p:bldP spid="742542" grpId="0" animBg="1"/>
      <p:bldP spid="742549" grpId="0" animBg="1"/>
      <p:bldP spid="742550" grpId="0" animBg="1"/>
      <p:bldP spid="742552" grpId="0" animBg="1"/>
      <p:bldP spid="742553" grpId="0" animBg="1"/>
      <p:bldP spid="742554" grpId="0" animBg="1"/>
      <p:bldP spid="742556" grpId="0" autoUpdateAnimBg="0"/>
      <p:bldP spid="742560" grpId="0" animBg="1"/>
      <p:bldP spid="742561" grpId="0" autoUpdateAnimBg="0"/>
      <p:bldP spid="742562" grpId="0" animBg="1"/>
      <p:bldP spid="74256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6207-4FA2-4393-B2E4-A6290B299FB8}" type="slidenum">
              <a:rPr lang="en-US"/>
              <a:pPr/>
              <a:t>51</a:t>
            </a:fld>
            <a:endParaRPr lang="en-US"/>
          </a:p>
        </p:txBody>
      </p:sp>
      <p:sp>
        <p:nvSpPr>
          <p:cNvPr id="743426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r>
              <a:rPr lang="en-US" sz="1900"/>
              <a:t/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43427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29" name="Rectangle 5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30" name="Rectangle 6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31" name="Rectangle 7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432" name="Group 8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43433" name="Oval 9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4" name="Oval 10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435" name="Group 11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43436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7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441" name="Rectangle 17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43442" name="Group 18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43443" name="Rectangle 19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4" name="Rectangle 20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5" name="Rectangle 21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6" name="Rectangle 22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7" name="Text Box 23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43448" name="Text Box 24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3449" name="Text Box 25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3450" name="Text Box 26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43452" name="Oval 28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3" name="Text Box 29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43454" name="Oval 30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5" name="Text Box 31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43456" name="Oval 32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7" name="Text Box 33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43458" name="Oval 34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9" name="Text Box 35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43460" name="Line 36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1" name="Line 37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2" name="Line 38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3" name="Line 39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4" name="Text Box 40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43465" name="Text Box 41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6" name="Text Box 42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7" name="Text Box 43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8" name="Line 4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9" name="Text Box 4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3470" name="Group 46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43471" name="Rectangle 4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72" name="Text Box 4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3473" name="Group 49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43474" name="Oval 50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75" name="Text Box 51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43476" name="Line 52"/>
          <p:cNvSpPr>
            <a:spLocks noChangeShapeType="1"/>
          </p:cNvSpPr>
          <p:nvPr/>
        </p:nvSpPr>
        <p:spPr bwMode="auto">
          <a:xfrm>
            <a:off x="17303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77" name="Line 53"/>
          <p:cNvSpPr>
            <a:spLocks noChangeShapeType="1"/>
          </p:cNvSpPr>
          <p:nvPr/>
        </p:nvSpPr>
        <p:spPr bwMode="auto">
          <a:xfrm>
            <a:off x="336550" y="3854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78" name="Line 54"/>
          <p:cNvSpPr>
            <a:spLocks noChangeShapeType="1"/>
          </p:cNvSpPr>
          <p:nvPr/>
        </p:nvSpPr>
        <p:spPr bwMode="auto">
          <a:xfrm>
            <a:off x="334963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80" name="Line 56"/>
          <p:cNvSpPr>
            <a:spLocks noChangeShapeType="1"/>
          </p:cNvSpPr>
          <p:nvPr/>
        </p:nvSpPr>
        <p:spPr bwMode="auto">
          <a:xfrm>
            <a:off x="631825" y="46370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87" name="Line 63"/>
          <p:cNvSpPr>
            <a:spLocks noChangeShapeType="1"/>
          </p:cNvSpPr>
          <p:nvPr/>
        </p:nvSpPr>
        <p:spPr bwMode="auto">
          <a:xfrm>
            <a:off x="639763" y="51800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92" name="Line 68"/>
          <p:cNvSpPr>
            <a:spLocks noChangeShapeType="1"/>
          </p:cNvSpPr>
          <p:nvPr/>
        </p:nvSpPr>
        <p:spPr bwMode="auto">
          <a:xfrm>
            <a:off x="642938" y="59007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93" name="Line 69"/>
          <p:cNvSpPr>
            <a:spLocks noChangeShapeType="1"/>
          </p:cNvSpPr>
          <p:nvPr/>
        </p:nvSpPr>
        <p:spPr bwMode="auto">
          <a:xfrm>
            <a:off x="1068388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94" name="Text Box 70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43495" name="Group 71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43496" name="Rectangle 72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97" name="Text Box 73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grpSp>
        <p:nvGrpSpPr>
          <p:cNvPr id="743501" name="Group 77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43502" name="Rectangle 78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03" name="Text Box 79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sp>
        <p:nvSpPr>
          <p:cNvPr id="743508" name="Line 84"/>
          <p:cNvSpPr>
            <a:spLocks noChangeShapeType="1"/>
          </p:cNvSpPr>
          <p:nvPr/>
        </p:nvSpPr>
        <p:spPr bwMode="auto">
          <a:xfrm>
            <a:off x="0" y="1404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09" name="Line 85"/>
          <p:cNvSpPr>
            <a:spLocks noChangeShapeType="1"/>
          </p:cNvSpPr>
          <p:nvPr/>
        </p:nvSpPr>
        <p:spPr bwMode="auto">
          <a:xfrm>
            <a:off x="227013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18" name="Oval 94"/>
          <p:cNvSpPr>
            <a:spLocks noChangeArrowheads="1"/>
          </p:cNvSpPr>
          <p:nvPr/>
        </p:nvSpPr>
        <p:spPr bwMode="auto">
          <a:xfrm>
            <a:off x="8458200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19" name="Line 95"/>
          <p:cNvSpPr>
            <a:spLocks noChangeShapeType="1"/>
          </p:cNvSpPr>
          <p:nvPr/>
        </p:nvSpPr>
        <p:spPr bwMode="auto">
          <a:xfrm>
            <a:off x="215900" y="25463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20" name="Group 96"/>
          <p:cNvGrpSpPr>
            <a:grpSpLocks/>
          </p:cNvGrpSpPr>
          <p:nvPr/>
        </p:nvGrpSpPr>
        <p:grpSpPr bwMode="auto">
          <a:xfrm>
            <a:off x="7848600" y="5484813"/>
            <a:ext cx="646113" cy="366712"/>
            <a:chOff x="4183" y="3678"/>
            <a:chExt cx="407" cy="231"/>
          </a:xfrm>
        </p:grpSpPr>
        <p:sp>
          <p:nvSpPr>
            <p:cNvPr id="743521" name="Rectangle 9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22" name="Text Box 9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43523" name="Line 99"/>
          <p:cNvSpPr>
            <a:spLocks noChangeShapeType="1"/>
          </p:cNvSpPr>
          <p:nvPr/>
        </p:nvSpPr>
        <p:spPr bwMode="auto">
          <a:xfrm>
            <a:off x="204788" y="2982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24" name="Group 100"/>
          <p:cNvGrpSpPr>
            <a:grpSpLocks/>
          </p:cNvGrpSpPr>
          <p:nvPr/>
        </p:nvGrpSpPr>
        <p:grpSpPr bwMode="auto">
          <a:xfrm>
            <a:off x="6726238" y="1981200"/>
            <a:ext cx="1581150" cy="3052763"/>
            <a:chOff x="4237" y="1248"/>
            <a:chExt cx="996" cy="1923"/>
          </a:xfrm>
        </p:grpSpPr>
        <p:sp>
          <p:nvSpPr>
            <p:cNvPr id="743525" name="Text Box 101"/>
            <p:cNvSpPr txBox="1">
              <a:spLocks noChangeArrowheads="1"/>
            </p:cNvSpPr>
            <p:nvPr/>
          </p:nvSpPr>
          <p:spPr bwMode="auto">
            <a:xfrm>
              <a:off x="5000" y="288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43526" name="Oval 102"/>
            <p:cNvSpPr>
              <a:spLocks noChangeArrowheads="1"/>
            </p:cNvSpPr>
            <p:nvPr/>
          </p:nvSpPr>
          <p:spPr bwMode="auto">
            <a:xfrm>
              <a:off x="4237" y="1248"/>
              <a:ext cx="273" cy="281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542" name="Line 118"/>
          <p:cNvSpPr>
            <a:spLocks noChangeShapeType="1"/>
          </p:cNvSpPr>
          <p:nvPr/>
        </p:nvSpPr>
        <p:spPr bwMode="auto">
          <a:xfrm flipV="1">
            <a:off x="8288338" y="1733550"/>
            <a:ext cx="550862" cy="401638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46" name="Text Box 122"/>
          <p:cNvSpPr txBox="1">
            <a:spLocks noChangeArrowheads="1"/>
          </p:cNvSpPr>
          <p:nvPr/>
        </p:nvSpPr>
        <p:spPr bwMode="auto">
          <a:xfrm>
            <a:off x="6019800" y="2743200"/>
            <a:ext cx="273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Previous cost: 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</a:t>
            </a:r>
          </a:p>
        </p:txBody>
      </p:sp>
      <p:sp>
        <p:nvSpPr>
          <p:cNvPr id="743548" name="Text Box 124"/>
          <p:cNvSpPr txBox="1">
            <a:spLocks noChangeArrowheads="1"/>
          </p:cNvSpPr>
          <p:nvPr/>
        </p:nvSpPr>
        <p:spPr bwMode="auto">
          <a:xfrm>
            <a:off x="6019800" y="32004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4 + 2 = 6</a:t>
            </a:r>
          </a:p>
        </p:txBody>
      </p:sp>
      <p:grpSp>
        <p:nvGrpSpPr>
          <p:cNvPr id="743550" name="Group 126"/>
          <p:cNvGrpSpPr>
            <a:grpSpLocks/>
          </p:cNvGrpSpPr>
          <p:nvPr/>
        </p:nvGrpSpPr>
        <p:grpSpPr bwMode="auto">
          <a:xfrm>
            <a:off x="8512175" y="4549775"/>
            <a:ext cx="487363" cy="457200"/>
            <a:chOff x="4608" y="2896"/>
            <a:chExt cx="322" cy="288"/>
          </a:xfrm>
        </p:grpSpPr>
        <p:sp>
          <p:nvSpPr>
            <p:cNvPr id="743551" name="Rectangle 127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52" name="Text Box 128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743556" name="Group 132"/>
          <p:cNvGrpSpPr>
            <a:grpSpLocks/>
          </p:cNvGrpSpPr>
          <p:nvPr/>
        </p:nvGrpSpPr>
        <p:grpSpPr bwMode="auto">
          <a:xfrm>
            <a:off x="8174038" y="2179638"/>
            <a:ext cx="747712" cy="4098925"/>
            <a:chOff x="5149" y="1373"/>
            <a:chExt cx="471" cy="2582"/>
          </a:xfrm>
        </p:grpSpPr>
        <p:sp>
          <p:nvSpPr>
            <p:cNvPr id="743554" name="Text Box 130"/>
            <p:cNvSpPr txBox="1">
              <a:spLocks noChangeArrowheads="1"/>
            </p:cNvSpPr>
            <p:nvPr/>
          </p:nvSpPr>
          <p:spPr bwMode="auto">
            <a:xfrm>
              <a:off x="5404" y="3667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3555" name="Text Box 131"/>
            <p:cNvSpPr txBox="1">
              <a:spLocks noChangeArrowheads="1"/>
            </p:cNvSpPr>
            <p:nvPr/>
          </p:nvSpPr>
          <p:spPr bwMode="auto">
            <a:xfrm>
              <a:off x="5149" y="1373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grpSp>
        <p:nvGrpSpPr>
          <p:cNvPr id="743557" name="Group 133"/>
          <p:cNvGrpSpPr>
            <a:grpSpLocks/>
          </p:cNvGrpSpPr>
          <p:nvPr/>
        </p:nvGrpSpPr>
        <p:grpSpPr bwMode="auto">
          <a:xfrm>
            <a:off x="8443913" y="5484813"/>
            <a:ext cx="646112" cy="366712"/>
            <a:chOff x="4183" y="3678"/>
            <a:chExt cx="407" cy="231"/>
          </a:xfrm>
        </p:grpSpPr>
        <p:sp>
          <p:nvSpPr>
            <p:cNvPr id="743558" name="Rectangle 134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59" name="Text Box 135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3562" name="Group 138"/>
          <p:cNvGrpSpPr>
            <a:grpSpLocks/>
          </p:cNvGrpSpPr>
          <p:nvPr/>
        </p:nvGrpSpPr>
        <p:grpSpPr bwMode="auto">
          <a:xfrm>
            <a:off x="7872413" y="1962150"/>
            <a:ext cx="1031875" cy="3052763"/>
            <a:chOff x="4959" y="1236"/>
            <a:chExt cx="650" cy="1923"/>
          </a:xfrm>
        </p:grpSpPr>
        <p:sp>
          <p:nvSpPr>
            <p:cNvPr id="743560" name="Text Box 136"/>
            <p:cNvSpPr txBox="1">
              <a:spLocks noChangeArrowheads="1"/>
            </p:cNvSpPr>
            <p:nvPr/>
          </p:nvSpPr>
          <p:spPr bwMode="auto">
            <a:xfrm>
              <a:off x="5376" y="287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743561" name="Oval 137"/>
            <p:cNvSpPr>
              <a:spLocks noChangeArrowheads="1"/>
            </p:cNvSpPr>
            <p:nvPr/>
          </p:nvSpPr>
          <p:spPr bwMode="auto">
            <a:xfrm>
              <a:off x="4959" y="1236"/>
              <a:ext cx="280" cy="273"/>
            </a:xfrm>
            <a:prstGeom prst="ellipse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565" name="Group 141"/>
          <p:cNvGrpSpPr>
            <a:grpSpLocks/>
          </p:cNvGrpSpPr>
          <p:nvPr/>
        </p:nvGrpSpPr>
        <p:grpSpPr bwMode="auto">
          <a:xfrm>
            <a:off x="7377113" y="906463"/>
            <a:ext cx="1603375" cy="5384800"/>
            <a:chOff x="4647" y="571"/>
            <a:chExt cx="1010" cy="3392"/>
          </a:xfrm>
        </p:grpSpPr>
        <p:sp>
          <p:nvSpPr>
            <p:cNvPr id="743563" name="Text Box 139"/>
            <p:cNvSpPr txBox="1">
              <a:spLocks noChangeArrowheads="1"/>
            </p:cNvSpPr>
            <p:nvPr/>
          </p:nvSpPr>
          <p:spPr bwMode="auto">
            <a:xfrm>
              <a:off x="5448" y="57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3564" name="Text Box 140"/>
            <p:cNvSpPr txBox="1">
              <a:spLocks noChangeArrowheads="1"/>
            </p:cNvSpPr>
            <p:nvPr/>
          </p:nvSpPr>
          <p:spPr bwMode="auto">
            <a:xfrm>
              <a:off x="4647" y="3675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43566" name="Oval 142"/>
          <p:cNvSpPr>
            <a:spLocks noChangeArrowheads="1"/>
          </p:cNvSpPr>
          <p:nvPr/>
        </p:nvSpPr>
        <p:spPr bwMode="auto">
          <a:xfrm>
            <a:off x="7272338" y="4125913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67" name="Group 143"/>
          <p:cNvGrpSpPr>
            <a:grpSpLocks/>
          </p:cNvGrpSpPr>
          <p:nvPr/>
        </p:nvGrpSpPr>
        <p:grpSpPr bwMode="auto">
          <a:xfrm>
            <a:off x="7345363" y="4572000"/>
            <a:ext cx="487362" cy="457200"/>
            <a:chOff x="4608" y="2896"/>
            <a:chExt cx="322" cy="288"/>
          </a:xfrm>
        </p:grpSpPr>
        <p:sp>
          <p:nvSpPr>
            <p:cNvPr id="743568" name="Rectangle 14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69" name="Text Box 145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6</a:t>
              </a:r>
            </a:p>
          </p:txBody>
        </p:sp>
      </p:grpSp>
      <p:sp>
        <p:nvSpPr>
          <p:cNvPr id="743570" name="Line 146"/>
          <p:cNvSpPr>
            <a:spLocks noChangeShapeType="1"/>
          </p:cNvSpPr>
          <p:nvPr/>
        </p:nvSpPr>
        <p:spPr bwMode="auto">
          <a:xfrm>
            <a:off x="173038" y="33956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71" name="Line 147"/>
          <p:cNvSpPr>
            <a:spLocks noChangeShapeType="1"/>
          </p:cNvSpPr>
          <p:nvPr/>
        </p:nvSpPr>
        <p:spPr bwMode="auto">
          <a:xfrm>
            <a:off x="19050" y="13938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72" name="Line 148"/>
          <p:cNvSpPr>
            <a:spLocks noChangeShapeType="1"/>
          </p:cNvSpPr>
          <p:nvPr/>
        </p:nvSpPr>
        <p:spPr bwMode="auto">
          <a:xfrm>
            <a:off x="227013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76" name="Group 152"/>
          <p:cNvGrpSpPr>
            <a:grpSpLocks/>
          </p:cNvGrpSpPr>
          <p:nvPr/>
        </p:nvGrpSpPr>
        <p:grpSpPr bwMode="auto">
          <a:xfrm>
            <a:off x="7315200" y="974725"/>
            <a:ext cx="1828800" cy="5273675"/>
            <a:chOff x="4608" y="614"/>
            <a:chExt cx="1152" cy="3322"/>
          </a:xfrm>
        </p:grpSpPr>
        <p:sp>
          <p:nvSpPr>
            <p:cNvPr id="743573" name="Rectangle 149"/>
            <p:cNvSpPr>
              <a:spLocks noChangeArrowheads="1"/>
            </p:cNvSpPr>
            <p:nvPr/>
          </p:nvSpPr>
          <p:spPr bwMode="auto">
            <a:xfrm>
              <a:off x="4608" y="3744"/>
              <a:ext cx="115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74" name="Rectangle 150"/>
            <p:cNvSpPr>
              <a:spLocks noChangeArrowheads="1"/>
            </p:cNvSpPr>
            <p:nvPr/>
          </p:nvSpPr>
          <p:spPr bwMode="auto">
            <a:xfrm>
              <a:off x="5206" y="1476"/>
              <a:ext cx="29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75" name="Rectangle 151"/>
            <p:cNvSpPr>
              <a:spLocks noChangeArrowheads="1"/>
            </p:cNvSpPr>
            <p:nvPr/>
          </p:nvSpPr>
          <p:spPr bwMode="auto">
            <a:xfrm>
              <a:off x="5384" y="614"/>
              <a:ext cx="29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577" name="Oval 153"/>
          <p:cNvSpPr>
            <a:spLocks noChangeArrowheads="1"/>
          </p:cNvSpPr>
          <p:nvPr/>
        </p:nvSpPr>
        <p:spPr bwMode="auto">
          <a:xfrm>
            <a:off x="7250113" y="4114800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78" name="Line 154"/>
          <p:cNvSpPr>
            <a:spLocks noChangeShapeType="1"/>
          </p:cNvSpPr>
          <p:nvPr/>
        </p:nvSpPr>
        <p:spPr bwMode="auto">
          <a:xfrm>
            <a:off x="206375" y="25257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79" name="Group 155"/>
          <p:cNvGrpSpPr>
            <a:grpSpLocks/>
          </p:cNvGrpSpPr>
          <p:nvPr/>
        </p:nvGrpSpPr>
        <p:grpSpPr bwMode="auto">
          <a:xfrm>
            <a:off x="7246938" y="5497513"/>
            <a:ext cx="646112" cy="366712"/>
            <a:chOff x="4183" y="3678"/>
            <a:chExt cx="407" cy="231"/>
          </a:xfrm>
        </p:grpSpPr>
        <p:sp>
          <p:nvSpPr>
            <p:cNvPr id="743580" name="Rectangle 156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81" name="Text Box 157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43582" name="Line 158"/>
          <p:cNvSpPr>
            <a:spLocks noChangeShapeType="1"/>
          </p:cNvSpPr>
          <p:nvPr/>
        </p:nvSpPr>
        <p:spPr bwMode="auto">
          <a:xfrm>
            <a:off x="204788" y="2982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89" name="Group 165"/>
          <p:cNvGrpSpPr>
            <a:grpSpLocks/>
          </p:cNvGrpSpPr>
          <p:nvPr/>
        </p:nvGrpSpPr>
        <p:grpSpPr bwMode="auto">
          <a:xfrm>
            <a:off x="7361238" y="1328738"/>
            <a:ext cx="1682750" cy="3709987"/>
            <a:chOff x="4637" y="837"/>
            <a:chExt cx="1060" cy="2337"/>
          </a:xfrm>
        </p:grpSpPr>
        <p:sp>
          <p:nvSpPr>
            <p:cNvPr id="743583" name="Text Box 159"/>
            <p:cNvSpPr txBox="1">
              <a:spLocks noChangeArrowheads="1"/>
            </p:cNvSpPr>
            <p:nvPr/>
          </p:nvSpPr>
          <p:spPr bwMode="auto">
            <a:xfrm>
              <a:off x="4637" y="28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743584" name="Oval 160"/>
            <p:cNvSpPr>
              <a:spLocks noChangeArrowheads="1"/>
            </p:cNvSpPr>
            <p:nvPr/>
          </p:nvSpPr>
          <p:spPr bwMode="auto">
            <a:xfrm>
              <a:off x="5435" y="837"/>
              <a:ext cx="262" cy="277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588" name="Group 164"/>
          <p:cNvGrpSpPr>
            <a:grpSpLocks/>
          </p:cNvGrpSpPr>
          <p:nvPr/>
        </p:nvGrpSpPr>
        <p:grpSpPr bwMode="auto">
          <a:xfrm>
            <a:off x="7299325" y="947738"/>
            <a:ext cx="1646238" cy="5351462"/>
            <a:chOff x="4598" y="597"/>
            <a:chExt cx="1037" cy="3371"/>
          </a:xfrm>
        </p:grpSpPr>
        <p:sp>
          <p:nvSpPr>
            <p:cNvPr id="743586" name="Text Box 162"/>
            <p:cNvSpPr txBox="1">
              <a:spLocks noChangeArrowheads="1"/>
            </p:cNvSpPr>
            <p:nvPr/>
          </p:nvSpPr>
          <p:spPr bwMode="auto">
            <a:xfrm>
              <a:off x="4598" y="368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3587" name="Text Box 163"/>
            <p:cNvSpPr txBox="1">
              <a:spLocks noChangeArrowheads="1"/>
            </p:cNvSpPr>
            <p:nvPr/>
          </p:nvSpPr>
          <p:spPr bwMode="auto">
            <a:xfrm>
              <a:off x="5419" y="597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sp>
        <p:nvSpPr>
          <p:cNvPr id="743590" name="Line 166"/>
          <p:cNvSpPr>
            <a:spLocks noChangeShapeType="1"/>
          </p:cNvSpPr>
          <p:nvPr/>
        </p:nvSpPr>
        <p:spPr bwMode="auto">
          <a:xfrm>
            <a:off x="173038" y="33845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91" name="Line 167"/>
          <p:cNvSpPr>
            <a:spLocks noChangeShapeType="1"/>
          </p:cNvSpPr>
          <p:nvPr/>
        </p:nvSpPr>
        <p:spPr bwMode="auto">
          <a:xfrm>
            <a:off x="11113" y="13938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92" name="Line 168"/>
          <p:cNvSpPr>
            <a:spLocks noChangeShapeType="1"/>
          </p:cNvSpPr>
          <p:nvPr/>
        </p:nvSpPr>
        <p:spPr bwMode="auto">
          <a:xfrm>
            <a:off x="76200" y="66294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93" name="Text Box 169"/>
          <p:cNvSpPr txBox="1">
            <a:spLocks noChangeArrowheads="1"/>
          </p:cNvSpPr>
          <p:nvPr/>
        </p:nvSpPr>
        <p:spPr bwMode="auto">
          <a:xfrm>
            <a:off x="990600" y="6400800"/>
            <a:ext cx="767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we’re done!  The </a:t>
            </a:r>
            <a:r>
              <a:rPr lang="en-US">
                <a:solidFill>
                  <a:srgbClr val="A50021"/>
                </a:solidFill>
              </a:rPr>
              <a:t>Dist</a:t>
            </a:r>
            <a:r>
              <a:rPr lang="en-US"/>
              <a:t> array contains the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3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4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4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76" grpId="0" animBg="1"/>
      <p:bldP spid="743477" grpId="0" animBg="1"/>
      <p:bldP spid="743478" grpId="0" animBg="1"/>
      <p:bldP spid="743480" grpId="0" animBg="1"/>
      <p:bldP spid="743487" grpId="0" animBg="1"/>
      <p:bldP spid="743492" grpId="0" animBg="1"/>
      <p:bldP spid="743493" grpId="0" animBg="1"/>
      <p:bldP spid="743508" grpId="0" animBg="1"/>
      <p:bldP spid="743509" grpId="0" animBg="1"/>
      <p:bldP spid="743518" grpId="0" animBg="1"/>
      <p:bldP spid="743519" grpId="0" animBg="1"/>
      <p:bldP spid="743523" grpId="0" animBg="1"/>
      <p:bldP spid="743542" grpId="0" animBg="1"/>
      <p:bldP spid="743546" grpId="0" autoUpdateAnimBg="0"/>
      <p:bldP spid="743548" grpId="0" autoUpdateAnimBg="0"/>
      <p:bldP spid="743566" grpId="0" animBg="1"/>
      <p:bldP spid="743570" grpId="0" animBg="1"/>
      <p:bldP spid="743571" grpId="0" animBg="1"/>
      <p:bldP spid="743572" grpId="0" animBg="1"/>
      <p:bldP spid="743577" grpId="0" animBg="1"/>
      <p:bldP spid="743578" grpId="0" animBg="1"/>
      <p:bldP spid="743582" grpId="0" animBg="1"/>
      <p:bldP spid="743590" grpId="0" animBg="1"/>
      <p:bldP spid="743591" grpId="0" animBg="1"/>
      <p:bldP spid="743592" grpId="0" animBg="1"/>
      <p:bldP spid="74359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slides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53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 smtClean="0"/>
              <a:t>Depth-First Traversal</a:t>
            </a:r>
            <a:endParaRPr lang="en-US" dirty="0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 smtClean="0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visited[GRAPH_SIZE] = {false};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print(G[v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]);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 // process vertex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000" b="1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A50021"/>
                  </a:solidFill>
                </a:rPr>
                <a:t> 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3687"/>
            <a:chOff x="4310" y="2189"/>
            <a:chExt cx="1420" cy="985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  <a:p>
                <a:pPr algn="ctr"/>
                <a:r>
                  <a:rPr lang="en-US" dirty="0"/>
                  <a:t>1</a:t>
                </a:r>
              </a:p>
              <a:p>
                <a:pPr algn="ctr"/>
                <a:r>
                  <a:rPr lang="en-US" dirty="0"/>
                  <a:t>2</a:t>
                </a:r>
              </a:p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32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3" name="Line 37"/>
          <p:cNvSpPr>
            <a:spLocks noChangeShapeType="1"/>
          </p:cNvSpPr>
          <p:nvPr/>
        </p:nvSpPr>
        <p:spPr bwMode="auto">
          <a:xfrm>
            <a:off x="95250" y="30051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705576" name="Line 40"/>
          <p:cNvSpPr>
            <a:spLocks noChangeShapeType="1"/>
          </p:cNvSpPr>
          <p:nvPr/>
        </p:nvSpPr>
        <p:spPr bwMode="auto">
          <a:xfrm>
            <a:off x="498475" y="35925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7" name="Rectangle 41"/>
          <p:cNvSpPr>
            <a:spLocks noChangeArrowheads="1"/>
          </p:cNvSpPr>
          <p:nvPr/>
        </p:nvSpPr>
        <p:spPr bwMode="auto">
          <a:xfrm>
            <a:off x="7996238" y="3489325"/>
            <a:ext cx="1111250" cy="379413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8" name="Line 42"/>
          <p:cNvSpPr>
            <a:spLocks noChangeShapeType="1"/>
          </p:cNvSpPr>
          <p:nvPr/>
        </p:nvSpPr>
        <p:spPr bwMode="auto">
          <a:xfrm>
            <a:off x="498475" y="4191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9" name="Line 43"/>
          <p:cNvSpPr>
            <a:spLocks noChangeShapeType="1"/>
          </p:cNvSpPr>
          <p:nvPr/>
        </p:nvSpPr>
        <p:spPr bwMode="auto">
          <a:xfrm>
            <a:off x="781050" y="44735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4" name="Line 48"/>
          <p:cNvSpPr>
            <a:spLocks noChangeShapeType="1"/>
          </p:cNvSpPr>
          <p:nvPr/>
        </p:nvSpPr>
        <p:spPr bwMode="auto">
          <a:xfrm>
            <a:off x="781050" y="47688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85" name="Line 49"/>
          <p:cNvSpPr>
            <a:spLocks noChangeShapeType="1"/>
          </p:cNvSpPr>
          <p:nvPr/>
        </p:nvSpPr>
        <p:spPr bwMode="auto">
          <a:xfrm>
            <a:off x="376238" y="54657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1" name="Line 75"/>
          <p:cNvSpPr>
            <a:spLocks noChangeShapeType="1"/>
          </p:cNvSpPr>
          <p:nvPr/>
        </p:nvSpPr>
        <p:spPr bwMode="auto">
          <a:xfrm>
            <a:off x="8147767" y="5610928"/>
            <a:ext cx="423399" cy="213479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87" name="Line 51"/>
          <p:cNvSpPr>
            <a:spLocks noChangeShapeType="1"/>
          </p:cNvSpPr>
          <p:nvPr/>
        </p:nvSpPr>
        <p:spPr bwMode="auto">
          <a:xfrm>
            <a:off x="606425" y="57578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481888" y="4967288"/>
            <a:ext cx="758825" cy="908050"/>
            <a:chOff x="4713" y="3129"/>
            <a:chExt cx="478" cy="572"/>
          </a:xfrm>
        </p:grpSpPr>
        <p:sp>
          <p:nvSpPr>
            <p:cNvPr id="705588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9" name="Text Box 53"/>
            <p:cNvSpPr txBox="1">
              <a:spLocks noChangeArrowheads="1"/>
            </p:cNvSpPr>
            <p:nvPr/>
          </p:nvSpPr>
          <p:spPr bwMode="auto">
            <a:xfrm>
              <a:off x="4713" y="31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6831013" y="5429250"/>
            <a:ext cx="735012" cy="863600"/>
            <a:chOff x="4303" y="3420"/>
            <a:chExt cx="463" cy="544"/>
          </a:xfrm>
        </p:grpSpPr>
        <p:sp>
          <p:nvSpPr>
            <p:cNvPr id="705575" name="Rectangle 39"/>
            <p:cNvSpPr>
              <a:spLocks noChangeArrowheads="1"/>
            </p:cNvSpPr>
            <p:nvPr/>
          </p:nvSpPr>
          <p:spPr bwMode="auto">
            <a:xfrm>
              <a:off x="4478" y="3532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91" name="Text Box 55"/>
            <p:cNvSpPr txBox="1">
              <a:spLocks noChangeArrowheads="1"/>
            </p:cNvSpPr>
            <p:nvPr/>
          </p:nvSpPr>
          <p:spPr bwMode="auto">
            <a:xfrm>
              <a:off x="4303" y="3420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705593" name="Line 57"/>
          <p:cNvSpPr>
            <a:spLocks noChangeShapeType="1"/>
          </p:cNvSpPr>
          <p:nvPr/>
        </p:nvSpPr>
        <p:spPr bwMode="auto">
          <a:xfrm>
            <a:off x="606425" y="6030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97" name="Text Box 61"/>
          <p:cNvSpPr txBox="1">
            <a:spLocks noChangeArrowheads="1"/>
          </p:cNvSpPr>
          <p:nvPr/>
        </p:nvSpPr>
        <p:spPr bwMode="auto">
          <a:xfrm>
            <a:off x="857250" y="1552575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05599" name="Text Box 63"/>
          <p:cNvSpPr txBox="1">
            <a:spLocks noChangeArrowheads="1"/>
          </p:cNvSpPr>
          <p:nvPr/>
        </p:nvSpPr>
        <p:spPr bwMode="auto">
          <a:xfrm>
            <a:off x="7423150" y="498951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05601" name="Line 65"/>
          <p:cNvSpPr>
            <a:spLocks noChangeShapeType="1"/>
          </p:cNvSpPr>
          <p:nvPr/>
        </p:nvSpPr>
        <p:spPr bwMode="auto">
          <a:xfrm>
            <a:off x="628650" y="27749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2" name="Line 66"/>
          <p:cNvSpPr>
            <a:spLocks noChangeShapeType="1"/>
          </p:cNvSpPr>
          <p:nvPr/>
        </p:nvSpPr>
        <p:spPr bwMode="auto">
          <a:xfrm>
            <a:off x="1052513" y="3352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3" name="Rectangle 67"/>
          <p:cNvSpPr>
            <a:spLocks noChangeArrowheads="1"/>
          </p:cNvSpPr>
          <p:nvPr/>
        </p:nvSpPr>
        <p:spPr bwMode="auto">
          <a:xfrm>
            <a:off x="7999413" y="3876073"/>
            <a:ext cx="1111250" cy="379412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4" name="Line 68"/>
          <p:cNvSpPr>
            <a:spLocks noChangeShapeType="1"/>
          </p:cNvSpPr>
          <p:nvPr/>
        </p:nvSpPr>
        <p:spPr bwMode="auto">
          <a:xfrm>
            <a:off x="1052513" y="3929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5" name="Line 69"/>
          <p:cNvSpPr>
            <a:spLocks noChangeShapeType="1"/>
          </p:cNvSpPr>
          <p:nvPr/>
        </p:nvSpPr>
        <p:spPr bwMode="auto">
          <a:xfrm>
            <a:off x="1293813" y="42021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8238940" y="3813596"/>
            <a:ext cx="830198" cy="507296"/>
            <a:chOff x="5192" y="2177"/>
            <a:chExt cx="504" cy="302"/>
          </a:xfrm>
        </p:grpSpPr>
        <p:sp>
          <p:nvSpPr>
            <p:cNvPr id="705607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08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609" name="Line 73"/>
          <p:cNvSpPr>
            <a:spLocks noChangeShapeType="1"/>
          </p:cNvSpPr>
          <p:nvPr/>
        </p:nvSpPr>
        <p:spPr bwMode="auto">
          <a:xfrm>
            <a:off x="1303338" y="45386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0" name="Line 74"/>
          <p:cNvSpPr>
            <a:spLocks noChangeShapeType="1"/>
          </p:cNvSpPr>
          <p:nvPr/>
        </p:nvSpPr>
        <p:spPr bwMode="auto">
          <a:xfrm>
            <a:off x="911225" y="52355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2" name="Line 76"/>
          <p:cNvSpPr>
            <a:spLocks noChangeShapeType="1"/>
          </p:cNvSpPr>
          <p:nvPr/>
        </p:nvSpPr>
        <p:spPr bwMode="auto">
          <a:xfrm>
            <a:off x="1141413" y="55086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8477248" y="5072065"/>
            <a:ext cx="457200" cy="1176338"/>
            <a:chOff x="4903" y="2960"/>
            <a:chExt cx="288" cy="741"/>
          </a:xfrm>
        </p:grpSpPr>
        <p:sp>
          <p:nvSpPr>
            <p:cNvPr id="705614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15" name="Text Box 79"/>
            <p:cNvSpPr txBox="1">
              <a:spLocks noChangeArrowheads="1"/>
            </p:cNvSpPr>
            <p:nvPr/>
          </p:nvSpPr>
          <p:spPr bwMode="auto">
            <a:xfrm>
              <a:off x="4951" y="29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0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1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72" name="Line 76"/>
          <p:cNvSpPr>
            <a:spLocks noChangeShapeType="1"/>
          </p:cNvSpPr>
          <p:nvPr/>
        </p:nvSpPr>
        <p:spPr bwMode="auto">
          <a:xfrm>
            <a:off x="1188882" y="579593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62"/>
          <p:cNvSpPr txBox="1">
            <a:spLocks noChangeArrowheads="1"/>
          </p:cNvSpPr>
          <p:nvPr/>
        </p:nvSpPr>
        <p:spPr bwMode="auto">
          <a:xfrm>
            <a:off x="4044950" y="23193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3" name="Text Box 61"/>
          <p:cNvSpPr txBox="1">
            <a:spLocks noChangeArrowheads="1"/>
          </p:cNvSpPr>
          <p:nvPr/>
        </p:nvSpPr>
        <p:spPr bwMode="auto">
          <a:xfrm>
            <a:off x="1324444" y="1015427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4506383" y="17355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2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1110834" y="220627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8568778" y="506308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1531247" y="280010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65"/>
          <p:cNvSpPr>
            <a:spLocks noChangeShapeType="1"/>
          </p:cNvSpPr>
          <p:nvPr/>
        </p:nvSpPr>
        <p:spPr bwMode="auto">
          <a:xfrm>
            <a:off x="1809771" y="367771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8244098" y="4171446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68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00" dirty="0" smtClean="0">
                  <a:solidFill>
                    <a:srgbClr val="FF3300"/>
                  </a:solidFill>
                </a:rPr>
                <a:t/>
              </a:r>
              <a:br>
                <a:rPr lang="en-US" sz="100" dirty="0" smtClean="0">
                  <a:solidFill>
                    <a:srgbClr val="FF3300"/>
                  </a:solidFill>
                </a:rPr>
              </a:br>
              <a:r>
                <a:rPr lang="en-US" dirty="0" smtClean="0">
                  <a:solidFill>
                    <a:srgbClr val="FF3300"/>
                  </a:solidFill>
                </a:rPr>
                <a:t>true</a:t>
              </a:r>
              <a:endParaRPr lang="en-US" dirty="0">
                <a:solidFill>
                  <a:srgbClr val="FF3300"/>
                </a:solidFill>
              </a:endParaRPr>
            </a:p>
          </p:txBody>
        </p:sp>
      </p:grpSp>
      <p:sp>
        <p:nvSpPr>
          <p:cNvPr id="79" name="Rectangle 67"/>
          <p:cNvSpPr>
            <a:spLocks noChangeArrowheads="1"/>
          </p:cNvSpPr>
          <p:nvPr/>
        </p:nvSpPr>
        <p:spPr bwMode="auto">
          <a:xfrm>
            <a:off x="7999249" y="4261141"/>
            <a:ext cx="1111250" cy="379412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65"/>
          <p:cNvSpPr>
            <a:spLocks noChangeShapeType="1"/>
          </p:cNvSpPr>
          <p:nvPr/>
        </p:nvSpPr>
        <p:spPr bwMode="auto">
          <a:xfrm>
            <a:off x="1804516" y="397200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2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1389357" y="467620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1131851" y="58533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ounded Rectangular Callout 87"/>
          <p:cNvSpPr/>
          <p:nvPr/>
        </p:nvSpPr>
        <p:spPr bwMode="auto">
          <a:xfrm>
            <a:off x="4343400" y="1219200"/>
            <a:ext cx="3429000" cy="1763486"/>
          </a:xfrm>
          <a:prstGeom prst="wedgeRoundRectCallout">
            <a:avLst>
              <a:gd name="adj1" fmla="val 37168"/>
              <a:gd name="adj2" fmla="val 210031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Vertex 0 has two outgoing edges. For simplicity, our algorithm will pick the edge that goes to the lowest numbered vertex first.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9" name="Rounded Rectangular Callout 88"/>
          <p:cNvSpPr/>
          <p:nvPr/>
        </p:nvSpPr>
        <p:spPr bwMode="auto">
          <a:xfrm>
            <a:off x="5576455" y="1551707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Vertex 2 has NO outgoing edges…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So we’ve hit a dead end!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0" name="Rounded Rectangular Callout 89"/>
          <p:cNvSpPr/>
          <p:nvPr/>
        </p:nvSpPr>
        <p:spPr bwMode="auto">
          <a:xfrm>
            <a:off x="1878723" y="1072053"/>
            <a:ext cx="4033345" cy="1198179"/>
          </a:xfrm>
          <a:prstGeom prst="wedgeRoundRectCallout">
            <a:avLst>
              <a:gd name="adj1" fmla="val -47653"/>
              <a:gd name="adj2" fmla="val 153452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We use a </a:t>
            </a:r>
            <a:r>
              <a:rPr lang="en-US" sz="1800" dirty="0" smtClean="0">
                <a:solidFill>
                  <a:srgbClr val="7030A0"/>
                </a:solidFill>
              </a:rPr>
              <a:t>“visited” </a:t>
            </a:r>
            <a:r>
              <a:rPr lang="en-US" sz="1800" dirty="0" smtClean="0"/>
              <a:t>array to track where we’ve been – this is like checking for a digital breadcrumb!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0"/>
                                        <p:tgtEl>
                                          <p:spTgt spid="70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0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0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0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0"/>
                                        <p:tgtEl>
                                          <p:spTgt spid="70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3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73" grpId="0" animBg="1"/>
      <p:bldP spid="705573" grpId="1" animBg="1"/>
      <p:bldP spid="705574" grpId="0" autoUpdateAnimBg="0"/>
      <p:bldP spid="705576" grpId="0" animBg="1"/>
      <p:bldP spid="705576" grpId="1" animBg="1"/>
      <p:bldP spid="705577" grpId="0" animBg="1"/>
      <p:bldP spid="705577" grpId="1" animBg="1"/>
      <p:bldP spid="705578" grpId="0" animBg="1"/>
      <p:bldP spid="705579" grpId="0" animBg="1"/>
      <p:bldP spid="705579" grpId="1" animBg="1"/>
      <p:bldP spid="705584" grpId="0" animBg="1"/>
      <p:bldP spid="705584" grpId="1" animBg="1"/>
      <p:bldP spid="705585" grpId="0" animBg="1"/>
      <p:bldP spid="705585" grpId="1" animBg="1"/>
      <p:bldP spid="705586" grpId="0" animBg="1"/>
      <p:bldP spid="705611" grpId="0" animBg="1"/>
      <p:bldP spid="705587" grpId="0" animBg="1"/>
      <p:bldP spid="705587" grpId="1" animBg="1"/>
      <p:bldP spid="705593" grpId="0" animBg="1"/>
      <p:bldP spid="705597" grpId="0" animBg="1" autoUpdateAnimBg="0"/>
      <p:bldP spid="705599" grpId="0" animBg="1"/>
      <p:bldP spid="705601" grpId="0" animBg="1"/>
      <p:bldP spid="705601" grpId="1" animBg="1"/>
      <p:bldP spid="705602" grpId="0" animBg="1"/>
      <p:bldP spid="705602" grpId="1" animBg="1"/>
      <p:bldP spid="705603" grpId="0" animBg="1"/>
      <p:bldP spid="705603" grpId="1" animBg="1"/>
      <p:bldP spid="705604" grpId="0" animBg="1"/>
      <p:bldP spid="705605" grpId="0" animBg="1"/>
      <p:bldP spid="705605" grpId="1" animBg="1"/>
      <p:bldP spid="705609" grpId="0" animBg="1"/>
      <p:bldP spid="705609" grpId="1" animBg="1"/>
      <p:bldP spid="705610" grpId="0" animBg="1"/>
      <p:bldP spid="705610" grpId="1" animBg="1"/>
      <p:bldP spid="705612" grpId="0" animBg="1"/>
      <p:bldP spid="705612" grpId="1" animBg="1"/>
      <p:bldP spid="70" grpId="0"/>
      <p:bldP spid="71" grpId="0"/>
      <p:bldP spid="72" grpId="0" animBg="1"/>
      <p:bldP spid="72" grpId="1" animBg="1"/>
      <p:bldP spid="76" grpId="0"/>
      <p:bldP spid="73" grpId="0" animBg="1" autoUpdateAnimBg="0"/>
      <p:bldP spid="73" grpId="1" animBg="1"/>
      <p:bldP spid="74" grpId="0" autoUpdateAnimBg="0"/>
      <p:bldP spid="74" grpId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0" grpId="0" animBg="1"/>
      <p:bldP spid="80" grpId="1" animBg="1"/>
      <p:bldP spid="79" grpId="0" animBg="1"/>
      <p:bldP spid="79" grpId="1" animBg="1"/>
      <p:bldP spid="84" grpId="0" animBg="1"/>
      <p:bldP spid="84" grpId="1" animBg="1"/>
      <p:bldP spid="85" grpId="0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9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997061" y="90415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3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54</a:t>
            </a:fld>
            <a:endParaRPr lang="en-US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 smtClean="0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visited[GRAPH_SIZE] = {false};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print(G[v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]);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 // process vertex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000" b="1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mtClean="0">
                  <a:solidFill>
                    <a:srgbClr val="A50021"/>
                  </a:solidFill>
                </a:rPr>
                <a:t> 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0512"/>
            <a:chOff x="4310" y="2189"/>
            <a:chExt cx="1420" cy="983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0</a:t>
                </a:r>
              </a:p>
              <a:p>
                <a:pPr algn="ctr"/>
                <a:r>
                  <a:rPr lang="en-US"/>
                  <a:t>1</a:t>
                </a:r>
              </a:p>
              <a:p>
                <a:pPr algn="ctr"/>
                <a:r>
                  <a:rPr lang="en-US"/>
                  <a:t>2</a:t>
                </a:r>
              </a:p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24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1" name="Line 75"/>
          <p:cNvSpPr>
            <a:spLocks noChangeShapeType="1"/>
          </p:cNvSpPr>
          <p:nvPr/>
        </p:nvSpPr>
        <p:spPr bwMode="auto">
          <a:xfrm>
            <a:off x="8147767" y="5610928"/>
            <a:ext cx="423399" cy="213479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481888" y="4967288"/>
            <a:ext cx="758825" cy="908050"/>
            <a:chOff x="4713" y="3129"/>
            <a:chExt cx="478" cy="572"/>
          </a:xfrm>
        </p:grpSpPr>
        <p:sp>
          <p:nvSpPr>
            <p:cNvPr id="705588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9" name="Text Box 53"/>
            <p:cNvSpPr txBox="1">
              <a:spLocks noChangeArrowheads="1"/>
            </p:cNvSpPr>
            <p:nvPr/>
          </p:nvSpPr>
          <p:spPr bwMode="auto">
            <a:xfrm>
              <a:off x="4713" y="31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sp>
        <p:nvSpPr>
          <p:cNvPr id="705593" name="Line 57"/>
          <p:cNvSpPr>
            <a:spLocks noChangeShapeType="1"/>
          </p:cNvSpPr>
          <p:nvPr/>
        </p:nvSpPr>
        <p:spPr bwMode="auto">
          <a:xfrm>
            <a:off x="606425" y="6030913"/>
            <a:ext cx="304800" cy="0"/>
          </a:xfrm>
          <a:prstGeom prst="line">
            <a:avLst/>
          </a:prstGeom>
          <a:noFill/>
          <a:ln w="4127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97" name="Text Box 61"/>
          <p:cNvSpPr txBox="1">
            <a:spLocks noChangeArrowheads="1"/>
          </p:cNvSpPr>
          <p:nvPr/>
        </p:nvSpPr>
        <p:spPr bwMode="auto">
          <a:xfrm>
            <a:off x="857250" y="1552575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05599" name="Text Box 63"/>
          <p:cNvSpPr txBox="1">
            <a:spLocks noChangeArrowheads="1"/>
          </p:cNvSpPr>
          <p:nvPr/>
        </p:nvSpPr>
        <p:spPr bwMode="auto">
          <a:xfrm>
            <a:off x="7423150" y="498951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2" name="Line 76"/>
          <p:cNvSpPr>
            <a:spLocks noChangeShapeType="1"/>
          </p:cNvSpPr>
          <p:nvPr/>
        </p:nvSpPr>
        <p:spPr bwMode="auto">
          <a:xfrm>
            <a:off x="1188882" y="579593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62"/>
          <p:cNvSpPr txBox="1">
            <a:spLocks noChangeArrowheads="1"/>
          </p:cNvSpPr>
          <p:nvPr/>
        </p:nvSpPr>
        <p:spPr bwMode="auto">
          <a:xfrm>
            <a:off x="4044950" y="23193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8257953" y="4185320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70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00" dirty="0" smtClean="0">
                  <a:solidFill>
                    <a:srgbClr val="FF3300"/>
                  </a:solidFill>
                </a:rPr>
                <a:t/>
              </a:r>
              <a:br>
                <a:rPr lang="en-US" sz="100" dirty="0" smtClean="0">
                  <a:solidFill>
                    <a:srgbClr val="FF3300"/>
                  </a:solidFill>
                </a:rPr>
              </a:br>
              <a:r>
                <a:rPr lang="en-US" dirty="0" smtClean="0">
                  <a:solidFill>
                    <a:srgbClr val="FF3300"/>
                  </a:solidFill>
                </a:rPr>
                <a:t>true</a:t>
              </a:r>
              <a:endParaRPr lang="en-US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8238940" y="3808249"/>
            <a:ext cx="830198" cy="507296"/>
            <a:chOff x="5192" y="2177"/>
            <a:chExt cx="504" cy="302"/>
          </a:xfrm>
        </p:grpSpPr>
        <p:sp>
          <p:nvSpPr>
            <p:cNvPr id="9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927187" y="522004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75"/>
          <p:cNvSpPr>
            <a:spLocks noChangeShapeType="1"/>
          </p:cNvSpPr>
          <p:nvPr/>
        </p:nvSpPr>
        <p:spPr bwMode="auto">
          <a:xfrm>
            <a:off x="8020622" y="5722574"/>
            <a:ext cx="32515" cy="497752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65"/>
          <p:cNvSpPr>
            <a:spLocks noChangeShapeType="1"/>
          </p:cNvSpPr>
          <p:nvPr/>
        </p:nvSpPr>
        <p:spPr bwMode="auto">
          <a:xfrm>
            <a:off x="1159100" y="553146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7861023" y="6092688"/>
            <a:ext cx="796925" cy="685800"/>
            <a:chOff x="4903" y="3269"/>
            <a:chExt cx="502" cy="432"/>
          </a:xfrm>
        </p:grpSpPr>
        <p:sp>
          <p:nvSpPr>
            <p:cNvPr id="99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Text Box 79"/>
            <p:cNvSpPr txBox="1">
              <a:spLocks noChangeArrowheads="1"/>
            </p:cNvSpPr>
            <p:nvPr/>
          </p:nvSpPr>
          <p:spPr bwMode="auto">
            <a:xfrm>
              <a:off x="5189" y="3331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  <p:sp>
        <p:nvSpPr>
          <p:cNvPr id="102" name="Line 65"/>
          <p:cNvSpPr>
            <a:spLocks noChangeShapeType="1"/>
          </p:cNvSpPr>
          <p:nvPr/>
        </p:nvSpPr>
        <p:spPr bwMode="auto">
          <a:xfrm>
            <a:off x="1192230" y="58031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61"/>
          <p:cNvSpPr txBox="1">
            <a:spLocks noChangeArrowheads="1"/>
          </p:cNvSpPr>
          <p:nvPr/>
        </p:nvSpPr>
        <p:spPr bwMode="auto">
          <a:xfrm>
            <a:off x="1324444" y="1015427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104" name="Text Box 38"/>
          <p:cNvSpPr txBox="1">
            <a:spLocks noChangeArrowheads="1"/>
          </p:cNvSpPr>
          <p:nvPr/>
        </p:nvSpPr>
        <p:spPr bwMode="auto">
          <a:xfrm>
            <a:off x="4506383" y="17355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3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105" name="Line 65"/>
          <p:cNvSpPr>
            <a:spLocks noChangeShapeType="1"/>
          </p:cNvSpPr>
          <p:nvPr/>
        </p:nvSpPr>
        <p:spPr bwMode="auto">
          <a:xfrm>
            <a:off x="1159095" y="22117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63"/>
          <p:cNvSpPr txBox="1">
            <a:spLocks noChangeArrowheads="1"/>
          </p:cNvSpPr>
          <p:nvPr/>
        </p:nvSpPr>
        <p:spPr bwMode="auto">
          <a:xfrm>
            <a:off x="8350117" y="6241776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07" name="Line 65"/>
          <p:cNvSpPr>
            <a:spLocks noChangeShapeType="1"/>
          </p:cNvSpPr>
          <p:nvPr/>
        </p:nvSpPr>
        <p:spPr bwMode="auto">
          <a:xfrm>
            <a:off x="1530156" y="278164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41"/>
          <p:cNvSpPr>
            <a:spLocks noChangeArrowheads="1"/>
          </p:cNvSpPr>
          <p:nvPr/>
        </p:nvSpPr>
        <p:spPr bwMode="auto">
          <a:xfrm>
            <a:off x="7989614" y="4632028"/>
            <a:ext cx="1111250" cy="379413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8248442" y="4561121"/>
            <a:ext cx="848326" cy="528754"/>
            <a:chOff x="5192" y="2217"/>
            <a:chExt cx="514" cy="288"/>
          </a:xfrm>
        </p:grpSpPr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5192" y="2217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118" name="Line 65"/>
          <p:cNvSpPr>
            <a:spLocks noChangeShapeType="1"/>
          </p:cNvSpPr>
          <p:nvPr/>
        </p:nvSpPr>
        <p:spPr bwMode="auto">
          <a:xfrm>
            <a:off x="1463895" y="339124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65"/>
          <p:cNvSpPr>
            <a:spLocks noChangeShapeType="1"/>
          </p:cNvSpPr>
          <p:nvPr/>
        </p:nvSpPr>
        <p:spPr bwMode="auto">
          <a:xfrm>
            <a:off x="1755443" y="36430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65"/>
          <p:cNvSpPr>
            <a:spLocks noChangeShapeType="1"/>
          </p:cNvSpPr>
          <p:nvPr/>
        </p:nvSpPr>
        <p:spPr bwMode="auto">
          <a:xfrm>
            <a:off x="1748819" y="39743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0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1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2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5" name="Line 65"/>
          <p:cNvSpPr>
            <a:spLocks noChangeShapeType="1"/>
          </p:cNvSpPr>
          <p:nvPr/>
        </p:nvSpPr>
        <p:spPr bwMode="auto">
          <a:xfrm>
            <a:off x="1384384" y="466344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65"/>
          <p:cNvSpPr>
            <a:spLocks noChangeShapeType="1"/>
          </p:cNvSpPr>
          <p:nvPr/>
        </p:nvSpPr>
        <p:spPr bwMode="auto">
          <a:xfrm>
            <a:off x="1159100" y="586939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ounded Rectangular Callout 76"/>
          <p:cNvSpPr/>
          <p:nvPr/>
        </p:nvSpPr>
        <p:spPr bwMode="auto">
          <a:xfrm>
            <a:off x="4883713" y="2078191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Vertex 3 has NO outgoing edges…</a:t>
            </a:r>
            <a:br>
              <a:rPr lang="en-US" sz="18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800" dirty="0" smtClean="0"/>
              <a:t>So we’ve hit another</a:t>
            </a:r>
            <a:br>
              <a:rPr lang="en-US" sz="1800" dirty="0" smtClean="0"/>
            </a:br>
            <a:r>
              <a:rPr lang="en-US" sz="1800" dirty="0" smtClean="0"/>
              <a:t> dead end!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 smtClean="0"/>
              <a:t>Depth-First Traversal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05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705611" grpId="0" animBg="1"/>
      <p:bldP spid="72" grpId="0" animBg="1"/>
      <p:bldP spid="94" grpId="0" animBg="1"/>
      <p:bldP spid="94" grpId="1" animBg="1"/>
      <p:bldP spid="96" grpId="0" animBg="1"/>
      <p:bldP spid="96" grpId="1" animBg="1"/>
      <p:bldP spid="97" grpId="0" animBg="1"/>
      <p:bldP spid="97" grpId="1" animBg="1"/>
      <p:bldP spid="102" grpId="0" animBg="1"/>
      <p:bldP spid="102" grpId="1" animBg="1"/>
      <p:bldP spid="103" grpId="0" animBg="1" autoUpdateAnimBg="0"/>
      <p:bldP spid="103" grpId="1" animBg="1"/>
      <p:bldP spid="104" grpId="0" autoUpdateAnimBg="0"/>
      <p:bldP spid="104" grpId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14" grpId="0" animBg="1"/>
      <p:bldP spid="114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5" grpId="0" animBg="1"/>
      <p:bldP spid="125" grpId="1" animBg="1"/>
      <p:bldP spid="126" grpId="0" animBg="1"/>
      <p:bldP spid="126" grpId="1" animBg="1"/>
      <p:bldP spid="7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997061" y="90415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3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55</a:t>
            </a:fld>
            <a:endParaRPr lang="en-US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 smtClean="0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visited[GRAPH_SIZE] = {false};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print(G[v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]);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 // process vertex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000" b="1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mtClean="0">
                  <a:solidFill>
                    <a:srgbClr val="A50021"/>
                  </a:solidFill>
                </a:rPr>
                <a:t> 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0512"/>
            <a:chOff x="4310" y="2189"/>
            <a:chExt cx="1420" cy="983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0</a:t>
                </a:r>
              </a:p>
              <a:p>
                <a:pPr algn="ctr"/>
                <a:r>
                  <a:rPr lang="en-US"/>
                  <a:t>1</a:t>
                </a:r>
              </a:p>
              <a:p>
                <a:pPr algn="ctr"/>
                <a:r>
                  <a:rPr lang="en-US"/>
                  <a:t>2</a:t>
                </a:r>
              </a:p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24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481888" y="4967288"/>
            <a:ext cx="758825" cy="908050"/>
            <a:chOff x="4713" y="3129"/>
            <a:chExt cx="478" cy="572"/>
          </a:xfrm>
        </p:grpSpPr>
        <p:sp>
          <p:nvSpPr>
            <p:cNvPr id="705588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9" name="Text Box 53"/>
            <p:cNvSpPr txBox="1">
              <a:spLocks noChangeArrowheads="1"/>
            </p:cNvSpPr>
            <p:nvPr/>
          </p:nvSpPr>
          <p:spPr bwMode="auto">
            <a:xfrm>
              <a:off x="4713" y="31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sp>
        <p:nvSpPr>
          <p:cNvPr id="705593" name="Line 57"/>
          <p:cNvSpPr>
            <a:spLocks noChangeShapeType="1"/>
          </p:cNvSpPr>
          <p:nvPr/>
        </p:nvSpPr>
        <p:spPr bwMode="auto">
          <a:xfrm>
            <a:off x="606425" y="6030913"/>
            <a:ext cx="304800" cy="0"/>
          </a:xfrm>
          <a:prstGeom prst="line">
            <a:avLst/>
          </a:prstGeom>
          <a:noFill/>
          <a:ln w="4127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97" name="Text Box 61"/>
          <p:cNvSpPr txBox="1">
            <a:spLocks noChangeArrowheads="1"/>
          </p:cNvSpPr>
          <p:nvPr/>
        </p:nvSpPr>
        <p:spPr bwMode="auto">
          <a:xfrm>
            <a:off x="857250" y="1552575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05599" name="Text Box 63"/>
          <p:cNvSpPr txBox="1">
            <a:spLocks noChangeArrowheads="1"/>
          </p:cNvSpPr>
          <p:nvPr/>
        </p:nvSpPr>
        <p:spPr bwMode="auto">
          <a:xfrm>
            <a:off x="7423150" y="498951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6" name="Text Box 62"/>
          <p:cNvSpPr txBox="1">
            <a:spLocks noChangeArrowheads="1"/>
          </p:cNvSpPr>
          <p:nvPr/>
        </p:nvSpPr>
        <p:spPr bwMode="auto">
          <a:xfrm>
            <a:off x="4044950" y="23193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8257953" y="4559405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70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00" dirty="0" smtClean="0">
                  <a:solidFill>
                    <a:srgbClr val="FF3300"/>
                  </a:solidFill>
                </a:rPr>
                <a:t/>
              </a:r>
              <a:br>
                <a:rPr lang="en-US" sz="100" dirty="0" smtClean="0">
                  <a:solidFill>
                    <a:srgbClr val="FF3300"/>
                  </a:solidFill>
                </a:rPr>
              </a:br>
              <a:r>
                <a:rPr lang="en-US" dirty="0" smtClean="0">
                  <a:solidFill>
                    <a:srgbClr val="FF3300"/>
                  </a:solidFill>
                </a:rPr>
                <a:t>true</a:t>
              </a:r>
              <a:endParaRPr lang="en-US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8238940" y="3808249"/>
            <a:ext cx="830198" cy="507296"/>
            <a:chOff x="5192" y="2177"/>
            <a:chExt cx="504" cy="302"/>
          </a:xfrm>
        </p:grpSpPr>
        <p:sp>
          <p:nvSpPr>
            <p:cNvPr id="9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8248442" y="4187036"/>
            <a:ext cx="848326" cy="528754"/>
            <a:chOff x="5192" y="2217"/>
            <a:chExt cx="514" cy="288"/>
          </a:xfrm>
        </p:grpSpPr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5192" y="2217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0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1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2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1192229" y="58031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913932" y="52266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65"/>
          <p:cNvSpPr>
            <a:spLocks noChangeShapeType="1"/>
          </p:cNvSpPr>
          <p:nvPr/>
        </p:nvSpPr>
        <p:spPr bwMode="auto">
          <a:xfrm>
            <a:off x="688650" y="63729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7145404" y="5191335"/>
            <a:ext cx="457200" cy="1176338"/>
            <a:chOff x="4903" y="2960"/>
            <a:chExt cx="288" cy="741"/>
          </a:xfrm>
        </p:grpSpPr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79"/>
            <p:cNvSpPr txBox="1">
              <a:spLocks noChangeArrowheads="1"/>
            </p:cNvSpPr>
            <p:nvPr/>
          </p:nvSpPr>
          <p:spPr bwMode="auto">
            <a:xfrm>
              <a:off x="4951" y="29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5" name="Line 65"/>
          <p:cNvSpPr>
            <a:spLocks noChangeShapeType="1"/>
          </p:cNvSpPr>
          <p:nvPr/>
        </p:nvSpPr>
        <p:spPr bwMode="auto">
          <a:xfrm>
            <a:off x="351182" y="544472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65"/>
          <p:cNvSpPr>
            <a:spLocks noChangeShapeType="1"/>
          </p:cNvSpPr>
          <p:nvPr/>
        </p:nvSpPr>
        <p:spPr bwMode="auto">
          <a:xfrm>
            <a:off x="986819" y="609468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65"/>
          <p:cNvSpPr>
            <a:spLocks noChangeShapeType="1"/>
          </p:cNvSpPr>
          <p:nvPr/>
        </p:nvSpPr>
        <p:spPr bwMode="auto">
          <a:xfrm>
            <a:off x="390930" y="635309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4897568" y="1149937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We’ve now finished processing all of Vertex 1’s outgoing edges so we’re done with it…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 smtClean="0"/>
              <a:t>Depth-First Traversal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705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705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93" grpId="0" animBg="1"/>
      <p:bldP spid="705597" grpId="0" animBg="1"/>
      <p:bldP spid="705599" grpId="0" animBg="1"/>
      <p:bldP spid="76" grpId="0"/>
      <p:bldP spid="79" grpId="0" animBg="1"/>
      <p:bldP spid="87" grpId="0" animBg="1"/>
      <p:bldP spid="87" grpId="1" animBg="1"/>
      <p:bldP spid="88" grpId="0" animBg="1"/>
      <p:bldP spid="88" grpId="1" animBg="1"/>
      <p:bldP spid="95" grpId="0" animBg="1"/>
      <p:bldP spid="101" grpId="0" animBg="1"/>
      <p:bldP spid="101" grpId="1" animBg="1"/>
      <p:bldP spid="108" grpId="0" animBg="1"/>
      <p:bldP spid="108" grpId="1" animBg="1"/>
      <p:bldP spid="6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 smtClean="0"/>
              <a:t>Depth-First Traversal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997061" y="90415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3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56</a:t>
            </a:fld>
            <a:endParaRPr lang="en-US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 smtClean="0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visited[GRAPH_SIZE] = {false};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print(G[v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]);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 // process vertex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000" b="1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A50021"/>
                  </a:solidFill>
                </a:rPr>
                <a:t> 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0512"/>
            <a:chOff x="4310" y="2189"/>
            <a:chExt cx="1420" cy="983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0</a:t>
                </a:r>
              </a:p>
              <a:p>
                <a:pPr algn="ctr"/>
                <a:r>
                  <a:rPr lang="en-US"/>
                  <a:t>1</a:t>
                </a:r>
              </a:p>
              <a:p>
                <a:pPr algn="ctr"/>
                <a:r>
                  <a:rPr lang="en-US"/>
                  <a:t>2</a:t>
                </a:r>
              </a:p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24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8257953" y="4559405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70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00" dirty="0" smtClean="0">
                  <a:solidFill>
                    <a:srgbClr val="FF3300"/>
                  </a:solidFill>
                </a:rPr>
                <a:t/>
              </a:r>
              <a:br>
                <a:rPr lang="en-US" sz="100" dirty="0" smtClean="0">
                  <a:solidFill>
                    <a:srgbClr val="FF3300"/>
                  </a:solidFill>
                </a:rPr>
              </a:br>
              <a:r>
                <a:rPr lang="en-US" dirty="0" smtClean="0">
                  <a:solidFill>
                    <a:srgbClr val="FF3300"/>
                  </a:solidFill>
                </a:rPr>
                <a:t>true</a:t>
              </a:r>
              <a:endParaRPr lang="en-US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8238940" y="3808249"/>
            <a:ext cx="830198" cy="507296"/>
            <a:chOff x="5192" y="2177"/>
            <a:chExt cx="504" cy="302"/>
          </a:xfrm>
        </p:grpSpPr>
        <p:sp>
          <p:nvSpPr>
            <p:cNvPr id="9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8248442" y="4187036"/>
            <a:ext cx="848326" cy="528754"/>
            <a:chOff x="5192" y="2217"/>
            <a:chExt cx="514" cy="288"/>
          </a:xfrm>
        </p:grpSpPr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5192" y="2217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0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1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2</a:t>
            </a:r>
            <a:endParaRPr lang="en-US" sz="1600" dirty="0">
              <a:solidFill>
                <a:srgbClr val="006666"/>
              </a:solidFill>
            </a:endParaRPr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7145404" y="5191335"/>
            <a:ext cx="457200" cy="1176338"/>
            <a:chOff x="4903" y="2960"/>
            <a:chExt cx="288" cy="741"/>
          </a:xfrm>
        </p:grpSpPr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79"/>
            <p:cNvSpPr txBox="1">
              <a:spLocks noChangeArrowheads="1"/>
            </p:cNvSpPr>
            <p:nvPr/>
          </p:nvSpPr>
          <p:spPr bwMode="auto">
            <a:xfrm>
              <a:off x="4951" y="29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Line 75"/>
          <p:cNvSpPr>
            <a:spLocks noChangeShapeType="1"/>
          </p:cNvSpPr>
          <p:nvPr/>
        </p:nvSpPr>
        <p:spPr bwMode="auto">
          <a:xfrm>
            <a:off x="7452037" y="6048244"/>
            <a:ext cx="519780" cy="260143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674440" y="57709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674435" y="607576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7848955" y="6103962"/>
            <a:ext cx="769950" cy="685800"/>
            <a:chOff x="4903" y="3269"/>
            <a:chExt cx="485" cy="432"/>
          </a:xfrm>
        </p:grpSpPr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53"/>
            <p:cNvSpPr txBox="1">
              <a:spLocks noChangeArrowheads="1"/>
            </p:cNvSpPr>
            <p:nvPr/>
          </p:nvSpPr>
          <p:spPr bwMode="auto">
            <a:xfrm>
              <a:off x="5172" y="3314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sp>
        <p:nvSpPr>
          <p:cNvPr id="73" name="Text Box 61"/>
          <p:cNvSpPr txBox="1">
            <a:spLocks noChangeArrowheads="1"/>
          </p:cNvSpPr>
          <p:nvPr/>
        </p:nvSpPr>
        <p:spPr bwMode="auto">
          <a:xfrm>
            <a:off x="856346" y="1559727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3983868" y="2290684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3300"/>
                </a:solidFill>
              </a:rPr>
              <a:t>3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636580" y="276696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8344114" y="6195225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1061123" y="336568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41"/>
          <p:cNvSpPr>
            <a:spLocks noChangeArrowheads="1"/>
          </p:cNvSpPr>
          <p:nvPr/>
        </p:nvSpPr>
        <p:spPr bwMode="auto">
          <a:xfrm>
            <a:off x="7989614" y="4645883"/>
            <a:ext cx="1111250" cy="379413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1485666" y="36595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65"/>
          <p:cNvSpPr>
            <a:spLocks noChangeShapeType="1"/>
          </p:cNvSpPr>
          <p:nvPr/>
        </p:nvSpPr>
        <p:spPr bwMode="auto">
          <a:xfrm>
            <a:off x="418866" y="634837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403030" y="5483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65"/>
          <p:cNvSpPr>
            <a:spLocks noChangeShapeType="1"/>
          </p:cNvSpPr>
          <p:nvPr/>
        </p:nvSpPr>
        <p:spPr bwMode="auto">
          <a:xfrm>
            <a:off x="179380" y="664228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65"/>
          <p:cNvSpPr>
            <a:spLocks noChangeShapeType="1"/>
          </p:cNvSpPr>
          <p:nvPr/>
        </p:nvSpPr>
        <p:spPr bwMode="auto">
          <a:xfrm>
            <a:off x="403028" y="54695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4897568" y="1149937"/>
            <a:ext cx="3429000" cy="1417123"/>
          </a:xfrm>
          <a:prstGeom prst="wedgeRoundRectCallout">
            <a:avLst>
              <a:gd name="adj1" fmla="val 48885"/>
              <a:gd name="adj2" fmla="val 205143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We’ve already visited </a:t>
            </a:r>
            <a:br>
              <a:rPr lang="en-US" sz="1800" dirty="0" smtClean="0"/>
            </a:br>
            <a:r>
              <a:rPr lang="en-US" sz="1800" dirty="0" smtClean="0"/>
              <a:t>Vertex 3, so there’s no reason to visit it again. Let’s return…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4357241" y="1524009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We’ve now finished processing all of Vertex 0’s outgoing edges so we’re done with it… 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2147455" y="0"/>
            <a:ext cx="4918361" cy="1690255"/>
          </a:xfrm>
          <a:prstGeom prst="roundRect">
            <a:avLst/>
          </a:prstGeom>
          <a:solidFill>
            <a:srgbClr val="FFFFCC"/>
          </a:solidFill>
          <a:ln w="412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 smtClean="0">
                <a:solidFill>
                  <a:srgbClr val="FF0000"/>
                </a:solidFill>
              </a:rPr>
              <a:t/>
            </a:r>
            <a:br>
              <a:rPr lang="en-US" sz="500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Woot</a:t>
            </a:r>
            <a:r>
              <a:rPr lang="en-US" dirty="0" smtClean="0">
                <a:solidFill>
                  <a:srgbClr val="FF0000"/>
                </a:solidFill>
              </a:rPr>
              <a:t>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dirty="0" smtClean="0"/>
              <a:t>And we’re done - we’ve finished processing the entire graph!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705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86" grpId="0" animBg="1"/>
      <p:bldP spid="66" grpId="0" animBg="1"/>
      <p:bldP spid="66" grpId="1" animBg="1"/>
      <p:bldP spid="67" grpId="0" animBg="1"/>
      <p:bldP spid="67" grpId="1" animBg="1"/>
      <p:bldP spid="79" grpId="0" animBg="1"/>
      <p:bldP spid="79" grpId="1" animBg="1"/>
      <p:bldP spid="79" grpId="2" animBg="1"/>
      <p:bldP spid="73" grpId="0" animBg="1" autoUpdateAnimBg="0"/>
      <p:bldP spid="73" grpId="1" animBg="1"/>
      <p:bldP spid="74" grpId="0" autoUpdateAnimBg="0"/>
      <p:bldP spid="74" grpId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5" grpId="0" animBg="1"/>
      <p:bldP spid="85" grpId="1" animBg="1"/>
      <p:bldP spid="86" grpId="0" animBg="1"/>
      <p:bldP spid="86" grpId="1" animBg="1"/>
      <p:bldP spid="89" grpId="0" animBg="1"/>
      <p:bldP spid="89" grpId="1" animBg="1"/>
      <p:bldP spid="94" grpId="0" animBg="1"/>
      <p:bldP spid="94" grpId="1" animBg="1"/>
      <p:bldP spid="96" grpId="0" animBg="1"/>
      <p:bldP spid="76" grpId="0" animBg="1"/>
      <p:bldP spid="80" grpId="0" animBg="1"/>
      <p:bldP spid="81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692-19E2-4747-9358-F5B84F45754D}" type="slidenum">
              <a:rPr lang="en-US"/>
              <a:pPr/>
              <a:t>6</a:t>
            </a:fld>
            <a:endParaRPr lang="en-US"/>
          </a:p>
        </p:txBody>
      </p:sp>
      <p:sp>
        <p:nvSpPr>
          <p:cNvPr id="699395" name="Rectangle 3"/>
          <p:cNvSpPr>
            <a:spLocks noChangeArrowheads="1"/>
          </p:cNvSpPr>
          <p:nvPr/>
        </p:nvSpPr>
        <p:spPr bwMode="auto">
          <a:xfrm>
            <a:off x="685800" y="88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Representing a Graph in Your Programs</a:t>
            </a:r>
          </a:p>
        </p:txBody>
      </p:sp>
      <p:sp>
        <p:nvSpPr>
          <p:cNvPr id="699396" name="Text Box 4"/>
          <p:cNvSpPr txBox="1">
            <a:spLocks noChangeArrowheads="1"/>
          </p:cNvSpPr>
          <p:nvPr/>
        </p:nvSpPr>
        <p:spPr bwMode="auto">
          <a:xfrm>
            <a:off x="1001713" y="2222500"/>
            <a:ext cx="3932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	</a:t>
            </a:r>
            <a:r>
              <a:rPr lang="en-US" dirty="0"/>
              <a:t> </a:t>
            </a:r>
          </a:p>
        </p:txBody>
      </p:sp>
      <p:grpSp>
        <p:nvGrpSpPr>
          <p:cNvPr id="699408" name="Group 16"/>
          <p:cNvGrpSpPr>
            <a:grpSpLocks/>
          </p:cNvGrpSpPr>
          <p:nvPr/>
        </p:nvGrpSpPr>
        <p:grpSpPr bwMode="auto">
          <a:xfrm>
            <a:off x="6057900" y="2273300"/>
            <a:ext cx="1752600" cy="1828800"/>
            <a:chOff x="3312" y="1872"/>
            <a:chExt cx="1104" cy="1152"/>
          </a:xfrm>
        </p:grpSpPr>
        <p:grpSp>
          <p:nvGrpSpPr>
            <p:cNvPr id="699402" name="Group 10"/>
            <p:cNvGrpSpPr>
              <a:grpSpLocks/>
            </p:cNvGrpSpPr>
            <p:nvPr/>
          </p:nvGrpSpPr>
          <p:grpSpPr bwMode="auto">
            <a:xfrm>
              <a:off x="3312" y="1872"/>
              <a:ext cx="1104" cy="1152"/>
              <a:chOff x="2880" y="2304"/>
              <a:chExt cx="1104" cy="1152"/>
            </a:xfrm>
          </p:grpSpPr>
          <p:sp>
            <p:nvSpPr>
              <p:cNvPr id="699397" name="Oval 5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398" name="Oval 6"/>
              <p:cNvSpPr>
                <a:spLocks noChangeArrowheads="1"/>
              </p:cNvSpPr>
              <p:nvPr/>
            </p:nvSpPr>
            <p:spPr bwMode="auto">
              <a:xfrm>
                <a:off x="3696" y="2688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399" name="Oval 7"/>
              <p:cNvSpPr>
                <a:spLocks noChangeArrowheads="1"/>
              </p:cNvSpPr>
              <p:nvPr/>
            </p:nvSpPr>
            <p:spPr bwMode="auto">
              <a:xfrm>
                <a:off x="3024" y="3120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400" name="Oval 8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401" name="Oval 9"/>
              <p:cNvSpPr>
                <a:spLocks noChangeArrowheads="1"/>
              </p:cNvSpPr>
              <p:nvPr/>
            </p:nvSpPr>
            <p:spPr bwMode="auto">
              <a:xfrm>
                <a:off x="2880" y="2640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9403" name="Text Box 11"/>
            <p:cNvSpPr txBox="1">
              <a:spLocks noChangeArrowheads="1"/>
            </p:cNvSpPr>
            <p:nvPr/>
          </p:nvSpPr>
          <p:spPr bwMode="auto">
            <a:xfrm>
              <a:off x="3783" y="18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99404" name="Text Box 12"/>
            <p:cNvSpPr txBox="1">
              <a:spLocks noChangeArrowheads="1"/>
            </p:cNvSpPr>
            <p:nvPr/>
          </p:nvSpPr>
          <p:spPr bwMode="auto">
            <a:xfrm>
              <a:off x="4135" y="2256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99405" name="Text Box 13"/>
            <p:cNvSpPr txBox="1">
              <a:spLocks noChangeArrowheads="1"/>
            </p:cNvSpPr>
            <p:nvPr/>
          </p:nvSpPr>
          <p:spPr bwMode="auto">
            <a:xfrm>
              <a:off x="3984" y="273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699406" name="Text Box 14"/>
            <p:cNvSpPr txBox="1">
              <a:spLocks noChangeArrowheads="1"/>
            </p:cNvSpPr>
            <p:nvPr/>
          </p:nvSpPr>
          <p:spPr bwMode="auto">
            <a:xfrm>
              <a:off x="3483" y="268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699407" name="Text Box 15"/>
            <p:cNvSpPr txBox="1">
              <a:spLocks noChangeArrowheads="1"/>
            </p:cNvSpPr>
            <p:nvPr/>
          </p:nvSpPr>
          <p:spPr bwMode="auto">
            <a:xfrm>
              <a:off x="3360" y="22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699409" name="Text Box 17"/>
          <p:cNvSpPr txBox="1">
            <a:spLocks noChangeArrowheads="1"/>
          </p:cNvSpPr>
          <p:nvPr/>
        </p:nvSpPr>
        <p:spPr bwMode="auto">
          <a:xfrm>
            <a:off x="952500" y="31623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6591300" y="2730500"/>
            <a:ext cx="304800" cy="8382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968375" y="3552825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H="1">
            <a:off x="7377113" y="3340100"/>
            <a:ext cx="128587" cy="3397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3" name="Text Box 21"/>
          <p:cNvSpPr txBox="1">
            <a:spLocks noChangeArrowheads="1"/>
          </p:cNvSpPr>
          <p:nvPr/>
        </p:nvSpPr>
        <p:spPr bwMode="auto">
          <a:xfrm>
            <a:off x="952500" y="39243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5" name="Freeform 23"/>
          <p:cNvSpPr>
            <a:spLocks/>
          </p:cNvSpPr>
          <p:nvPr/>
        </p:nvSpPr>
        <p:spPr bwMode="auto">
          <a:xfrm>
            <a:off x="6667500" y="2730500"/>
            <a:ext cx="444500" cy="914400"/>
          </a:xfrm>
          <a:custGeom>
            <a:avLst/>
            <a:gdLst>
              <a:gd name="T0" fmla="*/ 0 w 280"/>
              <a:gd name="T1" fmla="*/ 576 h 576"/>
              <a:gd name="T2" fmla="*/ 240 w 280"/>
              <a:gd name="T3" fmla="*/ 384 h 576"/>
              <a:gd name="T4" fmla="*/ 240 w 280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0" h="576">
                <a:moveTo>
                  <a:pt x="0" y="576"/>
                </a:moveTo>
                <a:cubicBezTo>
                  <a:pt x="100" y="528"/>
                  <a:pt x="200" y="480"/>
                  <a:pt x="240" y="384"/>
                </a:cubicBezTo>
                <a:cubicBezTo>
                  <a:pt x="280" y="288"/>
                  <a:pt x="260" y="144"/>
                  <a:pt x="240" y="0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6" name="Text Box 24"/>
          <p:cNvSpPr txBox="1">
            <a:spLocks noChangeArrowheads="1"/>
          </p:cNvSpPr>
          <p:nvPr/>
        </p:nvSpPr>
        <p:spPr bwMode="auto">
          <a:xfrm>
            <a:off x="1077913" y="2781300"/>
            <a:ext cx="43140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// edge from </a:t>
            </a:r>
            <a:r>
              <a:rPr lang="en-US" sz="2000" dirty="0" smtClean="0"/>
              <a:t>vertex </a:t>
            </a:r>
            <a:r>
              <a:rPr lang="en-US" sz="2000" dirty="0" smtClean="0">
                <a:solidFill>
                  <a:srgbClr val="A50021"/>
                </a:solidFill>
              </a:rPr>
              <a:t>0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dirty="0" smtClean="0"/>
              <a:t>vertex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9418" name="Rectangle 26"/>
          <p:cNvSpPr>
            <a:spLocks noChangeArrowheads="1"/>
          </p:cNvSpPr>
          <p:nvPr/>
        </p:nvSpPr>
        <p:spPr bwMode="auto">
          <a:xfrm>
            <a:off x="3499530" y="6116638"/>
            <a:ext cx="5771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is called an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adjacency matrix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064000" y="4859338"/>
            <a:ext cx="48641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As you can see, when we set array[</a:t>
            </a:r>
            <a:r>
              <a:rPr lang="en-US" sz="2000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 to </a:t>
            </a:r>
            <a:r>
              <a:rPr lang="en-US" sz="2000" dirty="0" smtClean="0">
                <a:solidFill>
                  <a:srgbClr val="FF3300"/>
                </a:solidFill>
                <a:cs typeface="Courier New" pitchFamily="49" charset="0"/>
              </a:rPr>
              <a:t>true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, it represents a </a:t>
            </a:r>
            <a:r>
              <a:rPr lang="en-US" sz="2000" dirty="0" smtClean="0">
                <a:solidFill>
                  <a:srgbClr val="7030A0"/>
                </a:solidFill>
                <a:cs typeface="Courier New" pitchFamily="49" charset="0"/>
              </a:rPr>
              <a:t>directed edge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from vertex </a:t>
            </a:r>
            <a:r>
              <a:rPr lang="en-US" sz="2000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708025" y="1155700"/>
            <a:ext cx="8047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Each element in the array indicates whether or not there is an edge between vertex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vertex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.</a:t>
            </a:r>
            <a:r>
              <a:rPr lang="en-US" dirty="0"/>
              <a:t> 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485900" y="4893608"/>
          <a:ext cx="21844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0"/>
                <a:gridCol w="436880"/>
                <a:gridCol w="436880"/>
                <a:gridCol w="436880"/>
                <a:gridCol w="43688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17600" y="4868208"/>
            <a:ext cx="3722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98600" y="4499908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0   1   2   3   4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06700" y="48641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4900" y="52324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1300" y="59817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9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6" grpId="0" autoUpdateAnimBg="0"/>
      <p:bldP spid="699409" grpId="0" autoUpdateAnimBg="0"/>
      <p:bldP spid="699410" grpId="0" animBg="1"/>
      <p:bldP spid="699411" grpId="0" autoUpdateAnimBg="0"/>
      <p:bldP spid="699412" grpId="0" animBg="1"/>
      <p:bldP spid="699413" grpId="0" autoUpdateAnimBg="0"/>
      <p:bldP spid="699415" grpId="0" animBg="1"/>
      <p:bldP spid="699416" grpId="0" autoUpdateAnimBg="0"/>
      <p:bldP spid="699418" grpId="0" autoUpdateAnimBg="0"/>
      <p:bldP spid="27" grpId="0" autoUpdateAnimBg="0"/>
      <p:bldP spid="30" grpId="0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645F-23BC-4C6C-BDD3-EDDB59DA9DC0}" type="slidenum">
              <a:rPr lang="en-US"/>
              <a:pPr/>
              <a:t>7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  <a:br>
              <a:rPr lang="en-US" sz="3200"/>
            </a:br>
            <a:endParaRPr lang="en-US" sz="3200"/>
          </a:p>
        </p:txBody>
      </p:sp>
      <p:sp>
        <p:nvSpPr>
          <p:cNvPr id="700419" name="Text Box 3"/>
          <p:cNvSpPr txBox="1">
            <a:spLocks noChangeArrowheads="1"/>
          </p:cNvSpPr>
          <p:nvPr/>
        </p:nvSpPr>
        <p:spPr bwMode="auto">
          <a:xfrm>
            <a:off x="227013" y="1274763"/>
            <a:ext cx="8780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Exercise</a:t>
            </a:r>
            <a:r>
              <a:rPr lang="en-US" dirty="0">
                <a:cs typeface="Courier New" pitchFamily="49" charset="0"/>
              </a:rPr>
              <a:t>: What does the following directed graph look like?</a:t>
            </a:r>
            <a:r>
              <a:rPr lang="en-US" dirty="0"/>
              <a:t> </a:t>
            </a:r>
          </a:p>
        </p:txBody>
      </p:sp>
      <p:graphicFrame>
        <p:nvGraphicFramePr>
          <p:cNvPr id="700632" name="Group 216"/>
          <p:cNvGraphicFramePr>
            <a:graphicFrameLocks noGrp="1"/>
          </p:cNvGraphicFramePr>
          <p:nvPr/>
        </p:nvGraphicFramePr>
        <p:xfrm>
          <a:off x="1638300" y="2032000"/>
          <a:ext cx="6400800" cy="2362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1113"/>
                <a:gridCol w="1279525"/>
                <a:gridCol w="1279525"/>
                <a:gridCol w="1279525"/>
                <a:gridCol w="1281112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Nodes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568700" y="4648200"/>
            <a:ext cx="2298700" cy="1955800"/>
            <a:chOff x="3568700" y="4584700"/>
            <a:chExt cx="2298700" cy="1955800"/>
          </a:xfrm>
        </p:grpSpPr>
        <p:sp>
          <p:nvSpPr>
            <p:cNvPr id="23" name="Oval 22"/>
            <p:cNvSpPr/>
            <p:nvPr/>
          </p:nvSpPr>
          <p:spPr bwMode="auto">
            <a:xfrm>
              <a:off x="35687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483100" y="4584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3340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483100" y="6007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2908300" y="25146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 rot="16200000">
            <a:off x="4533900" y="4711700"/>
            <a:ext cx="863600" cy="431800"/>
          </a:xfrm>
          <a:prstGeom prst="arc">
            <a:avLst>
              <a:gd name="adj1" fmla="val 19820457"/>
              <a:gd name="adj2" fmla="val 12797614"/>
            </a:avLst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473700" y="25273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 flipH="1">
            <a:off x="4737100" y="5156200"/>
            <a:ext cx="25400" cy="9017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>
            <a:off x="2908300" y="29972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H="1" flipV="1">
            <a:off x="4927600" y="5067300"/>
            <a:ext cx="431800" cy="4191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 bwMode="auto">
          <a:xfrm>
            <a:off x="6756400" y="34544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 flipH="1" flipV="1">
            <a:off x="4076700" y="5702300"/>
            <a:ext cx="546100" cy="4191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2908300" y="39497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 flipV="1">
            <a:off x="4076700" y="5003800"/>
            <a:ext cx="469900" cy="4699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 bwMode="auto">
          <a:xfrm>
            <a:off x="5473700" y="39370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013200" y="5829300"/>
            <a:ext cx="495300" cy="3810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645F-23BC-4C6C-BDD3-EDDB59DA9DC0}" type="slidenum">
              <a:rPr lang="en-US"/>
              <a:pPr/>
              <a:t>8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  <a:br>
              <a:rPr lang="en-US" sz="3200"/>
            </a:br>
            <a:endParaRPr lang="en-US" sz="3200"/>
          </a:p>
        </p:txBody>
      </p:sp>
      <p:sp>
        <p:nvSpPr>
          <p:cNvPr id="700631" name="Text Box 215"/>
          <p:cNvSpPr txBox="1">
            <a:spLocks noChangeArrowheads="1"/>
          </p:cNvSpPr>
          <p:nvPr/>
        </p:nvSpPr>
        <p:spPr bwMode="auto">
          <a:xfrm>
            <a:off x="331788" y="952500"/>
            <a:ext cx="845978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How </a:t>
            </a:r>
            <a:r>
              <a:rPr lang="en-US" sz="2000" dirty="0"/>
              <a:t>do you represent </a:t>
            </a:r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A50021"/>
                </a:solidFill>
              </a:rPr>
              <a:t>undirected </a:t>
            </a:r>
            <a:r>
              <a:rPr lang="en-US" sz="2000" dirty="0">
                <a:solidFill>
                  <a:srgbClr val="A50021"/>
                </a:solidFill>
              </a:rPr>
              <a:t>graph</a:t>
            </a:r>
            <a:r>
              <a:rPr lang="en-US" sz="2000" dirty="0"/>
              <a:t> with an adjacency matrix?</a:t>
            </a:r>
            <a:endParaRPr lang="en-US" dirty="0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99130" y="1976438"/>
            <a:ext cx="856547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Courier New" pitchFamily="49" charset="0"/>
              </a:rPr>
              <a:t>It’s easy!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To bi-directionally connect vertices </a:t>
            </a:r>
            <a:r>
              <a:rPr lang="en-US" sz="2000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and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 j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, simply </a:t>
            </a:r>
            <a:b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set array[</a:t>
            </a:r>
            <a:r>
              <a:rPr lang="en-US" sz="2000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to </a:t>
            </a: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</a:rPr>
              <a:t>true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and set array[</a:t>
            </a:r>
            <a:r>
              <a:rPr lang="en-US" sz="2000" dirty="0" smtClean="0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 err="1" smtClean="0">
                <a:solidFill>
                  <a:srgbClr val="006666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 to </a:t>
            </a: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</a:rPr>
              <a:t>true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as well!</a:t>
            </a:r>
            <a:endParaRPr lang="en-US" sz="2000" i="1" dirty="0">
              <a:solidFill>
                <a:schemeClr val="tx1"/>
              </a:solidFill>
            </a:endParaRPr>
          </a:p>
        </p:txBody>
      </p:sp>
      <p:graphicFrame>
        <p:nvGraphicFramePr>
          <p:cNvPr id="8" name="Group 216"/>
          <p:cNvGraphicFramePr>
            <a:graphicFrameLocks noGrp="1"/>
          </p:cNvGraphicFramePr>
          <p:nvPr/>
        </p:nvGraphicFramePr>
        <p:xfrm>
          <a:off x="457200" y="4254500"/>
          <a:ext cx="4775199" cy="2362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5751"/>
                <a:gridCol w="954566"/>
                <a:gridCol w="954566"/>
                <a:gridCol w="954566"/>
                <a:gridCol w="95575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Nodes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892800" y="4686300"/>
            <a:ext cx="2298700" cy="1955800"/>
            <a:chOff x="3568700" y="4584700"/>
            <a:chExt cx="2298700" cy="1955800"/>
          </a:xfrm>
        </p:grpSpPr>
        <p:sp>
          <p:nvSpPr>
            <p:cNvPr id="10" name="Oval 9"/>
            <p:cNvSpPr/>
            <p:nvPr/>
          </p:nvSpPr>
          <p:spPr bwMode="auto">
            <a:xfrm>
              <a:off x="35687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483100" y="4584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3340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483100" y="6007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301724" y="474756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6299200" y="4978400"/>
            <a:ext cx="495300" cy="4699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31524" y="614456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6438900" y="5156200"/>
            <a:ext cx="457200" cy="431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925762" y="31877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925762" y="35560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graph[</a:t>
            </a:r>
            <a:r>
              <a:rPr lang="en-US" b="1" dirty="0" smtClean="0">
                <a:solidFill>
                  <a:srgbClr val="A50021"/>
                </a:solidFill>
                <a:latin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</a:rPr>
              <a:t>][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</a:rPr>
              <a:t>] </a:t>
            </a:r>
            <a:r>
              <a:rPr lang="en-US" b="1" dirty="0">
                <a:latin typeface="Courier New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14" grpId="0"/>
      <p:bldP spid="15" grpId="0" animBg="1"/>
      <p:bldP spid="16" grpId="0"/>
      <p:bldP spid="17" grpId="0" animBg="1"/>
      <p:bldP spid="18" grpId="0" autoUpdateAnimBg="0"/>
      <p:bldP spid="1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E79C-67CB-45F1-9A61-E1DF0CA54242}" type="slidenum">
              <a:rPr lang="en-US"/>
              <a:pPr/>
              <a:t>9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8991600" cy="1143000"/>
          </a:xfrm>
        </p:spPr>
        <p:txBody>
          <a:bodyPr/>
          <a:lstStyle/>
          <a:p>
            <a:r>
              <a:rPr lang="en-US" sz="3000"/>
              <a:t>An Interesting Property of Adjacency Matrices</a:t>
            </a:r>
          </a:p>
        </p:txBody>
      </p:sp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169863" y="609600"/>
            <a:ext cx="432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Consider the following graph:</a:t>
            </a:r>
          </a:p>
        </p:txBody>
      </p:sp>
      <p:sp>
        <p:nvSpPr>
          <p:cNvPr id="808973" name="Text Box 13"/>
          <p:cNvSpPr txBox="1">
            <a:spLocks noChangeArrowheads="1"/>
          </p:cNvSpPr>
          <p:nvPr/>
        </p:nvSpPr>
        <p:spPr bwMode="auto">
          <a:xfrm>
            <a:off x="4927600" y="609600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it’s associated A.M.:</a:t>
            </a:r>
          </a:p>
        </p:txBody>
      </p:sp>
      <p:grpSp>
        <p:nvGrpSpPr>
          <p:cNvPr id="809036" name="Group 76"/>
          <p:cNvGrpSpPr>
            <a:grpSpLocks/>
          </p:cNvGrpSpPr>
          <p:nvPr/>
        </p:nvGrpSpPr>
        <p:grpSpPr bwMode="auto">
          <a:xfrm>
            <a:off x="914400" y="1371600"/>
            <a:ext cx="1981200" cy="1371600"/>
            <a:chOff x="576" y="960"/>
            <a:chExt cx="1248" cy="864"/>
          </a:xfrm>
        </p:grpSpPr>
        <p:grpSp>
          <p:nvGrpSpPr>
            <p:cNvPr id="808972" name="Group 12"/>
            <p:cNvGrpSpPr>
              <a:grpSpLocks/>
            </p:cNvGrpSpPr>
            <p:nvPr/>
          </p:nvGrpSpPr>
          <p:grpSpPr bwMode="auto">
            <a:xfrm>
              <a:off x="576" y="960"/>
              <a:ext cx="1248" cy="864"/>
              <a:chOff x="576" y="960"/>
              <a:chExt cx="1248" cy="864"/>
            </a:xfrm>
          </p:grpSpPr>
          <p:sp>
            <p:nvSpPr>
              <p:cNvPr id="808965" name="Oval 5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Joe</a:t>
                </a:r>
              </a:p>
            </p:txBody>
          </p:sp>
          <p:sp>
            <p:nvSpPr>
              <p:cNvPr id="808966" name="Oval 6"/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Mary</a:t>
                </a:r>
              </a:p>
            </p:txBody>
          </p:sp>
          <p:sp>
            <p:nvSpPr>
              <p:cNvPr id="808967" name="Oval 7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Tsuen</a:t>
                </a:r>
              </a:p>
            </p:txBody>
          </p:sp>
          <p:sp>
            <p:nvSpPr>
              <p:cNvPr id="808968" name="Oval 8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Lily</a:t>
                </a:r>
              </a:p>
            </p:txBody>
          </p:sp>
          <p:sp>
            <p:nvSpPr>
              <p:cNvPr id="808969" name="Line 9"/>
              <p:cNvSpPr>
                <a:spLocks noChangeShapeType="1"/>
              </p:cNvSpPr>
              <p:nvPr/>
            </p:nvSpPr>
            <p:spPr bwMode="auto">
              <a:xfrm>
                <a:off x="960" y="1104"/>
                <a:ext cx="528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970" name="Line 10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576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971" name="Line 11"/>
              <p:cNvSpPr>
                <a:spLocks noChangeShapeType="1"/>
              </p:cNvSpPr>
              <p:nvPr/>
            </p:nvSpPr>
            <p:spPr bwMode="auto">
              <a:xfrm flipH="1">
                <a:off x="864" y="1227"/>
                <a:ext cx="651" cy="309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01" name="Line 41"/>
            <p:cNvSpPr>
              <a:spLocks noChangeShapeType="1"/>
            </p:cNvSpPr>
            <p:nvPr/>
          </p:nvSpPr>
          <p:spPr bwMode="auto">
            <a:xfrm flipV="1">
              <a:off x="1653" y="1262"/>
              <a:ext cx="0" cy="24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06" name="Text Box 46"/>
          <p:cNvSpPr txBox="1">
            <a:spLocks noChangeArrowheads="1"/>
          </p:cNvSpPr>
          <p:nvPr/>
        </p:nvSpPr>
        <p:spPr bwMode="auto">
          <a:xfrm>
            <a:off x="152400" y="2895600"/>
            <a:ext cx="5072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Neato effect</a:t>
            </a:r>
            <a:r>
              <a:rPr lang="en-US" sz="2000"/>
              <a:t>: If you multiply the matrix by itself something cool happens!</a:t>
            </a:r>
          </a:p>
        </p:txBody>
      </p:sp>
      <p:grpSp>
        <p:nvGrpSpPr>
          <p:cNvPr id="809037" name="Group 77"/>
          <p:cNvGrpSpPr>
            <a:grpSpLocks/>
          </p:cNvGrpSpPr>
          <p:nvPr/>
        </p:nvGrpSpPr>
        <p:grpSpPr bwMode="auto">
          <a:xfrm>
            <a:off x="5257800" y="1165225"/>
            <a:ext cx="2743200" cy="2420938"/>
            <a:chOff x="3312" y="834"/>
            <a:chExt cx="1728" cy="1525"/>
          </a:xfrm>
        </p:grpSpPr>
        <p:grpSp>
          <p:nvGrpSpPr>
            <p:cNvPr id="809038" name="Group 78"/>
            <p:cNvGrpSpPr>
              <a:grpSpLocks/>
            </p:cNvGrpSpPr>
            <p:nvPr/>
          </p:nvGrpSpPr>
          <p:grpSpPr bwMode="auto">
            <a:xfrm>
              <a:off x="3312" y="834"/>
              <a:ext cx="1728" cy="1519"/>
              <a:chOff x="3188" y="702"/>
              <a:chExt cx="1948" cy="1813"/>
            </a:xfrm>
          </p:grpSpPr>
          <p:grpSp>
            <p:nvGrpSpPr>
              <p:cNvPr id="809039" name="Group 79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09040" name="Rectangle 80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41" name="Rectangle 81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42" name="Rectangle 82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3" name="Rectangle 83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4" name="Rectangle 84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5" name="Rectangle 85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6" name="Rectangle 86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7" name="Rectangle 87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8" name="Rectangle 88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9" name="Rectangle 89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0" name="Rectangle 90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1" name="Rectangle 91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2" name="Rectangle 92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3" name="Rectangle 93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4" name="Rectangle 94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5" name="Rectangle 95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9056" name="Text Box 96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1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057" name="Text Box 97"/>
              <p:cNvSpPr txBox="1">
                <a:spLocks noChangeArrowheads="1"/>
              </p:cNvSpPr>
              <p:nvPr/>
            </p:nvSpPr>
            <p:spPr bwMode="auto">
              <a:xfrm rot="2784656">
                <a:off x="3479" y="900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09058" name="Text Box 98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059" name="Text Box 99"/>
              <p:cNvSpPr txBox="1">
                <a:spLocks noChangeArrowheads="1"/>
              </p:cNvSpPr>
              <p:nvPr/>
            </p:nvSpPr>
            <p:spPr bwMode="auto">
              <a:xfrm rot="2784656">
                <a:off x="4226" y="716"/>
                <a:ext cx="28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 </a:t>
                </a:r>
              </a:p>
            </p:txBody>
          </p:sp>
          <p:sp>
            <p:nvSpPr>
              <p:cNvPr id="809060" name="Text Box 100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09061" name="Text Box 101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09062" name="Text Box 102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09063" name="Text Box 103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09064" name="Text Box 104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09093" name="Group 133"/>
          <p:cNvGrpSpPr>
            <a:grpSpLocks/>
          </p:cNvGrpSpPr>
          <p:nvPr/>
        </p:nvGrpSpPr>
        <p:grpSpPr bwMode="auto">
          <a:xfrm>
            <a:off x="5257800" y="1093788"/>
            <a:ext cx="2743200" cy="2498725"/>
            <a:chOff x="3312" y="785"/>
            <a:chExt cx="1728" cy="1574"/>
          </a:xfrm>
        </p:grpSpPr>
        <p:grpSp>
          <p:nvGrpSpPr>
            <p:cNvPr id="809094" name="Group 134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09095" name="Group 135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0909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97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98" name="Rectangle 138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99" name="Rectangle 139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0" name="Rectangle 140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1" name="Rectangle 14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2" name="Rectangle 142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4" name="Rectangle 144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5" name="Rectangle 145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7" name="Rectangle 147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9" name="Rectangle 149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10" name="Rectangle 150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1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9112" name="Text Box 152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3" name="Text Box 153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4" name="Text Box 154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5" name="Text Box 155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09116" name="Text Box 156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09117" name="Text Box 157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09118" name="Text Box 158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09119" name="Text Box 159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09120" name="Text Box 160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sp>
        <p:nvSpPr>
          <p:cNvPr id="809121" name="Text Box 161"/>
          <p:cNvSpPr txBox="1">
            <a:spLocks noChangeArrowheads="1"/>
          </p:cNvSpPr>
          <p:nvPr/>
        </p:nvSpPr>
        <p:spPr bwMode="auto">
          <a:xfrm>
            <a:off x="2876550" y="4724400"/>
            <a:ext cx="324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X                =</a:t>
            </a:r>
          </a:p>
        </p:txBody>
      </p:sp>
      <p:grpSp>
        <p:nvGrpSpPr>
          <p:cNvPr id="809152" name="Group 192"/>
          <p:cNvGrpSpPr>
            <a:grpSpLocks/>
          </p:cNvGrpSpPr>
          <p:nvPr/>
        </p:nvGrpSpPr>
        <p:grpSpPr bwMode="auto">
          <a:xfrm>
            <a:off x="5257800" y="1109663"/>
            <a:ext cx="2743200" cy="2482850"/>
            <a:chOff x="3312" y="795"/>
            <a:chExt cx="1728" cy="1564"/>
          </a:xfrm>
        </p:grpSpPr>
        <p:grpSp>
          <p:nvGrpSpPr>
            <p:cNvPr id="809035" name="Group 75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08998" name="Group 38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08990" name="Group 30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0897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897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897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0899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08994" name="Text Box 3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8995" name="Text Box 3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5" y="847"/>
                  <a:ext cx="55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08996" name="Text Box 3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8997" name="Text Box 3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6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08999" name="Text Box 39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0    1   0   0</a:t>
                </a:r>
              </a:p>
            </p:txBody>
          </p:sp>
          <p:sp>
            <p:nvSpPr>
              <p:cNvPr id="809000" name="Text Box 40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09002" name="Text Box 42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09003" name="Text Box 43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</p:grpSp>
        <p:sp>
          <p:nvSpPr>
            <p:cNvPr id="809150" name="Rectangle 190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09151" name="Rectangle 191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grpSp>
        <p:nvGrpSpPr>
          <p:cNvPr id="809153" name="Group 193"/>
          <p:cNvGrpSpPr>
            <a:grpSpLocks/>
          </p:cNvGrpSpPr>
          <p:nvPr/>
        </p:nvGrpSpPr>
        <p:grpSpPr bwMode="auto">
          <a:xfrm>
            <a:off x="6096000" y="3581400"/>
            <a:ext cx="2743200" cy="2482850"/>
            <a:chOff x="3312" y="795"/>
            <a:chExt cx="1728" cy="1564"/>
          </a:xfrm>
        </p:grpSpPr>
        <p:grpSp>
          <p:nvGrpSpPr>
            <p:cNvPr id="809154" name="Group 194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09155" name="Group 195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09156" name="Group 196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09157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9158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9159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0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1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2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3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4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5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6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7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8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9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0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1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2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09173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09174" name="Text Box 21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9175" name="Text Box 21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4" y="848"/>
                  <a:ext cx="55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09176" name="Text Box 21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9177" name="Text Box 21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8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09178" name="Text Box 218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09179" name="Text Box 219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09180" name="Text Box 220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  <p:sp>
            <p:nvSpPr>
              <p:cNvPr id="809181" name="Text Box 221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</p:grpSp>
        <p:sp>
          <p:nvSpPr>
            <p:cNvPr id="809182" name="Rectangle 222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09183" name="Rectangle 223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sp>
        <p:nvSpPr>
          <p:cNvPr id="809184" name="Text Box 224"/>
          <p:cNvSpPr txBox="1">
            <a:spLocks noChangeArrowheads="1"/>
          </p:cNvSpPr>
          <p:nvPr/>
        </p:nvSpPr>
        <p:spPr bwMode="auto">
          <a:xfrm>
            <a:off x="76200" y="6232525"/>
            <a:ext cx="899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resulting matrix shows us which vertices are exactly </a:t>
            </a:r>
            <a:r>
              <a:rPr lang="en-US" sz="2000">
                <a:solidFill>
                  <a:srgbClr val="006666"/>
                </a:solidFill>
              </a:rPr>
              <a:t>two edges</a:t>
            </a:r>
            <a:r>
              <a:rPr lang="en-US" sz="2000"/>
              <a:t> apart.</a:t>
            </a:r>
          </a:p>
        </p:txBody>
      </p:sp>
      <p:sp>
        <p:nvSpPr>
          <p:cNvPr id="809185" name="Text Box 225"/>
          <p:cNvSpPr txBox="1">
            <a:spLocks noChangeArrowheads="1"/>
          </p:cNvSpPr>
          <p:nvPr/>
        </p:nvSpPr>
        <p:spPr bwMode="auto">
          <a:xfrm>
            <a:off x="8023225" y="43005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09186" name="Line 226"/>
          <p:cNvSpPr>
            <a:spLocks noChangeShapeType="1"/>
          </p:cNvSpPr>
          <p:nvPr/>
        </p:nvSpPr>
        <p:spPr bwMode="auto">
          <a:xfrm>
            <a:off x="1381125" y="16002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87" name="Line 227"/>
          <p:cNvSpPr>
            <a:spLocks noChangeShapeType="1"/>
          </p:cNvSpPr>
          <p:nvPr/>
        </p:nvSpPr>
        <p:spPr bwMode="auto">
          <a:xfrm flipH="1">
            <a:off x="1360488" y="1774825"/>
            <a:ext cx="1077912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09190" name="Group 230"/>
          <p:cNvGrpSpPr>
            <a:grpSpLocks/>
          </p:cNvGrpSpPr>
          <p:nvPr/>
        </p:nvGrpSpPr>
        <p:grpSpPr bwMode="auto">
          <a:xfrm>
            <a:off x="6172200" y="3854450"/>
            <a:ext cx="1830388" cy="793750"/>
            <a:chOff x="3888" y="2524"/>
            <a:chExt cx="1153" cy="500"/>
          </a:xfrm>
        </p:grpSpPr>
        <p:sp>
          <p:nvSpPr>
            <p:cNvPr id="809188" name="Line 228"/>
            <p:cNvSpPr>
              <a:spLocks noChangeShapeType="1"/>
            </p:cNvSpPr>
            <p:nvPr/>
          </p:nvSpPr>
          <p:spPr bwMode="auto">
            <a:xfrm>
              <a:off x="3888" y="3024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9189" name="Line 229"/>
            <p:cNvSpPr>
              <a:spLocks noChangeShapeType="1"/>
            </p:cNvSpPr>
            <p:nvPr/>
          </p:nvSpPr>
          <p:spPr bwMode="auto">
            <a:xfrm>
              <a:off x="4856" y="2524"/>
              <a:ext cx="185" cy="24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194" name="Group 234"/>
          <p:cNvGrpSpPr>
            <a:grpSpLocks/>
          </p:cNvGrpSpPr>
          <p:nvPr/>
        </p:nvGrpSpPr>
        <p:grpSpPr bwMode="auto">
          <a:xfrm>
            <a:off x="6172200" y="3929063"/>
            <a:ext cx="2351088" cy="1176337"/>
            <a:chOff x="3888" y="2475"/>
            <a:chExt cx="1481" cy="741"/>
          </a:xfrm>
        </p:grpSpPr>
        <p:sp>
          <p:nvSpPr>
            <p:cNvPr id="809192" name="Line 232"/>
            <p:cNvSpPr>
              <a:spLocks noChangeShapeType="1"/>
            </p:cNvSpPr>
            <p:nvPr/>
          </p:nvSpPr>
          <p:spPr bwMode="auto">
            <a:xfrm>
              <a:off x="3888" y="3216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9193" name="Line 233"/>
            <p:cNvSpPr>
              <a:spLocks noChangeShapeType="1"/>
            </p:cNvSpPr>
            <p:nvPr/>
          </p:nvSpPr>
          <p:spPr bwMode="auto">
            <a:xfrm>
              <a:off x="5184" y="2475"/>
              <a:ext cx="185" cy="213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09195" name="Text Box 235"/>
          <p:cNvSpPr txBox="1">
            <a:spLocks noChangeArrowheads="1"/>
          </p:cNvSpPr>
          <p:nvPr/>
        </p:nvSpPr>
        <p:spPr bwMode="auto">
          <a:xfrm>
            <a:off x="8486775" y="47561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09197" name="Line 237"/>
          <p:cNvSpPr>
            <a:spLocks noChangeShapeType="1"/>
          </p:cNvSpPr>
          <p:nvPr/>
        </p:nvSpPr>
        <p:spPr bwMode="auto">
          <a:xfrm flipH="1">
            <a:off x="1371600" y="1763713"/>
            <a:ext cx="1077913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98" name="Line 238"/>
          <p:cNvSpPr>
            <a:spLocks noChangeShapeType="1"/>
          </p:cNvSpPr>
          <p:nvPr/>
        </p:nvSpPr>
        <p:spPr bwMode="auto">
          <a:xfrm>
            <a:off x="1403350" y="24384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58924 0.3715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9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62" y="1856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27031 0.3636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09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4" y="1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0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0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0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0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4" grpId="0"/>
      <p:bldP spid="808973" grpId="0"/>
      <p:bldP spid="809006" grpId="0"/>
      <p:bldP spid="809121" grpId="0"/>
      <p:bldP spid="809184" grpId="0"/>
      <p:bldP spid="809185" grpId="0"/>
      <p:bldP spid="809185" grpId="1"/>
      <p:bldP spid="809186" grpId="0" animBg="1"/>
      <p:bldP spid="809186" grpId="1" animBg="1"/>
      <p:bldP spid="809187" grpId="0" animBg="1"/>
      <p:bldP spid="809187" grpId="1" animBg="1"/>
      <p:bldP spid="809195" grpId="0"/>
      <p:bldP spid="809197" grpId="0" animBg="1"/>
      <p:bldP spid="80919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9FEDA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24325</TotalTime>
  <Words>5121</Words>
  <Application>Microsoft Office PowerPoint</Application>
  <PresentationFormat>On-screen Show (4:3)</PresentationFormat>
  <Paragraphs>1715</Paragraphs>
  <Slides>56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Default Design</vt:lpstr>
      <vt:lpstr>Lecture #16 – That’s all folks!</vt:lpstr>
      <vt:lpstr>Introduction to Graphs</vt:lpstr>
      <vt:lpstr>Introduction to Graphs</vt:lpstr>
      <vt:lpstr>Directed vs. Undirected Graphs</vt:lpstr>
      <vt:lpstr>Representing a Graph in Your Programs</vt:lpstr>
      <vt:lpstr>PowerPoint Presentation</vt:lpstr>
      <vt:lpstr>Representing a Graph in Your Programs </vt:lpstr>
      <vt:lpstr>Representing a Graph in Your Programs </vt:lpstr>
      <vt:lpstr>An Interesting Property of Adjacency Matrices</vt:lpstr>
      <vt:lpstr>An Interesting Property of Adjacency Matrices</vt:lpstr>
      <vt:lpstr>Another Way to Represent a Graph</vt:lpstr>
      <vt:lpstr>The Adjacency List</vt:lpstr>
      <vt:lpstr>Which Representation Should You Use?</vt:lpstr>
      <vt:lpstr>Which Representation Should You Use?</vt:lpstr>
      <vt:lpstr>Which Representation Should You Use?</vt:lpstr>
      <vt:lpstr>Dense Graphs</vt:lpstr>
      <vt:lpstr>Sparse Graphs</vt:lpstr>
      <vt:lpstr>Graph Traversals</vt:lpstr>
      <vt:lpstr>Depth-first Traversals</vt:lpstr>
      <vt:lpstr>Depth-first Traversal Demo</vt:lpstr>
      <vt:lpstr>Depth-first Traversal Demo</vt:lpstr>
      <vt:lpstr>Depth-first Traversal Demo</vt:lpstr>
      <vt:lpstr>Depth-first Traversal Demo</vt:lpstr>
      <vt:lpstr>Depth-first Traversal Demo</vt:lpstr>
      <vt:lpstr>Depth-first Traversal Challenge</vt:lpstr>
      <vt:lpstr>PowerPoint Presentation</vt:lpstr>
      <vt:lpstr>Breadth-first Graph Traversal</vt:lpstr>
      <vt:lpstr>Breadth-first Graph Traversal</vt:lpstr>
      <vt:lpstr>Breadth-first Traversal Demo</vt:lpstr>
      <vt:lpstr>Breadth-first Traversal Demo</vt:lpstr>
      <vt:lpstr>Breadth-first Traversal Demo</vt:lpstr>
      <vt:lpstr>Breadth-first Traversal Demo</vt:lpstr>
      <vt:lpstr>Breadth-first Traversal Demo</vt:lpstr>
      <vt:lpstr>Breadth-first Traversal Challenge</vt:lpstr>
      <vt:lpstr>Graphs With Weighted Edges</vt:lpstr>
      <vt:lpstr>Graphs With Weighted Edges</vt:lpstr>
      <vt:lpstr>Finding the Shortest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slides </vt:lpstr>
      <vt:lpstr>Depth-First Traversal</vt:lpstr>
      <vt:lpstr>Depth-First Traversal</vt:lpstr>
      <vt:lpstr>Depth-First Traversal</vt:lpstr>
      <vt:lpstr>Depth-First Traversal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4944</cp:revision>
  <dcterms:created xsi:type="dcterms:W3CDTF">2002-10-09T05:27:34Z</dcterms:created>
  <dcterms:modified xsi:type="dcterms:W3CDTF">2014-03-10T05:48:50Z</dcterms:modified>
</cp:coreProperties>
</file>