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605" r:id="rId2"/>
    <p:sldId id="570" r:id="rId3"/>
    <p:sldId id="516" r:id="rId4"/>
    <p:sldId id="519" r:id="rId5"/>
    <p:sldId id="403" r:id="rId6"/>
    <p:sldId id="520" r:id="rId7"/>
    <p:sldId id="523" r:id="rId8"/>
    <p:sldId id="591" r:id="rId9"/>
    <p:sldId id="592" r:id="rId10"/>
    <p:sldId id="521" r:id="rId11"/>
    <p:sldId id="472" r:id="rId12"/>
    <p:sldId id="524" r:id="rId13"/>
    <p:sldId id="585" r:id="rId14"/>
    <p:sldId id="525" r:id="rId15"/>
    <p:sldId id="586" r:id="rId16"/>
    <p:sldId id="587" r:id="rId17"/>
    <p:sldId id="588" r:id="rId18"/>
    <p:sldId id="593" r:id="rId19"/>
    <p:sldId id="594" r:id="rId20"/>
    <p:sldId id="595" r:id="rId21"/>
    <p:sldId id="589" r:id="rId22"/>
    <p:sldId id="590" r:id="rId23"/>
    <p:sldId id="526" r:id="rId24"/>
    <p:sldId id="527" r:id="rId25"/>
    <p:sldId id="489" r:id="rId26"/>
    <p:sldId id="536" r:id="rId27"/>
    <p:sldId id="537" r:id="rId28"/>
    <p:sldId id="538" r:id="rId29"/>
    <p:sldId id="476" r:id="rId30"/>
    <p:sldId id="539" r:id="rId31"/>
    <p:sldId id="477" r:id="rId32"/>
    <p:sldId id="478" r:id="rId33"/>
    <p:sldId id="479" r:id="rId34"/>
    <p:sldId id="480" r:id="rId35"/>
    <p:sldId id="483" r:id="rId36"/>
    <p:sldId id="534" r:id="rId37"/>
    <p:sldId id="540" r:id="rId38"/>
    <p:sldId id="541" r:id="rId39"/>
    <p:sldId id="542" r:id="rId40"/>
    <p:sldId id="459" r:id="rId41"/>
    <p:sldId id="508" r:id="rId42"/>
    <p:sldId id="509" r:id="rId43"/>
    <p:sldId id="510" r:id="rId44"/>
    <p:sldId id="544" r:id="rId45"/>
    <p:sldId id="598" r:id="rId46"/>
    <p:sldId id="599" r:id="rId47"/>
    <p:sldId id="600" r:id="rId48"/>
    <p:sldId id="601" r:id="rId49"/>
    <p:sldId id="602" r:id="rId50"/>
    <p:sldId id="603" r:id="rId51"/>
    <p:sldId id="604" r:id="rId52"/>
    <p:sldId id="575" r:id="rId53"/>
    <p:sldId id="576" r:id="rId54"/>
    <p:sldId id="577" r:id="rId55"/>
    <p:sldId id="578" r:id="rId56"/>
    <p:sldId id="579" r:id="rId57"/>
    <p:sldId id="580" r:id="rId58"/>
    <p:sldId id="552" r:id="rId59"/>
    <p:sldId id="581" r:id="rId60"/>
    <p:sldId id="583" r:id="rId61"/>
    <p:sldId id="554" r:id="rId62"/>
    <p:sldId id="555" r:id="rId63"/>
    <p:sldId id="597" r:id="rId64"/>
    <p:sldId id="584" r:id="rId65"/>
    <p:sldId id="556" r:id="rId66"/>
    <p:sldId id="557" r:id="rId67"/>
    <p:sldId id="558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6" r:id="rId76"/>
    <p:sldId id="567" r:id="rId77"/>
    <p:sldId id="568" r:id="rId78"/>
    <p:sldId id="569" r:id="rId79"/>
    <p:sldId id="596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82FD1A1-0BD7-4C97-8DCD-73EC3F5BF0F9}">
          <p14:sldIdLst>
            <p14:sldId id="605"/>
            <p14:sldId id="570"/>
            <p14:sldId id="516"/>
            <p14:sldId id="519"/>
            <p14:sldId id="403"/>
            <p14:sldId id="520"/>
            <p14:sldId id="523"/>
            <p14:sldId id="591"/>
            <p14:sldId id="592"/>
            <p14:sldId id="521"/>
            <p14:sldId id="472"/>
            <p14:sldId id="524"/>
            <p14:sldId id="585"/>
          </p14:sldIdLst>
        </p14:section>
        <p14:section name="Untitled Section" id="{C2033029-9C6A-414C-97E6-226A471A7B83}">
          <p14:sldIdLst>
            <p14:sldId id="525"/>
            <p14:sldId id="586"/>
            <p14:sldId id="587"/>
            <p14:sldId id="588"/>
            <p14:sldId id="593"/>
            <p14:sldId id="594"/>
            <p14:sldId id="595"/>
            <p14:sldId id="589"/>
            <p14:sldId id="590"/>
            <p14:sldId id="526"/>
            <p14:sldId id="527"/>
            <p14:sldId id="489"/>
            <p14:sldId id="536"/>
            <p14:sldId id="537"/>
            <p14:sldId id="538"/>
            <p14:sldId id="476"/>
            <p14:sldId id="539"/>
            <p14:sldId id="477"/>
            <p14:sldId id="478"/>
            <p14:sldId id="479"/>
            <p14:sldId id="480"/>
            <p14:sldId id="483"/>
            <p14:sldId id="534"/>
            <p14:sldId id="540"/>
            <p14:sldId id="541"/>
            <p14:sldId id="542"/>
            <p14:sldId id="459"/>
            <p14:sldId id="508"/>
            <p14:sldId id="509"/>
            <p14:sldId id="510"/>
            <p14:sldId id="544"/>
            <p14:sldId id="598"/>
            <p14:sldId id="599"/>
            <p14:sldId id="600"/>
            <p14:sldId id="601"/>
            <p14:sldId id="602"/>
            <p14:sldId id="603"/>
            <p14:sldId id="604"/>
            <p14:sldId id="575"/>
            <p14:sldId id="576"/>
            <p14:sldId id="577"/>
            <p14:sldId id="578"/>
            <p14:sldId id="579"/>
            <p14:sldId id="580"/>
            <p14:sldId id="552"/>
            <p14:sldId id="581"/>
            <p14:sldId id="583"/>
            <p14:sldId id="554"/>
            <p14:sldId id="555"/>
            <p14:sldId id="597"/>
            <p14:sldId id="584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</p14:sldIdLst>
        </p14:section>
        <p14:section name="Untitled Section" id="{47B8C01E-8CE3-4124-BF77-8861E26F9C4C}">
          <p14:sldIdLst>
            <p14:sldId id="569"/>
            <p14:sldId id="5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0066"/>
    <a:srgbClr val="FFEFDF"/>
    <a:srgbClr val="FFFFCC"/>
    <a:srgbClr val="A3FFE0"/>
    <a:srgbClr val="C9FFED"/>
    <a:srgbClr val="66FFCC"/>
    <a:srgbClr val="FFFFFF"/>
    <a:srgbClr val="ABFF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8" autoAdjust="0"/>
  </p:normalViewPr>
  <p:slideViewPr>
    <p:cSldViewPr>
      <p:cViewPr>
        <p:scale>
          <a:sx n="66" d="100"/>
          <a:sy n="66" d="100"/>
        </p:scale>
        <p:origin x="-432" y="-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94"/>
    </p:cViewPr>
  </p:sorterViewPr>
  <p:notesViewPr>
    <p:cSldViewPr>
      <p:cViewPr varScale="1">
        <p:scale>
          <a:sx n="98" d="100"/>
          <a:sy n="98" d="100"/>
        </p:scale>
        <p:origin x="-15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1.xml"/><Relationship Id="rId3" Type="http://schemas.openxmlformats.org/officeDocument/2006/relationships/slide" Target="slides/slide47.xml"/><Relationship Id="rId7" Type="http://schemas.openxmlformats.org/officeDocument/2006/relationships/slide" Target="slides/slide70.xml"/><Relationship Id="rId2" Type="http://schemas.openxmlformats.org/officeDocument/2006/relationships/slide" Target="slides/slide24.xml"/><Relationship Id="rId1" Type="http://schemas.openxmlformats.org/officeDocument/2006/relationships/slide" Target="slides/slide4.xml"/><Relationship Id="rId6" Type="http://schemas.openxmlformats.org/officeDocument/2006/relationships/slide" Target="slides/slide50.xml"/><Relationship Id="rId11" Type="http://schemas.openxmlformats.org/officeDocument/2006/relationships/slide" Target="slides/slide74.xml"/><Relationship Id="rId5" Type="http://schemas.openxmlformats.org/officeDocument/2006/relationships/slide" Target="slides/slide49.xml"/><Relationship Id="rId10" Type="http://schemas.openxmlformats.org/officeDocument/2006/relationships/slide" Target="slides/slide73.xml"/><Relationship Id="rId4" Type="http://schemas.openxmlformats.org/officeDocument/2006/relationships/slide" Target="slides/slide48.xml"/><Relationship Id="rId9" Type="http://schemas.openxmlformats.org/officeDocument/2006/relationships/slide" Target="slides/slide7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23923-9C6B-42E1-AC8D-151109B9B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B04AB87-694E-43F5-9640-E2F9B79C0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5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48561-D294-410D-91D1-684B52F0C1E8}" type="slidenum">
              <a:rPr lang="en-US"/>
              <a:pPr/>
              <a:t>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5D9CE-8756-4F46-958E-59820FD0D0DE}" type="slidenum">
              <a:rPr lang="en-US"/>
              <a:pPr/>
              <a:t>11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F08F9-1D3C-4901-A7C9-3C07E89BA40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CBC5A-D264-44B6-AFCA-33DD90EA3052}" type="slidenum">
              <a:rPr lang="en-US"/>
              <a:pPr/>
              <a:t>13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DDD1-DA2F-43BA-82C6-C7A3A13DA5AA}" type="slidenum">
              <a:rPr lang="en-US"/>
              <a:pPr/>
              <a:t>14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D1411-46F7-4279-A5BC-BBD86121ED4A}" type="slidenum">
              <a:rPr lang="en-US"/>
              <a:pPr/>
              <a:t>15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10D63-C331-44E3-B56E-F1C422179641}" type="slidenum">
              <a:rPr lang="en-US"/>
              <a:pPr/>
              <a:t>16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17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20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67CBB-E45D-477C-B36B-9D17C8C027A1}" type="slidenum">
              <a:rPr lang="en-US"/>
              <a:pPr/>
              <a:t>2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Bertrand Meyer: invented eiffel programming language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21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B5DC7-D360-45A0-B158-ECE528A09D5B}" type="slidenum">
              <a:rPr lang="en-US"/>
              <a:pPr/>
              <a:t>22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6D468-EAB9-44D3-AE26-2150191479B2}" type="slidenum">
              <a:rPr lang="en-US"/>
              <a:pPr/>
              <a:t>23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6B9B0-B0F6-4FC0-B98A-580776737F56}" type="slidenum">
              <a:rPr lang="en-US"/>
              <a:pPr/>
              <a:t>24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6E6A0-F26A-46B4-A479-8530D8110EA8}" type="slidenum">
              <a:rPr lang="en-US"/>
              <a:pPr/>
              <a:t>25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3257-38FB-46DE-97DE-DFD1A75828BB}" type="slidenum">
              <a:rPr lang="en-US"/>
              <a:pPr/>
              <a:t>26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DDEB6-6B93-4D16-BF66-BA551C258B42}" type="slidenum">
              <a:rPr lang="en-US"/>
              <a:pPr/>
              <a:t>27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83311-CEDF-40FF-9C99-28321A942C41}" type="slidenum">
              <a:rPr lang="en-US"/>
              <a:pPr/>
              <a:t>28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29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A2CF2-1298-421F-8866-EC744B87BA65}" type="slidenum">
              <a:rPr lang="en-US"/>
              <a:pPr/>
              <a:t>30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AE553-2AAE-4597-AA2A-FF8C89A04104}" type="slidenum">
              <a:rPr lang="en-US"/>
              <a:pPr/>
              <a:t>3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6FF15-D18F-4F96-955B-96AA54AC8867}" type="slidenum">
              <a:rPr lang="en-US"/>
              <a:pPr/>
              <a:t>31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8534B-E5AB-4CD6-8796-6E3F26A37CB5}" type="slidenum">
              <a:rPr lang="en-US"/>
              <a:pPr/>
              <a:t>32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58BA7-C811-420E-A8F1-766B4D3BF3DF}" type="slidenum">
              <a:rPr lang="en-US"/>
              <a:pPr/>
              <a:t>33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6DF51-A891-4A8A-A851-20BD702CE5BB}" type="slidenum">
              <a:rPr lang="en-US"/>
              <a:pPr/>
              <a:t>34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BA13C-C87F-400E-9444-66F2C086324E}" type="slidenum">
              <a:rPr lang="en-US"/>
              <a:pPr/>
              <a:t>35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DCD72-F57C-4E39-8984-7684714C862B}" type="slidenum">
              <a:rPr lang="en-US"/>
              <a:pPr/>
              <a:t>36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48BE0-3D55-47A8-96F4-CEE4B9E13AD5}" type="slidenum">
              <a:rPr lang="en-US"/>
              <a:pPr/>
              <a:t>37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3ABFC-4EC4-413D-A253-9E029B1348AF}" type="slidenum">
              <a:rPr lang="en-US"/>
              <a:pPr/>
              <a:t>38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FF43A-07E3-40C6-8A7E-A85B50343576}" type="slidenum">
              <a:rPr lang="en-US"/>
              <a:pPr/>
              <a:t>39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79F1E-2096-48BC-8895-686A4421D6B0}" type="slidenum">
              <a:rPr lang="en-US"/>
              <a:pPr/>
              <a:t>40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D7B60-4F9D-42F7-9DC9-844D8FD9089F}" type="slidenum">
              <a:rPr lang="en-US"/>
              <a:pPr/>
              <a:t>41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8AE5-5F5C-4749-BA19-E11CE385582A}" type="slidenum">
              <a:rPr lang="en-US"/>
              <a:pPr/>
              <a:t>42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954C-96CE-48BB-896A-1A5E4AD6DE45}" type="slidenum">
              <a:rPr lang="en-US"/>
              <a:pPr/>
              <a:t>43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887BD-2BD8-4E94-8F01-72CC6D3F04B9}" type="slidenum">
              <a:rPr lang="en-US"/>
              <a:pPr/>
              <a:t>44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>
                <a:solidFill>
                  <a:schemeClr val="tx2"/>
                </a:solidFill>
              </a:rPr>
              <a:t>Any time you call a </a:t>
            </a:r>
            <a:r>
              <a:rPr lang="en-US" altLang="en-US" b="0" dirty="0" smtClean="0">
                <a:solidFill>
                  <a:schemeClr val="accent2"/>
                </a:solidFill>
              </a:rPr>
              <a:t>member function</a:t>
            </a:r>
            <a:r>
              <a:rPr lang="en-US" altLang="en-US" b="0" dirty="0" smtClean="0">
                <a:solidFill>
                  <a:schemeClr val="tx2"/>
                </a:solidFill>
              </a:rPr>
              <a:t> for a class, C++ automatically </a:t>
            </a:r>
            <a:r>
              <a:rPr lang="en-US" altLang="en-US" b="0" i="1" dirty="0" smtClean="0">
                <a:solidFill>
                  <a:schemeClr val="tx2"/>
                </a:solidFill>
              </a:rPr>
              <a:t>and invisibly </a:t>
            </a:r>
            <a:r>
              <a:rPr lang="en-US" altLang="en-US" b="0" dirty="0" smtClean="0">
                <a:solidFill>
                  <a:schemeClr val="accent2"/>
                </a:solidFill>
              </a:rPr>
              <a:t>passes the address of the variable</a:t>
            </a:r>
            <a:r>
              <a:rPr lang="en-US" altLang="en-US" b="0" dirty="0" smtClean="0">
                <a:solidFill>
                  <a:schemeClr val="tx2"/>
                </a:solidFill>
              </a:rPr>
              <a:t> to the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16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07A5-E126-4163-8293-DE3C3943C6AC}" type="slidenum">
              <a:rPr lang="en-US"/>
              <a:pPr/>
              <a:t>52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5E089-8127-42E9-ABF8-ADF82BC4D2B9}" type="slidenum">
              <a:rPr lang="en-US"/>
              <a:pPr/>
              <a:t>53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2CC5-5C70-44C4-B445-0FE6BE8529B7}" type="slidenum">
              <a:rPr lang="en-US"/>
              <a:pPr/>
              <a:t>54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69CE-7A70-43F2-A3E4-84057F9DAD5E}" type="slidenum">
              <a:rPr lang="en-US"/>
              <a:pPr/>
              <a:t>55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C8FDD-EBB8-49C8-8E91-79D3D814B01A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49CAA-05B6-4419-84F5-441CEB696940}" type="slidenum">
              <a:rPr lang="en-US"/>
              <a:pPr/>
              <a:t>5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FCCC1-0687-4D02-8594-425B05D65610}" type="slidenum">
              <a:rPr lang="en-US"/>
              <a:pPr/>
              <a:t>57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8366F-A7E2-4BB2-9CE0-979BCFF6D151}" type="slidenum">
              <a:rPr lang="en-US"/>
              <a:pPr/>
              <a:t>58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8355A-97E1-4121-9860-60DC6307C53F}" type="slidenum">
              <a:rPr lang="en-US"/>
              <a:pPr/>
              <a:t>59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C316-A49A-4AC0-A303-A9ADECF1DA63}" type="slidenum">
              <a:rPr lang="en-US"/>
              <a:pPr/>
              <a:t>60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3595A-BC31-46E9-87E1-9B7A85145FB8}" type="slidenum">
              <a:rPr lang="en-US"/>
              <a:pPr/>
              <a:t>61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E3D46-C826-4D3C-984B-4E298AEBC694}" type="slidenum">
              <a:rPr lang="en-US"/>
              <a:pPr/>
              <a:t>62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EE90-9C76-4B88-9E16-F7136836DD85}" type="slidenum">
              <a:rPr lang="en-US"/>
              <a:pPr/>
              <a:t>63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DE7E7-20AA-4195-A6A5-686E5CD30ADA}" type="slidenum">
              <a:rPr lang="en-US"/>
              <a:pPr/>
              <a:t>64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BFE26-7D87-4274-96FA-7FA3E1254E0D}" type="slidenum">
              <a:rPr lang="en-US"/>
              <a:pPr/>
              <a:t>65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83394-B643-4A90-B03A-CB14EF373924}" type="slidenum">
              <a:rPr lang="en-US"/>
              <a:pPr/>
              <a:t>66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6C36-74EC-4986-B682-38A33E5BB35C}" type="slidenum">
              <a:rPr lang="en-US"/>
              <a:pPr/>
              <a:t>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64041-273D-4A4F-BB33-5615CE62329C}" type="slidenum">
              <a:rPr lang="en-US"/>
              <a:pPr/>
              <a:t>67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9514A-ADB0-4E7B-A7AF-EC1676881F9A}" type="slidenum">
              <a:rPr lang="en-US"/>
              <a:pPr/>
              <a:t>68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9B24E-F778-4534-837A-50F9703F1706}" type="slidenum">
              <a:rPr lang="en-US"/>
              <a:pPr/>
              <a:t>69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F806E-A8DC-43D5-BFD7-CCAD4EA11DE4}" type="slidenum">
              <a:rPr lang="en-US"/>
              <a:pPr/>
              <a:t>70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C2E96-2480-4F2F-A98E-CC270F18A51A}" type="slidenum">
              <a:rPr lang="en-US"/>
              <a:pPr/>
              <a:t>71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72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9FDFE-BF26-4DC7-9AF8-7CAD0EF9E57F}" type="slidenum">
              <a:rPr lang="en-US"/>
              <a:pPr/>
              <a:t>73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74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376F-2AD9-4D5E-AF58-18CB1937EC76}" type="slidenum">
              <a:rPr lang="en-US"/>
              <a:pPr/>
              <a:t>75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5BFD2-4DF2-41D6-8132-E1459E8FFA40}" type="slidenum">
              <a:rPr lang="en-US"/>
              <a:pPr/>
              <a:t>76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69BF1-ECF1-46E6-8B16-37FC46CD89B3}" type="slidenum">
              <a:rPr lang="en-US"/>
              <a:pPr/>
              <a:t>7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77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91C0F-B567-47FD-9711-30D3347877AD}" type="slidenum">
              <a:rPr lang="en-US"/>
              <a:pPr/>
              <a:t>78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79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AE553-2AAE-4597-AA2A-FF8C89A04104}" type="slidenum">
              <a:rPr lang="en-US"/>
              <a:pPr/>
              <a:t>9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7BD44-F7D9-4B7A-B71A-7030B3E14AC4}" type="slidenum">
              <a:rPr lang="en-US"/>
              <a:pPr/>
              <a:t>10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02A0D-0041-4C60-9087-3A867C29F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E36D-BAE4-48A7-B96F-CC7BD0414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F9BFB-E238-4481-82D8-3ABAAE54A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D2EA2-16EE-4980-97D8-C0465ACFA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F40E-CCB6-4736-911F-456BCD441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829FA-80B4-45D2-A30D-BDB7CB354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7D9C7-352F-45A4-A051-B6865A503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2B65-8C9F-42E8-9AA2-743C41105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C45FD-7C4B-4D3D-9CFD-C5452E98D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96670-DDD0-4579-86B2-824B12DC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CD0C4-7BE4-4369-8EC9-DACA79C2F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76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564874-9FC1-4A1A-BBAD-84542275F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C0-E0F4-449F-8C1E-EDDB0CC9E3C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#3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990000"/>
                </a:solidFill>
              </a:rPr>
              <a:t>Quick</a:t>
            </a:r>
            <a:r>
              <a:rPr lang="en-US" dirty="0"/>
              <a:t> Review of Pointers</a:t>
            </a:r>
          </a:p>
          <a:p>
            <a:pPr>
              <a:lnSpc>
                <a:spcPct val="80000"/>
              </a:lnSpc>
            </a:pPr>
            <a:r>
              <a:rPr lang="en-US" dirty="0"/>
              <a:t>Dynamic </a:t>
            </a:r>
            <a:r>
              <a:rPr lang="en-US" dirty="0" smtClean="0"/>
              <a:t>Memory </a:t>
            </a:r>
            <a:r>
              <a:rPr lang="en-US" dirty="0" smtClean="0"/>
              <a:t>Allocation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“this” pointer!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Resource Management Part 1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Copy Constructors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52400" y="4267200"/>
            <a:ext cx="8915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3300"/>
                </a:solidFill>
                <a:ea typeface="MS Mincho" pitchFamily="49" charset="-128"/>
              </a:rPr>
              <a:t>Note:</a:t>
            </a:r>
            <a:r>
              <a:rPr lang="en-US" dirty="0">
                <a:ea typeface="MS Mincho" pitchFamily="49" charset="-128"/>
              </a:rPr>
              <a:t> We’re only reviewing about 50% </a:t>
            </a:r>
            <a:br>
              <a:rPr lang="en-US" dirty="0">
                <a:ea typeface="MS Mincho" pitchFamily="49" charset="-128"/>
              </a:rPr>
            </a:br>
            <a:r>
              <a:rPr lang="en-US" dirty="0">
                <a:ea typeface="MS Mincho" pitchFamily="49" charset="-128"/>
              </a:rPr>
              <a:t>of the key pointer concepts!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If you feel uncomfortable with pointers, then study and become an expert before our next class!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endParaRPr lang="en-US" dirty="0">
              <a:solidFill>
                <a:srgbClr val="6600CC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28600" y="3200400"/>
            <a:ext cx="5811841" cy="3416320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 </a:t>
            </a: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375-C737-4397-BCD2-953739FAE402}" type="slidenum">
              <a:rPr lang="en-US"/>
              <a:pPr/>
              <a:t>10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What do I do with Pointers?</a:t>
            </a:r>
            <a:endParaRPr lang="en-US" dirty="0"/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267200" y="761999"/>
            <a:ext cx="484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ctr"/>
            <a:r>
              <a:rPr lang="en-US" sz="2000" dirty="0" smtClean="0">
                <a:solidFill>
                  <a:schemeClr val="accent6"/>
                </a:solidFill>
                <a:ea typeface="MS Mincho" pitchFamily="49" charset="-128"/>
              </a:rPr>
              <a:t>Answer: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You can use your </a:t>
            </a: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pointer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and the </a:t>
            </a: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star operator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to </a:t>
            </a:r>
            <a:b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</a:b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read/write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the other variable.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</p:txBody>
      </p:sp>
      <p:sp>
        <p:nvSpPr>
          <p:cNvPr id="359438" name="Rectangle 14"/>
          <p:cNvSpPr>
            <a:spLocks noChangeArrowheads="1"/>
          </p:cNvSpPr>
          <p:nvPr/>
        </p:nvSpPr>
        <p:spPr bwMode="auto">
          <a:xfrm>
            <a:off x="-685800" y="3200400"/>
            <a:ext cx="472440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</a:t>
            </a:r>
            <a:r>
              <a:rPr lang="en-US" sz="2000" dirty="0" err="1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main(void)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{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= 1234;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     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ptr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1100" i="1" dirty="0">
                <a:solidFill>
                  <a:schemeClr val="accent2"/>
                </a:solidFill>
                <a:ea typeface="MS Mincho" pitchFamily="49" charset="-128"/>
              </a:rPr>
              <a:t> </a:t>
            </a:r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    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ptr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&amp;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 	</a:t>
            </a:r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>
            <a:off x="228600" y="40224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41" name="Rectangle 17"/>
          <p:cNvSpPr>
            <a:spLocks noChangeArrowheads="1"/>
          </p:cNvSpPr>
          <p:nvPr/>
        </p:nvSpPr>
        <p:spPr bwMode="auto">
          <a:xfrm>
            <a:off x="6584950" y="27721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2" name="Rectangle 18"/>
          <p:cNvSpPr>
            <a:spLocks noChangeArrowheads="1"/>
          </p:cNvSpPr>
          <p:nvPr/>
        </p:nvSpPr>
        <p:spPr bwMode="auto">
          <a:xfrm>
            <a:off x="6584950" y="30769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3" name="Rectangle 19"/>
          <p:cNvSpPr>
            <a:spLocks noChangeArrowheads="1"/>
          </p:cNvSpPr>
          <p:nvPr/>
        </p:nvSpPr>
        <p:spPr bwMode="auto">
          <a:xfrm>
            <a:off x="6584950" y="33817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4" name="Rectangle 20"/>
          <p:cNvSpPr>
            <a:spLocks noChangeArrowheads="1"/>
          </p:cNvSpPr>
          <p:nvPr/>
        </p:nvSpPr>
        <p:spPr bwMode="auto">
          <a:xfrm>
            <a:off x="6584950" y="36865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7385189" y="2391196"/>
            <a:ext cx="14157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59446" name="Rectangle 22"/>
          <p:cNvSpPr>
            <a:spLocks noChangeArrowheads="1"/>
          </p:cNvSpPr>
          <p:nvPr/>
        </p:nvSpPr>
        <p:spPr bwMode="auto">
          <a:xfrm>
            <a:off x="6584950" y="39913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6584950" y="42961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8" name="Rectangle 24"/>
          <p:cNvSpPr>
            <a:spLocks noChangeArrowheads="1"/>
          </p:cNvSpPr>
          <p:nvPr/>
        </p:nvSpPr>
        <p:spPr bwMode="auto">
          <a:xfrm>
            <a:off x="6584950" y="46009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9" name="Rectangle 25"/>
          <p:cNvSpPr>
            <a:spLocks noChangeArrowheads="1"/>
          </p:cNvSpPr>
          <p:nvPr/>
        </p:nvSpPr>
        <p:spPr bwMode="auto">
          <a:xfrm>
            <a:off x="6584950" y="49057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9450" name="Group 26"/>
          <p:cNvGrpSpPr>
            <a:grpSpLocks/>
          </p:cNvGrpSpPr>
          <p:nvPr/>
        </p:nvGrpSpPr>
        <p:grpSpPr bwMode="auto">
          <a:xfrm>
            <a:off x="5527678" y="3082728"/>
            <a:ext cx="1895476" cy="647700"/>
            <a:chOff x="3462" y="1920"/>
            <a:chExt cx="1194" cy="815"/>
          </a:xfrm>
        </p:grpSpPr>
        <p:grpSp>
          <p:nvGrpSpPr>
            <p:cNvPr id="359451" name="Group 27"/>
            <p:cNvGrpSpPr>
              <a:grpSpLocks/>
            </p:cNvGrpSpPr>
            <p:nvPr/>
          </p:nvGrpSpPr>
          <p:grpSpPr bwMode="auto">
            <a:xfrm>
              <a:off x="3462" y="1920"/>
              <a:ext cx="1194" cy="768"/>
              <a:chOff x="3462" y="1920"/>
              <a:chExt cx="1194" cy="768"/>
            </a:xfrm>
          </p:grpSpPr>
          <p:sp>
            <p:nvSpPr>
              <p:cNvPr id="359452" name="Text Box 28"/>
              <p:cNvSpPr txBox="1">
                <a:spLocks noChangeArrowheads="1"/>
              </p:cNvSpPr>
              <p:nvPr/>
            </p:nvSpPr>
            <p:spPr bwMode="auto">
              <a:xfrm>
                <a:off x="3462" y="1934"/>
                <a:ext cx="646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err="1" smtClean="0">
                    <a:solidFill>
                      <a:srgbClr val="006666"/>
                    </a:solidFill>
                  </a:rPr>
                  <a:t>var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9453" name="Rectangle 29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9454" name="Text Box 30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359455" name="Group 31"/>
          <p:cNvGrpSpPr>
            <a:grpSpLocks/>
          </p:cNvGrpSpPr>
          <p:nvPr/>
        </p:nvGrpSpPr>
        <p:grpSpPr bwMode="auto">
          <a:xfrm>
            <a:off x="5602290" y="3923019"/>
            <a:ext cx="1820863" cy="681351"/>
            <a:chOff x="3509" y="1850"/>
            <a:chExt cx="1147" cy="838"/>
          </a:xfrm>
        </p:grpSpPr>
        <p:grpSp>
          <p:nvGrpSpPr>
            <p:cNvPr id="359456" name="Group 32"/>
            <p:cNvGrpSpPr>
              <a:grpSpLocks/>
            </p:cNvGrpSpPr>
            <p:nvPr/>
          </p:nvGrpSpPr>
          <p:grpSpPr bwMode="auto">
            <a:xfrm>
              <a:off x="3509" y="1850"/>
              <a:ext cx="1147" cy="838"/>
              <a:chOff x="3509" y="1850"/>
              <a:chExt cx="1147" cy="838"/>
            </a:xfrm>
          </p:grpSpPr>
          <p:sp>
            <p:nvSpPr>
              <p:cNvPr id="359457" name="Text Box 33"/>
              <p:cNvSpPr txBox="1">
                <a:spLocks noChangeArrowheads="1"/>
              </p:cNvSpPr>
              <p:nvPr/>
            </p:nvSpPr>
            <p:spPr bwMode="auto">
              <a:xfrm>
                <a:off x="3509" y="1850"/>
                <a:ext cx="59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</a:t>
                </a:r>
                <a:r>
                  <a:rPr lang="en-US" sz="2000" dirty="0" err="1" smtClean="0">
                    <a:solidFill>
                      <a:srgbClr val="006666"/>
                    </a:solidFill>
                  </a:rPr>
                  <a:t>ptr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9458" name="Rectangle 3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9459" name="Text Box 35"/>
            <p:cNvSpPr txBox="1">
              <a:spLocks noChangeArrowheads="1"/>
            </p:cNvSpPr>
            <p:nvPr/>
          </p:nvSpPr>
          <p:spPr bwMode="auto">
            <a:xfrm>
              <a:off x="4176" y="216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9460" name="Line 36"/>
          <p:cNvSpPr>
            <a:spLocks noChangeShapeType="1"/>
          </p:cNvSpPr>
          <p:nvPr/>
        </p:nvSpPr>
        <p:spPr bwMode="auto">
          <a:xfrm>
            <a:off x="7499350" y="3308968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6564313" y="4135704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1002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9465" name="Line 41"/>
          <p:cNvSpPr>
            <a:spLocks noChangeShapeType="1"/>
          </p:cNvSpPr>
          <p:nvPr/>
        </p:nvSpPr>
        <p:spPr bwMode="auto">
          <a:xfrm>
            <a:off x="228600" y="43238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66" name="Line 42"/>
          <p:cNvSpPr>
            <a:spLocks noChangeShapeType="1"/>
          </p:cNvSpPr>
          <p:nvPr/>
        </p:nvSpPr>
        <p:spPr bwMode="auto">
          <a:xfrm>
            <a:off x="228600" y="48053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67" name="Line 43"/>
          <p:cNvSpPr>
            <a:spLocks noChangeShapeType="1"/>
          </p:cNvSpPr>
          <p:nvPr/>
        </p:nvSpPr>
        <p:spPr bwMode="auto">
          <a:xfrm>
            <a:off x="228600" y="57992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85" name="Text Box 61"/>
          <p:cNvSpPr txBox="1">
            <a:spLocks noChangeArrowheads="1"/>
          </p:cNvSpPr>
          <p:nvPr/>
        </p:nvSpPr>
        <p:spPr bwMode="auto">
          <a:xfrm>
            <a:off x="469282" y="5619690"/>
            <a:ext cx="1529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*</a:t>
            </a:r>
            <a:r>
              <a:rPr lang="en-US" sz="2000" dirty="0" err="1" smtClean="0"/>
              <a:t>ptr</a:t>
            </a:r>
            <a:r>
              <a:rPr lang="en-US" sz="2000" dirty="0" smtClean="0"/>
              <a:t>   =  5</a:t>
            </a:r>
            <a:r>
              <a:rPr lang="en-US" sz="2000" dirty="0"/>
              <a:t>; </a:t>
            </a:r>
          </a:p>
        </p:txBody>
      </p:sp>
      <p:sp>
        <p:nvSpPr>
          <p:cNvPr id="359490" name="Text Box 66"/>
          <p:cNvSpPr txBox="1">
            <a:spLocks noChangeArrowheads="1"/>
          </p:cNvSpPr>
          <p:nvPr/>
        </p:nvSpPr>
        <p:spPr bwMode="auto">
          <a:xfrm>
            <a:off x="538006" y="1882914"/>
            <a:ext cx="8148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placed in front of a pointer, the </a:t>
            </a:r>
            <a:r>
              <a:rPr lang="en-US" sz="2000" dirty="0" smtClean="0">
                <a:solidFill>
                  <a:srgbClr val="6600CC"/>
                </a:solidFill>
              </a:rPr>
              <a:t>* operator </a:t>
            </a:r>
            <a:r>
              <a:rPr lang="en-US" sz="2000" dirty="0" smtClean="0">
                <a:solidFill>
                  <a:schemeClr val="tx1"/>
                </a:solidFill>
              </a:rPr>
              <a:t>allows us to </a:t>
            </a:r>
            <a:r>
              <a:rPr lang="en-US" sz="2000" dirty="0" smtClean="0">
                <a:solidFill>
                  <a:srgbClr val="6600CC"/>
                </a:solidFill>
              </a:rPr>
              <a:t>read/write</a:t>
            </a:r>
            <a:r>
              <a:rPr lang="en-US" sz="2000" dirty="0" smtClean="0">
                <a:solidFill>
                  <a:schemeClr val="tx1"/>
                </a:solidFill>
              </a:rPr>
              <a:t> the variable pointed-to by the pointer.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ea typeface="MS Mincho" pitchFamily="49" charset="-128"/>
              </a:rPr>
              <a:t>Question: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So I have a pointer variable that points to another variable… now what?</a:t>
            </a:r>
            <a:endParaRPr lang="en-US" sz="2000" dirty="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6545108" y="3157069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1234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457200" y="5181600"/>
            <a:ext cx="1725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</a:t>
            </a:r>
            <a:r>
              <a:rPr lang="en-US" sz="2000" dirty="0" smtClean="0">
                <a:solidFill>
                  <a:srgbClr val="990000"/>
                </a:solidFill>
              </a:rPr>
              <a:t>*</a:t>
            </a:r>
            <a:r>
              <a:rPr lang="en-US" sz="2000" dirty="0" err="1" smtClean="0"/>
              <a:t>ptr</a:t>
            </a:r>
            <a:r>
              <a:rPr lang="en-US" sz="2000" dirty="0" smtClean="0"/>
              <a:t>; </a:t>
            </a:r>
            <a:endParaRPr lang="en-US" sz="2000" dirty="0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473386" y="248708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give me the value stored there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>
            <a:off x="228600" y="53816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04256" y="5148942"/>
            <a:ext cx="1186541" cy="421590"/>
            <a:chOff x="-2481942" y="4579516"/>
            <a:chExt cx="1186541" cy="421590"/>
          </a:xfrm>
        </p:grpSpPr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2481942" y="4600996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1002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</p:txBody>
        </p:sp>
      </p:grp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5794345" y="5581471"/>
            <a:ext cx="33600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Neat! </a:t>
            </a:r>
            <a:r>
              <a:rPr lang="en-US" sz="1600" dirty="0" smtClean="0">
                <a:solidFill>
                  <a:schemeClr val="tx1"/>
                </a:solidFill>
              </a:rPr>
              <a:t>The pointer lets us </a:t>
            </a:r>
            <a:r>
              <a:rPr lang="en-US" sz="1600" dirty="0" smtClean="0">
                <a:solidFill>
                  <a:srgbClr val="6600CC"/>
                </a:solidFill>
              </a:rPr>
              <a:t>indirectly </a:t>
            </a:r>
            <a:r>
              <a:rPr lang="en-US" sz="1600" dirty="0" smtClean="0">
                <a:solidFill>
                  <a:schemeClr val="tx1"/>
                </a:solidFill>
              </a:rPr>
              <a:t>access a value in memory without referring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to its variable name!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211115" y="1877407"/>
            <a:ext cx="2057400" cy="847956"/>
          </a:xfrm>
          <a:prstGeom prst="wedgeRoundRectCallout">
            <a:avLst>
              <a:gd name="adj1" fmla="val 71899"/>
              <a:gd name="adj2" fmla="val 10423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 just changed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var’s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value to 5…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40972" y="5148944"/>
            <a:ext cx="1186541" cy="421590"/>
            <a:chOff x="-2481942" y="4579516"/>
            <a:chExt cx="1186541" cy="421590"/>
          </a:xfrm>
        </p:grpSpPr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81942" y="4600996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1234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ounded Rectangular Callout 57"/>
          <p:cNvSpPr/>
          <p:nvPr/>
        </p:nvSpPr>
        <p:spPr bwMode="auto">
          <a:xfrm>
            <a:off x="2514600" y="4235243"/>
            <a:ext cx="2286000" cy="948380"/>
          </a:xfrm>
          <a:prstGeom prst="wedgeRoundRectCallout">
            <a:avLst>
              <a:gd name="adj1" fmla="val -115201"/>
              <a:gd name="adj2" fmla="val 10606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…without ever referring to its variable name!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57317" y="5224141"/>
            <a:ext cx="4083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66"/>
                </a:solidFill>
              </a:rPr>
              <a:t>// </a:t>
            </a:r>
            <a:r>
              <a:rPr lang="en-US" sz="1400" dirty="0" err="1" smtClean="0">
                <a:solidFill>
                  <a:srgbClr val="6600CC"/>
                </a:solidFill>
              </a:rPr>
              <a:t>cout</a:t>
            </a:r>
            <a:r>
              <a:rPr lang="en-US" sz="9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6600CC"/>
                </a:solidFill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6600CC"/>
                </a:solidFill>
              </a:rPr>
              <a:t>*</a:t>
            </a:r>
            <a:r>
              <a:rPr lang="en-US" sz="1400" dirty="0" err="1" smtClean="0">
                <a:solidFill>
                  <a:srgbClr val="6600CC"/>
                </a:solidFill>
              </a:rPr>
              <a:t>ptr</a:t>
            </a:r>
            <a:r>
              <a:rPr lang="en-US" sz="14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*1002 </a:t>
            </a:r>
            <a:r>
              <a:rPr lang="en-US" sz="14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1234</a:t>
            </a:r>
            <a:endParaRPr lang="en-US" sz="1400" dirty="0">
              <a:solidFill>
                <a:srgbClr val="6600CC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23009" y="5587324"/>
            <a:ext cx="925253" cy="461665"/>
            <a:chOff x="-2503714" y="4579516"/>
            <a:chExt cx="925253" cy="461665"/>
          </a:xfrm>
        </p:grpSpPr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-2362199" y="4579516"/>
              <a:ext cx="590368" cy="461665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-2503714" y="4590110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1002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563178" y="4135704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40441" y="3076996"/>
            <a:ext cx="2760520" cy="60960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6545249" y="3158928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Rounded Rectangular Callout 73"/>
          <p:cNvSpPr/>
          <p:nvPr/>
        </p:nvSpPr>
        <p:spPr bwMode="auto">
          <a:xfrm>
            <a:off x="1828800" y="309196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store a value of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75" name="Text Box 37"/>
          <p:cNvSpPr txBox="1">
            <a:spLocks noChangeArrowheads="1"/>
          </p:cNvSpPr>
          <p:nvPr/>
        </p:nvSpPr>
        <p:spPr bwMode="auto">
          <a:xfrm>
            <a:off x="6561151" y="4138653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9468" name="Text Box 44"/>
          <p:cNvSpPr txBox="1">
            <a:spLocks noChangeArrowheads="1"/>
          </p:cNvSpPr>
          <p:nvPr/>
        </p:nvSpPr>
        <p:spPr bwMode="auto">
          <a:xfrm>
            <a:off x="1495357" y="561382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41551" y="5635079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</a:t>
            </a:r>
            <a:r>
              <a:rPr lang="en-US" sz="1800" dirty="0" smtClean="0">
                <a:solidFill>
                  <a:srgbClr val="6600CC"/>
                </a:solidFill>
              </a:rPr>
              <a:t>*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rgbClr val="6600CC"/>
                </a:solidFill>
              </a:rPr>
              <a:t> = 5 </a:t>
            </a:r>
            <a:r>
              <a:rPr lang="en-US" sz="18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rgbClr val="6600CC"/>
                </a:solidFill>
                <a:sym typeface="Wingdings" pitchFamily="2" charset="2"/>
              </a:rPr>
              <a:t>*1002 = 5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24693E-6 L -0.56164 0.1439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90" y="719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31321E-9 L -0.58039 0.2852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28" y="1424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95721E-6 L -0.65764 0.2072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82" y="1036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85 L 0.58298 -0.3567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19" y="-17927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2" dur="2000" fill="hold"/>
                                        <p:tgtEl>
                                          <p:spTgt spid="3594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59440" grpId="0" animBg="1"/>
      <p:bldP spid="359440" grpId="1" animBg="1"/>
      <p:bldP spid="359460" grpId="0" animBg="1"/>
      <p:bldP spid="359460" grpId="1" animBg="1"/>
      <p:bldP spid="359461" grpId="0" autoUpdateAnimBg="0"/>
      <p:bldP spid="359465" grpId="0" animBg="1"/>
      <p:bldP spid="359465" grpId="1" animBg="1"/>
      <p:bldP spid="359466" grpId="0" animBg="1"/>
      <p:bldP spid="359466" grpId="1" animBg="1"/>
      <p:bldP spid="359467" grpId="0" animBg="1"/>
      <p:bldP spid="359467" grpId="1" animBg="1"/>
      <p:bldP spid="359485" grpId="0"/>
      <p:bldP spid="359490" grpId="0"/>
      <p:bldP spid="3" grpId="0"/>
      <p:bldP spid="48" grpId="0"/>
      <p:bldP spid="48" grpId="1"/>
      <p:bldP spid="49" grpId="0"/>
      <p:bldP spid="71" grpId="0" uiExpand="1" build="p" animBg="1"/>
      <p:bldP spid="71" grpId="1" uiExpand="1" build="allAtOnce" animBg="1"/>
      <p:bldP spid="50" grpId="0" animBg="1"/>
      <p:bldP spid="50" grpId="1" animBg="1"/>
      <p:bldP spid="56" grpId="0"/>
      <p:bldP spid="57" grpId="0" animBg="1"/>
      <p:bldP spid="58" grpId="0" animBg="1"/>
      <p:bldP spid="53" grpId="0"/>
      <p:bldP spid="70" grpId="0" autoUpdateAnimBg="0"/>
      <p:bldP spid="70" grpId="1"/>
      <p:bldP spid="70" grpId="2"/>
      <p:bldP spid="70" grpId="3"/>
      <p:bldP spid="7" grpId="0" animBg="1"/>
      <p:bldP spid="7" grpId="1" animBg="1"/>
      <p:bldP spid="7" grpId="2" animBg="1"/>
      <p:bldP spid="7" grpId="3" animBg="1"/>
      <p:bldP spid="73" grpId="0" autoUpdateAnimBg="0"/>
      <p:bldP spid="73" grpId="1"/>
      <p:bldP spid="73" grpId="2"/>
      <p:bldP spid="73" grpId="3"/>
      <p:bldP spid="74" grpId="0" uiExpand="1" build="p" animBg="1"/>
      <p:bldP spid="74" grpId="1" uiExpand="1" build="p"/>
      <p:bldP spid="74" grpId="2" build="allAtOnce" animBg="1"/>
      <p:bldP spid="75" grpId="0" autoUpdateAnimBg="0"/>
      <p:bldP spid="75" grpId="1"/>
      <p:bldP spid="75" grpId="2"/>
      <p:bldP spid="75" grpId="3"/>
      <p:bldP spid="359468" grpId="0"/>
      <p:bldP spid="359468" grpId="1"/>
      <p:bldP spid="359468" grpId="2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5791-73CB-4A15-915E-6F637C77CB10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42750" name="Group 62"/>
          <p:cNvGrpSpPr>
            <a:grpSpLocks/>
          </p:cNvGrpSpPr>
          <p:nvPr/>
        </p:nvGrpSpPr>
        <p:grpSpPr bwMode="auto">
          <a:xfrm>
            <a:off x="-161970" y="1051543"/>
            <a:ext cx="3971970" cy="4046538"/>
            <a:chOff x="-346" y="642"/>
            <a:chExt cx="4138" cy="2549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pa)  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6346825" y="2081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346825" y="2386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346825" y="2690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346825" y="2995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346825" y="3300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346825" y="3605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346825" y="3910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6346825" y="4214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6346825" y="4519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6346825" y="482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6346825" y="512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6575425" y="16240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6346825" y="116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6346825" y="1471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7154862" y="11430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7154862" y="20685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5638800" y="2057400"/>
            <a:ext cx="1630362" cy="1219200"/>
            <a:chOff x="3653" y="1200"/>
            <a:chExt cx="1027" cy="768"/>
          </a:xfrm>
        </p:grpSpPr>
        <p:grpSp>
          <p:nvGrpSpPr>
            <p:cNvPr id="242710" name="Group 22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242711" name="Group 23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242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14" name="Text Box 26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15" name="Text Box 27"/>
            <p:cNvSpPr txBox="1">
              <a:spLocks noChangeArrowheads="1"/>
            </p:cNvSpPr>
            <p:nvPr/>
          </p:nvSpPr>
          <p:spPr bwMode="auto">
            <a:xfrm>
              <a:off x="4046" y="1440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 1</a:t>
              </a:r>
            </a:p>
          </p:txBody>
        </p:sp>
      </p:grpSp>
      <p:sp>
        <p:nvSpPr>
          <p:cNvPr id="242720" name="Line 32"/>
          <p:cNvSpPr>
            <a:spLocks noChangeShapeType="1"/>
          </p:cNvSpPr>
          <p:nvPr/>
        </p:nvSpPr>
        <p:spPr bwMode="auto">
          <a:xfrm>
            <a:off x="7285037" y="238442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2725" name="Group 37"/>
          <p:cNvGrpSpPr>
            <a:grpSpLocks/>
          </p:cNvGrpSpPr>
          <p:nvPr/>
        </p:nvGrpSpPr>
        <p:grpSpPr bwMode="auto">
          <a:xfrm>
            <a:off x="5708650" y="3276600"/>
            <a:ext cx="1501775" cy="1219200"/>
            <a:chOff x="3695" y="1200"/>
            <a:chExt cx="946" cy="768"/>
          </a:xfrm>
        </p:grpSpPr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3695" y="1200"/>
              <a:ext cx="946" cy="768"/>
              <a:chOff x="3858" y="2496"/>
              <a:chExt cx="946" cy="768"/>
            </a:xfrm>
          </p:grpSpPr>
          <p:grpSp>
            <p:nvGrpSpPr>
              <p:cNvPr id="242727" name="Group 39"/>
              <p:cNvGrpSpPr>
                <a:grpSpLocks/>
              </p:cNvGrpSpPr>
              <p:nvPr/>
            </p:nvGrpSpPr>
            <p:grpSpPr bwMode="auto">
              <a:xfrm>
                <a:off x="3858" y="2496"/>
                <a:ext cx="946" cy="768"/>
                <a:chOff x="3858" y="1728"/>
                <a:chExt cx="946" cy="768"/>
              </a:xfrm>
            </p:grpSpPr>
            <p:sp>
              <p:nvSpPr>
                <p:cNvPr id="2427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58" y="1728"/>
                  <a:ext cx="9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pa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30" name="Text Box 42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31" name="Text Box 43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316662" y="35814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242740" name="Rectangle 52"/>
          <p:cNvSpPr>
            <a:spLocks noChangeArrowheads="1"/>
          </p:cNvSpPr>
          <p:nvPr/>
        </p:nvSpPr>
        <p:spPr bwMode="auto">
          <a:xfrm>
            <a:off x="6469062" y="2438400"/>
            <a:ext cx="638175" cy="381000"/>
          </a:xfrm>
          <a:prstGeom prst="rect">
            <a:avLst/>
          </a:prstGeom>
          <a:solidFill>
            <a:srgbClr val="800000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dirty="0">
                <a:solidFill>
                  <a:srgbClr val="CCFFCC"/>
                </a:solidFill>
              </a:rPr>
              <a:t>5</a:t>
            </a:r>
          </a:p>
        </p:txBody>
      </p: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685800" y="-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 smtClean="0"/>
              <a:t>Another Pointer Example</a:t>
            </a:r>
            <a:endParaRPr lang="en-US" sz="4400" dirty="0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>
            <a:off x="4857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3" name="Line 65"/>
          <p:cNvSpPr>
            <a:spLocks noChangeShapeType="1"/>
          </p:cNvSpPr>
          <p:nvPr/>
        </p:nvSpPr>
        <p:spPr bwMode="auto">
          <a:xfrm>
            <a:off x="473075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4" name="Text Box 66"/>
          <p:cNvSpPr txBox="1">
            <a:spLocks noChangeArrowheads="1"/>
          </p:cNvSpPr>
          <p:nvPr/>
        </p:nvSpPr>
        <p:spPr bwMode="auto">
          <a:xfrm>
            <a:off x="1219200" y="35052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242755" name="Line 67"/>
          <p:cNvSpPr>
            <a:spLocks noChangeShapeType="1"/>
          </p:cNvSpPr>
          <p:nvPr/>
        </p:nvSpPr>
        <p:spPr bwMode="auto">
          <a:xfrm>
            <a:off x="76200" y="137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6" name="Line 68"/>
          <p:cNvSpPr>
            <a:spLocks noChangeShapeType="1"/>
          </p:cNvSpPr>
          <p:nvPr/>
        </p:nvSpPr>
        <p:spPr bwMode="auto">
          <a:xfrm>
            <a:off x="444500" y="1968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>
            <a:off x="136525" y="2257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8" name="Line 70"/>
          <p:cNvSpPr>
            <a:spLocks noChangeShapeType="1"/>
          </p:cNvSpPr>
          <p:nvPr/>
        </p:nvSpPr>
        <p:spPr bwMode="auto">
          <a:xfrm>
            <a:off x="476250" y="4575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63" name="Text Box 75"/>
          <p:cNvSpPr txBox="1">
            <a:spLocks noChangeArrowheads="1"/>
          </p:cNvSpPr>
          <p:nvPr/>
        </p:nvSpPr>
        <p:spPr bwMode="auto">
          <a:xfrm>
            <a:off x="4152900" y="5598340"/>
            <a:ext cx="476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6600CC"/>
                </a:solidFill>
              </a:rPr>
              <a:t>Cool – </a:t>
            </a:r>
            <a:r>
              <a:rPr lang="en-US" dirty="0">
                <a:solidFill>
                  <a:srgbClr val="6600CC"/>
                </a:solidFill>
              </a:rPr>
              <a:t>that works!</a:t>
            </a:r>
            <a:r>
              <a:rPr lang="en-US" dirty="0"/>
              <a:t>  We can use </a:t>
            </a:r>
            <a:r>
              <a:rPr lang="en-US" dirty="0">
                <a:solidFill>
                  <a:srgbClr val="6600CC"/>
                </a:solidFill>
              </a:rPr>
              <a:t>pointers</a:t>
            </a:r>
            <a:r>
              <a:rPr lang="en-US" dirty="0"/>
              <a:t> to modify variables from other functions!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253860" y="5581471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Let’s use pointers to modify a variable inside of another function.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0" y="439418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5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59" name="AutoShape 63"/>
          <p:cNvSpPr>
            <a:spLocks/>
          </p:cNvSpPr>
          <p:nvPr/>
        </p:nvSpPr>
        <p:spPr bwMode="auto">
          <a:xfrm>
            <a:off x="2590800" y="2061446"/>
            <a:ext cx="3124200" cy="906308"/>
          </a:xfrm>
          <a:prstGeom prst="borderCallout1">
            <a:avLst>
              <a:gd name="adj1" fmla="val 13042"/>
              <a:gd name="adj2" fmla="val -1481"/>
              <a:gd name="adj3" fmla="val -7249"/>
              <a:gd name="adj4" fmla="val -17334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“Store a value of 5 at location          .”</a:t>
            </a:r>
            <a:endParaRPr lang="en-US" dirty="0"/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316508" y="3581400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9240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7604 -0.3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4166E-6 L -0.20937 -0.16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8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4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0" grpId="0" animBg="1"/>
      <p:bldP spid="242720" grpId="1" animBg="1"/>
      <p:bldP spid="242732" grpId="0"/>
      <p:bldP spid="242732" grpId="1"/>
      <p:bldP spid="242740" grpId="0" animBg="1"/>
      <p:bldP spid="242752" grpId="0" animBg="1"/>
      <p:bldP spid="242752" grpId="1" animBg="1"/>
      <p:bldP spid="242753" grpId="0" animBg="1"/>
      <p:bldP spid="242753" grpId="1" animBg="1"/>
      <p:bldP spid="242754" grpId="0"/>
      <p:bldP spid="242754" grpId="1"/>
      <p:bldP spid="242755" grpId="0" animBg="1"/>
      <p:bldP spid="242755" grpId="1" animBg="1"/>
      <p:bldP spid="242756" grpId="0" animBg="1"/>
      <p:bldP spid="242756" grpId="1" animBg="1"/>
      <p:bldP spid="242757" grpId="0" animBg="1"/>
      <p:bldP spid="242757" grpId="1" animBg="1"/>
      <p:bldP spid="242758" grpId="0" animBg="1"/>
      <p:bldP spid="242758" grpId="1" animBg="1"/>
      <p:bldP spid="242763" grpId="0"/>
      <p:bldP spid="58" grpId="0"/>
      <p:bldP spid="59" grpId="0" animBg="1"/>
      <p:bldP spid="59" grpId="1" animBg="1"/>
      <p:bldP spid="60" grpId="0"/>
      <p:bldP spid="60" grpId="1"/>
      <p:bldP spid="6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-260968" y="1151092"/>
            <a:ext cx="3971970" cy="4046538"/>
            <a:chOff x="-346" y="642"/>
            <a:chExt cx="4138" cy="2549"/>
          </a:xfrm>
        </p:grpSpPr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pa)  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FBD-423C-4F5E-BAE9-59C45BA20BB5}" type="slidenum">
              <a:rPr lang="en-US"/>
              <a:pPr/>
              <a:t>12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r>
              <a:rPr lang="en-US" sz="4000" dirty="0" smtClean="0"/>
              <a:t>What if We Didn’t Use Pointers?</a:t>
            </a:r>
            <a:endParaRPr lang="en-US" sz="4000" dirty="0"/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3886200" y="1150203"/>
            <a:ext cx="495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Now what would happen if we didn’t use pointers in our code?</a:t>
            </a:r>
            <a:endParaRPr lang="en-US" dirty="0"/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>
            <a:off x="377825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96" name="Rectangle 28"/>
          <p:cNvSpPr>
            <a:spLocks noChangeArrowheads="1"/>
          </p:cNvSpPr>
          <p:nvPr/>
        </p:nvSpPr>
        <p:spPr bwMode="auto">
          <a:xfrm>
            <a:off x="6932613" y="3425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Rectangle 29"/>
          <p:cNvSpPr>
            <a:spLocks noChangeArrowheads="1"/>
          </p:cNvSpPr>
          <p:nvPr/>
        </p:nvSpPr>
        <p:spPr bwMode="auto">
          <a:xfrm>
            <a:off x="6932613" y="3730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Rectangle 30"/>
          <p:cNvSpPr>
            <a:spLocks noChangeArrowheads="1"/>
          </p:cNvSpPr>
          <p:nvPr/>
        </p:nvSpPr>
        <p:spPr bwMode="auto">
          <a:xfrm>
            <a:off x="6932613" y="4035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Rectangle 31"/>
          <p:cNvSpPr>
            <a:spLocks noChangeArrowheads="1"/>
          </p:cNvSpPr>
          <p:nvPr/>
        </p:nvSpPr>
        <p:spPr bwMode="auto">
          <a:xfrm>
            <a:off x="6932613" y="4340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Rectangle 32"/>
          <p:cNvSpPr>
            <a:spLocks noChangeArrowheads="1"/>
          </p:cNvSpPr>
          <p:nvPr/>
        </p:nvSpPr>
        <p:spPr bwMode="auto">
          <a:xfrm>
            <a:off x="6932613" y="4645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Rectangle 33"/>
          <p:cNvSpPr>
            <a:spLocks noChangeArrowheads="1"/>
          </p:cNvSpPr>
          <p:nvPr/>
        </p:nvSpPr>
        <p:spPr bwMode="auto">
          <a:xfrm>
            <a:off x="6932613" y="4949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Rectangle 34"/>
          <p:cNvSpPr>
            <a:spLocks noChangeArrowheads="1"/>
          </p:cNvSpPr>
          <p:nvPr/>
        </p:nvSpPr>
        <p:spPr bwMode="auto">
          <a:xfrm>
            <a:off x="6932613" y="5254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35"/>
          <p:cNvSpPr>
            <a:spLocks noChangeArrowheads="1"/>
          </p:cNvSpPr>
          <p:nvPr/>
        </p:nvSpPr>
        <p:spPr bwMode="auto">
          <a:xfrm>
            <a:off x="6932613" y="5559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Rectangle 36"/>
          <p:cNvSpPr>
            <a:spLocks noChangeArrowheads="1"/>
          </p:cNvSpPr>
          <p:nvPr/>
        </p:nvSpPr>
        <p:spPr bwMode="auto">
          <a:xfrm>
            <a:off x="6932613" y="5864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37"/>
          <p:cNvSpPr>
            <a:spLocks noChangeArrowheads="1"/>
          </p:cNvSpPr>
          <p:nvPr/>
        </p:nvSpPr>
        <p:spPr bwMode="auto">
          <a:xfrm>
            <a:off x="6932613" y="6169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6932613" y="6473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161213" y="29686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5608" name="Rectangle 40"/>
          <p:cNvSpPr>
            <a:spLocks noChangeArrowheads="1"/>
          </p:cNvSpPr>
          <p:nvPr/>
        </p:nvSpPr>
        <p:spPr bwMode="auto">
          <a:xfrm>
            <a:off x="6932613" y="2511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6932613" y="2816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7740650" y="2487613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7740650" y="3413125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5612" name="Group 44"/>
          <p:cNvGrpSpPr>
            <a:grpSpLocks/>
          </p:cNvGrpSpPr>
          <p:nvPr/>
        </p:nvGrpSpPr>
        <p:grpSpPr bwMode="auto">
          <a:xfrm>
            <a:off x="6357938" y="3402013"/>
            <a:ext cx="1435100" cy="1219200"/>
            <a:chOff x="3900" y="2496"/>
            <a:chExt cx="904" cy="768"/>
          </a:xfrm>
        </p:grpSpPr>
        <p:grpSp>
          <p:nvGrpSpPr>
            <p:cNvPr id="365613" name="Group 45"/>
            <p:cNvGrpSpPr>
              <a:grpSpLocks/>
            </p:cNvGrpSpPr>
            <p:nvPr/>
          </p:nvGrpSpPr>
          <p:grpSpPr bwMode="auto">
            <a:xfrm>
              <a:off x="3900" y="2496"/>
              <a:ext cx="904" cy="768"/>
              <a:chOff x="3900" y="1728"/>
              <a:chExt cx="904" cy="768"/>
            </a:xfrm>
          </p:grpSpPr>
          <p:sp>
            <p:nvSpPr>
              <p:cNvPr id="36561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15" name="Text Box 47"/>
              <p:cNvSpPr txBox="1">
                <a:spLocks noChangeArrowheads="1"/>
              </p:cNvSpPr>
              <p:nvPr/>
            </p:nvSpPr>
            <p:spPr bwMode="auto">
              <a:xfrm>
                <a:off x="3900" y="1728"/>
                <a:ext cx="8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x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17" name="Text Box 49"/>
          <p:cNvSpPr txBox="1">
            <a:spLocks noChangeArrowheads="1"/>
          </p:cNvSpPr>
          <p:nvPr/>
        </p:nvSpPr>
        <p:spPr bwMode="auto">
          <a:xfrm>
            <a:off x="6848475" y="378301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18" name="Line 50"/>
          <p:cNvSpPr>
            <a:spLocks noChangeShapeType="1"/>
          </p:cNvSpPr>
          <p:nvPr/>
        </p:nvSpPr>
        <p:spPr bwMode="auto">
          <a:xfrm>
            <a:off x="365125" y="408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19" name="Text Box 51"/>
          <p:cNvSpPr txBox="1">
            <a:spLocks noChangeArrowheads="1"/>
          </p:cNvSpPr>
          <p:nvPr/>
        </p:nvSpPr>
        <p:spPr bwMode="auto">
          <a:xfrm>
            <a:off x="1355725" y="3657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5620" name="Line 52"/>
          <p:cNvSpPr>
            <a:spLocks noChangeShapeType="1"/>
          </p:cNvSpPr>
          <p:nvPr/>
        </p:nvSpPr>
        <p:spPr bwMode="auto">
          <a:xfrm>
            <a:off x="-31750" y="1476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5621" name="Group 53"/>
          <p:cNvGrpSpPr>
            <a:grpSpLocks/>
          </p:cNvGrpSpPr>
          <p:nvPr/>
        </p:nvGrpSpPr>
        <p:grpSpPr bwMode="auto">
          <a:xfrm>
            <a:off x="6286500" y="4921250"/>
            <a:ext cx="1504950" cy="1219200"/>
            <a:chOff x="3856" y="2496"/>
            <a:chExt cx="948" cy="768"/>
          </a:xfrm>
        </p:grpSpPr>
        <p:grpSp>
          <p:nvGrpSpPr>
            <p:cNvPr id="365622" name="Group 54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36562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24" name="Text Box 56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25" name="Text Box 57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6858000" y="525780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27" name="Line 59"/>
          <p:cNvSpPr>
            <a:spLocks noChangeShapeType="1"/>
          </p:cNvSpPr>
          <p:nvPr/>
        </p:nvSpPr>
        <p:spPr bwMode="auto">
          <a:xfrm>
            <a:off x="336550" y="2073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28" name="Text Box 60"/>
          <p:cNvSpPr txBox="1">
            <a:spLocks noChangeArrowheads="1"/>
          </p:cNvSpPr>
          <p:nvPr/>
        </p:nvSpPr>
        <p:spPr bwMode="auto">
          <a:xfrm>
            <a:off x="6843713" y="52578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FFCC"/>
                </a:solidFill>
              </a:rPr>
              <a:t>    5</a:t>
            </a:r>
          </a:p>
        </p:txBody>
      </p:sp>
      <p:sp>
        <p:nvSpPr>
          <p:cNvPr id="365629" name="Line 61"/>
          <p:cNvSpPr>
            <a:spLocks noChangeShapeType="1"/>
          </p:cNvSpPr>
          <p:nvPr/>
        </p:nvSpPr>
        <p:spPr bwMode="auto">
          <a:xfrm>
            <a:off x="28575" y="236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30" name="Text Box 62"/>
          <p:cNvSpPr txBox="1">
            <a:spLocks noChangeArrowheads="1"/>
          </p:cNvSpPr>
          <p:nvPr/>
        </p:nvSpPr>
        <p:spPr bwMode="auto">
          <a:xfrm>
            <a:off x="536637" y="5334000"/>
            <a:ext cx="5392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Oh no! </a:t>
            </a:r>
            <a:r>
              <a:rPr lang="en-US" sz="2000" dirty="0"/>
              <a:t>We tried to change the </a:t>
            </a:r>
            <a:r>
              <a:rPr lang="en-US" sz="2000" dirty="0" smtClean="0"/>
              <a:t>value of 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 smtClean="0">
                <a:solidFill>
                  <a:srgbClr val="6600CC"/>
                </a:solidFill>
              </a:rPr>
              <a:t>set </a:t>
            </a:r>
            <a:r>
              <a:rPr lang="en-US" sz="2000" dirty="0"/>
              <a:t>but it only changed the local </a:t>
            </a:r>
            <a:r>
              <a:rPr lang="en-US" sz="2000" dirty="0" smtClean="0"/>
              <a:t>variable!</a:t>
            </a:r>
            <a:endParaRPr lang="en-US" sz="2000" dirty="0"/>
          </a:p>
        </p:txBody>
      </p:sp>
      <p:sp>
        <p:nvSpPr>
          <p:cNvPr id="365631" name="Line 63"/>
          <p:cNvSpPr>
            <a:spLocks noChangeShapeType="1"/>
          </p:cNvSpPr>
          <p:nvPr/>
        </p:nvSpPr>
        <p:spPr bwMode="auto">
          <a:xfrm>
            <a:off x="368300" y="4679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167654" y="13190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698950" y="19159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1294726" y="3961185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465851" y="6243935"/>
            <a:ext cx="553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Had we used a pointer, it would have worked!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2209800" y="45074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1</a:t>
            </a:r>
            <a:endParaRPr lang="en-US" sz="18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1033 -0.3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/>
      <p:bldP spid="365595" grpId="0" animBg="1"/>
      <p:bldP spid="365595" grpId="1" animBg="1"/>
      <p:bldP spid="365617" grpId="0" autoUpdateAnimBg="0"/>
      <p:bldP spid="365618" grpId="0" animBg="1"/>
      <p:bldP spid="365618" grpId="1" animBg="1"/>
      <p:bldP spid="365619" grpId="0"/>
      <p:bldP spid="365619" grpId="1"/>
      <p:bldP spid="365620" grpId="0" animBg="1"/>
      <p:bldP spid="365620" grpId="1" animBg="1"/>
      <p:bldP spid="365626" grpId="0" autoUpdateAnimBg="0"/>
      <p:bldP spid="365626" grpId="1"/>
      <p:bldP spid="365626" grpId="2"/>
      <p:bldP spid="365627" grpId="0" animBg="1"/>
      <p:bldP spid="365627" grpId="1" animBg="1"/>
      <p:bldP spid="365628" grpId="0" autoUpdateAnimBg="0"/>
      <p:bldP spid="365628" grpId="1"/>
      <p:bldP spid="365629" grpId="0" animBg="1"/>
      <p:bldP spid="365629" grpId="1" animBg="1"/>
      <p:bldP spid="365630" grpId="0"/>
      <p:bldP spid="365631" grpId="0" animBg="1"/>
      <p:bldP spid="365631" grpId="1" animBg="1"/>
      <p:bldP spid="49" grpId="0" animBg="1"/>
      <p:bldP spid="50" grpId="0" animBg="1"/>
      <p:bldP spid="51" grpId="0" animBg="1"/>
      <p:bldP spid="52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FDF3-DFF7-4793-8DBE-4C66C7F9316F}" type="slidenum">
              <a:rPr lang="en-US"/>
              <a:pPr/>
              <a:t>13</a:t>
            </a:fld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9906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 pass a variable by </a:t>
            </a:r>
            <a:r>
              <a:rPr lang="en-US">
                <a:solidFill>
                  <a:srgbClr val="6600CC"/>
                </a:solidFill>
              </a:rPr>
              <a:t>reference</a:t>
            </a:r>
            <a:r>
              <a:rPr lang="en-US"/>
              <a:t> to a function, what really happens?</a:t>
            </a:r>
          </a:p>
        </p:txBody>
      </p:sp>
      <p:sp>
        <p:nvSpPr>
          <p:cNvPr id="554026" name="Rectangle 4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Pointers vs References</a:t>
            </a:r>
          </a:p>
        </p:txBody>
      </p:sp>
      <p:grpSp>
        <p:nvGrpSpPr>
          <p:cNvPr id="554040" name="Group 56"/>
          <p:cNvGrpSpPr>
            <a:grpSpLocks/>
          </p:cNvGrpSpPr>
          <p:nvPr/>
        </p:nvGrpSpPr>
        <p:grpSpPr bwMode="auto">
          <a:xfrm>
            <a:off x="0" y="1981200"/>
            <a:ext cx="6324600" cy="3466840"/>
            <a:chOff x="-192" y="642"/>
            <a:chExt cx="3984" cy="2550"/>
          </a:xfrm>
        </p:grpSpPr>
        <p:sp>
          <p:nvSpPr>
            <p:cNvPr id="554041" name="Rectangle 57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42" name="Rectangle 58"/>
            <p:cNvSpPr>
              <a:spLocks noChangeArrowheads="1"/>
            </p:cNvSpPr>
            <p:nvPr/>
          </p:nvSpPr>
          <p:spPr bwMode="auto">
            <a:xfrm>
              <a:off x="-192" y="690"/>
              <a:ext cx="3984" cy="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&amp;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 //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is a ref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554043" name="Text Box 59"/>
          <p:cNvSpPr txBox="1">
            <a:spLocks noChangeArrowheads="1"/>
          </p:cNvSpPr>
          <p:nvPr/>
        </p:nvSpPr>
        <p:spPr bwMode="auto">
          <a:xfrm>
            <a:off x="431800" y="54737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fact, a reference is just a simpler notation for </a:t>
            </a:r>
            <a:r>
              <a:rPr lang="en-US">
                <a:solidFill>
                  <a:srgbClr val="6600CC"/>
                </a:solidFill>
              </a:rPr>
              <a:t>passing by a pointer</a:t>
            </a:r>
            <a:r>
              <a:rPr lang="en-US"/>
              <a:t>!</a:t>
            </a:r>
          </a:p>
        </p:txBody>
      </p:sp>
      <p:sp>
        <p:nvSpPr>
          <p:cNvPr id="554044" name="Line 60"/>
          <p:cNvSpPr>
            <a:spLocks noChangeShapeType="1"/>
          </p:cNvSpPr>
          <p:nvPr/>
        </p:nvSpPr>
        <p:spPr bwMode="auto">
          <a:xfrm>
            <a:off x="609600" y="421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5" name="Line 61"/>
          <p:cNvSpPr>
            <a:spLocks noChangeShapeType="1"/>
          </p:cNvSpPr>
          <p:nvPr/>
        </p:nvSpPr>
        <p:spPr bwMode="auto">
          <a:xfrm>
            <a:off x="596900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6" name="Line 62"/>
          <p:cNvSpPr>
            <a:spLocks noChangeShapeType="1"/>
          </p:cNvSpPr>
          <p:nvPr/>
        </p:nvSpPr>
        <p:spPr bwMode="auto">
          <a:xfrm>
            <a:off x="228600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4047" name="Group 63"/>
          <p:cNvGrpSpPr>
            <a:grpSpLocks/>
          </p:cNvGrpSpPr>
          <p:nvPr/>
        </p:nvGrpSpPr>
        <p:grpSpPr bwMode="auto">
          <a:xfrm>
            <a:off x="5791200" y="1905000"/>
            <a:ext cx="1630363" cy="1219200"/>
            <a:chOff x="3653" y="1200"/>
            <a:chExt cx="1027" cy="768"/>
          </a:xfrm>
        </p:grpSpPr>
        <p:grpSp>
          <p:nvGrpSpPr>
            <p:cNvPr id="554048" name="Group 64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554049" name="Group 65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554050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554052" name="Text Box 68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53" name="Text Box 69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55" name="AutoShape 71"/>
          <p:cNvSpPr>
            <a:spLocks noChangeArrowheads="1"/>
          </p:cNvSpPr>
          <p:nvPr/>
        </p:nvSpPr>
        <p:spPr bwMode="auto">
          <a:xfrm>
            <a:off x="1581150" y="27765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It looks like we’re just passing the value of x, but in fact…</a:t>
            </a:r>
          </a:p>
        </p:txBody>
      </p:sp>
      <p:sp>
        <p:nvSpPr>
          <p:cNvPr id="554056" name="AutoShape 72"/>
          <p:cNvSpPr>
            <a:spLocks noChangeArrowheads="1"/>
          </p:cNvSpPr>
          <p:nvPr/>
        </p:nvSpPr>
        <p:spPr bwMode="auto">
          <a:xfrm>
            <a:off x="2479675" y="447675"/>
            <a:ext cx="3892550" cy="1181100"/>
          </a:xfrm>
          <a:prstGeom prst="wedgeRoundRectCallout">
            <a:avLst>
              <a:gd name="adj1" fmla="val -48407"/>
              <a:gd name="adj2" fmla="val 9408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the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function accepts a reference…</a:t>
            </a:r>
          </a:p>
        </p:txBody>
      </p:sp>
      <p:sp>
        <p:nvSpPr>
          <p:cNvPr id="554057" name="AutoShape 73"/>
          <p:cNvSpPr>
            <a:spLocks noChangeArrowheads="1"/>
          </p:cNvSpPr>
          <p:nvPr/>
        </p:nvSpPr>
        <p:spPr bwMode="auto">
          <a:xfrm>
            <a:off x="1555750" y="27892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 line is really passing the address of variable x to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…</a:t>
            </a:r>
          </a:p>
        </p:txBody>
      </p:sp>
      <p:sp>
        <p:nvSpPr>
          <p:cNvPr id="554058" name="Text Box 74"/>
          <p:cNvSpPr txBox="1">
            <a:spLocks noChangeArrowheads="1"/>
          </p:cNvSpPr>
          <p:nvPr/>
        </p:nvSpPr>
        <p:spPr bwMode="auto">
          <a:xfrm>
            <a:off x="1358900" y="41910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554059" name="Text Box 75"/>
          <p:cNvSpPr txBox="1">
            <a:spLocks noChangeArrowheads="1"/>
          </p:cNvSpPr>
          <p:nvPr/>
        </p:nvSpPr>
        <p:spPr bwMode="auto">
          <a:xfrm>
            <a:off x="381000" y="6324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/>
              <a:t>(Under the hood, C++ uses a pointer)</a:t>
            </a:r>
          </a:p>
        </p:txBody>
      </p:sp>
      <p:grpSp>
        <p:nvGrpSpPr>
          <p:cNvPr id="554060" name="Group 76"/>
          <p:cNvGrpSpPr>
            <a:grpSpLocks/>
          </p:cNvGrpSpPr>
          <p:nvPr/>
        </p:nvGrpSpPr>
        <p:grpSpPr bwMode="auto">
          <a:xfrm>
            <a:off x="5824538" y="3114675"/>
            <a:ext cx="1566862" cy="1219200"/>
            <a:chOff x="3674" y="1200"/>
            <a:chExt cx="987" cy="768"/>
          </a:xfrm>
        </p:grpSpPr>
        <p:grpSp>
          <p:nvGrpSpPr>
            <p:cNvPr id="554061" name="Group 77"/>
            <p:cNvGrpSpPr>
              <a:grpSpLocks/>
            </p:cNvGrpSpPr>
            <p:nvPr/>
          </p:nvGrpSpPr>
          <p:grpSpPr bwMode="auto">
            <a:xfrm>
              <a:off x="3674" y="1200"/>
              <a:ext cx="987" cy="768"/>
              <a:chOff x="3837" y="2496"/>
              <a:chExt cx="987" cy="768"/>
            </a:xfrm>
          </p:grpSpPr>
          <p:grpSp>
            <p:nvGrpSpPr>
              <p:cNvPr id="554062" name="Group 78"/>
              <p:cNvGrpSpPr>
                <a:grpSpLocks/>
              </p:cNvGrpSpPr>
              <p:nvPr/>
            </p:nvGrpSpPr>
            <p:grpSpPr bwMode="auto">
              <a:xfrm>
                <a:off x="3837" y="2496"/>
                <a:ext cx="987" cy="768"/>
                <a:chOff x="3837" y="1728"/>
                <a:chExt cx="987" cy="768"/>
              </a:xfrm>
            </p:grpSpPr>
            <p:sp>
              <p:nvSpPr>
                <p:cNvPr id="5540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837" y="1728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val </a:t>
                  </a:r>
                  <a:r>
                    <a:rPr lang="en-US"/>
                    <a:t>         </a:t>
                  </a:r>
                </a:p>
              </p:txBody>
            </p:sp>
          </p:grpSp>
          <p:sp>
            <p:nvSpPr>
              <p:cNvPr id="554065" name="Text Box 81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66" name="Text Box 82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67" name="Text Box 83"/>
          <p:cNvSpPr txBox="1">
            <a:spLocks noChangeArrowheads="1"/>
          </p:cNvSpPr>
          <p:nvPr/>
        </p:nvSpPr>
        <p:spPr bwMode="auto">
          <a:xfrm>
            <a:off x="6465888" y="34194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554068" name="Line 84"/>
          <p:cNvSpPr>
            <a:spLocks noChangeShapeType="1"/>
          </p:cNvSpPr>
          <p:nvPr/>
        </p:nvSpPr>
        <p:spPr bwMode="auto">
          <a:xfrm>
            <a:off x="660400" y="2886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69" name="AutoShape 85"/>
          <p:cNvSpPr>
            <a:spLocks noChangeArrowheads="1"/>
          </p:cNvSpPr>
          <p:nvPr/>
        </p:nvSpPr>
        <p:spPr bwMode="auto">
          <a:xfrm>
            <a:off x="1558925" y="654050"/>
            <a:ext cx="3892550" cy="1565275"/>
          </a:xfrm>
          <a:prstGeom prst="wedgeRoundRectCallout">
            <a:avLst>
              <a:gd name="adj1" fmla="val -48407"/>
              <a:gd name="adj2" fmla="val 8326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val</a:t>
            </a:r>
            <a:r>
              <a:rPr lang="en-US"/>
              <a:t> points to our original variable,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, this line actually changes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! </a:t>
            </a:r>
          </a:p>
        </p:txBody>
      </p:sp>
      <p:sp>
        <p:nvSpPr>
          <p:cNvPr id="554070" name="Text Box 86"/>
          <p:cNvSpPr txBox="1">
            <a:spLocks noChangeArrowheads="1"/>
          </p:cNvSpPr>
          <p:nvPr/>
        </p:nvSpPr>
        <p:spPr bwMode="auto">
          <a:xfrm>
            <a:off x="1743075" y="2705100"/>
            <a:ext cx="331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99FF"/>
                </a:solidFill>
              </a:rPr>
              <a:t>5</a:t>
            </a:r>
          </a:p>
        </p:txBody>
      </p:sp>
      <p:sp>
        <p:nvSpPr>
          <p:cNvPr id="554071" name="Rectangle 87"/>
          <p:cNvSpPr>
            <a:spLocks noChangeArrowheads="1"/>
          </p:cNvSpPr>
          <p:nvPr/>
        </p:nvSpPr>
        <p:spPr bwMode="auto">
          <a:xfrm>
            <a:off x="6681788" y="2239963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54072" name="Group 88"/>
          <p:cNvGrpSpPr>
            <a:grpSpLocks/>
          </p:cNvGrpSpPr>
          <p:nvPr/>
        </p:nvGrpSpPr>
        <p:grpSpPr bwMode="auto">
          <a:xfrm>
            <a:off x="7315200" y="2133600"/>
            <a:ext cx="774700" cy="1600200"/>
            <a:chOff x="4600" y="1968"/>
            <a:chExt cx="488" cy="1132"/>
          </a:xfrm>
        </p:grpSpPr>
        <p:sp>
          <p:nvSpPr>
            <p:cNvPr id="554073" name="Freeform 89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53975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74" name="Oval 90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09236 -0.346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55104 -0.06504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-326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5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4" grpId="0"/>
      <p:bldP spid="554043" grpId="0"/>
      <p:bldP spid="554044" grpId="0" animBg="1"/>
      <p:bldP spid="554044" grpId="1" animBg="1"/>
      <p:bldP spid="554045" grpId="0" animBg="1"/>
      <p:bldP spid="554045" grpId="1" animBg="1"/>
      <p:bldP spid="554046" grpId="0" animBg="1"/>
      <p:bldP spid="554046" grpId="1" animBg="1"/>
      <p:bldP spid="554055" grpId="0" animBg="1"/>
      <p:bldP spid="554055" grpId="1" animBg="1"/>
      <p:bldP spid="554056" grpId="0" animBg="1"/>
      <p:bldP spid="554056" grpId="1" animBg="1"/>
      <p:bldP spid="554057" grpId="0" animBg="1"/>
      <p:bldP spid="554057" grpId="1" animBg="1"/>
      <p:bldP spid="554058" grpId="0"/>
      <p:bldP spid="554058" grpId="1"/>
      <p:bldP spid="554059" grpId="0"/>
      <p:bldP spid="554067" grpId="0"/>
      <p:bldP spid="554068" grpId="0" animBg="1"/>
      <p:bldP spid="554068" grpId="1" animBg="1"/>
      <p:bldP spid="554069" grpId="0" animBg="1"/>
      <p:bldP spid="554069" grpId="1" animBg="1"/>
      <p:bldP spid="554070" grpId="0"/>
      <p:bldP spid="554070" grpId="1"/>
      <p:bldP spid="554071" grpId="0"/>
      <p:bldP spid="55407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9CD-3171-4763-8EE4-2F5904B63AEA}" type="slidenum">
              <a:rPr lang="en-US"/>
              <a:pPr/>
              <a:t>14</a:t>
            </a:fld>
            <a:endParaRPr lang="en-US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257800" y="640080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Your </a:t>
            </a:r>
            <a:r>
              <a:rPr lang="en-US" dirty="0" smtClean="0">
                <a:solidFill>
                  <a:srgbClr val="6600CC"/>
                </a:solidFill>
              </a:rPr>
              <a:t>"nature" </a:t>
            </a:r>
            <a:r>
              <a:rPr lang="en-US" dirty="0">
                <a:solidFill>
                  <a:srgbClr val="6600CC"/>
                </a:solidFill>
              </a:rPr>
              <a:t>pictures?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5284788" y="6400800"/>
            <a:ext cx="3630612" cy="457200"/>
            <a:chOff x="816" y="3696"/>
            <a:chExt cx="1903" cy="288"/>
          </a:xfrm>
        </p:grpSpPr>
        <p:sp>
          <p:nvSpPr>
            <p:cNvPr id="366596" name="Rectangle 4"/>
            <p:cNvSpPr>
              <a:spLocks noChangeArrowheads="1"/>
            </p:cNvSpPr>
            <p:nvPr/>
          </p:nvSpPr>
          <p:spPr bwMode="auto">
            <a:xfrm>
              <a:off x="816" y="3696"/>
              <a:ext cx="18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816" y="3696"/>
              <a:ext cx="1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Operating system??</a:t>
              </a:r>
            </a:p>
          </p:txBody>
        </p:sp>
      </p:grp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41300" y="1219200"/>
            <a:ext cx="44831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Here?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-152400" y="1231900"/>
            <a:ext cx="518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 main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()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 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9" name="Rectangle 17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1" name="Rectangle 19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6613" name="Rectangle 21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4" name="Rectangle 22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6617" name="Group 25"/>
          <p:cNvGrpSpPr>
            <a:grpSpLocks/>
          </p:cNvGrpSpPr>
          <p:nvPr/>
        </p:nvGrpSpPr>
        <p:grpSpPr bwMode="auto">
          <a:xfrm>
            <a:off x="5797550" y="1905000"/>
            <a:ext cx="1627188" cy="1219200"/>
            <a:chOff x="3815" y="2496"/>
            <a:chExt cx="1025" cy="768"/>
          </a:xfrm>
        </p:grpSpPr>
        <p:grpSp>
          <p:nvGrpSpPr>
            <p:cNvPr id="366618" name="Group 26"/>
            <p:cNvGrpSpPr>
              <a:grpSpLocks/>
            </p:cNvGrpSpPr>
            <p:nvPr/>
          </p:nvGrpSpPr>
          <p:grpSpPr bwMode="auto">
            <a:xfrm>
              <a:off x="3815" y="2496"/>
              <a:ext cx="1025" cy="768"/>
              <a:chOff x="3815" y="1728"/>
              <a:chExt cx="1025" cy="768"/>
            </a:xfrm>
          </p:grpSpPr>
          <p:sp>
            <p:nvSpPr>
              <p:cNvPr id="366619" name="Rectangle 27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20" name="Text Box 28"/>
              <p:cNvSpPr txBox="1">
                <a:spLocks noChangeArrowheads="1"/>
              </p:cNvSpPr>
              <p:nvPr/>
            </p:nvSpPr>
            <p:spPr bwMode="auto">
              <a:xfrm>
                <a:off x="3815" y="1728"/>
                <a:ext cx="10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6666"/>
                    </a:solidFill>
                  </a:rPr>
                  <a:t>iptr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6622" name="Group 30"/>
          <p:cNvGrpSpPr>
            <a:grpSpLocks/>
          </p:cNvGrpSpPr>
          <p:nvPr/>
        </p:nvGrpSpPr>
        <p:grpSpPr bwMode="auto">
          <a:xfrm flipV="1">
            <a:off x="7315200" y="2514600"/>
            <a:ext cx="774700" cy="3962400"/>
            <a:chOff x="4600" y="1968"/>
            <a:chExt cx="488" cy="1132"/>
          </a:xfrm>
        </p:grpSpPr>
        <p:sp>
          <p:nvSpPr>
            <p:cNvPr id="366623" name="Freeform 31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00808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4" name="Oval 32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784991" y="3598044"/>
            <a:ext cx="3748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What address does </a:t>
            </a:r>
            <a:r>
              <a:rPr lang="en-US" sz="2000" dirty="0" err="1" smtClean="0">
                <a:solidFill>
                  <a:srgbClr val="6600CC"/>
                </a:solidFill>
              </a:rPr>
              <a:t>iptr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smtClean="0"/>
              <a:t>hold?</a:t>
            </a:r>
            <a:endParaRPr lang="en-US" sz="2000" dirty="0"/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6553200" y="2357438"/>
            <a:ext cx="785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?????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366628" name="Text Box 36"/>
          <p:cNvSpPr txBox="1">
            <a:spLocks noChangeArrowheads="1"/>
          </p:cNvSpPr>
          <p:nvPr/>
        </p:nvSpPr>
        <p:spPr bwMode="auto">
          <a:xfrm>
            <a:off x="0" y="4089737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Who knows??? </a:t>
            </a:r>
            <a:r>
              <a:rPr lang="en-US" sz="2000" dirty="0" smtClean="0"/>
              <a:t>Since the programmer </a:t>
            </a:r>
            <a:r>
              <a:rPr lang="en-US" sz="2000" dirty="0" smtClean="0">
                <a:solidFill>
                  <a:srgbClr val="FF0066"/>
                </a:solidFill>
              </a:rPr>
              <a:t>didn’t initialize it</a:t>
            </a:r>
            <a:r>
              <a:rPr lang="en-US" sz="2000" dirty="0" smtClean="0"/>
              <a:t>, it </a:t>
            </a:r>
            <a:r>
              <a:rPr lang="en-US" sz="2000" dirty="0"/>
              <a:t>points </a:t>
            </a:r>
            <a:r>
              <a:rPr lang="en-US" sz="2000" dirty="0" smtClean="0"/>
              <a:t>to some random spot in </a:t>
            </a:r>
            <a:r>
              <a:rPr lang="en-US" sz="2000" dirty="0"/>
              <a:t>memory!</a:t>
            </a:r>
          </a:p>
        </p:txBody>
      </p:sp>
      <p:grpSp>
        <p:nvGrpSpPr>
          <p:cNvPr id="366636" name="Group 44"/>
          <p:cNvGrpSpPr>
            <a:grpSpLocks/>
          </p:cNvGrpSpPr>
          <p:nvPr/>
        </p:nvGrpSpPr>
        <p:grpSpPr bwMode="auto">
          <a:xfrm>
            <a:off x="4953000" y="5257800"/>
            <a:ext cx="2667000" cy="1254125"/>
            <a:chOff x="3120" y="3312"/>
            <a:chExt cx="1680" cy="790"/>
          </a:xfrm>
        </p:grpSpPr>
        <p:pic>
          <p:nvPicPr>
            <p:cNvPr id="366637" name="Picture 45" descr="NA00386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312"/>
              <a:ext cx="864" cy="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6638" name="Text Box 46"/>
            <p:cNvSpPr txBox="1">
              <a:spLocks noChangeArrowheads="1"/>
            </p:cNvSpPr>
            <p:nvPr/>
          </p:nvSpPr>
          <p:spPr bwMode="auto">
            <a:xfrm>
              <a:off x="3120" y="3504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CRASH!</a:t>
              </a:r>
              <a:endParaRPr lang="en-US" dirty="0"/>
            </a:p>
          </p:txBody>
        </p:sp>
      </p:grp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381000" y="5153561"/>
            <a:ext cx="42830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Moral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You </a:t>
            </a:r>
            <a:r>
              <a:rPr lang="en-US" sz="2000" dirty="0"/>
              <a:t>must always </a:t>
            </a:r>
            <a:r>
              <a:rPr lang="en-US" sz="2000" dirty="0" smtClean="0">
                <a:solidFill>
                  <a:srgbClr val="6600CC"/>
                </a:solidFill>
              </a:rPr>
              <a:t>set the value </a:t>
            </a:r>
            <a:r>
              <a:rPr lang="en-US" sz="2000" dirty="0" smtClean="0"/>
              <a:t>of a pointer variable </a:t>
            </a:r>
            <a:r>
              <a:rPr lang="en-US" sz="2000" dirty="0"/>
              <a:t>before using the </a:t>
            </a:r>
            <a:r>
              <a:rPr lang="en-US" sz="2000" dirty="0" smtClean="0">
                <a:solidFill>
                  <a:srgbClr val="6600CC"/>
                </a:solidFill>
              </a:rPr>
              <a:t>* </a:t>
            </a:r>
            <a:r>
              <a:rPr lang="en-US" sz="2000" dirty="0">
                <a:solidFill>
                  <a:srgbClr val="6600CC"/>
                </a:solidFill>
              </a:rPr>
              <a:t>operator </a:t>
            </a:r>
            <a:r>
              <a:rPr lang="en-US" sz="2000" dirty="0"/>
              <a:t>on it!</a:t>
            </a:r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>
            <a:off x="228600" y="1973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52400" y="2244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a typeface="MS Mincho" pitchFamily="49" charset="-128"/>
              </a:rPr>
              <a:t>  *</a:t>
            </a:r>
            <a:r>
              <a:rPr lang="en-US" sz="1800" dirty="0" err="1">
                <a:solidFill>
                  <a:schemeClr val="tx1"/>
                </a:solidFill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= 123456; // </a:t>
            </a:r>
            <a:r>
              <a:rPr lang="en-US" sz="1600" dirty="0">
                <a:solidFill>
                  <a:schemeClr val="tx1"/>
                </a:solidFill>
                <a:ea typeface="MS Mincho" pitchFamily="49" charset="-128"/>
              </a:rPr>
              <a:t>#1 mistake!</a:t>
            </a:r>
            <a:endParaRPr lang="en-US" sz="1200" dirty="0">
              <a:solidFill>
                <a:schemeClr val="tx1"/>
              </a:solidFill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800" dirty="0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241300" y="24214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509124" y="2117416"/>
            <a:ext cx="4169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someVar</a:t>
            </a:r>
            <a:r>
              <a:rPr lang="en-US" sz="1800" dirty="0" smtClean="0">
                <a:solidFill>
                  <a:srgbClr val="6600CC"/>
                </a:solidFill>
              </a:rPr>
              <a:t>;</a:t>
            </a:r>
            <a:br>
              <a:rPr lang="en-US" sz="1800" dirty="0" smtClean="0">
                <a:solidFill>
                  <a:srgbClr val="6600CC"/>
                </a:solidFill>
              </a:rPr>
            </a:br>
            <a:r>
              <a:rPr lang="en-US" sz="1800" dirty="0" err="1" smtClean="0">
                <a:solidFill>
                  <a:srgbClr val="6600CC"/>
                </a:solidFill>
              </a:rPr>
              <a:t>iptr</a:t>
            </a:r>
            <a:r>
              <a:rPr lang="en-US" sz="1800" dirty="0" smtClean="0">
                <a:solidFill>
                  <a:srgbClr val="6600CC"/>
                </a:solidFill>
              </a:rPr>
              <a:t> = &amp;</a:t>
            </a:r>
            <a:r>
              <a:rPr lang="en-US" sz="1800" dirty="0" err="1" smtClean="0">
                <a:solidFill>
                  <a:srgbClr val="6600CC"/>
                </a:solidFill>
              </a:rPr>
              <a:t>someVar</a:t>
            </a:r>
            <a:r>
              <a:rPr lang="en-US" sz="1800" dirty="0" smtClean="0">
                <a:solidFill>
                  <a:srgbClr val="6600CC"/>
                </a:solidFill>
              </a:rPr>
              <a:t>;  // now </a:t>
            </a:r>
            <a:r>
              <a:rPr lang="en-US" sz="1800" dirty="0" err="1" smtClean="0">
                <a:solidFill>
                  <a:srgbClr val="6600CC"/>
                </a:solidFill>
              </a:rPr>
              <a:t>iptr</a:t>
            </a:r>
            <a:r>
              <a:rPr lang="en-US" sz="1800" dirty="0" smtClean="0">
                <a:solidFill>
                  <a:srgbClr val="6600CC"/>
                </a:solidFill>
              </a:rPr>
              <a:t> is valid!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286000" y="2683184"/>
            <a:ext cx="2209800" cy="4604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 smtClean="0">
                <a:solidFill>
                  <a:srgbClr val="FF0066"/>
                </a:solidFill>
              </a:rPr>
              <a:t>// A-OK now!</a:t>
            </a:r>
          </a:p>
        </p:txBody>
      </p:sp>
      <p:sp>
        <p:nvSpPr>
          <p:cNvPr id="366632" name="Text Box 40"/>
          <p:cNvSpPr txBox="1">
            <a:spLocks noChangeArrowheads="1"/>
          </p:cNvSpPr>
          <p:nvPr/>
        </p:nvSpPr>
        <p:spPr bwMode="auto">
          <a:xfrm>
            <a:off x="1282838" y="2245807"/>
            <a:ext cx="1014166" cy="36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123456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3257E-7 L 0.54601 0.612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306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4.33727E-6 L 0.00018 0.07078 " pathEditMode="relative" ptsTypes="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utoUpdateAnimBg="0"/>
      <p:bldP spid="366626" grpId="0" autoUpdateAnimBg="0"/>
      <p:bldP spid="366627" grpId="0" autoUpdateAnimBg="0"/>
      <p:bldP spid="366628" grpId="0" autoUpdateAnimBg="0"/>
      <p:bldP spid="366639" grpId="0" autoUpdateAnimBg="0"/>
      <p:bldP spid="49" grpId="0" animBg="1"/>
      <p:bldP spid="49" grpId="1" animBg="1"/>
      <p:bldP spid="2" grpId="0"/>
      <p:bldP spid="51" grpId="0" animBg="1"/>
      <p:bldP spid="51" grpId="1" animBg="1"/>
      <p:bldP spid="52" grpId="0" autoUpdateAnimBg="0"/>
      <p:bldP spid="54" grpId="0" animBg="1"/>
      <p:bldP spid="366632" grpId="0" autoUpdateAnimBg="0"/>
      <p:bldP spid="3666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0E86-F21F-466F-948A-7F463F5B56DE}" type="slidenum">
              <a:rPr lang="en-US"/>
              <a:pPr/>
              <a:t>15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669925" y="1112838"/>
            <a:ext cx="673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Write a function called swap that accepts two</a:t>
            </a:r>
            <a:br>
              <a:rPr lang="en-US" dirty="0"/>
            </a:br>
            <a:r>
              <a:rPr lang="en-US" dirty="0"/>
              <a:t>pointers to integers and swaps the two values </a:t>
            </a:r>
            <a:br>
              <a:rPr lang="en-US" dirty="0"/>
            </a:br>
            <a:r>
              <a:rPr lang="en-US" dirty="0"/>
              <a:t>pointed to by the pointers.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050925" y="3475038"/>
            <a:ext cx="3438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a=5, b=6;</a:t>
            </a:r>
          </a:p>
          <a:p>
            <a:endParaRPr lang="en-US" dirty="0"/>
          </a:p>
          <a:p>
            <a:r>
              <a:rPr lang="en-US" dirty="0"/>
              <a:t>   swap(&amp;a, &amp;b);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a; // prints 6;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b; // prints 5</a:t>
            </a:r>
          </a:p>
          <a:p>
            <a:r>
              <a:rPr lang="en-US" dirty="0"/>
              <a:t>}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5867400" y="2819400"/>
            <a:ext cx="2362200" cy="1600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Prize: 3 prize </a:t>
            </a:r>
            <a:br>
              <a:rPr lang="en-US"/>
            </a:br>
            <a:r>
              <a:rPr lang="en-US"/>
              <a:t>tickets (and </a:t>
            </a:r>
            <a:br>
              <a:rPr lang="en-US"/>
            </a:br>
            <a:r>
              <a:rPr lang="en-US"/>
              <a:t>maybe some </a:t>
            </a:r>
            <a:br>
              <a:rPr lang="en-US"/>
            </a:br>
            <a:r>
              <a:rPr lang="en-US"/>
              <a:t>candy)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1600" y="5004137"/>
            <a:ext cx="350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Hint: </a:t>
            </a:r>
            <a:r>
              <a:rPr lang="en-US" sz="2000" dirty="0" smtClean="0"/>
              <a:t>Make sure you never use a pointer unless you point it to a variable first!!!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7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E23-5291-4273-8710-FD9DF2192791}" type="slidenum">
              <a:rPr lang="en-US"/>
              <a:pPr/>
              <a:t>16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Class Challenge Solution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58084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2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3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4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8097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8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58101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58102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58103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04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05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58107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58108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58109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10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11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>
            <a:off x="496888" y="46893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58116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63500" y="1379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18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58119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58120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1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2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3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58124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58125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58126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7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8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58130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8131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32" name="Line 52"/>
          <p:cNvSpPr>
            <a:spLocks noChangeShapeType="1"/>
          </p:cNvSpPr>
          <p:nvPr/>
        </p:nvSpPr>
        <p:spPr bwMode="auto">
          <a:xfrm>
            <a:off x="365125" y="19169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33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58134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58135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36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37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38" name="Text Box 58"/>
          <p:cNvSpPr txBox="1">
            <a:spLocks noChangeArrowheads="1"/>
          </p:cNvSpPr>
          <p:nvPr/>
        </p:nvSpPr>
        <p:spPr bwMode="auto">
          <a:xfrm>
            <a:off x="6858000" y="624046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-23</a:t>
            </a:r>
          </a:p>
        </p:txBody>
      </p:sp>
      <p:sp>
        <p:nvSpPr>
          <p:cNvPr id="558139" name="Line 59"/>
          <p:cNvSpPr>
            <a:spLocks noChangeShapeType="1"/>
          </p:cNvSpPr>
          <p:nvPr/>
        </p:nvSpPr>
        <p:spPr bwMode="auto">
          <a:xfrm>
            <a:off x="365125" y="21725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0" name="AutoShape 60"/>
          <p:cNvSpPr>
            <a:spLocks noChangeArrowheads="1"/>
          </p:cNvSpPr>
          <p:nvPr/>
        </p:nvSpPr>
        <p:spPr bwMode="auto">
          <a:xfrm>
            <a:off x="1803400" y="576263"/>
            <a:ext cx="3424238" cy="1295400"/>
          </a:xfrm>
          <a:prstGeom prst="wedgeRoundRectCallout">
            <a:avLst>
              <a:gd name="adj1" fmla="val -46384"/>
              <a:gd name="adj2" fmla="val 69977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Get the value stored at location 9240…</a:t>
            </a:r>
          </a:p>
          <a:p>
            <a:pPr algn="ctr"/>
            <a:r>
              <a:rPr lang="en-US"/>
              <a:t>and put it in </a:t>
            </a:r>
            <a:r>
              <a:rPr lang="en-US">
                <a:solidFill>
                  <a:srgbClr val="6600CC"/>
                </a:solidFill>
              </a:rPr>
              <a:t>temp</a:t>
            </a:r>
            <a:r>
              <a:rPr lang="en-US"/>
              <a:t>.</a:t>
            </a:r>
          </a:p>
        </p:txBody>
      </p:sp>
      <p:sp>
        <p:nvSpPr>
          <p:cNvPr id="558141" name="Text Box 61"/>
          <p:cNvSpPr txBox="1">
            <a:spLocks noChangeArrowheads="1"/>
          </p:cNvSpPr>
          <p:nvPr/>
        </p:nvSpPr>
        <p:spPr bwMode="auto">
          <a:xfrm>
            <a:off x="7029450" y="3444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42" name="Line 62"/>
          <p:cNvSpPr>
            <a:spLocks noChangeShapeType="1"/>
          </p:cNvSpPr>
          <p:nvPr/>
        </p:nvSpPr>
        <p:spPr bwMode="auto">
          <a:xfrm>
            <a:off x="357188" y="24582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3" name="AutoShape 63"/>
          <p:cNvSpPr>
            <a:spLocks noChangeArrowheads="1"/>
          </p:cNvSpPr>
          <p:nvPr/>
        </p:nvSpPr>
        <p:spPr bwMode="auto">
          <a:xfrm>
            <a:off x="2854325" y="969963"/>
            <a:ext cx="2289175" cy="1069975"/>
          </a:xfrm>
          <a:prstGeom prst="wedgeRoundRectCallout">
            <a:avLst>
              <a:gd name="adj1" fmla="val -96046"/>
              <a:gd name="adj2" fmla="val 82940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9244…</a:t>
            </a:r>
          </a:p>
        </p:txBody>
      </p:sp>
      <p:sp>
        <p:nvSpPr>
          <p:cNvPr id="558144" name="AutoShape 64"/>
          <p:cNvSpPr>
            <a:spLocks noChangeArrowheads="1"/>
          </p:cNvSpPr>
          <p:nvPr/>
        </p:nvSpPr>
        <p:spPr bwMode="auto">
          <a:xfrm>
            <a:off x="762000" y="990600"/>
            <a:ext cx="1905000" cy="1163638"/>
          </a:xfrm>
          <a:prstGeom prst="wedgeRoundRectCallout">
            <a:avLst>
              <a:gd name="adj1" fmla="val -43500"/>
              <a:gd name="adj2" fmla="val 72236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into location 9240.</a:t>
            </a:r>
          </a:p>
        </p:txBody>
      </p:sp>
      <p:sp>
        <p:nvSpPr>
          <p:cNvPr id="558145" name="Text Box 65"/>
          <p:cNvSpPr txBox="1">
            <a:spLocks noChangeArrowheads="1"/>
          </p:cNvSpPr>
          <p:nvPr/>
        </p:nvSpPr>
        <p:spPr bwMode="auto">
          <a:xfrm>
            <a:off x="7021513" y="40830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58146" name="Line 66"/>
          <p:cNvSpPr>
            <a:spLocks noChangeShapeType="1"/>
          </p:cNvSpPr>
          <p:nvPr/>
        </p:nvSpPr>
        <p:spPr bwMode="auto">
          <a:xfrm>
            <a:off x="328613" y="27313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7" name="AutoShape 67"/>
          <p:cNvSpPr>
            <a:spLocks noChangeArrowheads="1"/>
          </p:cNvSpPr>
          <p:nvPr/>
        </p:nvSpPr>
        <p:spPr bwMode="auto">
          <a:xfrm>
            <a:off x="1982788" y="787400"/>
            <a:ext cx="2317750" cy="1530350"/>
          </a:xfrm>
          <a:prstGeom prst="wedgeRoundRectCallout">
            <a:avLst>
              <a:gd name="adj1" fmla="val -95481"/>
              <a:gd name="adj2" fmla="val 73028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in temp and store it in location 9244…</a:t>
            </a:r>
          </a:p>
        </p:txBody>
      </p:sp>
      <p:sp>
        <p:nvSpPr>
          <p:cNvPr id="558148" name="Line 68"/>
          <p:cNvSpPr>
            <a:spLocks noChangeShapeType="1"/>
          </p:cNvSpPr>
          <p:nvPr/>
        </p:nvSpPr>
        <p:spPr bwMode="auto">
          <a:xfrm>
            <a:off x="128588" y="30297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67 0.04673 -0.08316 0.0937 -0.08472 0.15988 C -0.08629 0.22605 -0.04792 0.31119 -0.00955 0.39657 " pathEditMode="relative" ptsTypes="aaA">
                                      <p:cBhvr>
                                        <p:cTn id="103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558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93 L 0.00087 -0.0930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6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5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39657 C -0.04028 0.34891 -0.07101 0.30148 -0.06962 0.25058 C -0.06823 0.19967 -0.03455 0.14507 -0.00087 0.0907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15294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4" grpId="1" animBg="1"/>
      <p:bldP spid="558106" grpId="0"/>
      <p:bldP spid="558106" grpId="1"/>
      <p:bldP spid="558112" grpId="0"/>
      <p:bldP spid="558112" grpId="1"/>
      <p:bldP spid="558113" grpId="0" animBg="1"/>
      <p:bldP spid="558113" grpId="1" animBg="1"/>
      <p:bldP spid="558114" grpId="0"/>
      <p:bldP spid="558115" grpId="0"/>
      <p:bldP spid="558115" grpId="1"/>
      <p:bldP spid="558115" grpId="2"/>
      <p:bldP spid="558116" grpId="0"/>
      <p:bldP spid="558116" grpId="1"/>
      <p:bldP spid="558116" grpId="2"/>
      <p:bldP spid="558117" grpId="0" animBg="1"/>
      <p:bldP spid="558117" grpId="1" animBg="1"/>
      <p:bldP spid="558123" grpId="0"/>
      <p:bldP spid="558123" grpId="1"/>
      <p:bldP spid="558129" grpId="0"/>
      <p:bldP spid="558129" grpId="1"/>
      <p:bldP spid="558132" grpId="0" animBg="1"/>
      <p:bldP spid="558132" grpId="1" animBg="1"/>
      <p:bldP spid="558138" grpId="0"/>
      <p:bldP spid="558138" grpId="1"/>
      <p:bldP spid="558138" grpId="2"/>
      <p:bldP spid="558139" grpId="0" animBg="1"/>
      <p:bldP spid="558139" grpId="1" animBg="1"/>
      <p:bldP spid="558140" grpId="0" animBg="1"/>
      <p:bldP spid="558140" grpId="1" animBg="1"/>
      <p:bldP spid="558141" grpId="0"/>
      <p:bldP spid="558141" grpId="1"/>
      <p:bldP spid="558141" grpId="2"/>
      <p:bldP spid="558142" grpId="0" animBg="1"/>
      <p:bldP spid="558142" grpId="1" animBg="1"/>
      <p:bldP spid="558143" grpId="0" animBg="1"/>
      <p:bldP spid="558143" grpId="1" animBg="1"/>
      <p:bldP spid="558144" grpId="0" animBg="1"/>
      <p:bldP spid="558144" grpId="1" animBg="1"/>
      <p:bldP spid="558145" grpId="0"/>
      <p:bldP spid="558145" grpId="1"/>
      <p:bldP spid="558146" grpId="0" animBg="1"/>
      <p:bldP spid="558146" grpId="1" animBg="1"/>
      <p:bldP spid="558147" grpId="0" animBg="1"/>
      <p:bldP spid="558147" grpId="1" animBg="1"/>
      <p:bldP spid="558148" grpId="0" animBg="1"/>
      <p:bldP spid="5581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17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</a:t>
            </a:r>
            <a:r>
              <a:rPr lang="en-US" sz="3600" dirty="0" smtClean="0"/>
              <a:t>Solution #1</a:t>
            </a:r>
            <a:endParaRPr lang="en-US" sz="3600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97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60178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0179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88" name="AutoShape 60"/>
          <p:cNvSpPr>
            <a:spLocks noChangeArrowheads="1"/>
          </p:cNvSpPr>
          <p:nvPr/>
        </p:nvSpPr>
        <p:spPr bwMode="auto">
          <a:xfrm>
            <a:off x="2709863" y="684213"/>
            <a:ext cx="2312987" cy="1187450"/>
          </a:xfrm>
          <a:prstGeom prst="wedgeRoundRectCallout">
            <a:avLst>
              <a:gd name="adj1" fmla="val -83838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9240…</a:t>
            </a:r>
          </a:p>
        </p:txBody>
      </p:sp>
      <p:sp>
        <p:nvSpPr>
          <p:cNvPr id="560189" name="AutoShape 61"/>
          <p:cNvSpPr>
            <a:spLocks noChangeArrowheads="1"/>
          </p:cNvSpPr>
          <p:nvPr/>
        </p:nvSpPr>
        <p:spPr bwMode="auto">
          <a:xfrm>
            <a:off x="968375" y="690563"/>
            <a:ext cx="1800225" cy="1187450"/>
          </a:xfrm>
          <a:prstGeom prst="wedgeRoundRectCallout">
            <a:avLst>
              <a:gd name="adj1" fmla="val -43120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 location 50000!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7026275" y="34369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0191" name="AutoShape 63"/>
          <p:cNvSpPr>
            <a:spLocks noChangeArrowheads="1"/>
          </p:cNvSpPr>
          <p:nvPr/>
        </p:nvSpPr>
        <p:spPr bwMode="auto">
          <a:xfrm>
            <a:off x="2971800" y="5543550"/>
            <a:ext cx="2133600" cy="13716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CRASH!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1198" y="1036081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Problem: </a:t>
            </a:r>
            <a:r>
              <a:rPr lang="en-US" sz="1800" dirty="0" smtClean="0"/>
              <a:t>In this solution,</a:t>
            </a:r>
            <a:br>
              <a:rPr lang="en-US" sz="1800" dirty="0" smtClean="0"/>
            </a:br>
            <a:r>
              <a:rPr lang="en-US" sz="1800" dirty="0" smtClean="0"/>
              <a:t>we use a pointer without first</a:t>
            </a:r>
            <a:br>
              <a:rPr lang="en-US" sz="1800" dirty="0" smtClean="0"/>
            </a:br>
            <a:r>
              <a:rPr lang="en-US" sz="1800" dirty="0" smtClean="0"/>
              <a:t>pointing it at a variable!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03 -0.01203 -0.02969 -0.0118 -0.0448 -0.01273 C -0.06511 -0.01064 -0.06841 -0.01296 -0.07848 0.00856 C -0.08247 0.02753 -0.07917 0.04558 -0.07691 0.06502 C -0.0757 0.10111 -0.07466 0.14322 -0.10504 0.15687 C -0.11407 0.16104 -0.11146 0.15988 -0.12084 0.16104 C -0.15018 0.15757 -0.16129 0.15803 -0.18403 0.13651 C -0.19948 0.12193 -0.20539 0.11869 -0.21389 0.09718 C -0.21615 0.08029 -0.21823 0.06687 -0.21928 0.04905 C -0.2191 0.0317 -0.22205 0.01342 -0.21684 -0.00208 C -0.2099 -0.0236 -0.19167 -0.02591 -0.17761 -0.03286 C -0.16875 -0.03725 -0.16059 -0.04095 -0.15139 -0.04396 C -0.13994 -0.05206 -0.12362 -0.05784 -0.11441 -0.06941 C -0.10157 -0.08584 -0.08855 -0.10296 -0.07553 -0.11939 C -0.07153 -0.12448 -0.06754 -0.12957 -0.06407 -0.13535 C -0.05869 -0.14461 -0.04879 -0.16404 -0.04879 -0.16404 C -0.04428 -0.18255 -0.03803 -0.20037 -0.03525 -0.21957 C -0.03559 -0.2249 -0.03542 -0.23022 -0.03612 -0.23554 C -0.04011 -0.26238 -0.06719 -0.264 -0.08247 -0.26654 C -0.09757 -0.264 -0.09132 -0.26608 -0.10174 -0.26122 C -0.11198 -0.25174 -0.12414 -0.24549 -0.13282 -0.23346 C -0.13594 -0.22952 -0.1375 -0.22374 -0.14098 -0.21957 C -0.14271 -0.21726 -0.14532 -0.21634 -0.1474 -0.21448 C -0.15573 -0.20546 -0.16303 -0.19389 -0.17119 -0.18464 C -0.19619 -0.15618 -0.22171 -0.13304 -0.25521 -0.12888 C -0.26719 -0.13026 -0.27952 -0.13026 -0.2915 -0.13327 C -0.32466 -0.1416 -0.3573 -0.16682 -0.3849 -0.19181 C -0.39098 -0.19736 -0.39636 -0.20384 -0.40244 -0.20893 C -0.41546 -0.21981 -0.43056 -0.22675 -0.44254 -0.2397 C -0.45226 -0.25012 -0.46042 -0.25659 -0.47205 -0.26007 C -0.47639 -0.25891 -0.48091 -0.25937 -0.48507 -0.25706 C -0.49115 -0.25359 -0.50244 -0.23461 -0.5073 -0.22837 C -0.51823 -0.21333 -0.529 -0.20268 -0.53612 -0.18464 C -0.53803 -0.17399 -0.54011 -0.16543 -0.5408 -0.15479 C -0.54063 -0.14646 -0.5408 -0.13813 -0.54011 -0.13003 C -0.53855 -0.11175 -0.53056 -0.09278 -0.52327 -0.07774 C -0.51042 -0.05137 -0.49375 -0.01828 -0.46962 -0.0074 C -0.4474 0.00278 -0.42466 0.01319 -0.40573 0.03216 C -0.39375 0.04419 -0.38108 0.06363 -0.37119 0.07682 C -0.35712 0.09533 -0.3441 0.1136 -0.33525 0.13767 C -0.32431 0.16682 -0.32066 0.19921 -0.31441 0.23045 C -0.31476 0.24294 -0.31007 0.25844 -0.32014 0.26099 C -0.35417 0.25729 -0.38837 0.25497 -0.4224 0.25173 C -0.43351 0.24688 -0.43264 0.24734 -0.44011 0.24109 C -0.44862 0.22559 -0.45521 0.20847 -0.46337 0.19297 C -0.46441 0.19019 -0.46476 0.18741 -0.46563 0.18464 C -0.46684 0.1814 -0.46823 0.17793 -0.46962 0.17492 C -0.48733 0.1416 -0.51042 0.1143 -0.52969 0.08329 C -0.53594 0.07288 -0.54184 0.06131 -0.54723 0.04998 C -0.55 0.04465 -0.55157 0.03795 -0.55521 0.03309 C -0.56285 0.02291 -0.57084 0.01203 -0.57934 0.00324 C -0.59514 -0.01296 -0.61441 -0.02429 -0.63212 -0.03609 C -0.64254 -0.04304 -0.65087 -0.04975 -0.6625 -0.05206 C -0.66598 -0.05137 -0.66962 -0.05183 -0.67292 -0.04998 C -0.675 -0.04882 -0.67761 -0.04396 -0.67761 -0.04396 C -0.68073 -0.03378 -0.68056 -0.02337 -0.68247 -0.01273 C -0.68681 0.03956 -0.66719 0.08607 -0.63768 0.11939 C -0.62066 0.13859 -0.60087 0.15224 -0.58403 0.17145 C -0.56424 0.19435 -0.54601 0.22189 -0.53525 0.25382 C -0.53125 0.26562 -0.52987 0.27881 -0.52639 0.29084 C -0.52362 0.31559 -0.52518 0.34058 -0.51771 0.36372 C -0.50313 0.40838 -0.47257 0.44863 -0.43698 0.46182 C -0.42101 0.46761 -0.40417 0.46807 -0.38803 0.46923 C -0.375 0.46645 -0.36094 0.46761 -0.34879 0.46067 C -0.31146 0.43938 -0.27292 0.41555 -0.2448 0.37529 C -0.23143 0.35608 -0.22136 0.33572 -0.21615 0.31027 C -0.21337 0.29616 -0.20816 0.2677 -0.20816 0.2677 C -0.20608 0.24341 -0.20261 0.22004 -0.2 0.19621 C -0.19827 0.17862 -0.19532 0.14391 -0.19532 0.14391 C -0.19323 0.08677 -0.17917 0.03378 -0.17362 -0.02221 C -0.17344 -0.0273 -0.17344 -0.03216 -0.17292 -0.03725 C -0.1724 -0.0472 -0.17119 -0.0671 -0.17119 -0.0671 C -0.17171 -0.08052 -0.17275 -0.09417 -0.17292 -0.10759 C -0.17344 -0.14623 -0.16997 -0.20893 -0.14323 -0.23554 C -0.13542 -0.24341 -0.125 -0.2515 -0.11615 -0.25706 C -0.07917 -0.27881 -0.09532 -0.26816 -0.0665 -0.28251 C -0.05261 -0.28945 -0.03646 -0.29847 -0.02171 -0.30056 C -0.00348 -0.30009 0.03437 -0.31097 0.04479 -0.27927 C 0.046 -0.26793 0.04253 -0.25937 0.03906 -0.24942 C 0.03368 -0.23415 0.0276 -0.22281 0.0151 -0.21842 C -0.04341 -0.22397 -0.07014 -0.26839 -0.11546 -0.3112 C -0.15452 -0.34868 -0.19653 -0.38084 -0.23681 -0.41578 C -0.2625 -0.43799 -0.2875 -0.46229 -0.31285 -0.48496 C -0.36181 -0.52846 -0.41042 -0.58376 -0.4691 -0.60227 C -0.48334 -0.6069 -0.49896 -0.60759 -0.51372 -0.60875 C -0.53143 -0.61268 -0.54844 -0.6143 -0.5665 -0.61291 C -0.58299 -0.60967 -0.58473 -0.6025 -0.59844 -0.59371 C -0.60747 -0.58792 -0.61789 -0.58422 -0.62639 -0.57682 C -0.65973 -0.54743 -0.68386 -0.51944 -0.69289 -0.46506 C -0.69219 -0.45141 -0.69462 -0.43082 -0.68889 -0.41902 C -0.67882 -0.39843 -0.66094 -0.38524 -0.65053 -0.36465 C -0.63924 -0.3422 -0.63125 -0.32578 -0.61771 -0.30472 C -0.61424 -0.2994 -0.60921 -0.29593 -0.60487 -0.29199 C -0.57744 -0.26677 -0.55678 -0.26007 -0.52483 -0.25821 C -0.4816 -0.25937 -0.44184 -0.26099 -0.39931 -0.25821 C -0.38507 -0.25312 -0.37101 -0.24942 -0.35695 -0.24433 C -0.34271 -0.2323 -0.33716 -0.23091 -0.3257 -0.21518 C -0.31615 -0.20222 -0.31268 -0.18163 -0.30643 -0.16636 C -0.30226 -0.15595 -0.29671 -0.14461 -0.2915 -0.13535 C -0.28351 -0.10204 -0.28004 -0.06479 -0.26164 -0.03818 C -0.25452 -0.028 -0.24705 -0.01805 -0.23612 -0.01597 C -0.22084 -0.01735 -0.22101 -0.0199 -0.2099 -0.03286 C -0.19775 -0.06178 -0.19705 -0.09556 -0.18959 -0.12679 C -0.18438 -0.14947 -0.17466 -0.17561 -0.16823 -0.19621 C -0.15191 -0.24595 -0.14098 -0.31559 -0.10747 -0.35169 C -0.08369 -0.37691 -0.05434 -0.38917 -0.02483 -0.39565 C -0.00573 -0.39357 0.01197 -0.39172 0.03038 -0.38593 C 0.04045 -0.37622 0.05364 -0.36765 0.06232 -0.35609 C 0.06701 -0.34984 0.06822 -0.34799 0.07361 -0.3422 C 0.07847 -0.33688 0.08368 -0.33272 0.08802 -0.32624 C 0.0927 -0.3193 0.09566 -0.31282 0.09756 -0.30403 C 0.09878 -0.29824 0.10069 -0.2869 0.10069 -0.2869 C 0.10052 -0.27765 0.10086 -0.26816 0.1 -0.25891 C 0.09878 -0.24549 0.08316 -0.23762 0.07586 -0.23346 C 0.071 -0.23068 0.06649 -0.22675 0.06145 -0.2249 C 0.01961 -0.20893 -0.02292 -0.2043 -0.0665 -0.20153 C -0.09462 -0.19528 -0.12362 -0.19181 -0.15209 -0.18857 C -0.16789 -0.18464 -0.18351 -0.18417 -0.19948 -0.18024 C -0.20643 -0.17816 -0.22084 -0.17376 -0.22084 -0.17376 C -0.23959 -0.16243 -0.25851 -0.15178 -0.27709 -0.13952 C -0.28125 -0.13674 -0.28507 -0.13258 -0.28976 -0.13003 C -0.30278 -0.1224 -0.31667 -0.11384 -0.32813 -0.10227 C -0.33698 -0.09324 -0.34584 -0.08283 -0.35365 -0.07242 C -0.36059 -0.06317 -0.36424 -0.04951 -0.37049 -0.03957 C -0.38073 -0.02268 -0.39115 -0.0074 -0.39931 0.0118 C -0.40556 0.02638 -0.40938 0.04373 -0.41285 0.05969 C -0.41494 0.06964 -0.41563 0.08098 -0.41841 0.0907 C -0.41945 0.09417 -0.42119 0.09695 -0.4224 0.10042 C -0.42362 0.10412 -0.42466 0.10805 -0.4257 0.11175 C -0.42934 0.12587 -0.4323 0.14068 -0.43612 0.15479 C -0.43785 0.16751 -0.43907 0.18024 -0.4408 0.19297 C -0.44219 0.2013 -0.4415 0.21032 -0.44323 0.21865 C -0.44358 0.22189 -0.44358 0.22582 -0.4441 0.22906 C -0.44445 0.23184 -0.44566 0.2367 -0.44566 0.2367 C -0.44653 0.26238 -0.44844 0.28575 -0.45365 0.31027 C -0.45434 0.31791 -0.45608 0.32508 -0.45695 0.33248 C -0.45747 0.33734 -0.45782 0.3422 -0.45869 0.3466 C -0.45903 0.34914 -0.46007 0.354 -0.46007 0.354 " pathEditMode="relative" ptsTypes="fffffffffffffffffffffffffffffffffffffffffffffffffffffffffffffffffffffffffffffffffffffffffffffffffffffffffffffffffffffffffffffffffffffffffA">
                                      <p:cBhvr>
                                        <p:cTn id="108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7" grpId="0"/>
      <p:bldP spid="560180" grpId="0" animBg="1"/>
      <p:bldP spid="560180" grpId="1" animBg="1"/>
      <p:bldP spid="560186" grpId="0"/>
      <p:bldP spid="560187" grpId="0" animBg="1"/>
      <p:bldP spid="560187" grpId="1" animBg="1"/>
      <p:bldP spid="560188" grpId="0" animBg="1"/>
      <p:bldP spid="560189" grpId="0" animBg="1"/>
      <p:bldP spid="560190" grpId="0"/>
      <p:bldP spid="560190" grpId="1"/>
      <p:bldP spid="5601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</a:t>
            </a:r>
            <a:r>
              <a:rPr lang="en-US" sz="3600" dirty="0" smtClean="0"/>
              <a:t>Solution #2</a:t>
            </a:r>
            <a:endParaRPr lang="en-US" sz="3600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01032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00000000</a:t>
            </a:r>
          </a:p>
          <a:p>
            <a:r>
              <a:rPr lang="en-US" sz="2000" b="1" dirty="0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64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9244</a:t>
            </a:r>
          </a:p>
        </p:txBody>
      </p: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782430" y="497969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>
            <a:off x="344488" y="25065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6773708" y="561815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9244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345260" y="27674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784573" y="625091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>
            <a:off x="128124" y="3031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481476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17168" y="477046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5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86000" y="50408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6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473384" y="52220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11430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Problem: </a:t>
            </a:r>
            <a:r>
              <a:rPr lang="en-US" sz="1800" dirty="0" smtClean="0"/>
              <a:t>In this solution,</a:t>
            </a:r>
            <a:br>
              <a:rPr lang="en-US" sz="1800" dirty="0" smtClean="0"/>
            </a:br>
            <a:r>
              <a:rPr lang="en-US" sz="1800" dirty="0" smtClean="0"/>
              <a:t>we swap the pointers but not</a:t>
            </a:r>
            <a:br>
              <a:rPr lang="en-US" sz="1800" dirty="0" smtClean="0"/>
            </a:br>
            <a:r>
              <a:rPr lang="en-US" sz="1800" dirty="0" smtClean="0"/>
              <a:t>the values they point to!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71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8645 " pathEditMode="relative" ptsTypes="AA">
                                      <p:cBhvr>
                                        <p:cTn id="91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6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94 L 0.00087 -0.09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8645 L 0.00035 0.0851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6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6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1" grpId="1"/>
      <p:bldP spid="560177" grpId="0"/>
      <p:bldP spid="560177" grpId="1"/>
      <p:bldP spid="560180" grpId="0" animBg="1"/>
      <p:bldP spid="560180" grpId="1" animBg="1"/>
      <p:bldP spid="560186" grpId="0"/>
      <p:bldP spid="560186" grpId="1"/>
      <p:bldP spid="560187" grpId="0" animBg="1"/>
      <p:bldP spid="560187" grpId="1" animBg="1"/>
      <p:bldP spid="560190" grpId="0"/>
      <p:bldP spid="560190" grpId="1"/>
      <p:bldP spid="560190" grpId="2"/>
      <p:bldP spid="560190" grpId="3"/>
      <p:bldP spid="65" grpId="0" animBg="1"/>
      <p:bldP spid="65" grpId="1" animBg="1"/>
      <p:bldP spid="66" grpId="0"/>
      <p:bldP spid="66" grpId="1"/>
      <p:bldP spid="66" grpId="2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 animBg="1"/>
      <p:bldP spid="70" grpId="1" animBg="1"/>
      <p:bldP spid="2" grpId="0"/>
      <p:bldP spid="72" grpId="0"/>
      <p:bldP spid="73" grpId="0" animBg="1"/>
      <p:bldP spid="7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19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 smtClean="0"/>
              <a:t>Arrays, Addresses and Pointers</a:t>
            </a:r>
            <a:endParaRPr lang="en-US" sz="30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089400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44636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Just like any other variable, every array has an address in memory and you can get it with the </a:t>
            </a:r>
            <a:r>
              <a:rPr lang="en-US" sz="1800" dirty="0" smtClean="0">
                <a:solidFill>
                  <a:srgbClr val="FF0000"/>
                </a:solidFill>
              </a:rPr>
              <a:t>&amp; operator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98057" y="45141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267122" y="48647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3370" y="4656990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>
                <a:solidFill>
                  <a:srgbClr val="FF0000"/>
                </a:solidFill>
              </a:rPr>
              <a:t>&amp;</a:t>
            </a:r>
            <a:r>
              <a:rPr lang="en-US" sz="1800" dirty="0" err="1"/>
              <a:t>nums</a:t>
            </a:r>
            <a:r>
              <a:rPr lang="en-US" sz="1800" dirty="0"/>
              <a:t>;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70688" y="4670422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// prints 9242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565768" y="1667470"/>
            <a:ext cx="37014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But… in C++ you don’t even need to use the </a:t>
            </a:r>
            <a:r>
              <a:rPr lang="en-US" sz="1800" dirty="0" smtClean="0">
                <a:solidFill>
                  <a:srgbClr val="FF0000"/>
                </a:solidFill>
              </a:rPr>
              <a:t>&amp;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operator</a:t>
            </a:r>
            <a:r>
              <a:rPr lang="en-US" sz="1800" dirty="0" smtClean="0"/>
              <a:t> to get an array’s address!</a:t>
            </a:r>
            <a:endParaRPr lang="en-US" sz="1800" dirty="0"/>
          </a:p>
        </p:txBody>
      </p:sp>
      <p:sp>
        <p:nvSpPr>
          <p:cNvPr id="106" name="Rectangle 105"/>
          <p:cNvSpPr/>
          <p:nvPr/>
        </p:nvSpPr>
        <p:spPr>
          <a:xfrm>
            <a:off x="513844" y="4992807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smtClean="0"/>
              <a:t>  </a:t>
            </a:r>
            <a:r>
              <a:rPr lang="en-US" sz="1800" dirty="0" err="1" smtClean="0"/>
              <a:t>nums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260968" y="51809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19945" y="5007847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// also prints 9242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457200" y="2658070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You can simply write the array’s name (without brackets) and C++ will give you the array’s address!</a:t>
            </a: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772400" y="3876606"/>
            <a:ext cx="1143000" cy="44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9933" y="3553752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243979" y="3557124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4920815" y="572869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And here’s how to make a pointer point to an array…</a:t>
            </a:r>
            <a:endParaRPr lang="en-US" sz="1800" dirty="0"/>
          </a:p>
        </p:txBody>
      </p:sp>
      <p:sp>
        <p:nvSpPr>
          <p:cNvPr id="120" name="Rectangle 119"/>
          <p:cNvSpPr/>
          <p:nvPr/>
        </p:nvSpPr>
        <p:spPr>
          <a:xfrm>
            <a:off x="494794" y="540746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   </a:t>
            </a:r>
            <a:r>
              <a:rPr lang="en-US" sz="1600" dirty="0" smtClean="0"/>
              <a:t>// </a:t>
            </a:r>
            <a:r>
              <a:rPr lang="en-US" sz="1600" dirty="0"/>
              <a:t>pointer to array</a:t>
            </a:r>
            <a:endParaRPr lang="en-US" sz="1800" dirty="0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266700" y="5610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8239125" y="356229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4343400" y="1334869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Question: </a:t>
            </a:r>
            <a:r>
              <a:rPr lang="en-US" sz="1800" dirty="0" smtClean="0"/>
              <a:t>So is </a:t>
            </a:r>
            <a:r>
              <a:rPr lang="en-US" sz="1800" dirty="0" smtClean="0">
                <a:solidFill>
                  <a:srgbClr val="6600CC"/>
                </a:solidFill>
              </a:rPr>
              <a:t>“</a:t>
            </a:r>
            <a:r>
              <a:rPr lang="en-US" sz="1800" dirty="0" err="1" smtClean="0">
                <a:solidFill>
                  <a:srgbClr val="6600CC"/>
                </a:solidFill>
              </a:rPr>
              <a:t>nums</a:t>
            </a:r>
            <a:r>
              <a:rPr lang="en-US" sz="1800" dirty="0" smtClean="0">
                <a:solidFill>
                  <a:srgbClr val="6600CC"/>
                </a:solidFill>
              </a:rPr>
              <a:t>” </a:t>
            </a:r>
            <a:r>
              <a:rPr lang="en-US" sz="1800" dirty="0" smtClean="0"/>
              <a:t>an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 smtClean="0"/>
              <a:t> or a </a:t>
            </a:r>
            <a:r>
              <a:rPr lang="en-US" sz="1800" dirty="0" smtClean="0">
                <a:solidFill>
                  <a:srgbClr val="FF0000"/>
                </a:solidFill>
              </a:rPr>
              <a:t>pointer</a:t>
            </a:r>
            <a:r>
              <a:rPr lang="en-US" sz="1800" dirty="0" smtClean="0"/>
              <a:t> or what?</a:t>
            </a:r>
            <a:endParaRPr lang="en-US" sz="1800" dirty="0"/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353858" y="2039288"/>
            <a:ext cx="472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Answer: </a:t>
            </a:r>
            <a:r>
              <a:rPr lang="en-US" sz="1800" dirty="0" smtClean="0">
                <a:solidFill>
                  <a:srgbClr val="6600CC"/>
                </a:solidFill>
              </a:rPr>
              <a:t>“</a:t>
            </a:r>
            <a:r>
              <a:rPr lang="en-US" sz="1800" dirty="0" err="1" smtClean="0">
                <a:solidFill>
                  <a:srgbClr val="6600CC"/>
                </a:solidFill>
              </a:rPr>
              <a:t>nums</a:t>
            </a:r>
            <a:r>
              <a:rPr lang="en-US" sz="1800" dirty="0" smtClean="0">
                <a:solidFill>
                  <a:srgbClr val="6600CC"/>
                </a:solidFill>
              </a:rPr>
              <a:t>” </a:t>
            </a:r>
            <a:r>
              <a:rPr lang="en-US" sz="1800" dirty="0" smtClean="0"/>
              <a:t>is just an array. </a:t>
            </a:r>
            <a:br>
              <a:rPr lang="en-US" sz="1800" dirty="0" smtClean="0"/>
            </a:br>
            <a:r>
              <a:rPr lang="en-US" sz="1800" dirty="0" smtClean="0"/>
              <a:t>But C++ lets you get its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</a:t>
            </a:r>
            <a:r>
              <a:rPr lang="en-US" sz="1800" dirty="0" smtClean="0"/>
              <a:t>without using the </a:t>
            </a:r>
            <a:r>
              <a:rPr lang="en-US" sz="1800" dirty="0" smtClean="0">
                <a:solidFill>
                  <a:srgbClr val="FF0000"/>
                </a:solidFill>
              </a:rPr>
              <a:t>&amp; </a:t>
            </a:r>
            <a:r>
              <a:rPr lang="en-US" sz="1800" dirty="0" smtClean="0"/>
              <a:t>so it looks like a pointer…</a:t>
            </a:r>
            <a:endParaRPr lang="en-US" sz="1800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41749" y="3486779"/>
            <a:ext cx="3349451" cy="1719794"/>
          </a:xfrm>
          <a:prstGeom prst="wedgeRoundRectCallout">
            <a:avLst>
              <a:gd name="adj1" fmla="val 98293"/>
              <a:gd name="adj2" fmla="val 967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a pointer variable.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Why?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/>
              <a:t>Because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a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variable that holds an address value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1879043" y="472270"/>
            <a:ext cx="3999243" cy="2583353"/>
          </a:xfrm>
          <a:prstGeom prst="wedgeRoundRectCallout">
            <a:avLst>
              <a:gd name="adj1" fmla="val 75117"/>
              <a:gd name="adj2" fmla="val 7384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just an 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holds three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regular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integer values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it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doesn’t hold an address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a pointer variable, so it’s not a pointer!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7051E-6 L -0.75451 0.159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26" y="795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8781E-6 L -0.7658 0.2077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9" y="1038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15399 0.3439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102" grpId="0" animBg="1"/>
      <p:bldP spid="102" grpId="1" animBg="1"/>
      <p:bldP spid="5" grpId="0"/>
      <p:bldP spid="104" grpId="0"/>
      <p:bldP spid="105" grpId="0"/>
      <p:bldP spid="106" grpId="0"/>
      <p:bldP spid="107" grpId="0" animBg="1"/>
      <p:bldP spid="107" grpId="1" animBg="1"/>
      <p:bldP spid="108" grpId="0"/>
      <p:bldP spid="109" grpId="0"/>
      <p:bldP spid="9" grpId="0" animBg="1"/>
      <p:bldP spid="9" grpId="1" animBg="1"/>
      <p:bldP spid="8" grpId="0" build="allAtOnce"/>
      <p:bldP spid="8" grpId="1" build="allAtOnce"/>
      <p:bldP spid="115" grpId="0" animBg="1"/>
      <p:bldP spid="115" grpId="1" animBg="1"/>
      <p:bldP spid="116" grpId="0" build="allAtOnce"/>
      <p:bldP spid="116" grpId="1" build="allAtOnce"/>
      <p:bldP spid="119" grpId="0"/>
      <p:bldP spid="120" grpId="0"/>
      <p:bldP spid="121" grpId="0" animBg="1"/>
      <p:bldP spid="121" grpId="1" animBg="1"/>
      <p:bldP spid="125" grpId="0" build="allAtOnce"/>
      <p:bldP spid="126" grpId="0"/>
      <p:bldP spid="128" grpId="0"/>
      <p:bldP spid="12" grpId="0" animBg="1"/>
      <p:bldP spid="12" grpId="1" animBg="1"/>
      <p:bldP spid="133" grpId="0" animBg="1"/>
      <p:bldP spid="1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C192-102A-47C9-976B-CC9205495587}" type="slidenum">
              <a:rPr lang="en-US"/>
              <a:pPr/>
              <a:t>2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Play….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558165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Programming Language Inventor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Or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Serial Killer</a:t>
            </a: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434975" y="5562600"/>
            <a:ext cx="8285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See if you can guess who uses a keyboard and who uses a chainsaw!</a:t>
            </a:r>
          </a:p>
        </p:txBody>
      </p:sp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457200" y="1981200"/>
          <a:ext cx="8351838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57" name="Bitmap Image" r:id="rId4" imgW="8352381" imgH="4505954" progId="Paint.Picture">
                  <p:embed/>
                </p:oleObj>
              </mc:Choice>
              <mc:Fallback>
                <p:oleObj name="Bitmap Image" r:id="rId4" imgW="8352381" imgH="450595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351838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20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 smtClean="0"/>
              <a:t>Arrays, Addresses and Pointers</a:t>
            </a:r>
            <a:endParaRPr lang="en-US" sz="30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91273" y="685800"/>
            <a:ext cx="4785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In C++, a pointer to an array can be used just as if it were an array itself!</a:t>
            </a:r>
            <a:endParaRPr lang="en-US" sz="1800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71016" y="54486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4794" y="4736068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  // pointer to array</a:t>
            </a:r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[2];  </a:t>
            </a:r>
            <a:endParaRPr lang="en-US" sz="1800" dirty="0"/>
          </a:p>
        </p:txBody>
      </p: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389557" y="1487269"/>
            <a:ext cx="4114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Or you can use the </a:t>
            </a:r>
            <a:r>
              <a:rPr lang="en-US" sz="1800" dirty="0" smtClean="0">
                <a:solidFill>
                  <a:srgbClr val="FF0000"/>
                </a:solidFill>
              </a:rPr>
              <a:t>* operator </a:t>
            </a:r>
            <a:r>
              <a:rPr lang="en-US" sz="1800" dirty="0" smtClean="0"/>
              <a:t>with your pointer to access the array’s contents.</a:t>
            </a:r>
            <a:endParaRPr lang="en-US" sz="1800" dirty="0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284704" y="5756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</a:t>
            </a:r>
            <a:r>
              <a:rPr lang="en-US" sz="1800" dirty="0" err="1" smtClean="0"/>
              <a:t>ptr</a:t>
            </a:r>
            <a:r>
              <a:rPr lang="en-US" sz="1800" dirty="0" smtClean="0"/>
              <a:t>;  </a:t>
            </a:r>
            <a:endParaRPr lang="en-US" sz="1800" dirty="0"/>
          </a:p>
        </p:txBody>
      </p:sp>
      <p:sp>
        <p:nvSpPr>
          <p:cNvPr id="63" name="Rectangle 62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[0</a:t>
            </a:r>
            <a:r>
              <a:rPr lang="en-US" sz="1600" dirty="0" smtClean="0">
                <a:solidFill>
                  <a:srgbClr val="FF0000"/>
                </a:solidFill>
              </a:rPr>
              <a:t>] or 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304800" y="60710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*(ptr+2);  </a:t>
            </a:r>
            <a:endParaRPr lang="en-US" sz="1800" dirty="0"/>
          </a:p>
        </p:txBody>
      </p:sp>
      <p:sp>
        <p:nvSpPr>
          <p:cNvPr id="67" name="Rectangle 66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 bwMode="auto">
          <a:xfrm>
            <a:off x="3125037" y="2512088"/>
            <a:ext cx="3064748" cy="1989574"/>
          </a:xfrm>
          <a:prstGeom prst="wedgeRoundRectCallout">
            <a:avLst>
              <a:gd name="adj1" fmla="val -92143"/>
              <a:gd name="adj2" fmla="val 895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two integer elements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from the top of the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153991" y="3135084"/>
            <a:ext cx="4005651" cy="1885053"/>
          </a:xfrm>
          <a:prstGeom prst="wedgeRoundRectCallout">
            <a:avLst>
              <a:gd name="adj1" fmla="val -64029"/>
              <a:gd name="adj2" fmla="val 818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at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9242</a:t>
            </a:r>
            <a:r>
              <a:rPr lang="en-US" sz="2000" dirty="0" smtClean="0"/>
              <a:t> – i.e.,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element of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ounded Rectangular Callout 67"/>
          <p:cNvSpPr/>
          <p:nvPr/>
        </p:nvSpPr>
        <p:spPr bwMode="auto">
          <a:xfrm>
            <a:off x="2071561" y="2351768"/>
            <a:ext cx="4117473" cy="2133595"/>
          </a:xfrm>
          <a:prstGeom prst="wedgeRoundRectCallout">
            <a:avLst>
              <a:gd name="adj1" fmla="val -51744"/>
              <a:gd name="adj2" fmla="val 11791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This line says “print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out the item that is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two elements </a:t>
            </a:r>
            <a:r>
              <a:rPr lang="en-US" sz="1800" dirty="0" smtClean="0"/>
              <a:t>down f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rom where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points.” (in this case,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points to the top of the array)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the same as printing out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 or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084654" y="714818"/>
            <a:ext cx="390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In C++, the two syntaxes have identical behavior:</a:t>
            </a:r>
            <a:endParaRPr lang="en-US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10784" y="1442213"/>
            <a:ext cx="3901272" cy="369332"/>
            <a:chOff x="5210784" y="1597861"/>
            <a:chExt cx="3901272" cy="369332"/>
          </a:xfrm>
        </p:grpSpPr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5210784" y="1597861"/>
              <a:ext cx="39012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 smtClean="0"/>
                <a:t>ptr</a:t>
              </a:r>
              <a:r>
                <a:rPr lang="en-US" sz="1800" dirty="0" smtClean="0"/>
                <a:t>[j]            *(</a:t>
              </a:r>
              <a:r>
                <a:rPr lang="en-US" sz="1800" dirty="0" err="1" smtClean="0"/>
                <a:t>ptr</a:t>
              </a:r>
              <a:r>
                <a:rPr lang="en-US" sz="1800" dirty="0" smtClean="0"/>
                <a:t> + j)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812863" y="1782527"/>
              <a:ext cx="43159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800600" y="2048470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They both mean: </a:t>
            </a:r>
            <a:r>
              <a:rPr lang="en-US" sz="1800" dirty="0" smtClean="0"/>
              <a:t>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then skip down j elements and get the value.”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/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Curved Connector 77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798976" y="2042808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They both mean</a:t>
            </a:r>
            <a:r>
              <a:rPr lang="en-US" sz="1800" dirty="0" smtClean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chemeClr val="tx1"/>
                </a:solidFill>
              </a:rPr>
              <a:t>, then skip</a:t>
            </a:r>
            <a:r>
              <a:rPr lang="en-US" sz="1800" dirty="0" smtClean="0"/>
              <a:t> down </a:t>
            </a:r>
            <a:r>
              <a:rPr lang="en-US" sz="1800" dirty="0" smtClean="0">
                <a:solidFill>
                  <a:srgbClr val="FF0000"/>
                </a:solidFill>
              </a:rPr>
              <a:t>j elements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and get the value.”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800600" y="2047672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They both mean</a:t>
            </a:r>
            <a:r>
              <a:rPr lang="en-US" sz="1800" dirty="0" smtClean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chemeClr val="tx1"/>
                </a:solidFill>
              </a:rPr>
              <a:t>, then skip</a:t>
            </a:r>
            <a:r>
              <a:rPr lang="en-US" sz="1800" dirty="0" smtClean="0"/>
              <a:t> down </a:t>
            </a:r>
            <a:r>
              <a:rPr lang="en-US" sz="1800" dirty="0" smtClean="0">
                <a:solidFill>
                  <a:srgbClr val="FF0000"/>
                </a:solidFill>
              </a:rPr>
              <a:t>j elements</a:t>
            </a:r>
            <a:r>
              <a:rPr lang="en-US" sz="1800" dirty="0" smtClean="0">
                <a:solidFill>
                  <a:schemeClr val="tx1"/>
                </a:solidFill>
              </a:rPr>
              <a:t> and get the value.”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603115" y="203417"/>
            <a:ext cx="5077838" cy="1858847"/>
          </a:xfrm>
          <a:prstGeom prst="wedgeRoundRectCallout">
            <a:avLst>
              <a:gd name="adj1" fmla="val 84045"/>
              <a:gd name="adj2" fmla="val 687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</a:rPr>
              <a:t>NOTE: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when we say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“skip down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j elements,”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we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don’t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just mean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“skip down j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bytes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!”</a:t>
            </a:r>
            <a:endParaRPr lang="en-US" sz="18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nstead we mean, skip over j of the actual elements/values in the array (e.g., skip over the values 10 and 20 to get to 30)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56" grpId="0"/>
      <p:bldP spid="58" grpId="0"/>
      <p:bldP spid="60" grpId="0"/>
      <p:bldP spid="61" grpId="0" animBg="1"/>
      <p:bldP spid="61" grpId="1" animBg="1"/>
      <p:bldP spid="62" grpId="0"/>
      <p:bldP spid="63" grpId="0"/>
      <p:bldP spid="65" grpId="0" animBg="1"/>
      <p:bldP spid="65" grpId="1" animBg="1"/>
      <p:bldP spid="66" grpId="0"/>
      <p:bldP spid="67" grpId="0"/>
      <p:bldP spid="70" grpId="0" animBg="1"/>
      <p:bldP spid="70" grpId="1" animBg="1"/>
      <p:bldP spid="71" grpId="0" animBg="1"/>
      <p:bldP spid="71" grpId="1" animBg="1"/>
      <p:bldP spid="68" grpId="0" animBg="1"/>
      <p:bldP spid="68" grpId="1" animBg="1"/>
      <p:bldP spid="72" grpId="0"/>
      <p:bldP spid="74" grpId="0"/>
      <p:bldP spid="74" grpId="1"/>
      <p:bldP spid="79" grpId="0" animBg="1"/>
      <p:bldP spid="80" grpId="0"/>
      <p:bldP spid="80" grpId="1"/>
      <p:bldP spid="83" grpId="0"/>
      <p:bldP spid="75" grpId="0" animBg="1"/>
      <p:bldP spid="7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2" name="Rectangle 1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array</a:t>
              </a:r>
              <a:endParaRPr lang="en-US" sz="2000" dirty="0"/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21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sp>
        <p:nvSpPr>
          <p:cNvPr id="564232" name="Line 8"/>
          <p:cNvSpPr>
            <a:spLocks noChangeShapeType="1"/>
          </p:cNvSpPr>
          <p:nvPr/>
        </p:nvSpPr>
        <p:spPr bwMode="auto">
          <a:xfrm>
            <a:off x="295275" y="4265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33" name="Group 9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5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6" name="Rectangle 12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8" name="Text Box 14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4239" name="Text Box 15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4240" name="Text Box 16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4241" name="Text Box 17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295275" y="481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8401050" y="38655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3000</a:t>
            </a:r>
          </a:p>
        </p:txBody>
      </p:sp>
      <p:grpSp>
        <p:nvGrpSpPr>
          <p:cNvPr id="564248" name="Group 24"/>
          <p:cNvGrpSpPr>
            <a:grpSpLocks/>
          </p:cNvGrpSpPr>
          <p:nvPr/>
        </p:nvGrpSpPr>
        <p:grpSpPr bwMode="auto">
          <a:xfrm>
            <a:off x="1828800" y="1800225"/>
            <a:ext cx="1236663" cy="366713"/>
            <a:chOff x="1152" y="1134"/>
            <a:chExt cx="779" cy="231"/>
          </a:xfrm>
        </p:grpSpPr>
        <p:sp>
          <p:nvSpPr>
            <p:cNvPr id="564249" name="Rectangle 25"/>
            <p:cNvSpPr>
              <a:spLocks noChangeArrowheads="1"/>
            </p:cNvSpPr>
            <p:nvPr/>
          </p:nvSpPr>
          <p:spPr bwMode="auto">
            <a:xfrm>
              <a:off x="1212" y="1164"/>
              <a:ext cx="708" cy="198"/>
            </a:xfrm>
            <a:prstGeom prst="rect">
              <a:avLst/>
            </a:prstGeom>
            <a:solidFill>
              <a:srgbClr val="FFFBFF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50" name="Text Box 26"/>
            <p:cNvSpPr txBox="1">
              <a:spLocks noChangeArrowheads="1"/>
            </p:cNvSpPr>
            <p:nvPr/>
          </p:nvSpPr>
          <p:spPr bwMode="auto">
            <a:xfrm>
              <a:off x="1152" y="1134"/>
              <a:ext cx="7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int *</a:t>
              </a:r>
              <a:r>
                <a:rPr lang="en-US" sz="1800"/>
                <a:t>array</a:t>
              </a:r>
            </a:p>
          </p:txBody>
        </p:sp>
      </p:grp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52" name="Group 28"/>
          <p:cNvGrpSpPr>
            <a:grpSpLocks/>
          </p:cNvGrpSpPr>
          <p:nvPr/>
        </p:nvGrpSpPr>
        <p:grpSpPr bwMode="auto">
          <a:xfrm>
            <a:off x="6276975" y="3600450"/>
            <a:ext cx="1209675" cy="495300"/>
            <a:chOff x="3966" y="504"/>
            <a:chExt cx="648" cy="312"/>
          </a:xfrm>
        </p:grpSpPr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4254" name="Text Box 3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4255" name="AutoShape 31"/>
          <p:cNvCxnSpPr>
            <a:cxnSpLocks noChangeShapeType="1"/>
            <a:stCxn id="2" idx="3"/>
            <a:endCxn id="564254" idx="1"/>
          </p:cNvCxnSpPr>
          <p:nvPr/>
        </p:nvCxnSpPr>
        <p:spPr bwMode="auto">
          <a:xfrm>
            <a:off x="3210128" y="1619859"/>
            <a:ext cx="3395401" cy="229253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7" name="AutoShape 33"/>
          <p:cNvSpPr>
            <a:spLocks noChangeArrowheads="1"/>
          </p:cNvSpPr>
          <p:nvPr/>
        </p:nvSpPr>
        <p:spPr bwMode="auto">
          <a:xfrm>
            <a:off x="4276725" y="933450"/>
            <a:ext cx="3686175" cy="1524000"/>
          </a:xfrm>
          <a:prstGeom prst="wedgeRoundRectCallout">
            <a:avLst>
              <a:gd name="adj1" fmla="val -115894"/>
              <a:gd name="adj2" fmla="val 4604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zero items 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from the top of where ‘array’ points to.  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9" name="AutoShape 35"/>
          <p:cNvSpPr>
            <a:spLocks noChangeArrowheads="1"/>
          </p:cNvSpPr>
          <p:nvPr/>
        </p:nvSpPr>
        <p:spPr bwMode="auto">
          <a:xfrm>
            <a:off x="4171950" y="561975"/>
            <a:ext cx="3895725" cy="1885950"/>
          </a:xfrm>
          <a:prstGeom prst="wedgeRoundRectCallout">
            <a:avLst>
              <a:gd name="adj1" fmla="val -109412"/>
              <a:gd name="adj2" fmla="val 6346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one item from the top.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array starts at 3000, and each item is an integer, our next integer is at 3004…</a:t>
            </a: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7693025" y="4129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4" name="AutoShape 40"/>
          <p:cNvSpPr>
            <a:spLocks noChangeArrowheads="1"/>
          </p:cNvSpPr>
          <p:nvPr/>
        </p:nvSpPr>
        <p:spPr bwMode="auto">
          <a:xfrm>
            <a:off x="1876425" y="2609850"/>
            <a:ext cx="3429000" cy="2295525"/>
          </a:xfrm>
          <a:prstGeom prst="wedgeRoundRectCallout">
            <a:avLst>
              <a:gd name="adj1" fmla="val -47222"/>
              <a:gd name="adj2" fmla="val 60236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Here we’re passing the address of the second element of the array.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nums[0] is at address 3000, nums[1] one is 4 bytes down at 3004.</a:t>
            </a:r>
          </a:p>
        </p:txBody>
      </p:sp>
      <p:sp>
        <p:nvSpPr>
          <p:cNvPr id="564265" name="Rectangle 41"/>
          <p:cNvSpPr>
            <a:spLocks noChangeArrowheads="1"/>
          </p:cNvSpPr>
          <p:nvPr/>
        </p:nvSpPr>
        <p:spPr bwMode="auto">
          <a:xfrm>
            <a:off x="8401050" y="43291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564247" name="AutoShape 23"/>
          <p:cNvSpPr>
            <a:spLocks noChangeArrowheads="1"/>
          </p:cNvSpPr>
          <p:nvPr/>
        </p:nvSpPr>
        <p:spPr bwMode="auto">
          <a:xfrm>
            <a:off x="2102391" y="214009"/>
            <a:ext cx="3231609" cy="1404026"/>
          </a:xfrm>
          <a:prstGeom prst="wedgeRoundRectCallout">
            <a:avLst>
              <a:gd name="adj1" fmla="val -45903"/>
              <a:gd name="adj2" fmla="val 6774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The array parameter variable is actually a pointer</a:t>
            </a:r>
            <a:r>
              <a:rPr lang="en-US" sz="1600" dirty="0" smtClean="0"/>
              <a:t>! 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600" dirty="0" smtClean="0"/>
              <a:t>You can use </a:t>
            </a:r>
            <a:r>
              <a:rPr lang="en-US" sz="1600" dirty="0" smtClean="0">
                <a:solidFill>
                  <a:srgbClr val="6600CC"/>
                </a:solidFill>
              </a:rPr>
              <a:t>[ ] syntax </a:t>
            </a:r>
            <a:r>
              <a:rPr lang="en-US" sz="1600" dirty="0" smtClean="0">
                <a:solidFill>
                  <a:schemeClr val="tx1"/>
                </a:solidFill>
              </a:rPr>
              <a:t>if you like </a:t>
            </a:r>
            <a:r>
              <a:rPr lang="en-US" sz="1600" dirty="0" smtClean="0"/>
              <a:t>but it’s REALLY a pointer!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64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73334 0.073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3569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 0.17778 " pathEditMode="relative" ptsTypes="AA">
                                      <p:cBhvr>
                                        <p:cTn id="118" dur="20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3 0.1611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556 L -0.73333 0.07361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4245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564230" grpId="0"/>
      <p:bldP spid="564231" grpId="0"/>
      <p:bldP spid="564232" grpId="0" animBg="1"/>
      <p:bldP spid="564232" grpId="1" animBg="1"/>
      <p:bldP spid="564243" grpId="0"/>
      <p:bldP spid="564244" grpId="0"/>
      <p:bldP spid="564244" grpId="1"/>
      <p:bldP spid="564245" grpId="0" animBg="1"/>
      <p:bldP spid="564245" grpId="1" animBg="1"/>
      <p:bldP spid="564246" grpId="0"/>
      <p:bldP spid="564246" grpId="1"/>
      <p:bldP spid="564246" grpId="2"/>
      <p:bldP spid="564246" grpId="3"/>
      <p:bldP spid="564251" grpId="0" animBg="1"/>
      <p:bldP spid="564251" grpId="1" animBg="1"/>
      <p:bldP spid="564256" grpId="0" animBg="1"/>
      <p:bldP spid="564256" grpId="1" animBg="1"/>
      <p:bldP spid="564257" grpId="0" animBg="1"/>
      <p:bldP spid="564257" grpId="1" animBg="1"/>
      <p:bldP spid="564258" grpId="0" animBg="1"/>
      <p:bldP spid="564258" grpId="1" animBg="1"/>
      <p:bldP spid="564259" grpId="0" animBg="1"/>
      <p:bldP spid="564259" grpId="1" animBg="1"/>
      <p:bldP spid="564260" grpId="0"/>
      <p:bldP spid="564260" grpId="1"/>
      <p:bldP spid="564261" grpId="0"/>
      <p:bldP spid="564261" grpId="1"/>
      <p:bldP spid="564262" grpId="0" animBg="1"/>
      <p:bldP spid="564262" grpId="1" animBg="1"/>
      <p:bldP spid="564263" grpId="0" animBg="1"/>
      <p:bldP spid="564264" grpId="0" animBg="1"/>
      <p:bldP spid="564264" grpId="1" animBg="1"/>
      <p:bldP spid="564265" grpId="0"/>
      <p:bldP spid="564265" grpId="1"/>
      <p:bldP spid="564265" grpId="2"/>
      <p:bldP spid="564247" grpId="0" animBg="1"/>
      <p:bldP spid="56424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array</a:t>
              </a:r>
              <a:endParaRPr lang="en-US" sz="2000" dirty="0"/>
            </a:p>
          </p:txBody>
        </p:sp>
      </p:grp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B35F-6892-406E-9E05-8F89812772F4}" type="slidenum">
              <a:rPr lang="en-US"/>
              <a:pPr/>
              <a:t>22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grpSp>
        <p:nvGrpSpPr>
          <p:cNvPr id="566280" name="Group 8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6281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5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287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6289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6292" name="Line 20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4" name="Line 2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5" name="Line 23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6" name="Line 24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7" name="Line 25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2449549" y="141344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  <p:grpSp>
        <p:nvGrpSpPr>
          <p:cNvPr id="566299" name="Group 27"/>
          <p:cNvGrpSpPr>
            <a:grpSpLocks/>
          </p:cNvGrpSpPr>
          <p:nvPr/>
        </p:nvGrpSpPr>
        <p:grpSpPr bwMode="auto">
          <a:xfrm>
            <a:off x="6353175" y="3657600"/>
            <a:ext cx="2867025" cy="838200"/>
            <a:chOff x="3324" y="4416"/>
            <a:chExt cx="1806" cy="528"/>
          </a:xfrm>
        </p:grpSpPr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3324" y="4416"/>
              <a:ext cx="1344" cy="52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1" name="Rectangle 29"/>
            <p:cNvSpPr>
              <a:spLocks noChangeArrowheads="1"/>
            </p:cNvSpPr>
            <p:nvPr/>
          </p:nvSpPr>
          <p:spPr bwMode="auto">
            <a:xfrm>
              <a:off x="4668" y="4506"/>
              <a:ext cx="462" cy="294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6302" name="Group 30"/>
          <p:cNvGrpSpPr>
            <a:grpSpLocks/>
          </p:cNvGrpSpPr>
          <p:nvPr/>
        </p:nvGrpSpPr>
        <p:grpSpPr bwMode="auto">
          <a:xfrm>
            <a:off x="6096000" y="4076700"/>
            <a:ext cx="1209675" cy="495300"/>
            <a:chOff x="3966" y="504"/>
            <a:chExt cx="648" cy="312"/>
          </a:xfrm>
        </p:grpSpPr>
        <p:sp>
          <p:nvSpPr>
            <p:cNvPr id="566303" name="Rectangle 31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04" name="Text Box 32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6293" name="AutoShape 21"/>
          <p:cNvCxnSpPr>
            <a:cxnSpLocks noChangeShapeType="1"/>
            <a:stCxn id="58" idx="3"/>
            <a:endCxn id="566287" idx="1"/>
          </p:cNvCxnSpPr>
          <p:nvPr/>
        </p:nvCxnSpPr>
        <p:spPr bwMode="auto">
          <a:xfrm>
            <a:off x="3210128" y="1619859"/>
            <a:ext cx="3676447" cy="308311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5" name="AutoShape 33"/>
          <p:cNvSpPr>
            <a:spLocks noChangeArrowheads="1"/>
          </p:cNvSpPr>
          <p:nvPr/>
        </p:nvSpPr>
        <p:spPr bwMode="auto">
          <a:xfrm>
            <a:off x="3028950" y="95250"/>
            <a:ext cx="5429250" cy="1543050"/>
          </a:xfrm>
          <a:prstGeom prst="wedgeRoundRectCallout">
            <a:avLst>
              <a:gd name="adj1" fmla="val -52545"/>
              <a:gd name="adj2" fmla="val 6711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Our printData function thinks the array actually starts at location 3004!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It knows nothing about the earlier part of the array!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3829050" y="704850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prints the element that’s zero items from the top of where our array starts… 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i.e., the item at location 3004!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4975225" y="5343525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4975225" y="56673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6905625" y="4533900"/>
            <a:ext cx="409575" cy="10001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6877050" y="4505325"/>
            <a:ext cx="495300" cy="838200"/>
            <a:chOff x="4332" y="2838"/>
            <a:chExt cx="312" cy="528"/>
          </a:xfrm>
        </p:grpSpPr>
        <p:sp>
          <p:nvSpPr>
            <p:cNvPr id="566311" name="Rectangle 39"/>
            <p:cNvSpPr>
              <a:spLocks noChangeArrowheads="1"/>
            </p:cNvSpPr>
            <p:nvPr/>
          </p:nvSpPr>
          <p:spPr bwMode="auto">
            <a:xfrm>
              <a:off x="4332" y="283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4332" y="313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</p:grp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14" name="AutoShape 42"/>
          <p:cNvSpPr>
            <a:spLocks noChangeArrowheads="1"/>
          </p:cNvSpPr>
          <p:nvPr/>
        </p:nvSpPr>
        <p:spPr bwMode="auto">
          <a:xfrm>
            <a:off x="3790950" y="1000125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and this prints the item that is one item down from the start of the array…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If the array starts at 3004, then the next integer is in slot 3008!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7686675" y="5043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</p:txBody>
      </p:sp>
      <p:sp>
        <p:nvSpPr>
          <p:cNvPr id="566316" name="Line 44"/>
          <p:cNvSpPr>
            <a:spLocks noChangeShapeType="1"/>
          </p:cNvSpPr>
          <p:nvPr/>
        </p:nvSpPr>
        <p:spPr bwMode="auto">
          <a:xfrm>
            <a:off x="276225" y="566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8401050" y="38782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566319" name="Line 47"/>
          <p:cNvSpPr>
            <a:spLocks noChangeShapeType="1"/>
          </p:cNvSpPr>
          <p:nvPr/>
        </p:nvSpPr>
        <p:spPr bwMode="auto">
          <a:xfrm>
            <a:off x="85725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343400" y="9556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use recursion on arrays,</a:t>
            </a:r>
            <a:br>
              <a:rPr lang="en-US" sz="2000"/>
            </a:br>
            <a:r>
              <a:rPr lang="en-US" sz="2000"/>
              <a:t>you’ll often use this notation…</a:t>
            </a: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485775" y="5448300"/>
            <a:ext cx="2247900" cy="4476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2" name="Text Box 50"/>
          <p:cNvSpPr txBox="1">
            <a:spLocks noChangeArrowheads="1"/>
          </p:cNvSpPr>
          <p:nvPr/>
        </p:nvSpPr>
        <p:spPr bwMode="auto">
          <a:xfrm>
            <a:off x="4343400" y="2070100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To process successively smaller suffixes of the array.</a:t>
            </a:r>
          </a:p>
        </p:txBody>
      </p:sp>
      <p:sp>
        <p:nvSpPr>
          <p:cNvPr id="566317" name="AutoShape 45"/>
          <p:cNvSpPr>
            <a:spLocks noChangeArrowheads="1"/>
          </p:cNvSpPr>
          <p:nvPr/>
        </p:nvSpPr>
        <p:spPr bwMode="auto">
          <a:xfrm>
            <a:off x="3943350" y="1714500"/>
            <a:ext cx="4867275" cy="2133600"/>
          </a:xfrm>
          <a:prstGeom prst="wedgeRoundRectCallout">
            <a:avLst>
              <a:gd name="adj1" fmla="val -85681"/>
              <a:gd name="adj2" fmla="val 130579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is tricky!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First, what happens when you just write the name of an array all by itself?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Answer: C++ replaces the name with the start address of the array.</a:t>
            </a:r>
          </a:p>
        </p:txBody>
      </p:sp>
      <p:sp>
        <p:nvSpPr>
          <p:cNvPr id="566324" name="AutoShape 52"/>
          <p:cNvSpPr>
            <a:spLocks noChangeArrowheads="1"/>
          </p:cNvSpPr>
          <p:nvPr/>
        </p:nvSpPr>
        <p:spPr bwMode="auto">
          <a:xfrm>
            <a:off x="3733800" y="152400"/>
            <a:ext cx="5248275" cy="3733800"/>
          </a:xfrm>
          <a:prstGeom prst="wedgeRoundRectCallout">
            <a:avLst>
              <a:gd name="adj1" fmla="val -74653"/>
              <a:gd name="adj2" fmla="val 94644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Ok. But what happens when we add 1 to the address? Do we get a value of 3001?</a:t>
            </a:r>
          </a:p>
          <a:p>
            <a:pPr algn="ctr"/>
            <a:endParaRPr lang="en-US" sz="1200" dirty="0"/>
          </a:p>
          <a:p>
            <a:pPr algn="ctr"/>
            <a:r>
              <a:rPr lang="en-US" sz="1800" dirty="0"/>
              <a:t>Let’s say you’re at 3000 </a:t>
            </a:r>
            <a:r>
              <a:rPr lang="en-US" sz="1800" dirty="0" err="1"/>
              <a:t>Gayley</a:t>
            </a:r>
            <a:r>
              <a:rPr lang="en-US" sz="1800" dirty="0"/>
              <a:t> and you ask </a:t>
            </a:r>
            <a:r>
              <a:rPr lang="en-US" sz="1800" dirty="0">
                <a:solidFill>
                  <a:srgbClr val="6600CC"/>
                </a:solidFill>
              </a:rPr>
              <a:t>“What’s the address of the next building?”  </a:t>
            </a:r>
          </a:p>
          <a:p>
            <a:pPr algn="ctr"/>
            <a:endParaRPr lang="en-US" sz="1200" dirty="0">
              <a:solidFill>
                <a:srgbClr val="6600CC"/>
              </a:solidFill>
            </a:endParaRPr>
          </a:p>
          <a:p>
            <a:pPr algn="ctr"/>
            <a:r>
              <a:rPr lang="en-US" sz="1800" dirty="0"/>
              <a:t>Well, it’s probably not 3001. It’s probably something like 3010, right?</a:t>
            </a:r>
          </a:p>
          <a:p>
            <a:pPr algn="ctr"/>
            <a:endParaRPr lang="en-US" sz="1200" dirty="0"/>
          </a:p>
          <a:p>
            <a:pPr algn="ctr"/>
            <a:r>
              <a:rPr lang="en-US" sz="1800" dirty="0"/>
              <a:t>Similarly, if you’re at address 3000 and you ask for the address of the array element that’s one slot down, the next element isn’t at 3001… in this case, it’s at 3004!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1676400" y="5573713"/>
            <a:ext cx="609600" cy="228600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26" name="Text Box 54"/>
          <p:cNvSpPr txBox="1">
            <a:spLocks noChangeArrowheads="1"/>
          </p:cNvSpPr>
          <p:nvPr/>
        </p:nvSpPr>
        <p:spPr bwMode="auto">
          <a:xfrm>
            <a:off x="2209800" y="5292725"/>
            <a:ext cx="257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+ one array element down</a:t>
            </a:r>
          </a:p>
        </p:txBody>
      </p:sp>
      <p:sp>
        <p:nvSpPr>
          <p:cNvPr id="566327" name="AutoShape 55"/>
          <p:cNvSpPr>
            <a:spLocks noChangeArrowheads="1"/>
          </p:cNvSpPr>
          <p:nvPr/>
        </p:nvSpPr>
        <p:spPr bwMode="auto">
          <a:xfrm>
            <a:off x="3895725" y="838200"/>
            <a:ext cx="5248275" cy="2895600"/>
          </a:xfrm>
          <a:prstGeom prst="wedgeRoundRectCallout">
            <a:avLst>
              <a:gd name="adj1" fmla="val -74653"/>
              <a:gd name="adj2" fmla="val 10756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So this statement: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 + 1</a:t>
            </a:r>
          </a:p>
          <a:p>
            <a:pPr algn="ctr"/>
            <a:endParaRPr lang="en-US" sz="1800" dirty="0">
              <a:solidFill>
                <a:srgbClr val="6600CC"/>
              </a:solidFill>
            </a:endParaRPr>
          </a:p>
          <a:p>
            <a:pPr algn="ctr"/>
            <a:r>
              <a:rPr lang="en-US" sz="1800" dirty="0"/>
              <a:t>is really saying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>
                <a:solidFill>
                  <a:srgbClr val="6600CC"/>
                </a:solidFill>
              </a:rPr>
              <a:t>“Advance one element (one integer) down</a:t>
            </a:r>
            <a:br>
              <a:rPr lang="en-US" sz="1800" dirty="0">
                <a:solidFill>
                  <a:srgbClr val="6600CC"/>
                </a:solidFill>
              </a:rPr>
            </a:br>
            <a:r>
              <a:rPr lang="en-US" sz="1800" dirty="0">
                <a:solidFill>
                  <a:srgbClr val="6600CC"/>
                </a:solidFill>
              </a:rPr>
              <a:t>from the start of the 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 array.”</a:t>
            </a: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924050" y="52720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9688 0.2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29687 0.1819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614E-6 L -0.74271 0.2077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35" y="1038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62 L 0.04896 -0.55702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280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78" grpId="0"/>
      <p:bldP spid="566279" grpId="0"/>
      <p:bldP spid="566292" grpId="0" animBg="1"/>
      <p:bldP spid="566292" grpId="1" animBg="1"/>
      <p:bldP spid="566294" grpId="0" animBg="1"/>
      <p:bldP spid="566294" grpId="1" animBg="1"/>
      <p:bldP spid="566295" grpId="0" animBg="1"/>
      <p:bldP spid="566295" grpId="1" animBg="1"/>
      <p:bldP spid="566296" grpId="0" animBg="1"/>
      <p:bldP spid="566296" grpId="1" animBg="1"/>
      <p:bldP spid="566297" grpId="0" animBg="1"/>
      <p:bldP spid="566298" grpId="0"/>
      <p:bldP spid="566305" grpId="0" animBg="1"/>
      <p:bldP spid="566305" grpId="1" animBg="1"/>
      <p:bldP spid="566306" grpId="0" animBg="1"/>
      <p:bldP spid="566306" grpId="1" animBg="1"/>
      <p:bldP spid="566309" grpId="0" animBg="1"/>
      <p:bldP spid="566309" grpId="1" animBg="1"/>
      <p:bldP spid="566309" grpId="2" animBg="1"/>
      <p:bldP spid="566313" grpId="0"/>
      <p:bldP spid="566314" grpId="0" animBg="1"/>
      <p:bldP spid="566314" grpId="1" animBg="1"/>
      <p:bldP spid="566315" grpId="0"/>
      <p:bldP spid="566316" grpId="0" animBg="1"/>
      <p:bldP spid="566318" grpId="0"/>
      <p:bldP spid="566318" grpId="1"/>
      <p:bldP spid="566318" grpId="2"/>
      <p:bldP spid="566319" grpId="0" animBg="1"/>
      <p:bldP spid="566319" grpId="1" animBg="1"/>
      <p:bldP spid="566320" grpId="0"/>
      <p:bldP spid="566321" grpId="0" animBg="1"/>
      <p:bldP spid="566322" grpId="0"/>
      <p:bldP spid="566317" grpId="0" animBg="1"/>
      <p:bldP spid="566317" grpId="1" animBg="1"/>
      <p:bldP spid="566324" grpId="0" uiExpand="1" build="p" animBg="1"/>
      <p:bldP spid="566324" grpId="1" build="allAtOnce" animBg="1"/>
      <p:bldP spid="566325" grpId="0" animBg="1"/>
      <p:bldP spid="566325" grpId="1" animBg="1"/>
      <p:bldP spid="566326" grpId="0"/>
      <p:bldP spid="566326" grpId="1"/>
      <p:bldP spid="566327" grpId="0" uiExpand="1" build="p" animBg="1"/>
      <p:bldP spid="566327" grpId="1" build="allAtOnce" animBg="1"/>
      <p:bldP spid="566328" grpId="0"/>
      <p:bldP spid="5663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CDC-73A4-40C3-8DCF-54964CB349EA}" type="slidenum">
              <a:rPr lang="en-US"/>
              <a:pPr/>
              <a:t>23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36692"/>
            <a:ext cx="8915400" cy="1143000"/>
          </a:xfrm>
        </p:spPr>
        <p:txBody>
          <a:bodyPr/>
          <a:lstStyle/>
          <a:p>
            <a:r>
              <a:rPr lang="en-US" sz="3200" dirty="0"/>
              <a:t>Pointers Work with Structures Too!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81000" y="2438400"/>
            <a:ext cx="4343400" cy="4324261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140;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42125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6842125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842125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6842125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42125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842125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6842125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6842125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Rectangle 13"/>
          <p:cNvSpPr>
            <a:spLocks noChangeArrowheads="1"/>
          </p:cNvSpPr>
          <p:nvPr/>
        </p:nvSpPr>
        <p:spPr bwMode="auto">
          <a:xfrm>
            <a:off x="6842125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6842125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6842125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6842125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6842125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6842125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6842125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842125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7680325" y="737261"/>
            <a:ext cx="13874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00001000</a:t>
            </a:r>
          </a:p>
          <a:p>
            <a:r>
              <a:rPr lang="en-US" sz="2000" dirty="0"/>
              <a:t>00001001</a:t>
            </a:r>
          </a:p>
          <a:p>
            <a:r>
              <a:rPr lang="en-US" sz="2000" dirty="0"/>
              <a:t>00001002</a:t>
            </a:r>
          </a:p>
          <a:p>
            <a:r>
              <a:rPr lang="en-US" sz="2000" dirty="0"/>
              <a:t>00001003</a:t>
            </a:r>
          </a:p>
          <a:p>
            <a:r>
              <a:rPr lang="en-US" sz="2000" dirty="0"/>
              <a:t>00001004</a:t>
            </a:r>
          </a:p>
          <a:p>
            <a:r>
              <a:rPr lang="en-US" sz="2000" dirty="0"/>
              <a:t>00001005</a:t>
            </a:r>
          </a:p>
          <a:p>
            <a:r>
              <a:rPr lang="en-US" sz="2000" dirty="0"/>
              <a:t>00001006</a:t>
            </a:r>
          </a:p>
          <a:p>
            <a:r>
              <a:rPr lang="en-US" sz="2000" dirty="0"/>
              <a:t>00001007</a:t>
            </a:r>
          </a:p>
          <a:p>
            <a:r>
              <a:rPr lang="en-US" sz="2000" dirty="0"/>
              <a:t>00001008</a:t>
            </a:r>
          </a:p>
          <a:p>
            <a:r>
              <a:rPr lang="en-US" sz="2000" dirty="0"/>
              <a:t>00001009</a:t>
            </a:r>
          </a:p>
          <a:p>
            <a:r>
              <a:rPr lang="en-US" sz="2000" dirty="0"/>
              <a:t>00001010</a:t>
            </a:r>
          </a:p>
          <a:p>
            <a:r>
              <a:rPr lang="en-US" sz="2000" dirty="0"/>
              <a:t>00001011</a:t>
            </a:r>
          </a:p>
          <a:p>
            <a:r>
              <a:rPr lang="en-US" sz="2000" dirty="0"/>
              <a:t>00001012</a:t>
            </a:r>
          </a:p>
          <a:p>
            <a:r>
              <a:rPr lang="en-US" sz="2000" dirty="0"/>
              <a:t>00001013</a:t>
            </a:r>
          </a:p>
          <a:p>
            <a:r>
              <a:rPr lang="en-US" sz="2000" dirty="0"/>
              <a:t>00001014</a:t>
            </a:r>
          </a:p>
          <a:p>
            <a:r>
              <a:rPr lang="en-US" sz="2000" dirty="0"/>
              <a:t>00001015</a:t>
            </a:r>
          </a:p>
          <a:p>
            <a:r>
              <a:rPr lang="en-US" sz="2000" dirty="0"/>
              <a:t>00001016</a:t>
            </a:r>
          </a:p>
          <a:p>
            <a:r>
              <a:rPr lang="en-US" sz="2000" dirty="0"/>
              <a:t>00001017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8882" y="625784"/>
            <a:ext cx="2822580" cy="2625721"/>
            <a:chOff x="4945066" y="2433640"/>
            <a:chExt cx="2822580" cy="2625721"/>
          </a:xfrm>
        </p:grpSpPr>
        <p:sp>
          <p:nvSpPr>
            <p:cNvPr id="3" name="Rectangle 2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0712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370716" name="Group 28"/>
          <p:cNvGrpSpPr>
            <a:grpSpLocks/>
          </p:cNvGrpSpPr>
          <p:nvPr/>
        </p:nvGrpSpPr>
        <p:grpSpPr bwMode="auto">
          <a:xfrm>
            <a:off x="5013325" y="783764"/>
            <a:ext cx="2754313" cy="1219200"/>
            <a:chOff x="3024" y="1632"/>
            <a:chExt cx="1735" cy="768"/>
          </a:xfrm>
        </p:grpSpPr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numZits</a:t>
              </a:r>
              <a:endParaRPr lang="en-US" sz="1600" dirty="0"/>
            </a:p>
          </p:txBody>
        </p:sp>
        <p:sp>
          <p:nvSpPr>
            <p:cNvPr id="370718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719" name="Group 31"/>
          <p:cNvGrpSpPr>
            <a:grpSpLocks/>
          </p:cNvGrpSpPr>
          <p:nvPr/>
        </p:nvGrpSpPr>
        <p:grpSpPr bwMode="auto">
          <a:xfrm>
            <a:off x="4327530" y="2033124"/>
            <a:ext cx="3440116" cy="1219200"/>
            <a:chOff x="2592" y="1632"/>
            <a:chExt cx="2167" cy="768"/>
          </a:xfrm>
        </p:grpSpPr>
        <p:sp>
          <p:nvSpPr>
            <p:cNvPr id="370720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hoursOfStarCraft</a:t>
              </a:r>
              <a:endParaRPr lang="en-US" sz="1600" dirty="0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6942292" y="1214735"/>
            <a:ext cx="116046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140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6781800" y="2372380"/>
            <a:ext cx="116046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6600CC"/>
                </a:solidFill>
              </a:rPr>
              <a:t>  </a:t>
            </a:r>
            <a:r>
              <a:rPr lang="en-US" sz="2800" dirty="0" smtClean="0">
                <a:solidFill>
                  <a:srgbClr val="6600CC"/>
                </a:solidFill>
              </a:rPr>
              <a:t>42</a:t>
            </a:r>
            <a:endParaRPr lang="en-US" sz="2800" dirty="0">
              <a:solidFill>
                <a:srgbClr val="6600CC"/>
              </a:solidFill>
            </a:endParaRP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6842125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6842125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4953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0" name="Line 42"/>
          <p:cNvSpPr>
            <a:spLocks noChangeShapeType="1"/>
          </p:cNvSpPr>
          <p:nvPr/>
        </p:nvSpPr>
        <p:spPr bwMode="auto">
          <a:xfrm>
            <a:off x="504825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6842125" y="5043488"/>
            <a:ext cx="900113" cy="1190625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501650" y="55310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7767646" y="1068823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4" name="Text Box 46"/>
          <p:cNvSpPr txBox="1">
            <a:spLocks noChangeArrowheads="1"/>
          </p:cNvSpPr>
          <p:nvPr/>
        </p:nvSpPr>
        <p:spPr bwMode="auto">
          <a:xfrm>
            <a:off x="6842125" y="54562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1000</a:t>
            </a:r>
          </a:p>
        </p:txBody>
      </p:sp>
      <p:sp>
        <p:nvSpPr>
          <p:cNvPr id="370735" name="Text Box 47"/>
          <p:cNvSpPr txBox="1">
            <a:spLocks noChangeArrowheads="1"/>
          </p:cNvSpPr>
          <p:nvPr/>
        </p:nvSpPr>
        <p:spPr bwMode="auto">
          <a:xfrm>
            <a:off x="7572375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0736" name="AutoShape 48"/>
          <p:cNvCxnSpPr>
            <a:cxnSpLocks noChangeShapeType="1"/>
          </p:cNvCxnSpPr>
          <p:nvPr/>
        </p:nvCxnSpPr>
        <p:spPr bwMode="auto">
          <a:xfrm flipV="1">
            <a:off x="7740341" y="816987"/>
            <a:ext cx="1588" cy="4708525"/>
          </a:xfrm>
          <a:prstGeom prst="curvedConnector3">
            <a:avLst>
              <a:gd name="adj1" fmla="val 44100000"/>
            </a:avLst>
          </a:prstGeom>
          <a:noFill/>
          <a:ln w="444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737" name="Line 49"/>
          <p:cNvSpPr>
            <a:spLocks noChangeShapeType="1"/>
          </p:cNvSpPr>
          <p:nvPr/>
        </p:nvSpPr>
        <p:spPr bwMode="auto">
          <a:xfrm>
            <a:off x="533400" y="59559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>
            <a:off x="533091" y="62612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41" name="Text Box 53"/>
          <p:cNvSpPr txBox="1">
            <a:spLocks noChangeArrowheads="1"/>
          </p:cNvSpPr>
          <p:nvPr/>
        </p:nvSpPr>
        <p:spPr bwMode="auto">
          <a:xfrm>
            <a:off x="6248400" y="5014913"/>
            <a:ext cx="641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00"/>
                </a:solidFill>
              </a:rPr>
              <a:t>ptr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152400" y="1676400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Or you can use C++’s </a:t>
            </a:r>
            <a:r>
              <a:rPr lang="en-US" sz="1800" dirty="0" smtClean="0">
                <a:solidFill>
                  <a:srgbClr val="FF0066"/>
                </a:solidFill>
              </a:rPr>
              <a:t>-&gt; </a:t>
            </a:r>
            <a:r>
              <a:rPr lang="en-US" sz="1800" dirty="0" smtClean="0"/>
              <a:t>operator to </a:t>
            </a:r>
            <a:br>
              <a:rPr lang="en-US" sz="1800" dirty="0" smtClean="0"/>
            </a:br>
            <a:r>
              <a:rPr lang="en-US" sz="1800" dirty="0" smtClean="0"/>
              <a:t>access fields!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97825" y="607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42;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0500" y="6557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You can use pointers to access </a:t>
            </a:r>
            <a:r>
              <a:rPr lang="en-US" sz="1800" dirty="0" err="1" smtClean="0">
                <a:solidFill>
                  <a:srgbClr val="6600CC"/>
                </a:solidFill>
              </a:rPr>
              <a:t>structs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/>
              <a:t>too! Use the </a:t>
            </a:r>
            <a:r>
              <a:rPr lang="en-US" sz="1800" dirty="0" smtClean="0">
                <a:solidFill>
                  <a:srgbClr val="FF3300"/>
                </a:solidFill>
              </a:rPr>
              <a:t>*</a:t>
            </a:r>
            <a:r>
              <a:rPr lang="en-US" sz="1800" dirty="0" smtClean="0"/>
              <a:t> to get to the structure, and the </a:t>
            </a:r>
            <a:r>
              <a:rPr lang="en-US" sz="1800" dirty="0" smtClean="0">
                <a:solidFill>
                  <a:srgbClr val="FF3300"/>
                </a:solidFill>
              </a:rPr>
              <a:t>dot</a:t>
            </a:r>
            <a:r>
              <a:rPr lang="en-US" sz="1800" dirty="0" smtClean="0"/>
              <a:t> to access its fields.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animBg="1"/>
      <p:bldP spid="370725" grpId="0"/>
      <p:bldP spid="370726" grpId="0"/>
      <p:bldP spid="370729" grpId="0" animBg="1"/>
      <p:bldP spid="370729" grpId="1" animBg="1"/>
      <p:bldP spid="370730" grpId="0" animBg="1"/>
      <p:bldP spid="370730" grpId="1" animBg="1"/>
      <p:bldP spid="370731" grpId="0" animBg="1"/>
      <p:bldP spid="370732" grpId="0" animBg="1"/>
      <p:bldP spid="370732" grpId="1" animBg="1"/>
      <p:bldP spid="370733" grpId="0" animBg="1"/>
      <p:bldP spid="370733" grpId="1" animBg="1"/>
      <p:bldP spid="370734" grpId="0"/>
      <p:bldP spid="370737" grpId="0" animBg="1"/>
      <p:bldP spid="370737" grpId="1" animBg="1"/>
      <p:bldP spid="370739" grpId="0" animBg="1"/>
      <p:bldP spid="370739" grpId="1" animBg="1"/>
      <p:bldP spid="370741" grpId="0"/>
      <p:bldP spid="54" grpId="0"/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5ED7-B4A6-43BB-9D9B-3A5DCB97DE11}" type="slidenum">
              <a:rPr lang="en-US"/>
              <a:pPr/>
              <a:t>24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304800" y="914400"/>
            <a:ext cx="4211638" cy="5355312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Nerd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makeover(Nerd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makeover(&amp;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carey.numZits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609600" y="-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/>
              <a:t>More Structures and Pointers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6629400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6629400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6629400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6629400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1" name="Rectangle 9"/>
          <p:cNvSpPr>
            <a:spLocks noChangeArrowheads="1"/>
          </p:cNvSpPr>
          <p:nvPr/>
        </p:nvSpPr>
        <p:spPr bwMode="auto">
          <a:xfrm>
            <a:off x="6629400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6629400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6629400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4" name="Rectangle 12"/>
          <p:cNvSpPr>
            <a:spLocks noChangeArrowheads="1"/>
          </p:cNvSpPr>
          <p:nvPr/>
        </p:nvSpPr>
        <p:spPr bwMode="auto">
          <a:xfrm>
            <a:off x="6629400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6629400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6629400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6629400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6629400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6629400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6629400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6629400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6629400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7467600" y="785813"/>
            <a:ext cx="1387475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00001000</a:t>
            </a:r>
          </a:p>
          <a:p>
            <a:r>
              <a:rPr lang="en-US" sz="2000"/>
              <a:t>00001001</a:t>
            </a:r>
          </a:p>
          <a:p>
            <a:r>
              <a:rPr lang="en-US" sz="2000"/>
              <a:t>00001002</a:t>
            </a:r>
          </a:p>
          <a:p>
            <a:r>
              <a:rPr lang="en-US" sz="2000"/>
              <a:t>00001003</a:t>
            </a:r>
          </a:p>
          <a:p>
            <a:r>
              <a:rPr lang="en-US" sz="2000"/>
              <a:t>00001004</a:t>
            </a:r>
          </a:p>
          <a:p>
            <a:r>
              <a:rPr lang="en-US" sz="2000"/>
              <a:t>00001005</a:t>
            </a:r>
          </a:p>
          <a:p>
            <a:r>
              <a:rPr lang="en-US" sz="2000"/>
              <a:t>00001006</a:t>
            </a:r>
          </a:p>
          <a:p>
            <a:r>
              <a:rPr lang="en-US" sz="2000"/>
              <a:t>00001007</a:t>
            </a:r>
          </a:p>
          <a:p>
            <a:r>
              <a:rPr lang="en-US" sz="2000"/>
              <a:t>00001008</a:t>
            </a:r>
          </a:p>
          <a:p>
            <a:r>
              <a:rPr lang="en-US" sz="2000"/>
              <a:t>00001009</a:t>
            </a:r>
          </a:p>
          <a:p>
            <a:r>
              <a:rPr lang="en-US" sz="2000"/>
              <a:t>00001010</a:t>
            </a:r>
          </a:p>
          <a:p>
            <a:r>
              <a:rPr lang="en-US" sz="2000"/>
              <a:t>00001011</a:t>
            </a:r>
          </a:p>
          <a:p>
            <a:r>
              <a:rPr lang="en-US" sz="2000"/>
              <a:t>00001012</a:t>
            </a:r>
          </a:p>
          <a:p>
            <a:r>
              <a:rPr lang="en-US" sz="2000"/>
              <a:t>00001013</a:t>
            </a:r>
          </a:p>
          <a:p>
            <a:r>
              <a:rPr lang="en-US" sz="2000"/>
              <a:t>00001014</a:t>
            </a:r>
          </a:p>
          <a:p>
            <a:r>
              <a:rPr lang="en-US" sz="2000"/>
              <a:t>00001015</a:t>
            </a:r>
          </a:p>
          <a:p>
            <a:r>
              <a:rPr lang="en-US" sz="2000"/>
              <a:t>00001016</a:t>
            </a:r>
          </a:p>
          <a:p>
            <a:r>
              <a:rPr lang="en-US" sz="2000"/>
              <a:t>00001017</a:t>
            </a:r>
          </a:p>
          <a:p>
            <a:r>
              <a:rPr lang="en-US" sz="2000"/>
              <a:t>00001018</a:t>
            </a:r>
          </a:p>
        </p:txBody>
      </p:sp>
      <p:grpSp>
        <p:nvGrpSpPr>
          <p:cNvPr id="371734" name="Group 22"/>
          <p:cNvGrpSpPr>
            <a:grpSpLocks/>
          </p:cNvGrpSpPr>
          <p:nvPr/>
        </p:nvGrpSpPr>
        <p:grpSpPr bwMode="auto">
          <a:xfrm>
            <a:off x="5313363" y="685800"/>
            <a:ext cx="2216150" cy="4337050"/>
            <a:chOff x="3347" y="432"/>
            <a:chExt cx="1396" cy="2732"/>
          </a:xfrm>
        </p:grpSpPr>
        <p:sp>
          <p:nvSpPr>
            <p:cNvPr id="371735" name="Rectangle 23"/>
            <p:cNvSpPr>
              <a:spLocks noChangeArrowheads="1"/>
            </p:cNvSpPr>
            <p:nvPr/>
          </p:nvSpPr>
          <p:spPr bwMode="auto">
            <a:xfrm>
              <a:off x="4183" y="480"/>
              <a:ext cx="560" cy="2684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36" name="Text Box 24"/>
            <p:cNvSpPr txBox="1">
              <a:spLocks noChangeArrowheads="1"/>
            </p:cNvSpPr>
            <p:nvPr/>
          </p:nvSpPr>
          <p:spPr bwMode="auto">
            <a:xfrm>
              <a:off x="3347" y="43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 </a:t>
              </a:r>
            </a:p>
          </p:txBody>
        </p:sp>
      </p:grpSp>
      <p:sp>
        <p:nvSpPr>
          <p:cNvPr id="371751" name="Rectangle 39"/>
          <p:cNvSpPr>
            <a:spLocks noChangeArrowheads="1"/>
          </p:cNvSpPr>
          <p:nvPr/>
        </p:nvSpPr>
        <p:spPr bwMode="auto">
          <a:xfrm>
            <a:off x="6629400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52" name="Rectangle 40"/>
          <p:cNvSpPr>
            <a:spLocks noChangeArrowheads="1"/>
          </p:cNvSpPr>
          <p:nvPr/>
        </p:nvSpPr>
        <p:spPr bwMode="auto">
          <a:xfrm>
            <a:off x="6629400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7359650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1766" name="Line 54"/>
          <p:cNvSpPr>
            <a:spLocks noChangeShapeType="1"/>
          </p:cNvSpPr>
          <p:nvPr/>
        </p:nvSpPr>
        <p:spPr bwMode="auto">
          <a:xfrm>
            <a:off x="428625" y="492872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67" name="Line 55"/>
          <p:cNvSpPr>
            <a:spLocks noChangeShapeType="1"/>
          </p:cNvSpPr>
          <p:nvPr/>
        </p:nvSpPr>
        <p:spPr bwMode="auto">
          <a:xfrm>
            <a:off x="457200" y="55097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68" name="Line 56"/>
          <p:cNvSpPr>
            <a:spLocks noChangeShapeType="1"/>
          </p:cNvSpPr>
          <p:nvPr/>
        </p:nvSpPr>
        <p:spPr bwMode="auto">
          <a:xfrm flipH="1">
            <a:off x="7527925" y="112712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69" name="Text Box 57"/>
          <p:cNvSpPr txBox="1">
            <a:spLocks noChangeArrowheads="1"/>
          </p:cNvSpPr>
          <p:nvPr/>
        </p:nvSpPr>
        <p:spPr bwMode="auto">
          <a:xfrm>
            <a:off x="2057400" y="5029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1000</a:t>
            </a:r>
          </a:p>
        </p:txBody>
      </p:sp>
      <p:sp>
        <p:nvSpPr>
          <p:cNvPr id="371770" name="Rectangle 58"/>
          <p:cNvSpPr>
            <a:spLocks noChangeArrowheads="1"/>
          </p:cNvSpPr>
          <p:nvPr/>
        </p:nvSpPr>
        <p:spPr bwMode="auto">
          <a:xfrm>
            <a:off x="6629400" y="6248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1771" name="Group 59"/>
          <p:cNvGrpSpPr>
            <a:grpSpLocks/>
          </p:cNvGrpSpPr>
          <p:nvPr/>
        </p:nvGrpSpPr>
        <p:grpSpPr bwMode="auto">
          <a:xfrm>
            <a:off x="4708525" y="5249708"/>
            <a:ext cx="2830513" cy="1325563"/>
            <a:chOff x="2976" y="1565"/>
            <a:chExt cx="1783" cy="835"/>
          </a:xfrm>
        </p:grpSpPr>
        <p:sp>
          <p:nvSpPr>
            <p:cNvPr id="371772" name="Text Box 60"/>
            <p:cNvSpPr txBox="1">
              <a:spLocks noChangeArrowheads="1"/>
            </p:cNvSpPr>
            <p:nvPr/>
          </p:nvSpPr>
          <p:spPr bwMode="auto">
            <a:xfrm>
              <a:off x="2976" y="1565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         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371773" name="Rectangle 61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FFCCFF">
                <a:alpha val="89999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1774" name="Line 62"/>
          <p:cNvSpPr>
            <a:spLocks noChangeShapeType="1"/>
          </p:cNvSpPr>
          <p:nvPr/>
        </p:nvSpPr>
        <p:spPr bwMode="auto">
          <a:xfrm>
            <a:off x="44450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75" name="Text Box 63"/>
          <p:cNvSpPr txBox="1">
            <a:spLocks noChangeArrowheads="1"/>
          </p:cNvSpPr>
          <p:nvPr/>
        </p:nvSpPr>
        <p:spPr bwMode="auto">
          <a:xfrm>
            <a:off x="6629400" y="5715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1000</a:t>
            </a:r>
          </a:p>
        </p:txBody>
      </p:sp>
      <p:sp>
        <p:nvSpPr>
          <p:cNvPr id="371776" name="Freeform 64"/>
          <p:cNvSpPr>
            <a:spLocks/>
          </p:cNvSpPr>
          <p:nvPr/>
        </p:nvSpPr>
        <p:spPr bwMode="auto">
          <a:xfrm>
            <a:off x="7467600" y="762000"/>
            <a:ext cx="1422400" cy="5181600"/>
          </a:xfrm>
          <a:custGeom>
            <a:avLst/>
            <a:gdLst>
              <a:gd name="T0" fmla="*/ 0 w 896"/>
              <a:gd name="T1" fmla="*/ 3264 h 3264"/>
              <a:gd name="T2" fmla="*/ 768 w 896"/>
              <a:gd name="T3" fmla="*/ 2160 h 3264"/>
              <a:gd name="T4" fmla="*/ 768 w 896"/>
              <a:gd name="T5" fmla="*/ 816 h 3264"/>
              <a:gd name="T6" fmla="*/ 48 w 896"/>
              <a:gd name="T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6" h="3264">
                <a:moveTo>
                  <a:pt x="0" y="3264"/>
                </a:moveTo>
                <a:cubicBezTo>
                  <a:pt x="320" y="2916"/>
                  <a:pt x="640" y="2568"/>
                  <a:pt x="768" y="2160"/>
                </a:cubicBezTo>
                <a:cubicBezTo>
                  <a:pt x="896" y="1752"/>
                  <a:pt x="888" y="1176"/>
                  <a:pt x="768" y="816"/>
                </a:cubicBezTo>
                <a:cubicBezTo>
                  <a:pt x="648" y="456"/>
                  <a:pt x="348" y="228"/>
                  <a:pt x="4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77" name="Line 65"/>
          <p:cNvSpPr>
            <a:spLocks noChangeShapeType="1"/>
          </p:cNvSpPr>
          <p:nvPr/>
        </p:nvSpPr>
        <p:spPr bwMode="auto">
          <a:xfrm>
            <a:off x="428625" y="328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78" name="Text Box 66"/>
          <p:cNvSpPr txBox="1">
            <a:spLocks noChangeArrowheads="1"/>
          </p:cNvSpPr>
          <p:nvPr/>
        </p:nvSpPr>
        <p:spPr bwMode="auto">
          <a:xfrm>
            <a:off x="714066" y="3114211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</a:t>
            </a:r>
            <a:endParaRPr lang="en-US" sz="1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371779" name="Rectangle 67"/>
          <p:cNvSpPr>
            <a:spLocks noChangeArrowheads="1"/>
          </p:cNvSpPr>
          <p:nvPr/>
        </p:nvSpPr>
        <p:spPr bwMode="auto">
          <a:xfrm>
            <a:off x="6629400" y="5334000"/>
            <a:ext cx="914400" cy="1249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80" name="Text Box 68"/>
          <p:cNvSpPr txBox="1">
            <a:spLocks noChangeArrowheads="1"/>
          </p:cNvSpPr>
          <p:nvPr/>
        </p:nvSpPr>
        <p:spPr bwMode="auto">
          <a:xfrm>
            <a:off x="1130685" y="310841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371781" name="Freeform 69"/>
          <p:cNvSpPr>
            <a:spLocks/>
          </p:cNvSpPr>
          <p:nvPr/>
        </p:nvSpPr>
        <p:spPr bwMode="auto">
          <a:xfrm>
            <a:off x="7467600" y="762000"/>
            <a:ext cx="1422400" cy="5181600"/>
          </a:xfrm>
          <a:custGeom>
            <a:avLst/>
            <a:gdLst>
              <a:gd name="T0" fmla="*/ 0 w 896"/>
              <a:gd name="T1" fmla="*/ 3264 h 3264"/>
              <a:gd name="T2" fmla="*/ 768 w 896"/>
              <a:gd name="T3" fmla="*/ 2160 h 3264"/>
              <a:gd name="T4" fmla="*/ 768 w 896"/>
              <a:gd name="T5" fmla="*/ 816 h 3264"/>
              <a:gd name="T6" fmla="*/ 48 w 896"/>
              <a:gd name="T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6" h="3264">
                <a:moveTo>
                  <a:pt x="0" y="3264"/>
                </a:moveTo>
                <a:cubicBezTo>
                  <a:pt x="320" y="2916"/>
                  <a:pt x="640" y="2568"/>
                  <a:pt x="768" y="2160"/>
                </a:cubicBezTo>
                <a:cubicBezTo>
                  <a:pt x="896" y="1752"/>
                  <a:pt x="888" y="1176"/>
                  <a:pt x="768" y="816"/>
                </a:cubicBezTo>
                <a:cubicBezTo>
                  <a:pt x="648" y="456"/>
                  <a:pt x="348" y="228"/>
                  <a:pt x="4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82" name="Text Box 70"/>
          <p:cNvSpPr txBox="1">
            <a:spLocks noChangeArrowheads="1"/>
          </p:cNvSpPr>
          <p:nvPr/>
        </p:nvSpPr>
        <p:spPr bwMode="auto">
          <a:xfrm>
            <a:off x="1403735" y="3111592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FF3300"/>
                </a:solidFill>
                <a:latin typeface="Courier New" pitchFamily="49" charset="0"/>
              </a:rPr>
              <a:t>numZits</a:t>
            </a:r>
            <a:endParaRPr lang="en-US" sz="1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371785" name="Line 73"/>
          <p:cNvSpPr>
            <a:spLocks noChangeShapeType="1"/>
          </p:cNvSpPr>
          <p:nvPr/>
        </p:nvSpPr>
        <p:spPr bwMode="auto">
          <a:xfrm>
            <a:off x="457200" y="3562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87" name="Line 75"/>
          <p:cNvSpPr>
            <a:spLocks noChangeShapeType="1"/>
          </p:cNvSpPr>
          <p:nvPr/>
        </p:nvSpPr>
        <p:spPr bwMode="auto">
          <a:xfrm>
            <a:off x="107950" y="3854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88" name="Line 76"/>
          <p:cNvSpPr>
            <a:spLocks noChangeShapeType="1"/>
          </p:cNvSpPr>
          <p:nvPr/>
        </p:nvSpPr>
        <p:spPr bwMode="auto">
          <a:xfrm>
            <a:off x="457200" y="57827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89" name="Text Box 77"/>
          <p:cNvSpPr txBox="1">
            <a:spLocks noChangeArrowheads="1"/>
          </p:cNvSpPr>
          <p:nvPr/>
        </p:nvSpPr>
        <p:spPr bwMode="auto">
          <a:xfrm>
            <a:off x="4953000" y="5867400"/>
            <a:ext cx="46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0</a:t>
            </a:r>
            <a:endParaRPr lang="en-US" sz="3600" dirty="0">
              <a:solidFill>
                <a:schemeClr val="accent2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708060" y="625784"/>
            <a:ext cx="2822580" cy="2625721"/>
            <a:chOff x="4945066" y="2433640"/>
            <a:chExt cx="2822580" cy="262572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69" name="Group 28"/>
          <p:cNvGrpSpPr>
            <a:grpSpLocks/>
          </p:cNvGrpSpPr>
          <p:nvPr/>
        </p:nvGrpSpPr>
        <p:grpSpPr bwMode="auto">
          <a:xfrm>
            <a:off x="4792503" y="783764"/>
            <a:ext cx="2754313" cy="1219200"/>
            <a:chOff x="3024" y="1632"/>
            <a:chExt cx="1735" cy="768"/>
          </a:xfrm>
        </p:grpSpPr>
        <p:sp>
          <p:nvSpPr>
            <p:cNvPr id="70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numZits</a:t>
              </a:r>
              <a:endParaRPr lang="en-US" sz="1600" dirty="0"/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31"/>
          <p:cNvGrpSpPr>
            <a:grpSpLocks/>
          </p:cNvGrpSpPr>
          <p:nvPr/>
        </p:nvGrpSpPr>
        <p:grpSpPr bwMode="auto">
          <a:xfrm>
            <a:off x="4106708" y="2033124"/>
            <a:ext cx="3440116" cy="1219200"/>
            <a:chOff x="2592" y="1632"/>
            <a:chExt cx="2167" cy="768"/>
          </a:xfrm>
        </p:grpSpPr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hoursOfStarCraft</a:t>
              </a:r>
              <a:endParaRPr lang="en-US" sz="1600" dirty="0"/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1783" name="Rectangle 71"/>
          <p:cNvSpPr>
            <a:spLocks noChangeArrowheads="1"/>
          </p:cNvSpPr>
          <p:nvPr/>
        </p:nvSpPr>
        <p:spPr bwMode="auto">
          <a:xfrm>
            <a:off x="6629400" y="783761"/>
            <a:ext cx="914400" cy="1249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84" name="Text Box 72"/>
          <p:cNvSpPr txBox="1">
            <a:spLocks noChangeArrowheads="1"/>
          </p:cNvSpPr>
          <p:nvPr/>
        </p:nvSpPr>
        <p:spPr bwMode="auto">
          <a:xfrm>
            <a:off x="2776846" y="3098027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3988662" y="3361338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09375 -0.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37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3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0"/>
                                        <p:tgtEl>
                                          <p:spTgt spid="3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3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0"/>
                                        <p:tgtEl>
                                          <p:spTgt spid="3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70969E-6 L 0.45295 -0.2808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1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-1404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2000" fill="hold"/>
                                        <p:tgtEl>
                                          <p:spTgt spid="37178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64862E-6 L 0.31424 -0.1413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2" y="-707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6" grpId="0" animBg="1"/>
      <p:bldP spid="371766" grpId="1" animBg="1"/>
      <p:bldP spid="371767" grpId="0" animBg="1"/>
      <p:bldP spid="371767" grpId="1" animBg="1"/>
      <p:bldP spid="371768" grpId="0" animBg="1"/>
      <p:bldP spid="371768" grpId="1" animBg="1"/>
      <p:bldP spid="371769" grpId="0"/>
      <p:bldP spid="371769" grpId="1"/>
      <p:bldP spid="371774" grpId="0" animBg="1"/>
      <p:bldP spid="371774" grpId="1" animBg="1"/>
      <p:bldP spid="371775" grpId="0"/>
      <p:bldP spid="371775" grpId="1"/>
      <p:bldP spid="371776" grpId="0" animBg="1"/>
      <p:bldP spid="371776" grpId="1" animBg="1"/>
      <p:bldP spid="371777" grpId="0" animBg="1"/>
      <p:bldP spid="371777" grpId="1" animBg="1"/>
      <p:bldP spid="371778" grpId="0"/>
      <p:bldP spid="371779" grpId="0" animBg="1"/>
      <p:bldP spid="371779" grpId="1" animBg="1"/>
      <p:bldP spid="371780" grpId="0"/>
      <p:bldP spid="371781" grpId="0" animBg="1"/>
      <p:bldP spid="371781" grpId="1" animBg="1"/>
      <p:bldP spid="371781" grpId="2" animBg="1"/>
      <p:bldP spid="371782" grpId="0"/>
      <p:bldP spid="371785" grpId="0" animBg="1"/>
      <p:bldP spid="371785" grpId="1" animBg="1"/>
      <p:bldP spid="371787" grpId="0" animBg="1"/>
      <p:bldP spid="371787" grpId="1" animBg="1"/>
      <p:bldP spid="371788" grpId="0" animBg="1"/>
      <p:bldP spid="371788" grpId="1" animBg="1"/>
      <p:bldP spid="371789" grpId="0"/>
      <p:bldP spid="371783" grpId="0" animBg="1"/>
      <p:bldP spid="371783" grpId="1" animBg="1"/>
      <p:bldP spid="371784" grpId="1"/>
      <p:bldP spid="371784" grpId="2"/>
      <p:bldP spid="371784" grpId="3"/>
      <p:bldP spid="75" grpId="0"/>
      <p:bldP spid="75" grpId="1"/>
      <p:bldP spid="75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56"/>
          <p:cNvSpPr>
            <a:spLocks noChangeShapeType="1"/>
          </p:cNvSpPr>
          <p:nvPr/>
        </p:nvSpPr>
        <p:spPr bwMode="auto">
          <a:xfrm flipH="1" flipV="1">
            <a:off x="8318612" y="339866"/>
            <a:ext cx="656804" cy="6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354-20BA-4E5D-AB7A-3A7FECC7F886}" type="slidenum">
              <a:rPr lang="en-US"/>
              <a:pPr/>
              <a:t>25</a:t>
            </a:fld>
            <a:endParaRPr 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8229600" y="9525"/>
            <a:ext cx="8064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3300"/>
                </a:solidFill>
              </a:rPr>
              <a:t>3000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3001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3002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3003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3004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3005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3006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3007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3008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3009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3010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…</a:t>
            </a:r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228600" y="762000"/>
            <a:ext cx="4386263" cy="3819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92551" y="740182"/>
            <a:ext cx="45063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solidFill>
                  <a:srgbClr val="990000"/>
                </a:solidFill>
              </a:rPr>
              <a:t>class</a:t>
            </a:r>
            <a:r>
              <a:rPr lang="en-US" sz="1900" dirty="0"/>
              <a:t> </a:t>
            </a:r>
            <a:r>
              <a:rPr lang="en-US" sz="1900" dirty="0" err="1"/>
              <a:t>Circ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public</a:t>
            </a:r>
            <a:r>
              <a:rPr lang="en-US" sz="1900" dirty="0" smtClean="0"/>
              <a:t>:</a:t>
            </a:r>
          </a:p>
          <a:p>
            <a:endParaRPr lang="en-US" sz="100" dirty="0"/>
          </a:p>
          <a:p>
            <a:r>
              <a:rPr lang="en-US" sz="1900" dirty="0"/>
              <a:t>   </a:t>
            </a:r>
            <a:r>
              <a:rPr lang="en-US" sz="1900" dirty="0" err="1">
                <a:solidFill>
                  <a:srgbClr val="6600CC"/>
                </a:solidFill>
              </a:rPr>
              <a:t>Circ</a:t>
            </a:r>
            <a:r>
              <a:rPr lang="en-US" sz="1900" dirty="0"/>
              <a:t>(float x, float y, float rad)</a:t>
            </a:r>
          </a:p>
          <a:p>
            <a:r>
              <a:rPr lang="en-US" sz="1800" dirty="0" smtClean="0"/>
              <a:t>       </a:t>
            </a:r>
            <a:r>
              <a:rPr lang="en-US" sz="1800" dirty="0"/>
              <a:t>{  </a:t>
            </a:r>
            <a:r>
              <a:rPr lang="en-US" sz="1800" dirty="0" err="1">
                <a:solidFill>
                  <a:srgbClr val="990000"/>
                </a:solidFill>
              </a:rPr>
              <a:t>m_x</a:t>
            </a:r>
            <a:r>
              <a:rPr lang="en-US" sz="1800" dirty="0">
                <a:solidFill>
                  <a:srgbClr val="990000"/>
                </a:solidFill>
              </a:rPr>
              <a:t> = x;  </a:t>
            </a:r>
            <a:r>
              <a:rPr lang="en-US" sz="1800" dirty="0" err="1">
                <a:solidFill>
                  <a:srgbClr val="990000"/>
                </a:solidFill>
              </a:rPr>
              <a:t>m_y</a:t>
            </a:r>
            <a:r>
              <a:rPr lang="en-US" sz="1800" dirty="0">
                <a:solidFill>
                  <a:srgbClr val="990000"/>
                </a:solidFill>
              </a:rPr>
              <a:t> = y; 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= rad;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sz="1900" dirty="0"/>
              <a:t>   float </a:t>
            </a:r>
            <a:r>
              <a:rPr lang="en-US" sz="1900" dirty="0" err="1">
                <a:solidFill>
                  <a:srgbClr val="6600CC"/>
                </a:solidFill>
              </a:rPr>
              <a:t>getArea</a:t>
            </a:r>
            <a:r>
              <a:rPr lang="en-US" sz="1900" dirty="0"/>
              <a:t>(void)</a:t>
            </a:r>
          </a:p>
          <a:p>
            <a:r>
              <a:rPr lang="en-US" sz="1800" dirty="0" smtClean="0"/>
              <a:t>       {  </a:t>
            </a:r>
            <a:r>
              <a:rPr lang="en-US" sz="1800" dirty="0" smtClean="0">
                <a:solidFill>
                  <a:srgbClr val="990000"/>
                </a:solidFill>
              </a:rPr>
              <a:t>return (3.14 * </a:t>
            </a:r>
            <a:r>
              <a:rPr lang="en-US" sz="1800" dirty="0" err="1" smtClean="0">
                <a:solidFill>
                  <a:srgbClr val="990000"/>
                </a:solidFill>
              </a:rPr>
              <a:t>m_rad</a:t>
            </a:r>
            <a:r>
              <a:rPr lang="en-US" sz="1800" dirty="0" smtClean="0">
                <a:solidFill>
                  <a:srgbClr val="990000"/>
                </a:solidFill>
              </a:rPr>
              <a:t> * </a:t>
            </a:r>
            <a:r>
              <a:rPr lang="en-US" sz="1800" dirty="0" err="1" smtClean="0">
                <a:solidFill>
                  <a:srgbClr val="990000"/>
                </a:solidFill>
              </a:rPr>
              <a:t>m_rad</a:t>
            </a:r>
            <a:r>
              <a:rPr lang="en-US" sz="1800" dirty="0" smtClean="0">
                <a:solidFill>
                  <a:srgbClr val="990000"/>
                </a:solidFill>
              </a:rPr>
              <a:t>);</a:t>
            </a:r>
            <a:r>
              <a:rPr lang="en-US" sz="1800" dirty="0" smtClean="0"/>
              <a:t> }</a:t>
            </a:r>
            <a:endParaRPr lang="en-US" sz="1800" dirty="0"/>
          </a:p>
          <a:p>
            <a:endParaRPr lang="en-US" sz="800" dirty="0"/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00CC"/>
                </a:solidFill>
              </a:rPr>
              <a:t>…</a:t>
            </a:r>
            <a:endParaRPr lang="en-US" sz="1800" dirty="0"/>
          </a:p>
          <a:p>
            <a:endParaRPr lang="en-US" sz="1050" dirty="0"/>
          </a:p>
          <a:p>
            <a:r>
              <a:rPr lang="en-US" sz="1900" dirty="0">
                <a:solidFill>
                  <a:schemeClr val="accent2"/>
                </a:solidFill>
              </a:rPr>
              <a:t>private</a:t>
            </a:r>
            <a:r>
              <a:rPr lang="en-US" sz="1900" dirty="0"/>
              <a:t>:</a:t>
            </a:r>
          </a:p>
          <a:p>
            <a:r>
              <a:rPr lang="en-US" sz="1900" dirty="0"/>
              <a:t>  float </a:t>
            </a:r>
            <a:r>
              <a:rPr lang="en-US" sz="1900" dirty="0" err="1"/>
              <a:t>m_x</a:t>
            </a:r>
            <a:r>
              <a:rPr lang="en-US" sz="1900" dirty="0"/>
              <a:t>, </a:t>
            </a:r>
            <a:r>
              <a:rPr lang="en-US" sz="1900" dirty="0" err="1"/>
              <a:t>m_y</a:t>
            </a:r>
            <a:r>
              <a:rPr lang="en-US" sz="1900" dirty="0"/>
              <a:t>, </a:t>
            </a:r>
            <a:r>
              <a:rPr lang="en-US" sz="1900" dirty="0" err="1" smtClean="0"/>
              <a:t>m_rad</a:t>
            </a:r>
            <a:r>
              <a:rPr lang="en-US" sz="1900" dirty="0"/>
              <a:t>;</a:t>
            </a:r>
          </a:p>
          <a:p>
            <a:r>
              <a:rPr lang="en-US" sz="1900" dirty="0"/>
              <a:t>};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664075" y="3829050"/>
            <a:ext cx="4114800" cy="29114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648200" y="3797300"/>
            <a:ext cx="413067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*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“The area is: “;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-&gt;</a:t>
            </a:r>
            <a:r>
              <a:rPr lang="en-US" sz="1700" b="1" dirty="0" err="1">
                <a:latin typeface="Courier New" pitchFamily="49" charset="0"/>
              </a:rPr>
              <a:t>getArea</a:t>
            </a:r>
            <a:r>
              <a:rPr lang="en-US" sz="1700" b="1" dirty="0"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 err="1" smtClean="0">
                <a:latin typeface="Courier New" pitchFamily="49" charset="0"/>
              </a:rPr>
              <a:t>int</a:t>
            </a:r>
            <a:r>
              <a:rPr lang="en-US" sz="1700" b="1" dirty="0" smtClean="0">
                <a:latin typeface="Courier New" pitchFamily="49" charset="0"/>
              </a:rPr>
              <a:t> main</a:t>
            </a:r>
            <a:r>
              <a:rPr lang="en-US" sz="1700" b="1" dirty="0">
                <a:latin typeface="Courier New" pitchFamily="49" charset="0"/>
              </a:rPr>
              <a:t>()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foo(3,4,10);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&amp;foo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-17526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/>
              <a:t>Classes and Pointers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85725" y="4724400"/>
            <a:ext cx="4533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You can use </a:t>
            </a:r>
            <a:r>
              <a:rPr lang="en-US" sz="2200">
                <a:solidFill>
                  <a:schemeClr val="accent2"/>
                </a:solidFill>
              </a:rPr>
              <a:t>pointers</a:t>
            </a:r>
            <a:r>
              <a:rPr lang="en-US" sz="2200"/>
              <a:t> with classes just like you do with structs.</a:t>
            </a: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4646613" y="5926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4571999" y="128588"/>
            <a:ext cx="3657600" cy="2862262"/>
            <a:chOff x="2880" y="374"/>
            <a:chExt cx="2304" cy="1803"/>
          </a:xfrm>
        </p:grpSpPr>
        <p:grpSp>
          <p:nvGrpSpPr>
            <p:cNvPr id="261134" name="Group 14"/>
            <p:cNvGrpSpPr>
              <a:grpSpLocks/>
            </p:cNvGrpSpPr>
            <p:nvPr/>
          </p:nvGrpSpPr>
          <p:grpSpPr bwMode="auto">
            <a:xfrm>
              <a:off x="3216" y="432"/>
              <a:ext cx="1968" cy="1745"/>
              <a:chOff x="-1296" y="1584"/>
              <a:chExt cx="1968" cy="1745"/>
            </a:xfrm>
          </p:grpSpPr>
          <p:sp>
            <p:nvSpPr>
              <p:cNvPr id="261130" name="Text Box 10"/>
              <p:cNvSpPr txBox="1">
                <a:spLocks noChangeArrowheads="1"/>
              </p:cNvSpPr>
              <p:nvPr/>
            </p:nvSpPr>
            <p:spPr bwMode="auto">
              <a:xfrm>
                <a:off x="-1296" y="1584"/>
                <a:ext cx="1968" cy="1745"/>
              </a:xfrm>
              <a:prstGeom prst="rect">
                <a:avLst/>
              </a:prstGeom>
              <a:solidFill>
                <a:srgbClr val="E7E7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990000"/>
                    </a:solidFill>
                  </a:rPr>
                  <a:t>class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Circ</a:t>
                </a:r>
                <a:endParaRPr lang="en-US" sz="1400" dirty="0"/>
              </a:p>
              <a:p>
                <a:r>
                  <a:rPr lang="en-US" sz="1400" dirty="0"/>
                  <a:t>{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public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Circ</a:t>
                </a:r>
                <a:r>
                  <a:rPr lang="en-US" sz="1400" dirty="0"/>
                  <a:t>(float x, float y, float rad)</a:t>
                </a:r>
              </a:p>
              <a:p>
                <a:r>
                  <a:rPr lang="en-US" sz="1200" dirty="0" smtClean="0"/>
                  <a:t>        </a:t>
                </a:r>
                <a:r>
                  <a:rPr lang="en-US" sz="1200" dirty="0"/>
                  <a:t>{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m_x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x;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m_y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y;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rad;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/>
                  <a:t>   float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getArea</a:t>
                </a:r>
                <a:r>
                  <a:rPr lang="en-US" sz="1400" dirty="0"/>
                  <a:t>(void)</a:t>
                </a:r>
              </a:p>
              <a:p>
                <a:r>
                  <a:rPr lang="en-US" sz="1200" dirty="0" smtClean="0"/>
                  <a:t>        </a:t>
                </a:r>
                <a:r>
                  <a:rPr lang="en-US" sz="1200" dirty="0"/>
                  <a:t>{  </a:t>
                </a:r>
                <a:r>
                  <a:rPr lang="en-US" sz="1200" dirty="0">
                    <a:solidFill>
                      <a:srgbClr val="990000"/>
                    </a:solidFill>
                  </a:rPr>
                  <a:t>return (3.14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);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 smtClean="0"/>
                  <a:t>   …</a:t>
                </a:r>
                <a:endParaRPr lang="en-US" sz="1200" dirty="0"/>
              </a:p>
              <a:p>
                <a:endParaRPr lang="en-US" sz="800" dirty="0"/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private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</a:t>
                </a:r>
                <a:r>
                  <a:rPr lang="en-US" sz="1400" dirty="0" err="1"/>
                  <a:t>m_x</a:t>
                </a:r>
                <a:r>
                  <a:rPr lang="en-US" sz="1400" dirty="0"/>
                  <a:t>            </a:t>
                </a:r>
                <a:r>
                  <a:rPr lang="en-US" sz="1400" dirty="0" err="1"/>
                  <a:t>m_y</a:t>
                </a:r>
                <a:r>
                  <a:rPr lang="en-US" sz="1400" dirty="0"/>
                  <a:t>           </a:t>
                </a:r>
                <a:r>
                  <a:rPr lang="en-US" sz="1400" dirty="0" err="1" smtClean="0"/>
                  <a:t>m_rad</a:t>
                </a:r>
                <a:endParaRPr lang="en-US" sz="1400" dirty="0"/>
              </a:p>
              <a:p>
                <a:r>
                  <a:rPr lang="en-US" sz="1400" dirty="0"/>
                  <a:t>};</a:t>
                </a:r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-917" y="306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2" name="Rectangle 12"/>
              <p:cNvSpPr>
                <a:spLocks noChangeArrowheads="1"/>
              </p:cNvSpPr>
              <p:nvPr/>
            </p:nvSpPr>
            <p:spPr bwMode="auto">
              <a:xfrm>
                <a:off x="-309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3" name="Rectangle 13"/>
              <p:cNvSpPr>
                <a:spLocks noChangeArrowheads="1"/>
              </p:cNvSpPr>
              <p:nvPr/>
            </p:nvSpPr>
            <p:spPr bwMode="auto">
              <a:xfrm>
                <a:off x="405" y="307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1137" name="Text Box 17"/>
            <p:cNvSpPr txBox="1">
              <a:spLocks noChangeArrowheads="1"/>
            </p:cNvSpPr>
            <p:nvPr/>
          </p:nvSpPr>
          <p:spPr bwMode="auto">
            <a:xfrm>
              <a:off x="2880" y="374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foo</a:t>
              </a:r>
            </a:p>
          </p:txBody>
        </p:sp>
      </p:grpSp>
      <p:sp>
        <p:nvSpPr>
          <p:cNvPr id="261139" name="Line 19"/>
          <p:cNvSpPr>
            <a:spLocks noChangeShapeType="1"/>
          </p:cNvSpPr>
          <p:nvPr/>
        </p:nvSpPr>
        <p:spPr bwMode="auto">
          <a:xfrm>
            <a:off x="5046663" y="102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5208588" y="1230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732463" y="2495550"/>
            <a:ext cx="251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3           4      </a:t>
            </a:r>
            <a:r>
              <a:rPr lang="en-US" sz="2000" dirty="0" smtClean="0">
                <a:solidFill>
                  <a:srgbClr val="6600CC"/>
                </a:solidFill>
              </a:rPr>
              <a:t>      </a:t>
            </a:r>
            <a:r>
              <a:rPr lang="en-US" sz="2000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4665663" y="6354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6257925" y="59626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44" name="Line 24"/>
          <p:cNvSpPr>
            <a:spLocks noChangeShapeType="1"/>
          </p:cNvSpPr>
          <p:nvPr/>
        </p:nvSpPr>
        <p:spPr bwMode="auto">
          <a:xfrm>
            <a:off x="4418013" y="3963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6094413" y="60007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3       4       10</a:t>
            </a:r>
          </a:p>
        </p:txBody>
      </p:sp>
      <p:grpSp>
        <p:nvGrpSpPr>
          <p:cNvPr id="261147" name="Group 27"/>
          <p:cNvGrpSpPr>
            <a:grpSpLocks/>
          </p:cNvGrpSpPr>
          <p:nvPr/>
        </p:nvGrpSpPr>
        <p:grpSpPr bwMode="auto">
          <a:xfrm>
            <a:off x="7242175" y="4913313"/>
            <a:ext cx="1320800" cy="396875"/>
            <a:chOff x="2954" y="2003"/>
            <a:chExt cx="832" cy="250"/>
          </a:xfrm>
        </p:grpSpPr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2954" y="2003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ptr</a:t>
              </a:r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3294" y="2064"/>
              <a:ext cx="492" cy="174"/>
            </a:xfrm>
            <a:prstGeom prst="rect">
              <a:avLst/>
            </a:prstGeom>
            <a:solidFill>
              <a:srgbClr val="FAF0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753350" y="495300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8191500" y="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261152" name="AutoShape 32"/>
          <p:cNvCxnSpPr>
            <a:cxnSpLocks noChangeShapeType="1"/>
            <a:stCxn id="261149" idx="3"/>
            <a:endCxn id="261151" idx="3"/>
          </p:cNvCxnSpPr>
          <p:nvPr/>
        </p:nvCxnSpPr>
        <p:spPr bwMode="auto">
          <a:xfrm flipH="1" flipV="1">
            <a:off x="8466138" y="228600"/>
            <a:ext cx="93662" cy="4922838"/>
          </a:xfrm>
          <a:prstGeom prst="curvedConnector3">
            <a:avLst>
              <a:gd name="adj1" fmla="val -571190"/>
            </a:avLst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657725" y="448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946150" y="57800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The area is: </a:t>
            </a:r>
          </a:p>
        </p:txBody>
      </p:sp>
      <p:sp>
        <p:nvSpPr>
          <p:cNvPr id="261155" name="Line 35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6" name="AutoShape 36"/>
          <p:cNvSpPr>
            <a:spLocks noChangeArrowheads="1"/>
          </p:cNvSpPr>
          <p:nvPr/>
        </p:nvSpPr>
        <p:spPr bwMode="auto">
          <a:xfrm>
            <a:off x="6191250" y="2809875"/>
            <a:ext cx="2914650" cy="1552575"/>
          </a:xfrm>
          <a:prstGeom prst="wedgeRoundRectCallout">
            <a:avLst>
              <a:gd name="adj1" fmla="val -45750"/>
              <a:gd name="adj2" fmla="val 68611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C++:</a:t>
            </a:r>
            <a:r>
              <a:rPr lang="en-US" sz="1800" dirty="0"/>
              <a:t> Since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/>
              <a:t> points to </a:t>
            </a:r>
            <a:r>
              <a:rPr lang="en-US" sz="1800" dirty="0">
                <a:solidFill>
                  <a:srgbClr val="6600CC"/>
                </a:solidFill>
              </a:rPr>
              <a:t>3000</a:t>
            </a:r>
            <a:r>
              <a:rPr lang="en-US" sz="1800" dirty="0"/>
              <a:t>, I’ll call the </a:t>
            </a:r>
            <a:r>
              <a:rPr lang="en-US" sz="1800" dirty="0" err="1"/>
              <a:t>getArea</a:t>
            </a:r>
            <a:r>
              <a:rPr lang="en-US" sz="1800" dirty="0"/>
              <a:t> function associated with the foo variable at 3000!</a:t>
            </a:r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5038725" y="154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521017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7789863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auto">
          <a:xfrm>
            <a:off x="7794625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2743200" y="5791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314</a:t>
            </a:r>
          </a:p>
        </p:txBody>
      </p:sp>
      <p:sp>
        <p:nvSpPr>
          <p:cNvPr id="261165" name="Text Box 45"/>
          <p:cNvSpPr txBox="1">
            <a:spLocks noChangeArrowheads="1"/>
          </p:cNvSpPr>
          <p:nvPr/>
        </p:nvSpPr>
        <p:spPr bwMode="auto">
          <a:xfrm>
            <a:off x="5984875" y="4556125"/>
            <a:ext cx="19796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</a:t>
            </a:r>
            <a:r>
              <a:rPr lang="en-US" sz="1800">
                <a:solidFill>
                  <a:srgbClr val="6600CC"/>
                </a:solidFill>
              </a:rPr>
              <a:t>*ptr</a:t>
            </a:r>
            <a:r>
              <a:rPr lang="en-US" sz="1800"/>
              <a:t>).getArea();</a:t>
            </a:r>
          </a:p>
        </p:txBody>
      </p:sp>
      <p:sp>
        <p:nvSpPr>
          <p:cNvPr id="261164" name="AutoShape 44"/>
          <p:cNvSpPr>
            <a:spLocks noChangeArrowheads="1"/>
          </p:cNvSpPr>
          <p:nvPr/>
        </p:nvSpPr>
        <p:spPr bwMode="auto">
          <a:xfrm>
            <a:off x="6057900" y="3314700"/>
            <a:ext cx="3067050" cy="1028700"/>
          </a:xfrm>
          <a:prstGeom prst="wedgeRoundRectCallout">
            <a:avLst>
              <a:gd name="adj1" fmla="val -40685"/>
              <a:gd name="adj2" fmla="val 78088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You can also use this alternate syntax…</a:t>
            </a:r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(It does the same thing)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11146 -0.361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03542 -0.162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812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9584 -0.1652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261163" grpId="0"/>
      <p:bldP spid="261127" grpId="0" autoUpdateAnimBg="0"/>
      <p:bldP spid="261135" grpId="0" animBg="1"/>
      <p:bldP spid="261135" grpId="1" animBg="1"/>
      <p:bldP spid="261139" grpId="0" animBg="1"/>
      <p:bldP spid="261139" grpId="1" animBg="1"/>
      <p:bldP spid="261140" grpId="0" animBg="1"/>
      <p:bldP spid="261140" grpId="1" animBg="1"/>
      <p:bldP spid="261141" grpId="0"/>
      <p:bldP spid="261142" grpId="0" animBg="1"/>
      <p:bldP spid="261142" grpId="1" animBg="1"/>
      <p:bldP spid="261143" grpId="0"/>
      <p:bldP spid="261143" grpId="1"/>
      <p:bldP spid="261144" grpId="0" animBg="1"/>
      <p:bldP spid="261144" grpId="1" animBg="1"/>
      <p:bldP spid="261148" grpId="0"/>
      <p:bldP spid="261148" grpId="1"/>
      <p:bldP spid="261149" grpId="0"/>
      <p:bldP spid="261153" grpId="0" animBg="1"/>
      <p:bldP spid="261153" grpId="1" animBg="1"/>
      <p:bldP spid="261154" grpId="0"/>
      <p:bldP spid="261155" grpId="0" animBg="1"/>
      <p:bldP spid="261155" grpId="1" animBg="1"/>
      <p:bldP spid="261156" grpId="0" animBg="1"/>
      <p:bldP spid="261156" grpId="1" animBg="1"/>
      <p:bldP spid="261157" grpId="0" animBg="1"/>
      <p:bldP spid="261157" grpId="1" animBg="1"/>
      <p:bldP spid="261158" grpId="0" animBg="1"/>
      <p:bldP spid="261158" grpId="1" animBg="1"/>
      <p:bldP spid="261159" grpId="0"/>
      <p:bldP spid="261159" grpId="1"/>
      <p:bldP spid="261160" grpId="0"/>
      <p:bldP spid="261160" grpId="1"/>
      <p:bldP spid="261161" grpId="0" animBg="1"/>
      <p:bldP spid="261161" grpId="1" animBg="1"/>
      <p:bldP spid="261162" grpId="0"/>
      <p:bldP spid="261165" grpId="0" animBg="1"/>
      <p:bldP spid="261164" grpId="0" animBg="1"/>
      <p:bldP spid="26116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058-305F-42D7-A985-7AC9D1ED062E}" type="slidenum">
              <a:rPr lang="en-US"/>
              <a:pPr/>
              <a:t>26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A New Type of Variable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441325" y="91440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Thus far, all variables we’ve defined have either been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57200" y="1249363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local variables,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04800" y="2438400"/>
            <a:ext cx="4130675" cy="4240213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void foo(void)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a;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a;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aGlobalVariable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</a:t>
            </a:r>
            <a:r>
              <a:rPr lang="en-US" sz="1800" b="1" dirty="0"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Circ</a:t>
            </a:r>
            <a:r>
              <a:rPr lang="en-US" sz="1800" b="1" dirty="0">
                <a:latin typeface="Courier New" pitchFamily="49" charset="0"/>
              </a:rPr>
              <a:t> a(3,4,10);</a:t>
            </a:r>
          </a:p>
          <a:p>
            <a:r>
              <a:rPr lang="en-US" sz="1800" b="1" dirty="0">
                <a:latin typeface="Courier New" pitchFamily="49" charset="0"/>
              </a:rPr>
              <a:t>  float c[10];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c[0] = </a:t>
            </a:r>
            <a:r>
              <a:rPr lang="en-US" sz="1800" b="1" dirty="0" err="1">
                <a:latin typeface="Courier New" pitchFamily="49" charset="0"/>
              </a:rPr>
              <a:t>a.getArea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057775" y="1249363"/>
            <a:ext cx="393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 </a:t>
            </a:r>
            <a:r>
              <a:rPr lang="en-US">
                <a:solidFill>
                  <a:schemeClr val="accent2"/>
                </a:solidFill>
              </a:rPr>
              <a:t>class member variables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4648200" y="2438400"/>
            <a:ext cx="4130675" cy="3690938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public:</a:t>
            </a:r>
          </a:p>
          <a:p>
            <a:r>
              <a:rPr lang="en-US" sz="1800" b="1">
                <a:latin typeface="Courier New" pitchFamily="49" charset="0"/>
              </a:rPr>
              <a:t>  string getZits(void) </a:t>
            </a:r>
          </a:p>
          <a:p>
            <a:r>
              <a:rPr lang="en-US" sz="1800" b="1">
                <a:latin typeface="Courier New" pitchFamily="49" charset="0"/>
              </a:rPr>
              <a:t>  {</a:t>
            </a:r>
          </a:p>
          <a:p>
            <a:r>
              <a:rPr lang="en-US" sz="1800" b="1">
                <a:latin typeface="Courier New" pitchFamily="49" charset="0"/>
              </a:rPr>
              <a:t>    int numZits = m_age * 5;</a:t>
            </a:r>
          </a:p>
          <a:p>
            <a:r>
              <a:rPr lang="en-US" sz="1800" b="1">
                <a:latin typeface="Courier New" pitchFamily="49" charset="0"/>
              </a:rPr>
              <a:t>    return(numZits);</a:t>
            </a:r>
          </a:p>
          <a:p>
            <a:r>
              <a:rPr lang="en-US" sz="1800" b="1">
                <a:latin typeface="Courier New" pitchFamily="49" charset="0"/>
              </a:rPr>
              <a:t>  }</a:t>
            </a:r>
          </a:p>
          <a:p>
            <a:r>
              <a:rPr lang="en-US" sz="1800" b="1">
                <a:latin typeface="Courier New" pitchFamily="49" charset="0"/>
              </a:rPr>
              <a:t>private:</a:t>
            </a:r>
          </a:p>
          <a:p>
            <a:r>
              <a:rPr lang="en-US" sz="1800" b="1">
                <a:latin typeface="Courier New" pitchFamily="49" charset="0"/>
              </a:rPr>
              <a:t>  string m_name;</a:t>
            </a:r>
          </a:p>
          <a:p>
            <a:r>
              <a:rPr lang="en-US" sz="1800" b="1">
                <a:latin typeface="Courier New" pitchFamily="49" charset="0"/>
              </a:rPr>
              <a:t>  int m_age;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  <a:p>
            <a:endParaRPr lang="en-US" sz="1800" b="1">
              <a:latin typeface="Courier New" pitchFamily="49" charset="0"/>
            </a:endParaRP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743200" y="1249363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global variables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533400" y="3048000"/>
            <a:ext cx="1143000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457200" y="5257800"/>
            <a:ext cx="2408238" cy="503238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5197475" y="3856038"/>
            <a:ext cx="1692275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395288" y="4068763"/>
            <a:ext cx="2805112" cy="395287"/>
          </a:xfrm>
          <a:prstGeom prst="rect">
            <a:avLst/>
          </a:prstGeom>
          <a:noFill/>
          <a:ln w="57150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4876800" y="4953000"/>
            <a:ext cx="2179638" cy="6080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219075" y="1874838"/>
            <a:ext cx="854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learn about a new type of variable: a </a:t>
            </a:r>
            <a:r>
              <a:rPr lang="en-US">
                <a:solidFill>
                  <a:srgbClr val="990000"/>
                </a:solidFill>
              </a:rPr>
              <a:t>dynamic variable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3" grpId="0"/>
      <p:bldP spid="396298" grpId="0"/>
      <p:bldP spid="396303" grpId="0"/>
      <p:bldP spid="396304" grpId="0" animBg="1"/>
      <p:bldP spid="396305" grpId="0" animBg="1"/>
      <p:bldP spid="396306" grpId="0" animBg="1"/>
      <p:bldP spid="396307" grpId="0" animBg="1"/>
      <p:bldP spid="396308" grpId="0" animBg="1"/>
      <p:bldP spid="3963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07E-04AE-4D27-BAF9-736EA1101EFA}" type="slidenum">
              <a:rPr lang="en-US"/>
              <a:pPr/>
              <a:t>27</a:t>
            </a:fld>
            <a:endParaRPr lang="en-US"/>
          </a:p>
        </p:txBody>
      </p:sp>
      <p:pic>
        <p:nvPicPr>
          <p:cNvPr id="398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609600"/>
            <a:ext cx="3213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542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traditional variables like </a:t>
            </a:r>
            <a:r>
              <a:rPr lang="en-US">
                <a:solidFill>
                  <a:srgbClr val="990000"/>
                </a:solidFill>
              </a:rPr>
              <a:t>rooms in your house</a:t>
            </a:r>
            <a:r>
              <a:rPr lang="en-US"/>
              <a:t>.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Just like a </a:t>
            </a:r>
            <a:r>
              <a:rPr lang="en-US">
                <a:solidFill>
                  <a:srgbClr val="990000"/>
                </a:solidFill>
              </a:rPr>
              <a:t>room</a:t>
            </a:r>
            <a:r>
              <a:rPr lang="en-US"/>
              <a:t> can hold a </a:t>
            </a:r>
            <a:r>
              <a:rPr lang="en-US">
                <a:solidFill>
                  <a:srgbClr val="990000"/>
                </a:solidFill>
              </a:rPr>
              <a:t>person</a:t>
            </a:r>
            <a:r>
              <a:rPr lang="en-US"/>
              <a:t>, a </a:t>
            </a:r>
            <a:r>
              <a:rPr lang="en-US">
                <a:solidFill>
                  <a:srgbClr val="990000"/>
                </a:solidFill>
              </a:rPr>
              <a:t>variable</a:t>
            </a:r>
            <a:r>
              <a:rPr lang="en-US"/>
              <a:t> holds a </a:t>
            </a:r>
            <a:r>
              <a:rPr lang="en-US">
                <a:solidFill>
                  <a:srgbClr val="990000"/>
                </a:solidFill>
              </a:rPr>
              <a:t>value</a:t>
            </a:r>
            <a:r>
              <a:rPr lang="en-US"/>
              <a:t>.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239963" y="3413125"/>
            <a:ext cx="38719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But what if you </a:t>
            </a:r>
            <a:r>
              <a:rPr lang="en-US" sz="2000">
                <a:solidFill>
                  <a:srgbClr val="006666"/>
                </a:solidFill>
              </a:rPr>
              <a:t>run out of rooms</a:t>
            </a:r>
            <a:r>
              <a:rPr lang="en-US" sz="2000"/>
              <a:t> because all of your aunts and uncles surprise you and come over.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276600" y="4876800"/>
            <a:ext cx="5426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have to </a:t>
            </a:r>
            <a:r>
              <a:rPr lang="en-US">
                <a:solidFill>
                  <a:srgbClr val="006666"/>
                </a:solidFill>
              </a:rPr>
              <a:t>call a hotel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reserve some rooms</a:t>
            </a:r>
            <a:r>
              <a:rPr lang="en-US"/>
              <a:t>, and place your relatives in the hotel rooms instead.</a:t>
            </a:r>
          </a:p>
        </p:txBody>
      </p:sp>
      <p:pic>
        <p:nvPicPr>
          <p:cNvPr id="3983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36875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06713"/>
            <a:ext cx="3024188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7350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1668463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669925" y="24987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  <p:pic>
        <p:nvPicPr>
          <p:cNvPr id="398355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9"/>
          <a:stretch>
            <a:fillRect/>
          </a:stretch>
        </p:blipFill>
        <p:spPr bwMode="auto">
          <a:xfrm>
            <a:off x="1295400" y="4724400"/>
            <a:ext cx="14351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2057400" y="40989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52639 -0.4717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-23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9834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69305 -0.4673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53" y="-233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9835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56805 -0.114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9835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2" grpId="0"/>
      <p:bldP spid="398343" grpId="0"/>
      <p:bldP spid="398354" grpId="0"/>
      <p:bldP spid="3983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1E2E-7867-42F2-8401-873707BE35DA}" type="slidenum">
              <a:rPr lang="en-US"/>
              <a:pPr/>
              <a:t>28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33400" y="99060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a similar fashion, sometimes you </a:t>
            </a:r>
            <a:r>
              <a:rPr lang="en-US">
                <a:solidFill>
                  <a:srgbClr val="6600CC"/>
                </a:solidFill>
              </a:rPr>
              <a:t>won’t know how many variables you’ll need</a:t>
            </a:r>
            <a:r>
              <a:rPr lang="en-US"/>
              <a:t> until your program runs.</a:t>
            </a: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3733800" y="247015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can </a:t>
            </a:r>
            <a:r>
              <a:rPr lang="en-US">
                <a:solidFill>
                  <a:srgbClr val="6600CC"/>
                </a:solidFill>
              </a:rPr>
              <a:t>dynamically</a:t>
            </a:r>
            <a:r>
              <a:rPr lang="en-US"/>
              <a:t> ask the </a:t>
            </a:r>
            <a:r>
              <a:rPr lang="en-US">
                <a:solidFill>
                  <a:srgbClr val="6600CC"/>
                </a:solidFill>
              </a:rPr>
              <a:t>operating system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reserve new memory</a:t>
            </a:r>
            <a:r>
              <a:rPr lang="en-US"/>
              <a:t> for variables.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04800" y="3962400"/>
            <a:ext cx="716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operating system will </a:t>
            </a:r>
            <a:r>
              <a:rPr lang="en-US">
                <a:solidFill>
                  <a:srgbClr val="990000"/>
                </a:solidFill>
              </a:rPr>
              <a:t>allocate room</a:t>
            </a:r>
            <a:r>
              <a:rPr lang="en-US"/>
              <a:t> for your variable in the </a:t>
            </a:r>
            <a:r>
              <a:rPr lang="en-US">
                <a:solidFill>
                  <a:srgbClr val="990000"/>
                </a:solidFill>
              </a:rPr>
              <a:t>computer’s free memory</a:t>
            </a:r>
            <a:r>
              <a:rPr lang="en-US"/>
              <a:t> and then </a:t>
            </a:r>
            <a:r>
              <a:rPr lang="en-US">
                <a:solidFill>
                  <a:srgbClr val="006666"/>
                </a:solidFill>
              </a:rPr>
              <a:t>return the address of the new variable</a:t>
            </a:r>
            <a:r>
              <a:rPr lang="en-US"/>
              <a:t>.</a:t>
            </a: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1447800" y="54864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you’re </a:t>
            </a:r>
            <a:r>
              <a:rPr lang="en-US">
                <a:solidFill>
                  <a:srgbClr val="006666"/>
                </a:solidFill>
              </a:rPr>
              <a:t>done with the variable</a:t>
            </a:r>
            <a:r>
              <a:rPr lang="en-US"/>
              <a:t>, you can tell the operating system to </a:t>
            </a:r>
            <a:r>
              <a:rPr lang="en-US">
                <a:solidFill>
                  <a:srgbClr val="006666"/>
                </a:solidFill>
              </a:rPr>
              <a:t>free the space</a:t>
            </a:r>
            <a:r>
              <a:rPr lang="en-US"/>
              <a:t> it occupies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1" grpId="0"/>
      <p:bldP spid="4003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29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341313" y="946150"/>
            <a:ext cx="8650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For example, let’s say we want to define an array, but we won’t know how big to make it until our program actually runs …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</a:t>
            </a:r>
          </a:p>
          <a:p>
            <a:r>
              <a:rPr lang="en-US" sz="1800" b="1" dirty="0">
                <a:latin typeface="Courier New" pitchFamily="49" charset="0"/>
              </a:rPr>
              <a:t>   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[2] = 75;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597275" y="1981200"/>
            <a:ext cx="547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The </a:t>
            </a:r>
            <a:r>
              <a:rPr lang="en-US" sz="2000">
                <a:solidFill>
                  <a:schemeClr val="accent2"/>
                </a:solidFill>
              </a:rPr>
              <a:t>new</a:t>
            </a:r>
            <a:r>
              <a:rPr lang="en-US" sz="2000">
                <a:solidFill>
                  <a:schemeClr val="tx1"/>
                </a:solidFill>
              </a:rPr>
              <a:t> command can be used to allocate an arbitrary amount of memory for an array. 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886200" y="28194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How do you use it?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7834" name="Text Box 26"/>
          <p:cNvSpPr txBox="1">
            <a:spLocks noChangeArrowheads="1"/>
          </p:cNvSpPr>
          <p:nvPr/>
        </p:nvSpPr>
        <p:spPr bwMode="auto">
          <a:xfrm>
            <a:off x="4098925" y="3336925"/>
            <a:ext cx="467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1. First, define a new pointer variable.</a:t>
            </a:r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4098925" y="3705225"/>
            <a:ext cx="464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2. Determine the size of the array </a:t>
            </a:r>
            <a:br>
              <a:rPr lang="en-US" sz="2000"/>
            </a:br>
            <a:r>
              <a:rPr lang="en-US" sz="2000"/>
              <a:t>    you need.</a:t>
            </a:r>
          </a:p>
        </p:txBody>
      </p:sp>
      <p:sp>
        <p:nvSpPr>
          <p:cNvPr id="247836" name="Text Box 28"/>
          <p:cNvSpPr txBox="1">
            <a:spLocks noChangeArrowheads="1"/>
          </p:cNvSpPr>
          <p:nvPr/>
        </p:nvSpPr>
        <p:spPr bwMode="auto">
          <a:xfrm>
            <a:off x="4098925" y="4406900"/>
            <a:ext cx="48466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3. Use the new command to reserve </a:t>
            </a:r>
            <a:br>
              <a:rPr lang="en-US" sz="2000"/>
            </a:br>
            <a:r>
              <a:rPr lang="en-US" sz="2000"/>
              <a:t>    the memory. Your pointer gets the   </a:t>
            </a:r>
            <a:br>
              <a:rPr lang="en-US" sz="2000"/>
            </a:br>
            <a:r>
              <a:rPr lang="en-US" sz="2000"/>
              <a:t>    address of the memory.</a:t>
            </a:r>
          </a:p>
        </p:txBody>
      </p:sp>
      <p:sp>
        <p:nvSpPr>
          <p:cNvPr id="247837" name="Text Box 29"/>
          <p:cNvSpPr txBox="1">
            <a:spLocks noChangeArrowheads="1"/>
          </p:cNvSpPr>
          <p:nvPr/>
        </p:nvSpPr>
        <p:spPr bwMode="auto">
          <a:xfrm>
            <a:off x="4098925" y="5410200"/>
            <a:ext cx="494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4. Use the pointer just like it’s an array.</a:t>
            </a:r>
          </a:p>
        </p:txBody>
      </p:sp>
      <p:sp>
        <p:nvSpPr>
          <p:cNvPr id="247838" name="Text Box 30"/>
          <p:cNvSpPr txBox="1">
            <a:spLocks noChangeArrowheads="1"/>
          </p:cNvSpPr>
          <p:nvPr/>
        </p:nvSpPr>
        <p:spPr bwMode="auto">
          <a:xfrm>
            <a:off x="4098925" y="5775325"/>
            <a:ext cx="4594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5. Free the memory when you’re done</a:t>
            </a:r>
            <a:br>
              <a:rPr lang="en-US" sz="2000"/>
            </a:br>
            <a:r>
              <a:rPr lang="en-US" sz="2000"/>
              <a:t>    (tell the hotel your relatives are </a:t>
            </a:r>
            <a:br>
              <a:rPr lang="en-US" sz="2000"/>
            </a:br>
            <a:r>
              <a:rPr lang="en-US" sz="2000"/>
              <a:t>     going home).</a:t>
            </a:r>
          </a:p>
        </p:txBody>
      </p:sp>
      <p:sp>
        <p:nvSpPr>
          <p:cNvPr id="247840" name="Rectangle 32"/>
          <p:cNvSpPr>
            <a:spLocks noChangeArrowheads="1"/>
          </p:cNvSpPr>
          <p:nvPr/>
        </p:nvSpPr>
        <p:spPr bwMode="auto">
          <a:xfrm>
            <a:off x="641350" y="3063875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int *arr;</a:t>
            </a:r>
          </a:p>
        </p:txBody>
      </p:sp>
      <p:sp>
        <p:nvSpPr>
          <p:cNvPr id="247841" name="Rectangle 33"/>
          <p:cNvSpPr>
            <a:spLocks noChangeArrowheads="1"/>
          </p:cNvSpPr>
          <p:nvPr/>
        </p:nvSpPr>
        <p:spPr bwMode="auto">
          <a:xfrm>
            <a:off x="641350" y="38846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cin &gt;&gt; size;</a:t>
            </a:r>
          </a:p>
        </p:txBody>
      </p:sp>
      <p:sp>
        <p:nvSpPr>
          <p:cNvPr id="247842" name="Rectangle 34"/>
          <p:cNvSpPr>
            <a:spLocks noChangeArrowheads="1"/>
          </p:cNvSpPr>
          <p:nvPr/>
        </p:nvSpPr>
        <p:spPr bwMode="auto">
          <a:xfrm>
            <a:off x="641350" y="44338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arr = new int[size];</a:t>
            </a:r>
          </a:p>
        </p:txBody>
      </p:sp>
      <p:sp>
        <p:nvSpPr>
          <p:cNvPr id="247843" name="Rectangle 35"/>
          <p:cNvSpPr>
            <a:spLocks noChangeArrowheads="1"/>
          </p:cNvSpPr>
          <p:nvPr/>
        </p:nvSpPr>
        <p:spPr bwMode="auto">
          <a:xfrm>
            <a:off x="641350" y="498316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arr[0] = 10;</a:t>
            </a:r>
          </a:p>
        </p:txBody>
      </p:sp>
      <p:sp>
        <p:nvSpPr>
          <p:cNvPr id="247844" name="Rectangle 36"/>
          <p:cNvSpPr>
            <a:spLocks noChangeArrowheads="1"/>
          </p:cNvSpPr>
          <p:nvPr/>
        </p:nvSpPr>
        <p:spPr bwMode="auto">
          <a:xfrm>
            <a:off x="631825" y="580548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delete [] arr;</a:t>
            </a: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1631950" y="61722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462338" y="3527425"/>
            <a:ext cx="3535362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Note</a:t>
            </a:r>
            <a:r>
              <a:rPr lang="en-US" sz="1800"/>
              <a:t>: You only need to use</a:t>
            </a:r>
          </a:p>
          <a:p>
            <a:pPr algn="ctr"/>
            <a:endParaRPr lang="en-US" sz="1000"/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delete </a:t>
            </a:r>
            <a:r>
              <a:rPr lang="en-US" sz="1800">
                <a:solidFill>
                  <a:srgbClr val="FF3300"/>
                </a:solidFill>
              </a:rPr>
              <a:t>[ ] </a:t>
            </a:r>
            <a:r>
              <a:rPr lang="en-US" sz="1800">
                <a:solidFill>
                  <a:schemeClr val="accent2"/>
                </a:solidFill>
              </a:rPr>
              <a:t>ptr;</a:t>
            </a:r>
          </a:p>
          <a:p>
            <a:pPr algn="ctr"/>
            <a:r>
              <a:rPr lang="en-US" sz="1000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/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/>
              <a:t>syntax when you delete an array… Otherwise just use:</a:t>
            </a:r>
          </a:p>
          <a:p>
            <a:pPr algn="ctr"/>
            <a:endParaRPr lang="en-US" sz="1000"/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delete ptr;</a:t>
            </a:r>
          </a:p>
        </p:txBody>
      </p:sp>
      <p:sp>
        <p:nvSpPr>
          <p:cNvPr id="247847" name="Line 39"/>
          <p:cNvSpPr>
            <a:spLocks noChangeShapeType="1"/>
          </p:cNvSpPr>
          <p:nvPr/>
        </p:nvSpPr>
        <p:spPr bwMode="auto">
          <a:xfrm flipH="1" flipV="1">
            <a:off x="2938463" y="4749800"/>
            <a:ext cx="762000" cy="160338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47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" presetClass="emph" presetSubtype="0" repeatCount="3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247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utoUpdateAnimBg="0"/>
      <p:bldP spid="247816" grpId="0" autoUpdateAnimBg="0"/>
      <p:bldP spid="247834" grpId="0"/>
      <p:bldP spid="247835" grpId="0"/>
      <p:bldP spid="247836" grpId="0"/>
      <p:bldP spid="247837" grpId="0"/>
      <p:bldP spid="247838" grpId="0"/>
      <p:bldP spid="247840" grpId="0"/>
      <p:bldP spid="247840" grpId="1"/>
      <p:bldP spid="247841" grpId="0"/>
      <p:bldP spid="247841" grpId="1"/>
      <p:bldP spid="247842" grpId="0"/>
      <p:bldP spid="247842" grpId="1"/>
      <p:bldP spid="247843" grpId="0"/>
      <p:bldP spid="247843" grpId="1"/>
      <p:bldP spid="247844" grpId="0"/>
      <p:bldP spid="247845" grpId="0" animBg="1"/>
      <p:bldP spid="247845" grpId="1" animBg="1"/>
      <p:bldP spid="247846" grpId="0" animBg="1"/>
      <p:bldP spid="2478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74F-B9A8-4932-A83D-3E58E8EE0A98}" type="slidenum">
              <a:rPr lang="en-US"/>
              <a:pPr/>
              <a:t>3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Every Variable has an Address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the computer’s memory like a street with a bunch of vacant lots.  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168275" y="3048000"/>
            <a:ext cx="5699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Some variables occupy a single lot, while others occupy several adjacent lots.</a:t>
            </a:r>
          </a:p>
        </p:txBody>
      </p:sp>
      <p:grpSp>
        <p:nvGrpSpPr>
          <p:cNvPr id="349238" name="Group 54"/>
          <p:cNvGrpSpPr>
            <a:grpSpLocks/>
          </p:cNvGrpSpPr>
          <p:nvPr/>
        </p:nvGrpSpPr>
        <p:grpSpPr bwMode="auto">
          <a:xfrm>
            <a:off x="196850" y="4435475"/>
            <a:ext cx="8947150" cy="2498725"/>
            <a:chOff x="124" y="2794"/>
            <a:chExt cx="5636" cy="1574"/>
          </a:xfrm>
        </p:grpSpPr>
        <p:grpSp>
          <p:nvGrpSpPr>
            <p:cNvPr id="349233" name="Group 49"/>
            <p:cNvGrpSpPr>
              <a:grpSpLocks/>
            </p:cNvGrpSpPr>
            <p:nvPr/>
          </p:nvGrpSpPr>
          <p:grpSpPr bwMode="auto">
            <a:xfrm>
              <a:off x="124" y="2794"/>
              <a:ext cx="5636" cy="1574"/>
              <a:chOff x="124" y="2794"/>
              <a:chExt cx="5636" cy="1574"/>
            </a:xfrm>
          </p:grpSpPr>
          <p:sp>
            <p:nvSpPr>
              <p:cNvPr id="349191" name="AutoShape 7"/>
              <p:cNvSpPr>
                <a:spLocks noChangeArrowheads="1"/>
              </p:cNvSpPr>
              <p:nvPr/>
            </p:nvSpPr>
            <p:spPr bwMode="auto">
              <a:xfrm>
                <a:off x="192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2" name="AutoShape 8"/>
              <p:cNvSpPr>
                <a:spLocks noChangeArrowheads="1"/>
              </p:cNvSpPr>
              <p:nvPr/>
            </p:nvSpPr>
            <p:spPr bwMode="auto">
              <a:xfrm>
                <a:off x="264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3" name="AutoShape 9"/>
              <p:cNvSpPr>
                <a:spLocks noChangeArrowheads="1"/>
              </p:cNvSpPr>
              <p:nvPr/>
            </p:nvSpPr>
            <p:spPr bwMode="auto">
              <a:xfrm>
                <a:off x="336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4" name="AutoShape 10"/>
              <p:cNvSpPr>
                <a:spLocks noChangeArrowheads="1"/>
              </p:cNvSpPr>
              <p:nvPr/>
            </p:nvSpPr>
            <p:spPr bwMode="auto">
              <a:xfrm>
                <a:off x="408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5" name="AutoShape 11"/>
              <p:cNvSpPr>
                <a:spLocks noChangeArrowheads="1"/>
              </p:cNvSpPr>
              <p:nvPr/>
            </p:nvSpPr>
            <p:spPr bwMode="auto">
              <a:xfrm>
                <a:off x="480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04" name="Rectangle 20"/>
              <p:cNvSpPr>
                <a:spLocks noChangeArrowheads="1"/>
              </p:cNvSpPr>
              <p:nvPr/>
            </p:nvSpPr>
            <p:spPr bwMode="auto">
              <a:xfrm>
                <a:off x="192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100</a:t>
                </a:r>
              </a:p>
            </p:txBody>
          </p:sp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264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101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336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102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408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103</a:t>
                </a:r>
              </a:p>
            </p:txBody>
          </p:sp>
          <p:sp>
            <p:nvSpPr>
              <p:cNvPr id="349208" name="Rectangle 24"/>
              <p:cNvSpPr>
                <a:spLocks noChangeArrowheads="1"/>
              </p:cNvSpPr>
              <p:nvPr/>
            </p:nvSpPr>
            <p:spPr bwMode="auto">
              <a:xfrm>
                <a:off x="480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104</a:t>
                </a:r>
              </a:p>
            </p:txBody>
          </p:sp>
          <p:pic>
            <p:nvPicPr>
              <p:cNvPr id="349210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" y="2794"/>
                <a:ext cx="1536" cy="1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 rot="21471956">
              <a:off x="188" y="3386"/>
              <a:ext cx="1084" cy="308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5861050" y="2362200"/>
            <a:ext cx="3116559" cy="193899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void </a:t>
            </a:r>
            <a:r>
              <a:rPr lang="en-US" dirty="0" smtClean="0">
                <a:solidFill>
                  <a:srgbClr val="6600CC"/>
                </a:solidFill>
              </a:rPr>
              <a:t>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</a:rPr>
              <a:t>  short </a:t>
            </a:r>
            <a:r>
              <a:rPr lang="en-US" dirty="0" smtClean="0">
                <a:solidFill>
                  <a:srgbClr val="6600CC"/>
                </a:solidFill>
              </a:rPr>
              <a:t>students </a:t>
            </a:r>
            <a:r>
              <a:rPr lang="en-US" dirty="0">
                <a:solidFill>
                  <a:srgbClr val="6600CC"/>
                </a:solidFill>
              </a:rPr>
              <a:t>= 5;</a:t>
            </a:r>
          </a:p>
          <a:p>
            <a:r>
              <a:rPr lang="en-US" dirty="0">
                <a:solidFill>
                  <a:srgbClr val="6600CC"/>
                </a:solidFill>
              </a:rPr>
              <a:t>  char </a:t>
            </a:r>
            <a:r>
              <a:rPr lang="en-US" dirty="0" smtClean="0">
                <a:solidFill>
                  <a:srgbClr val="6600CC"/>
                </a:solidFill>
              </a:rPr>
              <a:t>grade </a:t>
            </a:r>
            <a:r>
              <a:rPr lang="en-US" dirty="0">
                <a:solidFill>
                  <a:srgbClr val="6600CC"/>
                </a:solidFill>
              </a:rPr>
              <a:t>= </a:t>
            </a:r>
            <a:r>
              <a:rPr lang="en-US" dirty="0" smtClean="0">
                <a:solidFill>
                  <a:srgbClr val="6600CC"/>
                </a:solidFill>
              </a:rPr>
              <a:t>‘B’;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...</a:t>
            </a:r>
          </a:p>
        </p:txBody>
      </p:sp>
      <p:pic>
        <p:nvPicPr>
          <p:cNvPr id="349198" name="Picture 14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9235" name="Group 51"/>
          <p:cNvGrpSpPr>
            <a:grpSpLocks/>
          </p:cNvGrpSpPr>
          <p:nvPr/>
        </p:nvGrpSpPr>
        <p:grpSpPr bwMode="auto">
          <a:xfrm>
            <a:off x="4241800" y="5167313"/>
            <a:ext cx="2573338" cy="1111250"/>
            <a:chOff x="2672" y="3255"/>
            <a:chExt cx="1621" cy="700"/>
          </a:xfrm>
        </p:grpSpPr>
        <p:sp>
          <p:nvSpPr>
            <p:cNvPr id="349220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9234" name="Text Box 50"/>
            <p:cNvSpPr txBox="1">
              <a:spLocks noChangeArrowheads="1"/>
            </p:cNvSpPr>
            <p:nvPr/>
          </p:nvSpPr>
          <p:spPr bwMode="auto">
            <a:xfrm>
              <a:off x="3091" y="3255"/>
              <a:ext cx="90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students</a:t>
              </a:r>
              <a:endParaRPr lang="en-US" i="1" dirty="0"/>
            </a:p>
            <a:p>
              <a:r>
                <a:rPr lang="en-US" sz="800" i="1" dirty="0"/>
                <a:t> </a:t>
              </a:r>
            </a:p>
            <a:p>
              <a:r>
                <a:rPr lang="en-US" i="1" dirty="0"/>
                <a:t>    </a:t>
              </a:r>
              <a:r>
                <a:rPr lang="en-US" i="1" dirty="0">
                  <a:solidFill>
                    <a:srgbClr val="990000"/>
                  </a:solidFill>
                </a:rPr>
                <a:t>5</a:t>
              </a:r>
            </a:p>
          </p:txBody>
        </p:sp>
      </p:grpSp>
      <p:pic>
        <p:nvPicPr>
          <p:cNvPr id="349199" name="Picture 15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00" name="Picture 16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584358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01" name="Picture 17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84358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9237" name="Group 53"/>
          <p:cNvGrpSpPr>
            <a:grpSpLocks/>
          </p:cNvGrpSpPr>
          <p:nvPr/>
        </p:nvGrpSpPr>
        <p:grpSpPr bwMode="auto">
          <a:xfrm>
            <a:off x="7620000" y="5118100"/>
            <a:ext cx="1524000" cy="1177925"/>
            <a:chOff x="4800" y="3224"/>
            <a:chExt cx="960" cy="742"/>
          </a:xfrm>
        </p:grpSpPr>
        <p:sp>
          <p:nvSpPr>
            <p:cNvPr id="349219" name="AutoShape 35"/>
            <p:cNvSpPr>
              <a:spLocks noChangeArrowheads="1"/>
            </p:cNvSpPr>
            <p:nvPr/>
          </p:nvSpPr>
          <p:spPr bwMode="auto">
            <a:xfrm>
              <a:off x="4800" y="3294"/>
              <a:ext cx="960" cy="672"/>
            </a:xfrm>
            <a:prstGeom prst="parallelogram">
              <a:avLst>
                <a:gd name="adj" fmla="val 35714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6" name="Text Box 52"/>
            <p:cNvSpPr txBox="1">
              <a:spLocks noChangeArrowheads="1"/>
            </p:cNvSpPr>
            <p:nvPr/>
          </p:nvSpPr>
          <p:spPr bwMode="auto">
            <a:xfrm>
              <a:off x="5034" y="3224"/>
              <a:ext cx="63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grade</a:t>
              </a:r>
              <a:endParaRPr lang="en-US" i="1" dirty="0"/>
            </a:p>
            <a:p>
              <a:endParaRPr lang="en-US" sz="800" i="1" dirty="0"/>
            </a:p>
            <a:p>
              <a:r>
                <a:rPr lang="en-US" i="1" dirty="0">
                  <a:solidFill>
                    <a:srgbClr val="990000"/>
                  </a:solidFill>
                </a:rPr>
                <a:t> </a:t>
              </a:r>
              <a:r>
                <a:rPr lang="en-US" i="1" dirty="0" smtClean="0">
                  <a:solidFill>
                    <a:srgbClr val="990000"/>
                  </a:solidFill>
                </a:rPr>
                <a:t>‘B’</a:t>
              </a:r>
              <a:endParaRPr lang="en-US" i="1" dirty="0">
                <a:solidFill>
                  <a:srgbClr val="990000"/>
                </a:solidFill>
              </a:endParaRPr>
            </a:p>
          </p:txBody>
        </p:sp>
      </p:grpSp>
      <p:pic>
        <p:nvPicPr>
          <p:cNvPr id="349202" name="Picture 18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239" name="Text Box 55"/>
          <p:cNvSpPr txBox="1">
            <a:spLocks noChangeArrowheads="1"/>
          </p:cNvSpPr>
          <p:nvPr/>
        </p:nvSpPr>
        <p:spPr bwMode="auto">
          <a:xfrm>
            <a:off x="0" y="1828800"/>
            <a:ext cx="571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define a variable in your program, the computer finds an unused address in memory and reserves it for your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349190" grpId="0"/>
      <p:bldP spid="349213" grpId="0" animBg="1"/>
      <p:bldP spid="34923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B0D-6EE0-4868-B0D8-5E10752B1B40}" type="slidenum">
              <a:rPr lang="en-US"/>
              <a:pPr/>
              <a:t>30</a:t>
            </a:fld>
            <a:endParaRPr lang="en-US"/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845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size,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latin typeface="Comic Sans MS"/>
              </a:rPr>
              <a:t>“</a:t>
            </a:r>
            <a:r>
              <a:rPr lang="en-US" sz="1800" b="1" dirty="0">
                <a:latin typeface="Courier New" pitchFamily="49" charset="0"/>
              </a:rPr>
              <a:t>how big? </a:t>
            </a:r>
            <a:r>
              <a:rPr lang="en-US" sz="1800" b="1" dirty="0">
                <a:latin typeface="Comic Sans MS"/>
              </a:rPr>
              <a:t>”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304800" y="1066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new</a:t>
            </a:r>
            <a:r>
              <a:rPr lang="en-US"/>
              <a:t> command requires </a:t>
            </a:r>
            <a:r>
              <a:rPr lang="en-US">
                <a:solidFill>
                  <a:srgbClr val="990000"/>
                </a:solidFill>
              </a:rPr>
              <a:t>two pieces of information</a:t>
            </a:r>
            <a:r>
              <a:rPr lang="en-US"/>
              <a:t>:</a:t>
            </a:r>
          </a:p>
        </p:txBody>
      </p:sp>
      <p:sp>
        <p:nvSpPr>
          <p:cNvPr id="402459" name="Text Box 27"/>
          <p:cNvSpPr txBox="1">
            <a:spLocks noChangeArrowheads="1"/>
          </p:cNvSpPr>
          <p:nvPr/>
        </p:nvSpPr>
        <p:spPr bwMode="auto">
          <a:xfrm>
            <a:off x="4233863" y="1752600"/>
            <a:ext cx="4349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 What </a:t>
            </a:r>
            <a:r>
              <a:rPr lang="en-US">
                <a:solidFill>
                  <a:srgbClr val="990000"/>
                </a:solidFill>
              </a:rPr>
              <a:t>type of array</a:t>
            </a:r>
            <a:r>
              <a:rPr lang="en-US"/>
              <a:t> do you </a:t>
            </a:r>
            <a:br>
              <a:rPr lang="en-US"/>
            </a:br>
            <a:r>
              <a:rPr lang="en-US"/>
              <a:t>   want to allocate.</a:t>
            </a:r>
          </a:p>
        </p:txBody>
      </p:sp>
      <p:sp>
        <p:nvSpPr>
          <p:cNvPr id="402460" name="Text Box 28"/>
          <p:cNvSpPr txBox="1">
            <a:spLocks noChangeArrowheads="1"/>
          </p:cNvSpPr>
          <p:nvPr/>
        </p:nvSpPr>
        <p:spPr bwMode="auto">
          <a:xfrm>
            <a:off x="4191000" y="2606675"/>
            <a:ext cx="4475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2. </a:t>
            </a:r>
            <a:r>
              <a:rPr lang="en-US">
                <a:solidFill>
                  <a:srgbClr val="990000"/>
                </a:solidFill>
              </a:rPr>
              <a:t>How many slots</a:t>
            </a:r>
            <a:r>
              <a:rPr lang="en-US"/>
              <a:t> do you need</a:t>
            </a:r>
            <a:br>
              <a:rPr lang="en-US"/>
            </a:br>
            <a:r>
              <a:rPr lang="en-US"/>
              <a:t>   in your array.</a:t>
            </a:r>
          </a:p>
        </p:txBody>
      </p:sp>
      <p:sp>
        <p:nvSpPr>
          <p:cNvPr id="402462" name="Rectangle 30"/>
          <p:cNvSpPr>
            <a:spLocks noChangeArrowheads="1"/>
          </p:cNvSpPr>
          <p:nvPr/>
        </p:nvSpPr>
        <p:spPr bwMode="auto">
          <a:xfrm>
            <a:off x="1997075" y="4435475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int</a:t>
            </a:r>
          </a:p>
        </p:txBody>
      </p:sp>
      <p:sp>
        <p:nvSpPr>
          <p:cNvPr id="402463" name="Rectangle 31"/>
          <p:cNvSpPr>
            <a:spLocks noChangeArrowheads="1"/>
          </p:cNvSpPr>
          <p:nvPr/>
        </p:nvSpPr>
        <p:spPr bwMode="auto">
          <a:xfrm>
            <a:off x="2422525" y="44354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size</a:t>
            </a:r>
          </a:p>
        </p:txBody>
      </p:sp>
      <p:sp>
        <p:nvSpPr>
          <p:cNvPr id="402464" name="Text Box 32"/>
          <p:cNvSpPr txBox="1">
            <a:spLocks noChangeArrowheads="1"/>
          </p:cNvSpPr>
          <p:nvPr/>
        </p:nvSpPr>
        <p:spPr bwMode="auto">
          <a:xfrm>
            <a:off x="3744913" y="3597275"/>
            <a:ext cx="5473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Then the </a:t>
            </a:r>
            <a:r>
              <a:rPr lang="en-US">
                <a:solidFill>
                  <a:srgbClr val="6600CC"/>
                </a:solidFill>
              </a:rPr>
              <a:t>new </a:t>
            </a:r>
            <a:r>
              <a:rPr lang="en-US"/>
              <a:t>command reserves</a:t>
            </a:r>
            <a:br>
              <a:rPr lang="en-US"/>
            </a:br>
            <a:r>
              <a:rPr lang="en-US"/>
              <a:t>this memory and </a:t>
            </a:r>
            <a:r>
              <a:rPr lang="en-US">
                <a:solidFill>
                  <a:srgbClr val="990000"/>
                </a:solidFill>
              </a:rPr>
              <a:t>returns the </a:t>
            </a: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rgbClr val="990000"/>
                </a:solidFill>
              </a:rPr>
              <a:t>address</a:t>
            </a:r>
            <a:r>
              <a:rPr lang="en-US"/>
              <a:t> of the start of the memory </a:t>
            </a:r>
            <a:br>
              <a:rPr lang="en-US"/>
            </a:br>
            <a:r>
              <a:rPr lang="en-US"/>
              <a:t>(which you can store in your pointer).</a:t>
            </a:r>
          </a:p>
        </p:txBody>
      </p:sp>
      <p:sp>
        <p:nvSpPr>
          <p:cNvPr id="402466" name="Rectangle 34"/>
          <p:cNvSpPr>
            <a:spLocks noChangeArrowheads="1"/>
          </p:cNvSpPr>
          <p:nvPr/>
        </p:nvSpPr>
        <p:spPr bwMode="auto">
          <a:xfrm>
            <a:off x="638175" y="4435475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arr</a:t>
            </a:r>
          </a:p>
        </p:txBody>
      </p:sp>
      <p:sp>
        <p:nvSpPr>
          <p:cNvPr id="402468" name="Text Box 36"/>
          <p:cNvSpPr txBox="1">
            <a:spLocks noChangeArrowheads="1"/>
          </p:cNvSpPr>
          <p:nvPr/>
        </p:nvSpPr>
        <p:spPr bwMode="auto">
          <a:xfrm>
            <a:off x="4038600" y="5410200"/>
            <a:ext cx="4818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Make sure that the pointer’s type is the same as the type of  array you’re creating!</a:t>
            </a:r>
          </a:p>
        </p:txBody>
      </p:sp>
      <p:grpSp>
        <p:nvGrpSpPr>
          <p:cNvPr id="402471" name="Group 39"/>
          <p:cNvGrpSpPr>
            <a:grpSpLocks/>
          </p:cNvGrpSpPr>
          <p:nvPr/>
        </p:nvGrpSpPr>
        <p:grpSpPr bwMode="auto">
          <a:xfrm>
            <a:off x="4151313" y="5410200"/>
            <a:ext cx="4413250" cy="822325"/>
            <a:chOff x="2610" y="3408"/>
            <a:chExt cx="2780" cy="518"/>
          </a:xfrm>
        </p:grpSpPr>
        <p:sp>
          <p:nvSpPr>
            <p:cNvPr id="402469" name="Rectangle 37"/>
            <p:cNvSpPr>
              <a:spLocks noChangeArrowheads="1"/>
            </p:cNvSpPr>
            <p:nvPr/>
          </p:nvSpPr>
          <p:spPr bwMode="auto">
            <a:xfrm>
              <a:off x="4500" y="3408"/>
              <a:ext cx="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pointer’s</a:t>
              </a:r>
            </a:p>
          </p:txBody>
        </p:sp>
        <p:sp>
          <p:nvSpPr>
            <p:cNvPr id="402470" name="Rectangle 38"/>
            <p:cNvSpPr>
              <a:spLocks noChangeArrowheads="1"/>
            </p:cNvSpPr>
            <p:nvPr/>
          </p:nvSpPr>
          <p:spPr bwMode="auto">
            <a:xfrm>
              <a:off x="2610" y="3638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type</a:t>
              </a:r>
            </a:p>
          </p:txBody>
        </p:sp>
      </p:grpSp>
      <p:sp>
        <p:nvSpPr>
          <p:cNvPr id="402472" name="Rectangle 40"/>
          <p:cNvSpPr>
            <a:spLocks noChangeArrowheads="1"/>
          </p:cNvSpPr>
          <p:nvPr/>
        </p:nvSpPr>
        <p:spPr bwMode="auto">
          <a:xfrm>
            <a:off x="685800" y="3124200"/>
            <a:ext cx="473075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2473" name="Group 41"/>
          <p:cNvGrpSpPr>
            <a:grpSpLocks/>
          </p:cNvGrpSpPr>
          <p:nvPr/>
        </p:nvGrpSpPr>
        <p:grpSpPr bwMode="auto">
          <a:xfrm>
            <a:off x="4532313" y="5775325"/>
            <a:ext cx="4222750" cy="822325"/>
            <a:chOff x="2610" y="3408"/>
            <a:chExt cx="2660" cy="518"/>
          </a:xfrm>
        </p:grpSpPr>
        <p:sp>
          <p:nvSpPr>
            <p:cNvPr id="402474" name="Rectangle 42"/>
            <p:cNvSpPr>
              <a:spLocks noChangeArrowheads="1"/>
            </p:cNvSpPr>
            <p:nvPr/>
          </p:nvSpPr>
          <p:spPr bwMode="auto">
            <a:xfrm>
              <a:off x="4500" y="3408"/>
              <a:ext cx="7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type of</a:t>
              </a:r>
            </a:p>
          </p:txBody>
        </p:sp>
        <p:sp>
          <p:nvSpPr>
            <p:cNvPr id="402475" name="Rectangle 43"/>
            <p:cNvSpPr>
              <a:spLocks noChangeArrowheads="1"/>
            </p:cNvSpPr>
            <p:nvPr/>
          </p:nvSpPr>
          <p:spPr bwMode="auto">
            <a:xfrm>
              <a:off x="2610" y="3638"/>
              <a:ext cx="7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   </a:t>
              </a:r>
              <a:r>
                <a:rPr lang="en-US" sz="300">
                  <a:solidFill>
                    <a:srgbClr val="6600CC"/>
                  </a:solidFill>
                </a:rPr>
                <a:t>  </a:t>
              </a:r>
              <a:r>
                <a:rPr lang="en-US">
                  <a:solidFill>
                    <a:srgbClr val="6600CC"/>
                  </a:solidFill>
                </a:rPr>
                <a:t>array</a:t>
              </a:r>
            </a:p>
          </p:txBody>
        </p:sp>
      </p:grpSp>
      <p:sp>
        <p:nvSpPr>
          <p:cNvPr id="402476" name="Rectangle 44"/>
          <p:cNvSpPr>
            <a:spLocks noChangeArrowheads="1"/>
          </p:cNvSpPr>
          <p:nvPr/>
        </p:nvSpPr>
        <p:spPr bwMode="auto">
          <a:xfrm>
            <a:off x="2079625" y="4495800"/>
            <a:ext cx="473075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02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9" grpId="0"/>
      <p:bldP spid="402460" grpId="0"/>
      <p:bldP spid="402462" grpId="0"/>
      <p:bldP spid="402462" grpId="1"/>
      <p:bldP spid="402463" grpId="0"/>
      <p:bldP spid="402463" grpId="1"/>
      <p:bldP spid="402464" grpId="0"/>
      <p:bldP spid="402466" grpId="0"/>
      <p:bldP spid="402466" grpId="1"/>
      <p:bldP spid="402468" grpId="0"/>
      <p:bldP spid="402472" grpId="0" animBg="1"/>
      <p:bldP spid="4024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026E-444E-434B-8812-9F4163277387}" type="slidenum">
              <a:rPr lang="en-US"/>
              <a:pPr/>
              <a:t>31</a:t>
            </a:fld>
            <a:endParaRPr lang="en-US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507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49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size   </a:t>
              </a:r>
            </a:p>
          </p:txBody>
        </p:sp>
      </p:grp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6811963" y="2822575"/>
            <a:ext cx="415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2133600" y="2057400"/>
            <a:ext cx="1131888" cy="457200"/>
            <a:chOff x="1344" y="1296"/>
            <a:chExt cx="713" cy="288"/>
          </a:xfrm>
        </p:grpSpPr>
        <p:sp>
          <p:nvSpPr>
            <p:cNvPr id="248859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8860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61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441325" y="5232737"/>
            <a:ext cx="512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First, the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command determines how much memory it needs for the array.</a:t>
            </a:r>
          </a:p>
        </p:txBody>
      </p:sp>
      <p:grpSp>
        <p:nvGrpSpPr>
          <p:cNvPr id="248863" name="Group 31"/>
          <p:cNvGrpSpPr>
            <a:grpSpLocks/>
          </p:cNvGrpSpPr>
          <p:nvPr/>
        </p:nvGrpSpPr>
        <p:grpSpPr bwMode="auto">
          <a:xfrm>
            <a:off x="2057400" y="2655888"/>
            <a:ext cx="500063" cy="620712"/>
            <a:chOff x="1296" y="1673"/>
            <a:chExt cx="315" cy="391"/>
          </a:xfrm>
        </p:grpSpPr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5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2514600" y="2667000"/>
            <a:ext cx="762000" cy="609600"/>
            <a:chOff x="1584" y="1680"/>
            <a:chExt cx="480" cy="384"/>
          </a:xfrm>
        </p:grpSpPr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3</a:t>
              </a:r>
            </a:p>
          </p:txBody>
        </p:sp>
      </p:grp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124200" y="2655888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12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6" grpId="0" animBg="1"/>
      <p:bldP spid="248846" grpId="1" animBg="1"/>
      <p:bldP spid="248852" grpId="0" animBg="1"/>
      <p:bldP spid="248852" grpId="1" animBg="1"/>
      <p:bldP spid="248856" grpId="0" animBg="1"/>
      <p:bldP spid="248856" grpId="1" animBg="1"/>
      <p:bldP spid="248857" grpId="0" autoUpdateAnimBg="0"/>
      <p:bldP spid="248861" grpId="0" animBg="1"/>
      <p:bldP spid="248862" grpId="0" autoUpdateAnimBg="0"/>
      <p:bldP spid="24886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6022-80C9-42EC-BEE9-D1D484726EF3}" type="slidenum">
              <a:rPr lang="en-US"/>
              <a:pPr/>
              <a:t>32</a:t>
            </a:fld>
            <a:endParaRPr lang="en-US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7501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872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49874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49877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441325" y="5232737"/>
            <a:ext cx="47402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Next, the </a:t>
            </a:r>
            <a:r>
              <a:rPr lang="en-US" sz="2000">
                <a:solidFill>
                  <a:schemeClr val="accent2"/>
                </a:solidFill>
              </a:rPr>
              <a:t>new command</a:t>
            </a:r>
            <a:r>
              <a:rPr lang="en-US" sz="2000"/>
              <a:t> asks the </a:t>
            </a:r>
            <a:r>
              <a:rPr lang="en-US" sz="2000">
                <a:solidFill>
                  <a:schemeClr val="accent2"/>
                </a:solidFill>
              </a:rPr>
              <a:t>operating system</a:t>
            </a:r>
            <a:r>
              <a:rPr lang="en-US" sz="2000"/>
              <a:t> to reserve that many bytes of memory.</a:t>
            </a:r>
          </a:p>
        </p:txBody>
      </p:sp>
      <p:grpSp>
        <p:nvGrpSpPr>
          <p:cNvPr id="249881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49883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49886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sp>
        <p:nvSpPr>
          <p:cNvPr id="249889" name="AutoShape 33"/>
          <p:cNvSpPr>
            <a:spLocks noChangeArrowheads="1"/>
          </p:cNvSpPr>
          <p:nvPr/>
        </p:nvSpPr>
        <p:spPr bwMode="auto">
          <a:xfrm>
            <a:off x="2673505" y="1634591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can </a:t>
            </a:r>
            <a:r>
              <a:rPr lang="en-US" sz="2000" dirty="0" smtClean="0"/>
              <a:t>you reserve </a:t>
            </a:r>
            <a:r>
              <a:rPr lang="en-US" sz="2000" dirty="0" smtClean="0">
                <a:solidFill>
                  <a:srgbClr val="6600CC"/>
                </a:solidFill>
              </a:rPr>
              <a:t>12 </a:t>
            </a:r>
            <a:r>
              <a:rPr lang="en-US" sz="2000" dirty="0">
                <a:solidFill>
                  <a:srgbClr val="6600CC"/>
                </a:solidFill>
              </a:rPr>
              <a:t>bytes </a:t>
            </a:r>
            <a:r>
              <a:rPr lang="en-US" sz="2000" dirty="0"/>
              <a:t>of </a:t>
            </a:r>
            <a:r>
              <a:rPr lang="en-US" sz="2000" dirty="0" smtClean="0"/>
              <a:t>memory for me?</a:t>
            </a:r>
            <a:endParaRPr lang="en-US" sz="2000" dirty="0"/>
          </a:p>
        </p:txBody>
      </p: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Rectangle 38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7" name="Rectangle 41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8" name="Text Box 42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49899" name="Text Box 43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249900" name="Line 44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90" name="AutoShape 34"/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 found 12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0" grpId="0" autoUpdateAnimBg="0"/>
      <p:bldP spid="249889" grpId="0" animBg="1"/>
      <p:bldP spid="2498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6907-B453-41F1-8F6C-A29931B6DA11}" type="slidenum">
              <a:rPr lang="en-US"/>
              <a:pPr/>
              <a:t>33</a:t>
            </a:fld>
            <a:endParaRPr lang="en-US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8310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896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0898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0901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441325" y="5311914"/>
            <a:ext cx="527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Finally, your pointer variable gets the address of the newly reserved memory.</a:t>
            </a:r>
          </a:p>
        </p:txBody>
      </p:sp>
      <p:grpSp>
        <p:nvGrpSpPr>
          <p:cNvPr id="250905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50907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50910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50912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0914" name="Rectangle 34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Rectangle 37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Rectangle 38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Rectangle 39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0" name="Text Box 40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0921" name="Text Box 41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50923" name="Freeform 43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>
            <a:off x="381000" y="3657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925" name="Group 45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7" name="Text Box 47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0929" name="Rectangle 49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50933" name="Line 53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1879600" y="1691235"/>
            <a:ext cx="3830638" cy="1406132"/>
          </a:xfrm>
          <a:prstGeom prst="wedgeRoundRectCallout">
            <a:avLst>
              <a:gd name="adj1" fmla="val -61187"/>
              <a:gd name="adj2" fmla="val 800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You can also use the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* notation </a:t>
            </a:r>
            <a:r>
              <a:rPr lang="en-US" sz="2000" dirty="0"/>
              <a:t>if you like (instead of brackets)</a:t>
            </a: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685800" y="3505200"/>
            <a:ext cx="21336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666750" y="3492500"/>
            <a:ext cx="3135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/>
              <a:t>) = 10;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0</a:t>
            </a:r>
            <a:r>
              <a:rPr lang="en-US" sz="1600" dirty="0"/>
              <a:t>] = 10;</a:t>
            </a:r>
            <a:endParaRPr lang="en-US" sz="1800" dirty="0"/>
          </a:p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1</a:t>
            </a:r>
            <a:r>
              <a:rPr lang="en-US" sz="1800" dirty="0"/>
              <a:t>) = 20;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1</a:t>
            </a:r>
            <a:r>
              <a:rPr lang="en-US" sz="1600" dirty="0"/>
              <a:t>] = 20;</a:t>
            </a:r>
            <a:endParaRPr lang="en-US" sz="1800" dirty="0"/>
          </a:p>
        </p:txBody>
      </p:sp>
      <p:sp>
        <p:nvSpPr>
          <p:cNvPr id="57" name="AutoShape 45"/>
          <p:cNvSpPr>
            <a:spLocks noChangeArrowheads="1"/>
          </p:cNvSpPr>
          <p:nvPr/>
        </p:nvSpPr>
        <p:spPr bwMode="auto">
          <a:xfrm>
            <a:off x="1961045" y="1544637"/>
            <a:ext cx="3683000" cy="1552575"/>
          </a:xfrm>
          <a:prstGeom prst="wedgeRoundRectCallout">
            <a:avLst>
              <a:gd name="adj1" fmla="val -67736"/>
              <a:gd name="adj2" fmla="val 743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You can now treat your pointer just like an array!</a:t>
            </a:r>
          </a:p>
          <a:p>
            <a:pPr algn="ctr"/>
            <a:r>
              <a:rPr lang="en-US" sz="2000" dirty="0" smtClean="0"/>
              <a:t>(i.e. use </a:t>
            </a:r>
            <a:r>
              <a:rPr lang="en-US" sz="2000" dirty="0" smtClean="0">
                <a:solidFill>
                  <a:srgbClr val="7030A0"/>
                </a:solidFill>
              </a:rPr>
              <a:t>[ ]</a:t>
            </a:r>
            <a:r>
              <a:rPr lang="en-US" sz="2000" dirty="0" smtClean="0"/>
              <a:t> to index it)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4" grpId="0" autoUpdateAnimBg="0"/>
      <p:bldP spid="250922" grpId="0"/>
      <p:bldP spid="250923" grpId="0" animBg="1"/>
      <p:bldP spid="250924" grpId="0" animBg="1"/>
      <p:bldP spid="250924" grpId="1" animBg="1"/>
      <p:bldP spid="250933" grpId="0" animBg="1"/>
      <p:bldP spid="53" grpId="0" animBg="1"/>
      <p:bldP spid="54" grpId="0" animBg="1" autoUpdateAnimBg="0"/>
      <p:bldP spid="54" grpId="1" animBg="1"/>
      <p:bldP spid="55" grpId="0" animBg="1"/>
      <p:bldP spid="55" grpId="1" animBg="1"/>
      <p:bldP spid="56" grpId="0"/>
      <p:bldP spid="56" grpId="1"/>
      <p:bldP spid="57" grpId="0" animBg="1" autoUpdateAnimBg="0"/>
      <p:bldP spid="5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689A-5612-41FA-84CC-269B6FA429E4}" type="slidenum">
              <a:rPr lang="en-US"/>
              <a:pPr/>
              <a:t>34</a:t>
            </a:fld>
            <a:endParaRPr lang="en-U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139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920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1922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1925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2" name="Rectangle 28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3" name="Rectangle 29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4" name="Rectangle 30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</a:p>
        </p:txBody>
      </p:sp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1941" name="Rectangle 37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42" name="Text Box 38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76200" y="5229761"/>
            <a:ext cx="5908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When you’re done, you use the 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delete </a:t>
            </a:r>
            <a:r>
              <a:rPr lang="en-US" sz="2000" dirty="0"/>
              <a:t>command to </a:t>
            </a:r>
            <a:r>
              <a:rPr lang="en-US" sz="2000" dirty="0">
                <a:solidFill>
                  <a:srgbClr val="6600CC"/>
                </a:solidFill>
              </a:rPr>
              <a:t>free</a:t>
            </a:r>
            <a:r>
              <a:rPr lang="en-US" sz="2000" dirty="0"/>
              <a:t> the array. 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Usage: </a:t>
            </a:r>
            <a:r>
              <a:rPr lang="en-US" sz="2000" dirty="0">
                <a:solidFill>
                  <a:srgbClr val="990000"/>
                </a:solidFill>
              </a:rPr>
              <a:t>delete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66"/>
                </a:solidFill>
              </a:rPr>
              <a:t>[]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ptrname</a:t>
            </a:r>
            <a:r>
              <a:rPr lang="en-US" sz="2000" dirty="0"/>
              <a:t>;</a:t>
            </a:r>
          </a:p>
        </p:txBody>
      </p:sp>
      <p:sp>
        <p:nvSpPr>
          <p:cNvPr id="251946" name="Rectangle 42"/>
          <p:cNvSpPr>
            <a:spLocks noChangeArrowheads="1"/>
          </p:cNvSpPr>
          <p:nvPr/>
        </p:nvSpPr>
        <p:spPr bwMode="auto">
          <a:xfrm>
            <a:off x="5453062" y="4440237"/>
            <a:ext cx="3690938" cy="2417763"/>
          </a:xfrm>
          <a:prstGeom prst="rect">
            <a:avLst/>
          </a:prstGeom>
          <a:solidFill>
            <a:srgbClr val="FFFFFF">
              <a:alpha val="85882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44" name="AutoShape 40"/>
          <p:cNvSpPr>
            <a:spLocks noChangeArrowheads="1"/>
          </p:cNvSpPr>
          <p:nvPr/>
        </p:nvSpPr>
        <p:spPr bwMode="auto">
          <a:xfrm>
            <a:off x="5562600" y="5102914"/>
            <a:ext cx="3429000" cy="840686"/>
          </a:xfrm>
          <a:prstGeom prst="wedgeRoundRectCallout">
            <a:avLst>
              <a:gd name="adj1" fmla="val 54161"/>
              <a:gd name="adj2" fmla="val 154645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251948" name="Rectangle 4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grpSp>
        <p:nvGrpSpPr>
          <p:cNvPr id="251954" name="Group 50"/>
          <p:cNvGrpSpPr>
            <a:grpSpLocks/>
          </p:cNvGrpSpPr>
          <p:nvPr/>
        </p:nvGrpSpPr>
        <p:grpSpPr bwMode="auto">
          <a:xfrm>
            <a:off x="204789" y="4579936"/>
            <a:ext cx="3241675" cy="554038"/>
            <a:chOff x="129" y="2885"/>
            <a:chExt cx="2042" cy="349"/>
          </a:xfrm>
        </p:grpSpPr>
        <p:sp>
          <p:nvSpPr>
            <p:cNvPr id="251953" name="Rectangle 49"/>
            <p:cNvSpPr>
              <a:spLocks noChangeArrowheads="1"/>
            </p:cNvSpPr>
            <p:nvPr/>
          </p:nvSpPr>
          <p:spPr bwMode="auto">
            <a:xfrm>
              <a:off x="205" y="2898"/>
              <a:ext cx="944" cy="17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52" name="Text Box 48"/>
            <p:cNvSpPr txBox="1">
              <a:spLocks noChangeArrowheads="1"/>
            </p:cNvSpPr>
            <p:nvPr/>
          </p:nvSpPr>
          <p:spPr bwMode="auto">
            <a:xfrm>
              <a:off x="129" y="2885"/>
              <a:ext cx="204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 smtClean="0"/>
                <a:t>      </a:t>
              </a:r>
              <a:r>
                <a:rPr lang="en-US" sz="1100" dirty="0" smtClean="0"/>
                <a:t> </a:t>
              </a:r>
              <a:r>
                <a:rPr lang="en-US" sz="1800" dirty="0" err="1" smtClean="0"/>
                <a:t>arr</a:t>
              </a:r>
              <a:r>
                <a:rPr lang="en-US" sz="1800" dirty="0" smtClean="0"/>
                <a:t>[0</a:t>
              </a:r>
              <a:r>
                <a:rPr lang="en-US" sz="1800" dirty="0"/>
                <a:t>] = 50;   </a:t>
              </a:r>
              <a:r>
                <a:rPr lang="en-US" sz="1800" dirty="0" smtClean="0"/>
                <a:t> </a:t>
              </a:r>
              <a:endParaRPr lang="en-US" sz="1800" dirty="0" smtClean="0">
                <a:solidFill>
                  <a:srgbClr val="FF3300"/>
                </a:solidFill>
              </a:endParaRPr>
            </a:p>
            <a:p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39"/>
          <p:cNvSpPr>
            <a:spLocks noChangeArrowheads="1"/>
          </p:cNvSpPr>
          <p:nvPr/>
        </p:nvSpPr>
        <p:spPr bwMode="auto">
          <a:xfrm>
            <a:off x="1825626" y="176675"/>
            <a:ext cx="4060824" cy="1927254"/>
          </a:xfrm>
          <a:prstGeom prst="wedgeRoundRectCallout">
            <a:avLst>
              <a:gd name="adj1" fmla="val 68506"/>
              <a:gd name="adj2" fmla="val 34628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… not the pointer variable itself!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/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Our pointer variable still holds the address of the previously-reserved memory slots!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2971800" y="3426514"/>
            <a:ext cx="2514600" cy="1676400"/>
          </a:xfrm>
          <a:prstGeom prst="wedgeRoundRectCallout">
            <a:avLst>
              <a:gd name="adj1" fmla="val 81453"/>
              <a:gd name="adj2" fmla="val 43445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Note</a:t>
            </a:r>
            <a:r>
              <a:rPr lang="en-US" sz="2000" dirty="0" smtClean="0"/>
              <a:t>: When you use the delete command, you free the pointed-to memory…</a:t>
            </a:r>
            <a:endParaRPr lang="en-US" sz="2000" dirty="0"/>
          </a:p>
        </p:txBody>
      </p:sp>
      <p:sp>
        <p:nvSpPr>
          <p:cNvPr id="54" name="AutoShape 39"/>
          <p:cNvSpPr>
            <a:spLocks noChangeArrowheads="1"/>
          </p:cNvSpPr>
          <p:nvPr/>
        </p:nvSpPr>
        <p:spPr bwMode="auto">
          <a:xfrm>
            <a:off x="2703750" y="5133974"/>
            <a:ext cx="3365277" cy="1655244"/>
          </a:xfrm>
          <a:prstGeom prst="wedgeRoundRectCallout">
            <a:avLst>
              <a:gd name="adj1" fmla="val -85869"/>
              <a:gd name="adj2" fmla="val -60807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But they’re </a:t>
            </a:r>
            <a:r>
              <a:rPr lang="en-US" sz="1800" dirty="0" smtClean="0">
                <a:solidFill>
                  <a:srgbClr val="FF0066"/>
                </a:solidFill>
              </a:rPr>
              <a:t>no longer reserved </a:t>
            </a:r>
            <a:r>
              <a:rPr lang="en-US" sz="1800" dirty="0" smtClean="0">
                <a:solidFill>
                  <a:schemeClr val="tx1"/>
                </a:solidFill>
              </a:rPr>
              <a:t>for this program!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So don’t try to access them or </a:t>
            </a:r>
            <a:r>
              <a:rPr lang="en-US" sz="1800" dirty="0" smtClean="0">
                <a:solidFill>
                  <a:srgbClr val="FF0066"/>
                </a:solidFill>
              </a:rPr>
              <a:t>bad</a:t>
            </a:r>
            <a:r>
              <a:rPr lang="en-US" sz="1800" dirty="0" smtClean="0">
                <a:solidFill>
                  <a:schemeClr val="tx1"/>
                </a:solidFill>
              </a:rPr>
              <a:t> things will happen!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1938" name="Freeform 34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3" name="AutoShape 39"/>
          <p:cNvSpPr>
            <a:spLocks noChangeArrowheads="1"/>
          </p:cNvSpPr>
          <p:nvPr/>
        </p:nvSpPr>
        <p:spPr bwMode="auto">
          <a:xfrm>
            <a:off x="1981199" y="2832212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12 bytes of memory at location 30050.</a:t>
            </a:r>
          </a:p>
        </p:txBody>
      </p:sp>
      <p:sp>
        <p:nvSpPr>
          <p:cNvPr id="56" name="AutoShape 46"/>
          <p:cNvSpPr>
            <a:spLocks noChangeArrowheads="1"/>
          </p:cNvSpPr>
          <p:nvPr/>
        </p:nvSpPr>
        <p:spPr bwMode="auto">
          <a:xfrm>
            <a:off x="2224088" y="4046692"/>
            <a:ext cx="1509712" cy="1273175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FFFF00"/>
                </a:solidFill>
              </a:rPr>
              <a:t>CRASH!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413018" y="47758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 autoUpdateAnimBg="0"/>
      <p:bldP spid="251946" grpId="0" animBg="1"/>
      <p:bldP spid="251944" grpId="0" animBg="1" autoUpdateAnimBg="0"/>
      <p:bldP spid="251944" grpId="1" animBg="1"/>
      <p:bldP spid="51" grpId="0" animBg="1"/>
      <p:bldP spid="52" grpId="0" animBg="1" autoUpdateAnimBg="0"/>
      <p:bldP spid="52" grpId="1" animBg="1"/>
      <p:bldP spid="53" grpId="0" animBg="1" autoUpdateAnimBg="0"/>
      <p:bldP spid="53" grpId="1" animBg="1"/>
      <p:bldP spid="54" grpId="0" animBg="1" autoUpdateAnimBg="0"/>
      <p:bldP spid="54" grpId="1" animBg="1"/>
      <p:bldP spid="251943" grpId="0" animBg="1" autoUpdateAnimBg="0"/>
      <p:bldP spid="251943" grpId="1" animBg="1"/>
      <p:bldP spid="56" grpId="0" animBg="1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EB54-2B62-4474-B1C7-B83422BA63CD}" type="slidenum">
              <a:rPr lang="en-US"/>
              <a:pPr/>
              <a:t>35</a:t>
            </a:fld>
            <a:endParaRPr lang="en-US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228600" y="990600"/>
            <a:ext cx="4495800" cy="504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8703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double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double[size];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succesfull</a:t>
            </a:r>
            <a:r>
              <a:rPr lang="en-US" sz="1800" b="1" dirty="0">
                <a:latin typeface="Courier New" pitchFamily="49" charset="0"/>
              </a:rPr>
              <a:t> allocation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[5] = 12345;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[7] = 61616;</a:t>
            </a:r>
          </a:p>
          <a:p>
            <a:r>
              <a:rPr lang="en-US" sz="1800" b="1" dirty="0">
                <a:latin typeface="Courier New" pitchFamily="49" charset="0"/>
              </a:rPr>
              <a:t>   delete []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4993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5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54996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4997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54998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9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size   </a:t>
              </a:r>
            </a:p>
          </p:txBody>
        </p:sp>
      </p:grp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1" name="Text Box 25"/>
          <p:cNvSpPr txBox="1">
            <a:spLocks noChangeArrowheads="1"/>
          </p:cNvSpPr>
          <p:nvPr/>
        </p:nvSpPr>
        <p:spPr bwMode="auto">
          <a:xfrm rot="3600000">
            <a:off x="6219032" y="2969418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4000000000</a:t>
            </a:r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2133600" y="2057400"/>
            <a:ext cx="2803525" cy="457200"/>
            <a:chOff x="1344" y="1296"/>
            <a:chExt cx="1766" cy="288"/>
          </a:xfrm>
        </p:grpSpPr>
        <p:sp>
          <p:nvSpPr>
            <p:cNvPr id="255003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1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4000000000</a:t>
              </a:r>
            </a:p>
          </p:txBody>
        </p:sp>
        <p:sp>
          <p:nvSpPr>
            <p:cNvPr id="255004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5005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6" name="Text Box 30"/>
          <p:cNvSpPr txBox="1">
            <a:spLocks noChangeArrowheads="1"/>
          </p:cNvSpPr>
          <p:nvPr/>
        </p:nvSpPr>
        <p:spPr bwMode="auto">
          <a:xfrm>
            <a:off x="4695825" y="4787900"/>
            <a:ext cx="43957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If the new command fails (i.e. there’s not enough memory), then the </a:t>
            </a:r>
            <a:r>
              <a:rPr lang="en-US" sz="2000" dirty="0">
                <a:solidFill>
                  <a:srgbClr val="006666"/>
                </a:solidFill>
              </a:rPr>
              <a:t>new</a:t>
            </a:r>
            <a:r>
              <a:rPr lang="en-US" sz="2000" dirty="0"/>
              <a:t> command will cause your program to CRASH!</a:t>
            </a:r>
          </a:p>
        </p:txBody>
      </p:sp>
      <p:grpSp>
        <p:nvGrpSpPr>
          <p:cNvPr id="255007" name="Group 31"/>
          <p:cNvGrpSpPr>
            <a:grpSpLocks/>
          </p:cNvGrpSpPr>
          <p:nvPr/>
        </p:nvGrpSpPr>
        <p:grpSpPr bwMode="auto">
          <a:xfrm>
            <a:off x="2243138" y="2655888"/>
            <a:ext cx="500062" cy="620712"/>
            <a:chOff x="1296" y="1673"/>
            <a:chExt cx="315" cy="391"/>
          </a:xfrm>
        </p:grpSpPr>
        <p:sp>
          <p:nvSpPr>
            <p:cNvPr id="255008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9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8</a:t>
              </a:r>
            </a:p>
          </p:txBody>
        </p:sp>
      </p:grpSp>
      <p:grpSp>
        <p:nvGrpSpPr>
          <p:cNvPr id="255010" name="Group 34"/>
          <p:cNvGrpSpPr>
            <a:grpSpLocks/>
          </p:cNvGrpSpPr>
          <p:nvPr/>
        </p:nvGrpSpPr>
        <p:grpSpPr bwMode="auto">
          <a:xfrm>
            <a:off x="2811463" y="2667000"/>
            <a:ext cx="2293937" cy="609600"/>
            <a:chOff x="1584" y="1680"/>
            <a:chExt cx="1445" cy="384"/>
          </a:xfrm>
        </p:grpSpPr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1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4000000000</a:t>
              </a:r>
            </a:p>
          </p:txBody>
        </p:sp>
      </p:grp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4008438" y="3048000"/>
            <a:ext cx="262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32 billion bytes</a:t>
            </a:r>
          </a:p>
        </p:txBody>
      </p:sp>
      <p:sp>
        <p:nvSpPr>
          <p:cNvPr id="255014" name="AutoShape 38"/>
          <p:cNvSpPr>
            <a:spLocks noChangeArrowheads="1"/>
          </p:cNvSpPr>
          <p:nvPr/>
        </p:nvSpPr>
        <p:spPr bwMode="auto">
          <a:xfrm>
            <a:off x="1752600" y="914400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Operating System – can I have… uh… err..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32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BILLION</a:t>
            </a:r>
            <a:r>
              <a:rPr lang="en-US" dirty="0"/>
              <a:t> bytes of memory?</a:t>
            </a:r>
          </a:p>
        </p:txBody>
      </p:sp>
      <p:sp>
        <p:nvSpPr>
          <p:cNvPr id="255019" name="AutoShape 43"/>
          <p:cNvSpPr>
            <a:spLocks noChangeArrowheads="1"/>
          </p:cNvSpPr>
          <p:nvPr/>
        </p:nvSpPr>
        <p:spPr bwMode="auto">
          <a:xfrm>
            <a:off x="1752600" y="914400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Ok – well in that case, I’ll just CRASH the program… HA!</a:t>
            </a:r>
          </a:p>
        </p:txBody>
      </p:sp>
      <p:sp>
        <p:nvSpPr>
          <p:cNvPr id="255020" name="AutoShape 44"/>
          <p:cNvSpPr>
            <a:spLocks noChangeArrowheads="1"/>
          </p:cNvSpPr>
          <p:nvPr/>
        </p:nvSpPr>
        <p:spPr bwMode="auto">
          <a:xfrm>
            <a:off x="5441950" y="4405313"/>
            <a:ext cx="3549650" cy="1538287"/>
          </a:xfrm>
          <a:prstGeom prst="wedgeRoundRectCallout">
            <a:avLst>
              <a:gd name="adj1" fmla="val 51968"/>
              <a:gd name="adj2" fmla="val 104074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rgbClr val="6600CC"/>
                </a:solidFill>
              </a:rPr>
              <a:t>32 BILLION?!!??</a:t>
            </a:r>
            <a:r>
              <a:rPr lang="en-US" sz="2200" dirty="0"/>
              <a:t> </a:t>
            </a:r>
          </a:p>
          <a:p>
            <a:pPr algn="ctr"/>
            <a:r>
              <a:rPr lang="en-US" sz="2200" dirty="0"/>
              <a:t>ARE YOU SMOKING </a:t>
            </a:r>
            <a:r>
              <a:rPr lang="en-US" sz="2200" dirty="0">
                <a:solidFill>
                  <a:srgbClr val="FF3300"/>
                </a:solidFill>
              </a:rPr>
              <a:t>CRACK</a:t>
            </a:r>
            <a:r>
              <a:rPr lang="en-US" sz="2200" dirty="0"/>
              <a:t>?  NO WAY!</a:t>
            </a:r>
          </a:p>
        </p:txBody>
      </p:sp>
      <p:sp>
        <p:nvSpPr>
          <p:cNvPr id="255021" name="Rectangle 4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55022" name="AutoShape 46"/>
          <p:cNvSpPr>
            <a:spLocks noChangeArrowheads="1"/>
          </p:cNvSpPr>
          <p:nvPr/>
        </p:nvSpPr>
        <p:spPr bwMode="auto">
          <a:xfrm>
            <a:off x="623888" y="1252538"/>
            <a:ext cx="3830637" cy="3983037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dirty="0" smtClean="0">
                <a:solidFill>
                  <a:srgbClr val="FFFF00"/>
                </a:solidFill>
              </a:rPr>
              <a:t>CRASH!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255023" name="Text Box 47"/>
          <p:cNvSpPr txBox="1">
            <a:spLocks noChangeArrowheads="1"/>
          </p:cNvSpPr>
          <p:nvPr/>
        </p:nvSpPr>
        <p:spPr bwMode="auto">
          <a:xfrm>
            <a:off x="4730750" y="4628852"/>
            <a:ext cx="439578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C++ has a way for the programmer to check for such errors and address them properly…</a:t>
            </a:r>
          </a:p>
          <a:p>
            <a:pPr algn="ctr"/>
            <a:endParaRPr lang="en-US" sz="1000" dirty="0"/>
          </a:p>
          <a:p>
            <a:pPr algn="ctr"/>
            <a:r>
              <a:rPr lang="en-US" sz="1800" dirty="0"/>
              <a:t>But that’s beyond </a:t>
            </a:r>
            <a:r>
              <a:rPr lang="en-US" sz="1800" dirty="0" smtClean="0"/>
              <a:t>the </a:t>
            </a:r>
            <a:r>
              <a:rPr lang="en-US" sz="1800" dirty="0"/>
              <a:t>scope of CS32</a:t>
            </a:r>
            <a:br>
              <a:rPr lang="en-US" sz="1800" dirty="0"/>
            </a:br>
            <a:r>
              <a:rPr lang="en-US" sz="1800" dirty="0"/>
              <a:t>(So for now, don’t worry about checking for errors in this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0" grpId="0" animBg="1"/>
      <p:bldP spid="254990" grpId="1" animBg="1"/>
      <p:bldP spid="254996" grpId="0" animBg="1"/>
      <p:bldP spid="254996" grpId="1" animBg="1"/>
      <p:bldP spid="255000" grpId="0" animBg="1"/>
      <p:bldP spid="255000" grpId="1" animBg="1"/>
      <p:bldP spid="255001" grpId="0" autoUpdateAnimBg="0"/>
      <p:bldP spid="255005" grpId="0" animBg="1"/>
      <p:bldP spid="255005" grpId="1" animBg="1"/>
      <p:bldP spid="255006" grpId="0"/>
      <p:bldP spid="255006" grpId="1"/>
      <p:bldP spid="255013" grpId="0" autoUpdateAnimBg="0"/>
      <p:bldP spid="255014" grpId="0" animBg="1"/>
      <p:bldP spid="255014" grpId="1" animBg="1"/>
      <p:bldP spid="255019" grpId="0" animBg="1" autoUpdateAnimBg="0"/>
      <p:bldP spid="255019" grpId="1" animBg="1"/>
      <p:bldP spid="255020" grpId="0" animBg="1"/>
      <p:bldP spid="255020" grpId="1" animBg="1"/>
      <p:bldP spid="255022" grpId="0" animBg="1"/>
      <p:bldP spid="2550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4A9D-972E-45D4-9042-032359A83563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-261336" y="793765"/>
            <a:ext cx="5054600" cy="6254750"/>
            <a:chOff x="-68" y="893"/>
            <a:chExt cx="3088" cy="3579"/>
          </a:xfrm>
        </p:grpSpPr>
        <p:sp>
          <p:nvSpPr>
            <p:cNvPr id="391171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A3FFE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2" name="Rectangle 4"/>
            <p:cNvSpPr>
              <a:spLocks noChangeArrowheads="1"/>
            </p:cNvSpPr>
            <p:nvPr/>
          </p:nvSpPr>
          <p:spPr bwMode="auto">
            <a:xfrm>
              <a:off x="-68" y="893"/>
              <a:ext cx="3088" cy="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j=0;j&lt;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j*j;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 smtClean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j=0;j&lt;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Using </a:t>
            </a:r>
            <a:r>
              <a:rPr lang="en-US" sz="4400">
                <a:solidFill>
                  <a:srgbClr val="6600CC"/>
                </a:solidFill>
              </a:rPr>
              <a:t>new </a:t>
            </a:r>
            <a:r>
              <a:rPr lang="en-US" sz="4400"/>
              <a:t>and </a:t>
            </a:r>
            <a:r>
              <a:rPr lang="en-US" sz="4400">
                <a:solidFill>
                  <a:srgbClr val="6600CC"/>
                </a:solidFill>
              </a:rPr>
              <a:t>delete</a:t>
            </a:r>
            <a:r>
              <a:rPr lang="en-US" sz="4400"/>
              <a:t> in a class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4648200" y="1600200"/>
            <a:ext cx="4359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Well, here we have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math professor </a:t>
            </a:r>
            <a:r>
              <a:rPr lang="en-US" sz="2000" dirty="0" smtClean="0"/>
              <a:t>class…</a:t>
            </a:r>
            <a:endParaRPr lang="en-US" sz="2000" dirty="0"/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 </a:t>
            </a:r>
          </a:p>
        </p:txBody>
      </p:sp>
      <p:grpSp>
        <p:nvGrpSpPr>
          <p:cNvPr id="391180" name="Group 12"/>
          <p:cNvGrpSpPr>
            <a:grpSpLocks/>
          </p:cNvGrpSpPr>
          <p:nvPr/>
        </p:nvGrpSpPr>
        <p:grpSpPr bwMode="auto">
          <a:xfrm>
            <a:off x="4394200" y="4267200"/>
            <a:ext cx="4902200" cy="2408238"/>
            <a:chOff x="-48" y="883"/>
            <a:chExt cx="3088" cy="3338"/>
          </a:xfrm>
        </p:grpSpPr>
        <p:sp>
          <p:nvSpPr>
            <p:cNvPr id="391181" name="Rectangle 1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-48" y="883"/>
              <a:ext cx="3088" cy="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dirty="0" err="1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int</a:t>
              </a:r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main(void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MathProf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stupidProf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5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MathProf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smartProf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100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endPara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endParaRP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stupidProf.printSquares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smartProf.printSquares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  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4724400" y="838200"/>
            <a:ext cx="4359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So how we </a:t>
            </a:r>
            <a:r>
              <a:rPr lang="en-US" sz="2000" dirty="0"/>
              <a:t>might use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new/delete </a:t>
            </a:r>
            <a:r>
              <a:rPr lang="en-US" sz="2000" dirty="0"/>
              <a:t>within a </a:t>
            </a:r>
            <a:r>
              <a:rPr lang="en-US" sz="2000" dirty="0" smtClean="0"/>
              <a:t>class?</a:t>
            </a:r>
            <a:endParaRPr lang="en-US" sz="2000" dirty="0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660900" y="2438400"/>
            <a:ext cx="4464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And as you can see, math profs can only memorize up to </a:t>
            </a:r>
            <a:r>
              <a:rPr lang="en-US" sz="2000" dirty="0" smtClean="0">
                <a:solidFill>
                  <a:srgbClr val="FF0066"/>
                </a:solidFill>
              </a:rPr>
              <a:t>100 square #s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8200" y="3352800"/>
            <a:ext cx="4464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Let’s update our class so they can memorize as many #s as they like!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27808" y="1616384"/>
            <a:ext cx="2098651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MathProf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(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) {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074708" y="4114800"/>
            <a:ext cx="3259292" cy="1676400"/>
          </a:xfrm>
          <a:prstGeom prst="wedgeRoundRectCallout">
            <a:avLst>
              <a:gd name="adj1" fmla="val -69675"/>
              <a:gd name="adj2" fmla="val 67327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#1: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Change our fixed array to a pointer variable and add a size variable.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163618" y="7994"/>
            <a:ext cx="36256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#2: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constructor so the user can pass in the size of the prof’s array.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267200" y="220508"/>
            <a:ext cx="38862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#3: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Use the </a:t>
            </a:r>
            <a:r>
              <a:rPr lang="en-US" sz="2000" dirty="0" smtClean="0">
                <a:solidFill>
                  <a:srgbClr val="6600CC"/>
                </a:solidFill>
              </a:rPr>
              <a:t>new command </a:t>
            </a:r>
            <a:r>
              <a:rPr lang="en-US" sz="2000" dirty="0" smtClean="0"/>
              <a:t>to allocate an array of the right size. Remember its size!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2079" y="4904448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3962400" y="3289412"/>
            <a:ext cx="3886200" cy="1242128"/>
          </a:xfrm>
          <a:prstGeom prst="wedgeRoundRectCallout">
            <a:avLst>
              <a:gd name="adj1" fmla="val -67574"/>
              <a:gd name="adj2" fmla="val 85129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#5: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loop so we print out all N numbers.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042" y="3379559"/>
            <a:ext cx="4023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~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MathProf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() {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   delete [] 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m_arr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;  // free memory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}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0" y="6035310"/>
            <a:ext cx="1899531" cy="3693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2922079" y="6035310"/>
            <a:ext cx="2768284" cy="369332"/>
          </a:xfrm>
          <a:prstGeom prst="rect">
            <a:avLst/>
          </a:prstGeom>
          <a:solidFill>
            <a:srgbClr val="A3FFE0"/>
          </a:solidFill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FF0066"/>
                </a:solidFill>
              </a:rPr>
              <a:t>*</a:t>
            </a:r>
            <a:r>
              <a:rPr lang="en-US" sz="1800" dirty="0" err="1" smtClean="0">
                <a:solidFill>
                  <a:srgbClr val="FF0066"/>
                </a:solidFill>
              </a:rPr>
              <a:t>m_arr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rgbClr val="FF0066"/>
                </a:solidFill>
              </a:rPr>
              <a:t>m_n</a:t>
            </a:r>
            <a:r>
              <a:rPr lang="en-US" sz="1800" dirty="0" smtClean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22079" y="2430327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908" y="1868966"/>
            <a:ext cx="3834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m_arr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= new 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[n]; 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// </a:t>
            </a:r>
            <a:r>
              <a:rPr lang="en-US" sz="16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alloc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array</a:t>
            </a:r>
            <a:endParaRPr lang="en-US" sz="1800" dirty="0" smtClean="0">
              <a:solidFill>
                <a:srgbClr val="FF0066"/>
              </a:solidFill>
              <a:latin typeface="+mj-lt"/>
              <a:ea typeface="MS Mincho" pitchFamily="49" charset="-128"/>
            </a:endParaRPr>
          </a:p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= n;                 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// store its size!</a:t>
            </a:r>
            <a:endParaRPr lang="en-US" sz="16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4429714" y="793765"/>
            <a:ext cx="4104685" cy="1514321"/>
          </a:xfrm>
          <a:prstGeom prst="wedgeRoundRectCallout">
            <a:avLst>
              <a:gd name="adj1" fmla="val -78721"/>
              <a:gd name="adj2" fmla="val 59034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#4: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loop so we compute the </a:t>
            </a:r>
            <a:r>
              <a:rPr lang="en-US" sz="2000" dirty="0" smtClean="0">
                <a:solidFill>
                  <a:srgbClr val="6600CC"/>
                </a:solidFill>
              </a:rPr>
              <a:t>first n </a:t>
            </a:r>
            <a:r>
              <a:rPr lang="en-US" sz="2000" dirty="0" smtClean="0"/>
              <a:t>square numbers (instead of just the first 100)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2212068" y="1817336"/>
            <a:ext cx="4447677" cy="1242128"/>
          </a:xfrm>
          <a:prstGeom prst="wedgeRoundRectCallout">
            <a:avLst>
              <a:gd name="adj1" fmla="val -45559"/>
              <a:gd name="adj2" fmla="val 942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Add a destructor that frees the dynamic array when we’re done!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94101E-6 L -0.24757 4.9410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/>
      <p:bldP spid="391183" grpId="0"/>
      <p:bldP spid="22" grpId="0"/>
      <p:bldP spid="23" grpId="0"/>
      <p:bldP spid="24" grpId="0" animBg="1"/>
      <p:bldP spid="5" grpId="0" animBg="1"/>
      <p:bldP spid="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29" grpId="0" animBg="1"/>
      <p:bldP spid="29" grpId="1" animBg="1"/>
      <p:bldP spid="32" grpId="0"/>
      <p:bldP spid="25" grpId="0" animBg="1"/>
      <p:bldP spid="25" grpId="1" animBg="1"/>
      <p:bldP spid="37" grpId="0" animBg="1"/>
      <p:bldP spid="2" grpId="0"/>
      <p:bldP spid="35" grpId="0" animBg="1"/>
      <p:bldP spid="35" grpId="1" animBg="1"/>
      <p:bldP spid="31" grpId="0" animBg="1"/>
      <p:bldP spid="3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E2E-6464-42D3-AB9E-27ECED90B2A7}" type="slidenum">
              <a:rPr lang="en-US"/>
              <a:pPr/>
              <a:t>37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New and Delete 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365125" y="1031875"/>
            <a:ext cx="489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we just saw how to use new and delete to allocate </a:t>
            </a:r>
            <a:r>
              <a:rPr lang="en-US" dirty="0">
                <a:solidFill>
                  <a:srgbClr val="6600CC"/>
                </a:solidFill>
              </a:rPr>
              <a:t>arrays</a:t>
            </a:r>
            <a:r>
              <a:rPr lang="en-US" dirty="0"/>
              <a:t>…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3429000" y="2362200"/>
            <a:ext cx="489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 can also use new and delete to allocate </a:t>
            </a:r>
            <a:r>
              <a:rPr lang="en-US" dirty="0">
                <a:solidFill>
                  <a:srgbClr val="6600CC"/>
                </a:solidFill>
              </a:rPr>
              <a:t>non-array variables</a:t>
            </a:r>
            <a:r>
              <a:rPr lang="en-US" dirty="0"/>
              <a:t>.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914400" y="4114800"/>
            <a:ext cx="4892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>
                <a:solidFill>
                  <a:srgbClr val="6600CC"/>
                </a:solidFill>
              </a:rPr>
              <a:t>Let’s see!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CD40-3AE5-431F-8ED4-4457FFDE006C}" type="slidenum">
              <a:rPr lang="en-US"/>
              <a:pPr/>
              <a:t>38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76200" y="-31750"/>
            <a:ext cx="5532438" cy="706278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Book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string title;</a:t>
            </a:r>
          </a:p>
          <a:p>
            <a:r>
              <a:rPr lang="en-US" sz="1800" b="1" dirty="0">
                <a:latin typeface="Courier New" pitchFamily="49" charset="0"/>
              </a:rPr>
              <a:t>   string author;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(string name)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nullptr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 = name;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void </a:t>
            </a:r>
            <a:r>
              <a:rPr lang="en-US" sz="1800" b="1" dirty="0" err="1">
                <a:latin typeface="Courier New" pitchFamily="49" charset="0"/>
              </a:rPr>
              <a:t>giveBook</a:t>
            </a:r>
            <a:r>
              <a:rPr lang="en-US" sz="1800" b="1" dirty="0">
                <a:latin typeface="Courier New" pitchFamily="49" charset="0"/>
              </a:rPr>
              <a:t>(string t, string a)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new Book;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-&gt;title = t;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-&gt;author = a;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~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() {</a:t>
            </a:r>
          </a:p>
          <a:p>
            <a:r>
              <a:rPr lang="en-US" sz="1800" b="1" dirty="0">
                <a:latin typeface="Courier New" pitchFamily="49" charset="0"/>
              </a:rPr>
              <a:t>     delete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 Book *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string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;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5645150" y="1754188"/>
            <a:ext cx="3087688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/>
              <a:t>As we know, most </a:t>
            </a:r>
            <a:br>
              <a:rPr lang="en-US" sz="2300"/>
            </a:br>
            <a:r>
              <a:rPr lang="en-US" sz="2300"/>
              <a:t>Comp Sci students </a:t>
            </a:r>
            <a:br>
              <a:rPr lang="en-US" sz="2300"/>
            </a:br>
            <a:r>
              <a:rPr lang="en-US" sz="2300">
                <a:solidFill>
                  <a:schemeClr val="accent2"/>
                </a:solidFill>
              </a:rPr>
              <a:t>hate to carry around </a:t>
            </a:r>
            <a:br>
              <a:rPr lang="en-US" sz="2300">
                <a:solidFill>
                  <a:schemeClr val="accent2"/>
                </a:solidFill>
              </a:rPr>
            </a:br>
            <a:r>
              <a:rPr lang="en-US" sz="2300">
                <a:solidFill>
                  <a:schemeClr val="accent2"/>
                </a:solidFill>
              </a:rPr>
              <a:t>heavy books</a:t>
            </a:r>
            <a:r>
              <a:rPr lang="en-US" sz="2300"/>
              <a:t> unless </a:t>
            </a:r>
            <a:br>
              <a:rPr lang="en-US" sz="2300"/>
            </a:br>
            <a:r>
              <a:rPr lang="en-US" sz="2300"/>
              <a:t>they absolutely </a:t>
            </a:r>
            <a:br>
              <a:rPr lang="en-US" sz="2300"/>
            </a:br>
            <a:r>
              <a:rPr lang="en-US" sz="2300"/>
              <a:t>have to.</a:t>
            </a:r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5651500" y="1755775"/>
            <a:ext cx="3168650" cy="26558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So if I just define a </a:t>
            </a:r>
            <a:br>
              <a:rPr lang="en-US" sz="2000" dirty="0"/>
            </a:br>
            <a:r>
              <a:rPr lang="en-US" sz="2000" dirty="0"/>
              <a:t>CS student he won’t </a:t>
            </a:r>
            <a:br>
              <a:rPr lang="en-US" sz="2000" dirty="0"/>
            </a:br>
            <a:r>
              <a:rPr lang="en-US" sz="2000" dirty="0"/>
              <a:t>by default have a </a:t>
            </a:r>
            <a:br>
              <a:rPr lang="en-US" sz="2000" dirty="0"/>
            </a:br>
            <a:r>
              <a:rPr lang="en-US" sz="2000" dirty="0"/>
              <a:t>book… </a:t>
            </a:r>
            <a:r>
              <a:rPr lang="en-US" sz="2000" dirty="0">
                <a:solidFill>
                  <a:schemeClr val="accent2"/>
                </a:solidFill>
              </a:rPr>
              <a:t>(Nor will he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have to reserve the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memory required to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hold a book)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029200" y="4724400"/>
            <a:ext cx="4038600" cy="2030413"/>
          </a:xfrm>
          <a:prstGeom prst="rect">
            <a:avLst/>
          </a:prstGeom>
          <a:solidFill>
            <a:srgbClr val="FFE3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 s(“Hal”);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...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6537" name="Line 9"/>
          <p:cNvSpPr>
            <a:spLocks noChangeShapeType="1"/>
          </p:cNvSpPr>
          <p:nvPr/>
        </p:nvSpPr>
        <p:spPr bwMode="auto">
          <a:xfrm>
            <a:off x="5029200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6544" name="Group 16"/>
          <p:cNvGrpSpPr>
            <a:grpSpLocks/>
          </p:cNvGrpSpPr>
          <p:nvPr/>
        </p:nvGrpSpPr>
        <p:grpSpPr bwMode="auto">
          <a:xfrm>
            <a:off x="5638800" y="3429000"/>
            <a:ext cx="2863850" cy="1066800"/>
            <a:chOff x="3888" y="1824"/>
            <a:chExt cx="1804" cy="672"/>
          </a:xfrm>
        </p:grpSpPr>
        <p:sp>
          <p:nvSpPr>
            <p:cNvPr id="406538" name="Rectangle 10"/>
            <p:cNvSpPr>
              <a:spLocks noChangeArrowheads="1"/>
            </p:cNvSpPr>
            <p:nvPr/>
          </p:nvSpPr>
          <p:spPr bwMode="auto">
            <a:xfrm>
              <a:off x="4512" y="1872"/>
              <a:ext cx="1180" cy="6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9" name="Text Box 11"/>
            <p:cNvSpPr txBox="1">
              <a:spLocks noChangeArrowheads="1"/>
            </p:cNvSpPr>
            <p:nvPr/>
          </p:nvSpPr>
          <p:spPr bwMode="auto">
            <a:xfrm>
              <a:off x="3888" y="1824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  s</a:t>
              </a:r>
            </a:p>
          </p:txBody>
        </p:sp>
        <p:sp>
          <p:nvSpPr>
            <p:cNvPr id="406540" name="Text Box 12"/>
            <p:cNvSpPr txBox="1">
              <a:spLocks noChangeArrowheads="1"/>
            </p:cNvSpPr>
            <p:nvPr/>
          </p:nvSpPr>
          <p:spPr bwMode="auto">
            <a:xfrm>
              <a:off x="4512" y="1950"/>
              <a:ext cx="7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m_myBook</a:t>
              </a:r>
            </a:p>
          </p:txBody>
        </p:sp>
        <p:sp>
          <p:nvSpPr>
            <p:cNvPr id="406541" name="Rectangle 13"/>
            <p:cNvSpPr>
              <a:spLocks noChangeArrowheads="1"/>
            </p:cNvSpPr>
            <p:nvPr/>
          </p:nvSpPr>
          <p:spPr bwMode="auto">
            <a:xfrm>
              <a:off x="5281" y="1979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42" name="Text Box 14"/>
            <p:cNvSpPr txBox="1">
              <a:spLocks noChangeArrowheads="1"/>
            </p:cNvSpPr>
            <p:nvPr/>
          </p:nvSpPr>
          <p:spPr bwMode="auto">
            <a:xfrm>
              <a:off x="4512" y="2200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m_myName</a:t>
              </a:r>
            </a:p>
          </p:txBody>
        </p:sp>
        <p:sp>
          <p:nvSpPr>
            <p:cNvPr id="406543" name="Rectangle 15"/>
            <p:cNvSpPr>
              <a:spLocks noChangeArrowheads="1"/>
            </p:cNvSpPr>
            <p:nvPr/>
          </p:nvSpPr>
          <p:spPr bwMode="auto">
            <a:xfrm>
              <a:off x="5280" y="2238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545" name="Line 17"/>
          <p:cNvSpPr>
            <a:spLocks noChangeShapeType="1"/>
          </p:cNvSpPr>
          <p:nvPr/>
        </p:nvSpPr>
        <p:spPr bwMode="auto">
          <a:xfrm>
            <a:off x="228600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6" name="Line 18"/>
          <p:cNvSpPr>
            <a:spLocks noChangeShapeType="1"/>
          </p:cNvSpPr>
          <p:nvPr/>
        </p:nvSpPr>
        <p:spPr bwMode="auto">
          <a:xfrm>
            <a:off x="476250" y="277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7785100" y="3625850"/>
            <a:ext cx="8162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6548" name="Line 20"/>
          <p:cNvSpPr>
            <a:spLocks noChangeShapeType="1"/>
          </p:cNvSpPr>
          <p:nvPr/>
        </p:nvSpPr>
        <p:spPr bwMode="auto">
          <a:xfrm>
            <a:off x="488950" y="306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9" name="Text Box 21"/>
          <p:cNvSpPr txBox="1">
            <a:spLocks noChangeArrowheads="1"/>
          </p:cNvSpPr>
          <p:nvPr/>
        </p:nvSpPr>
        <p:spPr bwMode="auto">
          <a:xfrm>
            <a:off x="7785100" y="4038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“Hal”</a:t>
            </a:r>
          </a:p>
        </p:txBody>
      </p:sp>
      <p:sp>
        <p:nvSpPr>
          <p:cNvPr id="406550" name="Line 22"/>
          <p:cNvSpPr>
            <a:spLocks noChangeShapeType="1"/>
          </p:cNvSpPr>
          <p:nvPr/>
        </p:nvSpPr>
        <p:spPr bwMode="auto">
          <a:xfrm>
            <a:off x="288925" y="3308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1" name="Line 23"/>
          <p:cNvSpPr>
            <a:spLocks noChangeShapeType="1"/>
          </p:cNvSpPr>
          <p:nvPr/>
        </p:nvSpPr>
        <p:spPr bwMode="auto">
          <a:xfrm>
            <a:off x="4772025" y="6569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2" name="Line 24"/>
          <p:cNvSpPr>
            <a:spLocks noChangeShapeType="1"/>
          </p:cNvSpPr>
          <p:nvPr/>
        </p:nvSpPr>
        <p:spPr bwMode="auto">
          <a:xfrm>
            <a:off x="212725" y="5194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3" name="Line 25"/>
          <p:cNvSpPr>
            <a:spLocks noChangeShapeType="1"/>
          </p:cNvSpPr>
          <p:nvPr/>
        </p:nvSpPr>
        <p:spPr bwMode="auto">
          <a:xfrm>
            <a:off x="485775" y="5457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4" name="AutoShape 26"/>
          <p:cNvSpPr>
            <a:spLocks noChangeArrowheads="1"/>
          </p:cNvSpPr>
          <p:nvPr/>
        </p:nvSpPr>
        <p:spPr bwMode="auto">
          <a:xfrm>
            <a:off x="1219200" y="3641416"/>
            <a:ext cx="3733800" cy="1311584"/>
          </a:xfrm>
          <a:prstGeom prst="wedgeRoundRectCallout">
            <a:avLst>
              <a:gd name="adj1" fmla="val -41583"/>
              <a:gd name="adj2" fmla="val 78638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can you free the memory for me at location </a:t>
            </a:r>
            <a:r>
              <a:rPr lang="en-US" sz="2000" dirty="0" err="1" smtClean="0">
                <a:solidFill>
                  <a:srgbClr val="FF0000"/>
                </a:solidFill>
              </a:rPr>
              <a:t>nullptr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406555" name="AutoShape 27"/>
          <p:cNvSpPr>
            <a:spLocks noChangeArrowheads="1"/>
          </p:cNvSpPr>
          <p:nvPr/>
        </p:nvSpPr>
        <p:spPr bwMode="auto">
          <a:xfrm flipH="1">
            <a:off x="4750025" y="4911864"/>
            <a:ext cx="4393975" cy="1488935"/>
          </a:xfrm>
          <a:prstGeom prst="wedgeRoundRectCallout">
            <a:avLst>
              <a:gd name="adj1" fmla="val -53556"/>
              <a:gd name="adj2" fmla="val 77250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OS: </a:t>
            </a:r>
            <a:r>
              <a:rPr lang="en-US" sz="2000" dirty="0"/>
              <a:t>There’s no need to.  </a:t>
            </a:r>
            <a:r>
              <a:rPr lang="en-US" sz="2000" dirty="0" smtClean="0"/>
              <a:t>The user never allocated any memory </a:t>
            </a:r>
            <a:br>
              <a:rPr lang="en-US" sz="2000" dirty="0" smtClean="0"/>
            </a:br>
            <a:r>
              <a:rPr lang="en-US" sz="2000" dirty="0" smtClean="0"/>
              <a:t>(I can tell by the </a:t>
            </a:r>
            <a:r>
              <a:rPr lang="en-US" sz="2000" dirty="0" err="1" smtClean="0">
                <a:solidFill>
                  <a:srgbClr val="FF0000"/>
                </a:solidFill>
              </a:rPr>
              <a:t>nullptr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value)</a:t>
            </a:r>
            <a:endParaRPr lang="en-US" sz="2000" dirty="0"/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3517900" y="1971675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“Hal”</a:t>
            </a:r>
          </a:p>
        </p:txBody>
      </p:sp>
      <p:sp>
        <p:nvSpPr>
          <p:cNvPr id="406557" name="AutoShape 29"/>
          <p:cNvSpPr>
            <a:spLocks noChangeArrowheads="1"/>
          </p:cNvSpPr>
          <p:nvPr/>
        </p:nvSpPr>
        <p:spPr bwMode="auto">
          <a:xfrm>
            <a:off x="685800" y="990600"/>
            <a:ext cx="4503738" cy="938311"/>
          </a:xfrm>
          <a:prstGeom prst="wedgeRoundRectCallout">
            <a:avLst>
              <a:gd name="adj1" fmla="val -6230"/>
              <a:gd name="adj2" fmla="val 128290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is </a:t>
            </a:r>
            <a:r>
              <a:rPr lang="en-US" sz="1800" dirty="0"/>
              <a:t>a special constant used to indicate an invalid or unused pointer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06558" name="AutoShape 30"/>
          <p:cNvSpPr>
            <a:spLocks noChangeArrowheads="1"/>
          </p:cNvSpPr>
          <p:nvPr/>
        </p:nvSpPr>
        <p:spPr bwMode="auto">
          <a:xfrm>
            <a:off x="4790485" y="1545579"/>
            <a:ext cx="4232865" cy="1121421"/>
          </a:xfrm>
          <a:prstGeom prst="wedgeRoundRectCallout">
            <a:avLst>
              <a:gd name="adj1" fmla="val 30045"/>
              <a:gd name="adj2" fmla="val 131067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This indicates that the </a:t>
            </a:r>
            <a:r>
              <a:rPr lang="en-US" sz="1800" dirty="0" err="1">
                <a:solidFill>
                  <a:schemeClr val="accent2"/>
                </a:solidFill>
              </a:rPr>
              <a:t>m_myBook</a:t>
            </a:r>
            <a:r>
              <a:rPr lang="en-US" sz="1800" dirty="0">
                <a:solidFill>
                  <a:schemeClr val="tx1"/>
                </a:solidFill>
              </a:rPr>
              <a:t> variable doesn’t </a:t>
            </a:r>
            <a:r>
              <a:rPr lang="en-US" sz="1800" dirty="0" smtClean="0">
                <a:solidFill>
                  <a:schemeClr val="tx1"/>
                </a:solidFill>
              </a:rPr>
              <a:t>hold a valid address at this time.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animBg="1"/>
      <p:bldP spid="406534" grpId="1" animBg="1"/>
      <p:bldP spid="406535" grpId="0" animBg="1"/>
      <p:bldP spid="406535" grpId="1" animBg="1"/>
      <p:bldP spid="406537" grpId="0" animBg="1"/>
      <p:bldP spid="406537" grpId="1" animBg="1"/>
      <p:bldP spid="406545" grpId="0" animBg="1"/>
      <p:bldP spid="406545" grpId="1" animBg="1"/>
      <p:bldP spid="406546" grpId="0" animBg="1"/>
      <p:bldP spid="406546" grpId="1" animBg="1"/>
      <p:bldP spid="406547" grpId="0"/>
      <p:bldP spid="406548" grpId="0" animBg="1"/>
      <p:bldP spid="406548" grpId="1" animBg="1"/>
      <p:bldP spid="406549" grpId="0"/>
      <p:bldP spid="406550" grpId="0" animBg="1"/>
      <p:bldP spid="406550" grpId="1" animBg="1"/>
      <p:bldP spid="406551" grpId="0" animBg="1"/>
      <p:bldP spid="406551" grpId="1" animBg="1"/>
      <p:bldP spid="406552" grpId="0" animBg="1"/>
      <p:bldP spid="406552" grpId="1" animBg="1"/>
      <p:bldP spid="406553" grpId="0" animBg="1"/>
      <p:bldP spid="406553" grpId="1" animBg="1"/>
      <p:bldP spid="406554" grpId="0" animBg="1"/>
      <p:bldP spid="406555" grpId="0" animBg="1"/>
      <p:bldP spid="406556" grpId="0"/>
      <p:bldP spid="406557" grpId="0" animBg="1"/>
      <p:bldP spid="406557" grpId="1" animBg="1"/>
      <p:bldP spid="406558" grpId="0" animBg="1"/>
      <p:bldP spid="40655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48F-B9F5-40CC-A5E3-F7879E6F8E59}" type="slidenum">
              <a:rPr lang="en-US"/>
              <a:pPr/>
              <a:t>39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76200" y="-31750"/>
            <a:ext cx="5532438" cy="706278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Book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string title;</a:t>
            </a:r>
          </a:p>
          <a:p>
            <a:r>
              <a:rPr lang="en-US" sz="1800" b="1" dirty="0">
                <a:latin typeface="Courier New" pitchFamily="49" charset="0"/>
              </a:rPr>
              <a:t>   string author;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(string name)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nullptr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 = name;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void </a:t>
            </a:r>
            <a:r>
              <a:rPr lang="en-US" sz="1800" b="1" dirty="0" err="1">
                <a:latin typeface="Courier New" pitchFamily="49" charset="0"/>
              </a:rPr>
              <a:t>giveBook</a:t>
            </a:r>
            <a:r>
              <a:rPr lang="en-US" sz="1800" b="1" dirty="0">
                <a:latin typeface="Courier New" pitchFamily="49" charset="0"/>
              </a:rPr>
              <a:t>(string t, string a)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new Book;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-&gt;title = t;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-&gt;author = a;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~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() {</a:t>
            </a:r>
          </a:p>
          <a:p>
            <a:r>
              <a:rPr lang="en-US" sz="1800" b="1" dirty="0">
                <a:latin typeface="Courier New" pitchFamily="49" charset="0"/>
              </a:rPr>
              <a:t>     delete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 Book *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string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;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5916613" y="1711325"/>
            <a:ext cx="2982912" cy="25415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 dirty="0"/>
              <a:t>But what if we have </a:t>
            </a:r>
            <a:br>
              <a:rPr lang="en-US" sz="2300" dirty="0"/>
            </a:br>
            <a:r>
              <a:rPr lang="en-US" sz="2300" dirty="0"/>
              <a:t>a particularly nerdy </a:t>
            </a:r>
            <a:br>
              <a:rPr lang="en-US" sz="2300" dirty="0"/>
            </a:br>
            <a:r>
              <a:rPr lang="en-US" sz="2300" dirty="0"/>
              <a:t>CS student and we’ve </a:t>
            </a:r>
            <a:br>
              <a:rPr lang="en-US" sz="2300" dirty="0"/>
            </a:br>
            <a:r>
              <a:rPr lang="en-US" sz="2300" dirty="0"/>
              <a:t>given her a book to </a:t>
            </a:r>
            <a:br>
              <a:rPr lang="en-US" sz="2300" dirty="0"/>
            </a:br>
            <a:r>
              <a:rPr lang="en-US" sz="2300" dirty="0"/>
              <a:t>hold.  Let’s see</a:t>
            </a:r>
            <a:br>
              <a:rPr lang="en-US" sz="2300" dirty="0"/>
            </a:br>
            <a:r>
              <a:rPr lang="en-US" sz="2300" dirty="0"/>
              <a:t>what happens!</a:t>
            </a: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5029200" y="4660900"/>
            <a:ext cx="4038600" cy="2305050"/>
          </a:xfrm>
          <a:prstGeom prst="rect">
            <a:avLst/>
          </a:prstGeom>
          <a:solidFill>
            <a:srgbClr val="FFE3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 s(“Liz”);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s.giveBook</a:t>
            </a:r>
            <a:r>
              <a:rPr lang="en-US" sz="1800" b="1" dirty="0" smtClean="0">
                <a:latin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</a:rPr>
              <a:t>Calc</a:t>
            </a:r>
            <a:r>
              <a:rPr lang="en-US" sz="1800" b="1" dirty="0" smtClean="0">
                <a:latin typeface="Courier New" pitchFamily="49" charset="0"/>
              </a:rPr>
              <a:t>",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 </a:t>
            </a:r>
            <a:r>
              <a:rPr lang="en-US" sz="1800" b="1" dirty="0" smtClean="0">
                <a:latin typeface="Courier New" pitchFamily="49" charset="0"/>
              </a:rPr>
              <a:t>"Bill Nye");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5029200" y="5680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8584" name="Group 8"/>
          <p:cNvGrpSpPr>
            <a:grpSpLocks/>
          </p:cNvGrpSpPr>
          <p:nvPr/>
        </p:nvGrpSpPr>
        <p:grpSpPr bwMode="auto">
          <a:xfrm>
            <a:off x="5638800" y="3429000"/>
            <a:ext cx="2863850" cy="1066800"/>
            <a:chOff x="3888" y="1824"/>
            <a:chExt cx="1804" cy="672"/>
          </a:xfrm>
        </p:grpSpPr>
        <p:sp>
          <p:nvSpPr>
            <p:cNvPr id="408585" name="Rectangle 9"/>
            <p:cNvSpPr>
              <a:spLocks noChangeArrowheads="1"/>
            </p:cNvSpPr>
            <p:nvPr/>
          </p:nvSpPr>
          <p:spPr bwMode="auto">
            <a:xfrm>
              <a:off x="4512" y="1872"/>
              <a:ext cx="1180" cy="6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6" name="Text Box 10"/>
            <p:cNvSpPr txBox="1">
              <a:spLocks noChangeArrowheads="1"/>
            </p:cNvSpPr>
            <p:nvPr/>
          </p:nvSpPr>
          <p:spPr bwMode="auto">
            <a:xfrm>
              <a:off x="3888" y="1824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  s</a:t>
              </a:r>
            </a:p>
          </p:txBody>
        </p:sp>
        <p:sp>
          <p:nvSpPr>
            <p:cNvPr id="408587" name="Text Box 11"/>
            <p:cNvSpPr txBox="1">
              <a:spLocks noChangeArrowheads="1"/>
            </p:cNvSpPr>
            <p:nvPr/>
          </p:nvSpPr>
          <p:spPr bwMode="auto">
            <a:xfrm>
              <a:off x="4512" y="1950"/>
              <a:ext cx="7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m_myBook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5281" y="1979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9" name="Text Box 13"/>
            <p:cNvSpPr txBox="1">
              <a:spLocks noChangeArrowheads="1"/>
            </p:cNvSpPr>
            <p:nvPr/>
          </p:nvSpPr>
          <p:spPr bwMode="auto">
            <a:xfrm>
              <a:off x="4512" y="2200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m_myName</a:t>
              </a:r>
            </a:p>
          </p:txBody>
        </p:sp>
        <p:sp>
          <p:nvSpPr>
            <p:cNvPr id="408590" name="Rectangle 14"/>
            <p:cNvSpPr>
              <a:spLocks noChangeArrowheads="1"/>
            </p:cNvSpPr>
            <p:nvPr/>
          </p:nvSpPr>
          <p:spPr bwMode="auto">
            <a:xfrm>
              <a:off x="5280" y="2238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591" name="Line 15"/>
          <p:cNvSpPr>
            <a:spLocks noChangeShapeType="1"/>
          </p:cNvSpPr>
          <p:nvPr/>
        </p:nvSpPr>
        <p:spPr bwMode="auto">
          <a:xfrm>
            <a:off x="228600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auto">
          <a:xfrm>
            <a:off x="476250" y="277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7785100" y="3625850"/>
            <a:ext cx="8162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8594" name="Line 18"/>
          <p:cNvSpPr>
            <a:spLocks noChangeShapeType="1"/>
          </p:cNvSpPr>
          <p:nvPr/>
        </p:nvSpPr>
        <p:spPr bwMode="auto">
          <a:xfrm>
            <a:off x="488950" y="306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5" name="Text Box 19"/>
          <p:cNvSpPr txBox="1">
            <a:spLocks noChangeArrowheads="1"/>
          </p:cNvSpPr>
          <p:nvPr/>
        </p:nvSpPr>
        <p:spPr bwMode="auto">
          <a:xfrm>
            <a:off x="7785100" y="40386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“Liz”</a:t>
            </a:r>
          </a:p>
        </p:txBody>
      </p:sp>
      <p:sp>
        <p:nvSpPr>
          <p:cNvPr id="408596" name="Line 20"/>
          <p:cNvSpPr>
            <a:spLocks noChangeShapeType="1"/>
          </p:cNvSpPr>
          <p:nvPr/>
        </p:nvSpPr>
        <p:spPr bwMode="auto">
          <a:xfrm>
            <a:off x="304800" y="3276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7" name="Line 21"/>
          <p:cNvSpPr>
            <a:spLocks noChangeShapeType="1"/>
          </p:cNvSpPr>
          <p:nvPr/>
        </p:nvSpPr>
        <p:spPr bwMode="auto">
          <a:xfrm>
            <a:off x="5029200" y="610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2" name="Line 26"/>
          <p:cNvSpPr>
            <a:spLocks noChangeShapeType="1"/>
          </p:cNvSpPr>
          <p:nvPr/>
        </p:nvSpPr>
        <p:spPr bwMode="auto">
          <a:xfrm>
            <a:off x="228600" y="370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3" name="Line 27"/>
          <p:cNvSpPr>
            <a:spLocks noChangeShapeType="1"/>
          </p:cNvSpPr>
          <p:nvPr/>
        </p:nvSpPr>
        <p:spPr bwMode="auto">
          <a:xfrm>
            <a:off x="488950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5" name="AutoShape 29"/>
          <p:cNvSpPr>
            <a:spLocks noChangeArrowheads="1"/>
          </p:cNvSpPr>
          <p:nvPr/>
        </p:nvSpPr>
        <p:spPr bwMode="auto">
          <a:xfrm flipH="1">
            <a:off x="5257800" y="5211270"/>
            <a:ext cx="3886200" cy="1126029"/>
          </a:xfrm>
          <a:prstGeom prst="wedgeRoundRectCallout">
            <a:avLst>
              <a:gd name="adj1" fmla="val -53140"/>
              <a:gd name="adj2" fmla="val 10788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OS: Sure thing. Here’s some memory for you at address 45000.  </a:t>
            </a:r>
          </a:p>
        </p:txBody>
      </p:sp>
      <p:grpSp>
        <p:nvGrpSpPr>
          <p:cNvPr id="408611" name="Group 35"/>
          <p:cNvGrpSpPr>
            <a:grpSpLocks/>
          </p:cNvGrpSpPr>
          <p:nvPr/>
        </p:nvGrpSpPr>
        <p:grpSpPr bwMode="auto">
          <a:xfrm>
            <a:off x="6242050" y="762000"/>
            <a:ext cx="2565400" cy="2427288"/>
            <a:chOff x="4000" y="-1104"/>
            <a:chExt cx="1616" cy="1529"/>
          </a:xfrm>
        </p:grpSpPr>
        <p:sp>
          <p:nvSpPr>
            <p:cNvPr id="408606" name="Rectangle 30"/>
            <p:cNvSpPr>
              <a:spLocks noChangeArrowheads="1"/>
            </p:cNvSpPr>
            <p:nvPr/>
          </p:nvSpPr>
          <p:spPr bwMode="auto">
            <a:xfrm>
              <a:off x="4560" y="-816"/>
              <a:ext cx="1056" cy="100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7" name="Text Box 31"/>
            <p:cNvSpPr txBox="1">
              <a:spLocks noChangeArrowheads="1"/>
            </p:cNvSpPr>
            <p:nvPr/>
          </p:nvSpPr>
          <p:spPr bwMode="auto">
            <a:xfrm>
              <a:off x="4000" y="-864"/>
              <a:ext cx="5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45000</a:t>
              </a:r>
            </a:p>
          </p:txBody>
        </p:sp>
        <p:sp>
          <p:nvSpPr>
            <p:cNvPr id="408609" name="Text Box 33"/>
            <p:cNvSpPr txBox="1">
              <a:spLocks noChangeArrowheads="1"/>
            </p:cNvSpPr>
            <p:nvPr/>
          </p:nvSpPr>
          <p:spPr bwMode="auto">
            <a:xfrm>
              <a:off x="4000" y="-1104"/>
              <a:ext cx="10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44999         ...</a:t>
              </a:r>
            </a:p>
          </p:txBody>
        </p:sp>
        <p:sp>
          <p:nvSpPr>
            <p:cNvPr id="408610" name="Text Box 34"/>
            <p:cNvSpPr txBox="1">
              <a:spLocks noChangeArrowheads="1"/>
            </p:cNvSpPr>
            <p:nvPr/>
          </p:nvSpPr>
          <p:spPr bwMode="auto">
            <a:xfrm>
              <a:off x="4052" y="192"/>
              <a:ext cx="10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45100         ...</a:t>
              </a:r>
            </a:p>
          </p:txBody>
        </p:sp>
      </p:grpSp>
      <p:sp>
        <p:nvSpPr>
          <p:cNvPr id="408612" name="Text Box 36"/>
          <p:cNvSpPr txBox="1">
            <a:spLocks noChangeArrowheads="1"/>
          </p:cNvSpPr>
          <p:nvPr/>
        </p:nvSpPr>
        <p:spPr bwMode="auto">
          <a:xfrm>
            <a:off x="7781110" y="3637272"/>
            <a:ext cx="729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600CC"/>
                </a:solidFill>
              </a:rPr>
              <a:t>45000</a:t>
            </a:r>
          </a:p>
        </p:txBody>
      </p:sp>
      <p:grpSp>
        <p:nvGrpSpPr>
          <p:cNvPr id="408617" name="Group 41"/>
          <p:cNvGrpSpPr>
            <a:grpSpLocks/>
          </p:cNvGrpSpPr>
          <p:nvPr/>
        </p:nvGrpSpPr>
        <p:grpSpPr bwMode="auto">
          <a:xfrm>
            <a:off x="7115175" y="1447800"/>
            <a:ext cx="1555750" cy="1219200"/>
            <a:chOff x="4482" y="912"/>
            <a:chExt cx="980" cy="768"/>
          </a:xfrm>
        </p:grpSpPr>
        <p:sp>
          <p:nvSpPr>
            <p:cNvPr id="408614" name="Text Box 38"/>
            <p:cNvSpPr txBox="1">
              <a:spLocks noChangeArrowheads="1"/>
            </p:cNvSpPr>
            <p:nvPr/>
          </p:nvSpPr>
          <p:spPr bwMode="auto">
            <a:xfrm>
              <a:off x="4482" y="912"/>
              <a:ext cx="708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title</a:t>
              </a:r>
            </a:p>
            <a:p>
              <a:endParaRPr lang="en-US" sz="800"/>
            </a:p>
            <a:p>
              <a:r>
                <a:rPr lang="en-US"/>
                <a:t>author</a:t>
              </a:r>
            </a:p>
          </p:txBody>
        </p:sp>
        <p:sp>
          <p:nvSpPr>
            <p:cNvPr id="408615" name="Rectangle 39"/>
            <p:cNvSpPr>
              <a:spLocks noChangeArrowheads="1"/>
            </p:cNvSpPr>
            <p:nvPr/>
          </p:nvSpPr>
          <p:spPr bwMode="auto">
            <a:xfrm>
              <a:off x="4992" y="960"/>
              <a:ext cx="470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6" name="Rectangle 40"/>
            <p:cNvSpPr>
              <a:spLocks noChangeArrowheads="1"/>
            </p:cNvSpPr>
            <p:nvPr/>
          </p:nvSpPr>
          <p:spPr bwMode="auto">
            <a:xfrm>
              <a:off x="4608" y="1469"/>
              <a:ext cx="816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618" name="Freeform 42"/>
          <p:cNvSpPr>
            <a:spLocks/>
          </p:cNvSpPr>
          <p:nvPr/>
        </p:nvSpPr>
        <p:spPr bwMode="auto">
          <a:xfrm>
            <a:off x="8458200" y="1295400"/>
            <a:ext cx="660400" cy="2514600"/>
          </a:xfrm>
          <a:custGeom>
            <a:avLst/>
            <a:gdLst>
              <a:gd name="T0" fmla="*/ 0 w 416"/>
              <a:gd name="T1" fmla="*/ 1584 h 1584"/>
              <a:gd name="T2" fmla="*/ 240 w 416"/>
              <a:gd name="T3" fmla="*/ 1392 h 1584"/>
              <a:gd name="T4" fmla="*/ 384 w 416"/>
              <a:gd name="T5" fmla="*/ 768 h 1584"/>
              <a:gd name="T6" fmla="*/ 384 w 416"/>
              <a:gd name="T7" fmla="*/ 144 h 1584"/>
              <a:gd name="T8" fmla="*/ 192 w 416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1584">
                <a:moveTo>
                  <a:pt x="0" y="1584"/>
                </a:moveTo>
                <a:cubicBezTo>
                  <a:pt x="88" y="1556"/>
                  <a:pt x="176" y="1528"/>
                  <a:pt x="240" y="1392"/>
                </a:cubicBezTo>
                <a:cubicBezTo>
                  <a:pt x="304" y="1256"/>
                  <a:pt x="360" y="976"/>
                  <a:pt x="384" y="768"/>
                </a:cubicBezTo>
                <a:cubicBezTo>
                  <a:pt x="408" y="560"/>
                  <a:pt x="416" y="272"/>
                  <a:pt x="384" y="144"/>
                </a:cubicBezTo>
                <a:cubicBezTo>
                  <a:pt x="352" y="16"/>
                  <a:pt x="216" y="16"/>
                  <a:pt x="192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501650" y="4254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0" name="Text Box 44"/>
          <p:cNvSpPr txBox="1">
            <a:spLocks noChangeArrowheads="1"/>
          </p:cNvSpPr>
          <p:nvPr/>
        </p:nvSpPr>
        <p:spPr bwMode="auto">
          <a:xfrm>
            <a:off x="7880323" y="1527175"/>
            <a:ext cx="6944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00CC"/>
                </a:solidFill>
              </a:rPr>
              <a:t>"</a:t>
            </a:r>
            <a:r>
              <a:rPr lang="en-US" sz="1400" b="1" dirty="0" err="1" smtClean="0">
                <a:solidFill>
                  <a:srgbClr val="6600CC"/>
                </a:solidFill>
              </a:rPr>
              <a:t>Calc</a:t>
            </a:r>
            <a:r>
              <a:rPr lang="en-US" sz="1400" b="1" dirty="0" smtClean="0">
                <a:solidFill>
                  <a:srgbClr val="6600CC"/>
                </a:solidFill>
              </a:rPr>
              <a:t>"</a:t>
            </a:r>
            <a:endParaRPr lang="en-US" sz="1400" b="1" dirty="0">
              <a:solidFill>
                <a:srgbClr val="6600CC"/>
              </a:solidFill>
            </a:endParaRPr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488950" y="4543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2" name="Text Box 46"/>
          <p:cNvSpPr txBox="1">
            <a:spLocks noChangeArrowheads="1"/>
          </p:cNvSpPr>
          <p:nvPr/>
        </p:nvSpPr>
        <p:spPr bwMode="auto">
          <a:xfrm>
            <a:off x="7274698" y="2368550"/>
            <a:ext cx="1029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00CC"/>
                </a:solidFill>
              </a:rPr>
              <a:t>"Bill Nye"</a:t>
            </a:r>
            <a:endParaRPr lang="en-US" sz="1400" b="1" dirty="0">
              <a:solidFill>
                <a:srgbClr val="6600CC"/>
              </a:solidFill>
            </a:endParaRPr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304800" y="4768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800600" y="678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212725" y="5197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504825" y="5454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8" name="AutoShape 52"/>
          <p:cNvSpPr>
            <a:spLocks noChangeArrowheads="1"/>
          </p:cNvSpPr>
          <p:nvPr/>
        </p:nvSpPr>
        <p:spPr bwMode="auto">
          <a:xfrm flipH="1">
            <a:off x="5257800" y="5251730"/>
            <a:ext cx="3886200" cy="1149069"/>
          </a:xfrm>
          <a:prstGeom prst="wedgeRoundRectCallout">
            <a:avLst>
              <a:gd name="adj1" fmla="val -52723"/>
              <a:gd name="adj2" fmla="val 9767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OS: Sure thing. I’ll free it for someone else to use.</a:t>
            </a:r>
          </a:p>
        </p:txBody>
      </p:sp>
      <p:sp>
        <p:nvSpPr>
          <p:cNvPr id="408629" name="Line 53"/>
          <p:cNvSpPr>
            <a:spLocks noChangeShapeType="1"/>
          </p:cNvSpPr>
          <p:nvPr/>
        </p:nvSpPr>
        <p:spPr bwMode="auto">
          <a:xfrm>
            <a:off x="288925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30" name="Line 54"/>
          <p:cNvSpPr>
            <a:spLocks noChangeShapeType="1"/>
          </p:cNvSpPr>
          <p:nvPr/>
        </p:nvSpPr>
        <p:spPr bwMode="auto">
          <a:xfrm>
            <a:off x="4800600" y="678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31" name="Rectangle 55"/>
          <p:cNvSpPr>
            <a:spLocks noChangeArrowheads="1"/>
          </p:cNvSpPr>
          <p:nvPr/>
        </p:nvSpPr>
        <p:spPr bwMode="auto">
          <a:xfrm>
            <a:off x="5907088" y="1697038"/>
            <a:ext cx="2967037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 dirty="0"/>
              <a:t>So now you see how </a:t>
            </a:r>
            <a:br>
              <a:rPr lang="en-US" sz="2300" dirty="0"/>
            </a:br>
            <a:r>
              <a:rPr lang="en-US" sz="2300" dirty="0"/>
              <a:t>we can </a:t>
            </a:r>
            <a:r>
              <a:rPr lang="en-US" sz="2300" dirty="0">
                <a:solidFill>
                  <a:schemeClr val="accent2"/>
                </a:solidFill>
              </a:rPr>
              <a:t>use dynamic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variables</a:t>
            </a:r>
            <a:r>
              <a:rPr lang="en-US" sz="2300" dirty="0"/>
              <a:t> to ensure </a:t>
            </a:r>
            <a:br>
              <a:rPr lang="en-US" sz="2300" dirty="0"/>
            </a:br>
            <a:r>
              <a:rPr lang="en-US" sz="2300" dirty="0"/>
              <a:t>that we only </a:t>
            </a:r>
            <a:r>
              <a:rPr lang="en-US" sz="2300" dirty="0">
                <a:solidFill>
                  <a:schemeClr val="accent2"/>
                </a:solidFill>
              </a:rPr>
              <a:t>allocate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the minimum amount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of memory</a:t>
            </a:r>
            <a:r>
              <a:rPr lang="en-US" sz="2300" dirty="0"/>
              <a:t> that our </a:t>
            </a:r>
            <a:br>
              <a:rPr lang="en-US" sz="2300" dirty="0"/>
            </a:br>
            <a:r>
              <a:rPr lang="en-US" sz="2300" dirty="0" smtClean="0"/>
              <a:t>classes need!</a:t>
            </a:r>
            <a:endParaRPr lang="en-US" sz="2300" dirty="0"/>
          </a:p>
        </p:txBody>
      </p:sp>
      <p:sp>
        <p:nvSpPr>
          <p:cNvPr id="408632" name="Text Box 56"/>
          <p:cNvSpPr txBox="1">
            <a:spLocks noChangeArrowheads="1"/>
          </p:cNvSpPr>
          <p:nvPr/>
        </p:nvSpPr>
        <p:spPr bwMode="auto">
          <a:xfrm>
            <a:off x="3556000" y="1960563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“Liz”</a:t>
            </a:r>
          </a:p>
        </p:txBody>
      </p:sp>
      <p:sp>
        <p:nvSpPr>
          <p:cNvPr id="408633" name="Text Box 57"/>
          <p:cNvSpPr txBox="1">
            <a:spLocks noChangeArrowheads="1"/>
          </p:cNvSpPr>
          <p:nvPr/>
        </p:nvSpPr>
        <p:spPr bwMode="auto">
          <a:xfrm>
            <a:off x="2988371" y="3238500"/>
            <a:ext cx="23471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6600CC"/>
                </a:solidFill>
              </a:rPr>
              <a:t>"</a:t>
            </a:r>
            <a:r>
              <a:rPr lang="en-US" sz="2000" dirty="0" err="1" smtClean="0">
                <a:solidFill>
                  <a:srgbClr val="6600CC"/>
                </a:solidFill>
              </a:rPr>
              <a:t>Calc</a:t>
            </a:r>
            <a:r>
              <a:rPr lang="en-US" sz="2000" dirty="0" smtClean="0">
                <a:solidFill>
                  <a:srgbClr val="6600CC"/>
                </a:solidFill>
              </a:rPr>
              <a:t>"    "Bill Nye"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408627" name="AutoShape 51"/>
          <p:cNvSpPr>
            <a:spLocks noChangeArrowheads="1"/>
          </p:cNvSpPr>
          <p:nvPr/>
        </p:nvSpPr>
        <p:spPr bwMode="auto">
          <a:xfrm>
            <a:off x="1219200" y="3544312"/>
            <a:ext cx="3733800" cy="1408688"/>
          </a:xfrm>
          <a:prstGeom prst="wedgeRoundRectCallout">
            <a:avLst>
              <a:gd name="adj1" fmla="val -42233"/>
              <a:gd name="adj2" fmla="val 7689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System, can you free the memory for me at location </a:t>
            </a:r>
            <a:r>
              <a:rPr lang="en-US" sz="2000">
                <a:solidFill>
                  <a:srgbClr val="990000"/>
                </a:solidFill>
              </a:rPr>
              <a:t>45000</a:t>
            </a:r>
            <a:r>
              <a:rPr lang="en-US" sz="2000"/>
              <a:t>?</a:t>
            </a:r>
          </a:p>
        </p:txBody>
      </p:sp>
      <p:sp>
        <p:nvSpPr>
          <p:cNvPr id="408604" name="AutoShape 28"/>
          <p:cNvSpPr>
            <a:spLocks noChangeArrowheads="1"/>
          </p:cNvSpPr>
          <p:nvPr/>
        </p:nvSpPr>
        <p:spPr bwMode="auto">
          <a:xfrm>
            <a:off x="2362200" y="1950180"/>
            <a:ext cx="3981956" cy="1555019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can you allocate enough memory to hold a Book structure for me?</a:t>
            </a:r>
          </a:p>
        </p:txBody>
      </p:sp>
      <p:sp>
        <p:nvSpPr>
          <p:cNvPr id="408634" name="AutoShape 58"/>
          <p:cNvSpPr>
            <a:spLocks noChangeArrowheads="1"/>
          </p:cNvSpPr>
          <p:nvPr/>
        </p:nvSpPr>
        <p:spPr bwMode="auto">
          <a:xfrm>
            <a:off x="3983038" y="3005138"/>
            <a:ext cx="4014787" cy="2155825"/>
          </a:xfrm>
          <a:prstGeom prst="wedgeRoundRectCallout">
            <a:avLst>
              <a:gd name="adj1" fmla="val -105319"/>
              <a:gd name="adj2" fmla="val 59130"/>
              <a:gd name="adj3" fmla="val 16667"/>
            </a:avLst>
          </a:prstGeom>
          <a:solidFill>
            <a:srgbClr val="FFFFE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Finally, notice that we don’t need the </a:t>
            </a:r>
            <a:r>
              <a:rPr lang="en-US" sz="2000" dirty="0">
                <a:solidFill>
                  <a:srgbClr val="6600CC"/>
                </a:solidFill>
              </a:rPr>
              <a:t>[ ] brackets </a:t>
            </a:r>
            <a:r>
              <a:rPr lang="en-US" sz="2000" dirty="0"/>
              <a:t>when we delete </a:t>
            </a:r>
            <a:r>
              <a:rPr lang="en-US" sz="2000" dirty="0" err="1"/>
              <a:t>m_myBook</a:t>
            </a:r>
            <a:r>
              <a:rPr lang="en-US" sz="2000" dirty="0"/>
              <a:t>!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This is because we allocated </a:t>
            </a:r>
            <a:r>
              <a:rPr lang="en-US" sz="2000" dirty="0">
                <a:solidFill>
                  <a:srgbClr val="6600CC"/>
                </a:solidFill>
              </a:rPr>
              <a:t>just one book</a:t>
            </a:r>
            <a:r>
              <a:rPr lang="en-US" sz="2000" dirty="0"/>
              <a:t>… not a whole array of them!</a:t>
            </a:r>
          </a:p>
        </p:txBody>
      </p:sp>
      <p:sp>
        <p:nvSpPr>
          <p:cNvPr id="408635" name="Line 59"/>
          <p:cNvSpPr>
            <a:spLocks noChangeShapeType="1"/>
          </p:cNvSpPr>
          <p:nvPr/>
        </p:nvSpPr>
        <p:spPr bwMode="auto">
          <a:xfrm flipH="1" flipV="1">
            <a:off x="2817813" y="4059238"/>
            <a:ext cx="1598612" cy="595312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408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10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4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40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/>
      <p:bldP spid="408580" grpId="1" animBg="1"/>
      <p:bldP spid="408583" grpId="0" animBg="1"/>
      <p:bldP spid="408583" grpId="1" animBg="1"/>
      <p:bldP spid="408591" grpId="0" animBg="1"/>
      <p:bldP spid="408591" grpId="1" animBg="1"/>
      <p:bldP spid="408592" grpId="0" animBg="1"/>
      <p:bldP spid="408592" grpId="1" animBg="1"/>
      <p:bldP spid="408593" grpId="0"/>
      <p:bldP spid="408593" grpId="1"/>
      <p:bldP spid="408594" grpId="0" animBg="1"/>
      <p:bldP spid="408594" grpId="1" animBg="1"/>
      <p:bldP spid="408595" grpId="0"/>
      <p:bldP spid="408595" grpId="1"/>
      <p:bldP spid="408596" grpId="0" animBg="1"/>
      <p:bldP spid="408596" grpId="1" animBg="1"/>
      <p:bldP spid="408597" grpId="0" animBg="1"/>
      <p:bldP spid="408597" grpId="1" animBg="1"/>
      <p:bldP spid="408602" grpId="0" animBg="1"/>
      <p:bldP spid="408602" grpId="1" animBg="1"/>
      <p:bldP spid="408603" grpId="0" animBg="1"/>
      <p:bldP spid="408603" grpId="1" animBg="1"/>
      <p:bldP spid="408605" grpId="0" animBg="1"/>
      <p:bldP spid="408605" grpId="1" animBg="1"/>
      <p:bldP spid="408612" grpId="0"/>
      <p:bldP spid="408612" grpId="1"/>
      <p:bldP spid="408618" grpId="0" animBg="1"/>
      <p:bldP spid="408618" grpId="1" animBg="1"/>
      <p:bldP spid="408619" grpId="0" animBg="1"/>
      <p:bldP spid="408619" grpId="1" animBg="1"/>
      <p:bldP spid="408620" grpId="0"/>
      <p:bldP spid="408620" grpId="1"/>
      <p:bldP spid="408621" grpId="0" animBg="1"/>
      <p:bldP spid="408621" grpId="1" animBg="1"/>
      <p:bldP spid="408622" grpId="0"/>
      <p:bldP spid="408622" grpId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8" grpId="0" animBg="1"/>
      <p:bldP spid="408628" grpId="1" animBg="1"/>
      <p:bldP spid="408629" grpId="0" animBg="1"/>
      <p:bldP spid="408629" grpId="1" animBg="1"/>
      <p:bldP spid="408630" grpId="0" animBg="1"/>
      <p:bldP spid="408630" grpId="1" animBg="1"/>
      <p:bldP spid="408631" grpId="0" animBg="1"/>
      <p:bldP spid="408631" grpId="1" animBg="1"/>
      <p:bldP spid="408632" grpId="0"/>
      <p:bldP spid="408632" grpId="1"/>
      <p:bldP spid="408633" grpId="0"/>
      <p:bldP spid="408633" grpId="1"/>
      <p:bldP spid="408627" grpId="0" animBg="1"/>
      <p:bldP spid="408627" grpId="1" animBg="1"/>
      <p:bldP spid="408604" grpId="0" animBg="1"/>
      <p:bldP spid="408604" grpId="1" animBg="1"/>
      <p:bldP spid="408634" grpId="0" animBg="1"/>
      <p:bldP spid="4086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4</a:t>
            </a:fld>
            <a:endParaRPr lang="en-US"/>
          </a:p>
        </p:txBody>
      </p:sp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75247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Variable Addresses</a:t>
            </a: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6674" y="1311275"/>
            <a:ext cx="6029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Important</a:t>
            </a:r>
            <a:r>
              <a:rPr lang="en-US" dirty="0"/>
              <a:t>: The address of a variable is defined to be the </a:t>
            </a:r>
            <a:r>
              <a:rPr lang="en-US" i="1" dirty="0" smtClean="0">
                <a:solidFill>
                  <a:schemeClr val="accent2"/>
                </a:solidFill>
              </a:rPr>
              <a:t>lowest </a:t>
            </a:r>
            <a:r>
              <a:rPr lang="en-US" dirty="0" smtClean="0"/>
              <a:t>address </a:t>
            </a:r>
            <a:r>
              <a:rPr lang="en-US" dirty="0"/>
              <a:t>in memory where the variable is stored.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0" y="27432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So, what is </a:t>
            </a:r>
            <a:r>
              <a:rPr lang="en-US" dirty="0" smtClean="0">
                <a:solidFill>
                  <a:srgbClr val="006666"/>
                </a:solidFill>
              </a:rPr>
              <a:t>age’s</a:t>
            </a:r>
            <a:r>
              <a:rPr lang="en-US" dirty="0" smtClean="0"/>
              <a:t> </a:t>
            </a:r>
            <a:r>
              <a:rPr lang="en-US" dirty="0"/>
              <a:t>address in memory?</a:t>
            </a:r>
          </a:p>
        </p:txBody>
      </p:sp>
      <p:grpSp>
        <p:nvGrpSpPr>
          <p:cNvPr id="355356" name="Group 28"/>
          <p:cNvGrpSpPr>
            <a:grpSpLocks/>
          </p:cNvGrpSpPr>
          <p:nvPr/>
        </p:nvGrpSpPr>
        <p:grpSpPr bwMode="auto">
          <a:xfrm>
            <a:off x="6010275" y="3657600"/>
            <a:ext cx="1785938" cy="1295400"/>
            <a:chOff x="3744" y="2448"/>
            <a:chExt cx="1125" cy="816"/>
          </a:xfrm>
        </p:grpSpPr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3744" y="2448"/>
              <a:ext cx="5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66"/>
                  </a:solidFill>
                </a:rPr>
                <a:t>   age</a:t>
              </a:r>
              <a:endParaRPr lang="en-US" dirty="0">
                <a:solidFill>
                  <a:srgbClr val="006666"/>
                </a:solidFill>
              </a:endParaRPr>
            </a:p>
          </p:txBody>
        </p:sp>
        <p:sp>
          <p:nvSpPr>
            <p:cNvPr id="355358" name="Rectangle 30"/>
            <p:cNvSpPr>
              <a:spLocks noChangeArrowheads="1"/>
            </p:cNvSpPr>
            <p:nvPr/>
          </p:nvSpPr>
          <p:spPr bwMode="auto">
            <a:xfrm>
              <a:off x="4306" y="2496"/>
              <a:ext cx="563" cy="768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6951195" y="3957638"/>
            <a:ext cx="792630" cy="7620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/>
              <a:t>41</a:t>
            </a:r>
            <a:endParaRPr lang="en-US" sz="4400" dirty="0"/>
          </a:p>
        </p:txBody>
      </p:sp>
      <p:grpSp>
        <p:nvGrpSpPr>
          <p:cNvPr id="355360" name="Group 32"/>
          <p:cNvGrpSpPr>
            <a:grpSpLocks/>
          </p:cNvGrpSpPr>
          <p:nvPr/>
        </p:nvGrpSpPr>
        <p:grpSpPr bwMode="auto">
          <a:xfrm>
            <a:off x="5792788" y="5181606"/>
            <a:ext cx="2006600" cy="461963"/>
            <a:chOff x="3607" y="3216"/>
            <a:chExt cx="1264" cy="291"/>
          </a:xfrm>
        </p:grpSpPr>
        <p:sp>
          <p:nvSpPr>
            <p:cNvPr id="355361" name="Rectangle 33"/>
            <p:cNvSpPr>
              <a:spLocks noChangeArrowheads="1"/>
            </p:cNvSpPr>
            <p:nvPr/>
          </p:nvSpPr>
          <p:spPr bwMode="auto">
            <a:xfrm>
              <a:off x="3607" y="3216"/>
              <a:ext cx="6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66"/>
                  </a:solidFill>
                </a:rPr>
                <a:t> grade</a:t>
              </a:r>
              <a:endParaRPr lang="en-US" dirty="0">
                <a:solidFill>
                  <a:srgbClr val="006666"/>
                </a:solidFill>
              </a:endParaRPr>
            </a:p>
          </p:txBody>
        </p:sp>
        <p:sp>
          <p:nvSpPr>
            <p:cNvPr id="355362" name="Rectangle 34"/>
            <p:cNvSpPr>
              <a:spLocks noChangeArrowheads="1"/>
            </p:cNvSpPr>
            <p:nvPr/>
          </p:nvSpPr>
          <p:spPr bwMode="auto">
            <a:xfrm>
              <a:off x="4300" y="3264"/>
              <a:ext cx="571" cy="206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7077075" y="5203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-152400" y="34290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What about </a:t>
            </a:r>
            <a:r>
              <a:rPr lang="en-US" dirty="0" smtClean="0">
                <a:solidFill>
                  <a:srgbClr val="006666"/>
                </a:solidFill>
              </a:rPr>
              <a:t>grade’s</a:t>
            </a:r>
            <a:r>
              <a:rPr lang="en-US" dirty="0" smtClean="0"/>
              <a:t> </a:t>
            </a:r>
            <a:r>
              <a:rPr lang="en-US" dirty="0"/>
              <a:t>address?</a:t>
            </a: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1219200" y="4538008"/>
            <a:ext cx="3657600" cy="1938992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void foo</a:t>
            </a:r>
            <a:r>
              <a:rPr lang="en-US" dirty="0" smtClean="0">
                <a:solidFill>
                  <a:srgbClr val="6600CC"/>
                </a:solidFill>
              </a:rPr>
              <a:t>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</a:rPr>
              <a:t> 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age = 41;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  char </a:t>
            </a:r>
            <a:r>
              <a:rPr lang="en-US" dirty="0" smtClean="0">
                <a:solidFill>
                  <a:srgbClr val="6600CC"/>
                </a:solidFill>
              </a:rPr>
              <a:t>grade </a:t>
            </a:r>
            <a:r>
              <a:rPr lang="en-US" dirty="0">
                <a:solidFill>
                  <a:srgbClr val="6600CC"/>
                </a:solidFill>
              </a:rPr>
              <a:t>= </a:t>
            </a:r>
            <a:r>
              <a:rPr lang="en-US" dirty="0" smtClean="0">
                <a:solidFill>
                  <a:srgbClr val="6600CC"/>
                </a:solidFill>
              </a:rPr>
              <a:t>‘A’;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54" grpId="0" autoUpdateAnimBg="0"/>
      <p:bldP spid="355364" grpId="0" animBg="1"/>
      <p:bldP spid="355365" grpId="0" autoUpdateAnimBg="0"/>
      <p:bldP spid="3553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072D-8687-4E2B-A679-0FEC7E13D3AB}" type="slidenum">
              <a:rPr lang="en-US"/>
              <a:pPr/>
              <a:t>40</a:t>
            </a:fld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915400" cy="1143000"/>
          </a:xfrm>
          <a:noFill/>
          <a:ln/>
        </p:spPr>
        <p:txBody>
          <a:bodyPr/>
          <a:lstStyle/>
          <a:p>
            <a:r>
              <a:rPr lang="en-US" sz="3000"/>
              <a:t>Using </a:t>
            </a:r>
            <a:r>
              <a:rPr lang="en-US" sz="3000">
                <a:solidFill>
                  <a:schemeClr val="accent2"/>
                </a:solidFill>
              </a:rPr>
              <a:t>new</a:t>
            </a:r>
            <a:r>
              <a:rPr lang="en-US" sz="3000"/>
              <a:t> and </a:t>
            </a:r>
            <a:r>
              <a:rPr lang="en-US" sz="3000">
                <a:solidFill>
                  <a:schemeClr val="accent2"/>
                </a:solidFill>
              </a:rPr>
              <a:t>delete</a:t>
            </a:r>
            <a:r>
              <a:rPr lang="en-US" sz="3000"/>
              <a:t> to Allocate </a:t>
            </a:r>
            <a:r>
              <a:rPr lang="en-US" sz="3000" i="1">
                <a:solidFill>
                  <a:srgbClr val="6600CC"/>
                </a:solidFill>
              </a:rPr>
              <a:t>Class</a:t>
            </a:r>
            <a:r>
              <a:rPr lang="en-US" sz="3000"/>
              <a:t> Variables</a:t>
            </a: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228600" y="838200"/>
            <a:ext cx="457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So we saw how to use </a:t>
            </a:r>
            <a:r>
              <a:rPr lang="en-US" sz="2000">
                <a:solidFill>
                  <a:srgbClr val="6600CC"/>
                </a:solidFill>
              </a:rPr>
              <a:t>new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delete</a:t>
            </a:r>
            <a:r>
              <a:rPr lang="en-US" sz="2000"/>
              <a:t> to allocate a </a:t>
            </a:r>
            <a:r>
              <a:rPr lang="en-US" sz="2000">
                <a:solidFill>
                  <a:srgbClr val="006666"/>
                </a:solidFill>
              </a:rPr>
              <a:t>struct variable</a:t>
            </a:r>
            <a:r>
              <a:rPr lang="en-US" sz="2000"/>
              <a:t>.  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038600" y="1752600"/>
            <a:ext cx="487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Can we use new and delete to </a:t>
            </a:r>
            <a:r>
              <a:rPr lang="en-US" sz="2000">
                <a:solidFill>
                  <a:schemeClr val="tx1"/>
                </a:solidFill>
              </a:rPr>
              <a:t>allocate a</a:t>
            </a:r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>
                <a:solidFill>
                  <a:srgbClr val="006666"/>
                </a:solidFill>
              </a:rPr>
              <a:t>class variable</a:t>
            </a:r>
            <a:r>
              <a:rPr lang="en-US" sz="2000"/>
              <a:t> which has </a:t>
            </a:r>
            <a:r>
              <a:rPr lang="en-US" sz="2000">
                <a:solidFill>
                  <a:srgbClr val="6600CC"/>
                </a:solidFill>
              </a:rPr>
              <a:t>constructors</a:t>
            </a:r>
            <a:r>
              <a:rPr lang="en-US" sz="2000"/>
              <a:t> and/or </a:t>
            </a:r>
            <a:r>
              <a:rPr lang="en-US" sz="2000">
                <a:solidFill>
                  <a:srgbClr val="6600CC"/>
                </a:solidFill>
              </a:rPr>
              <a:t>destructors</a:t>
            </a:r>
            <a:r>
              <a:rPr lang="en-US" sz="2000"/>
              <a:t>?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1600200" y="1920875"/>
            <a:ext cx="1346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6666"/>
                </a:solidFill>
              </a:rPr>
              <a:t>Yes!</a:t>
            </a: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2133600" y="40386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see how it works. </a:t>
            </a:r>
          </a:p>
        </p:txBody>
      </p:sp>
      <p:pic>
        <p:nvPicPr>
          <p:cNvPr id="22837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t="7040" r="11423" b="5968"/>
          <a:stretch>
            <a:fillRect/>
          </a:stretch>
        </p:blipFill>
        <p:spPr bwMode="auto">
          <a:xfrm>
            <a:off x="7170738" y="3546475"/>
            <a:ext cx="15478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4" grpId="0"/>
      <p:bldP spid="228365" grpId="0"/>
      <p:bldP spid="2283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6872288" y="5105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44E-EAA1-413A-9BCA-80D061139523}" type="slidenum">
              <a:rPr lang="en-US"/>
              <a:pPr/>
              <a:t>41</a:t>
            </a:fld>
            <a:endParaRPr lang="en-US"/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  <a:endParaRPr lang="en-US" sz="19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6627813" y="1460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6627813" y="1765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0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32811" name="Rectangle 1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2812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332813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ptr</a:t>
              </a:r>
            </a:p>
          </p:txBody>
        </p:sp>
        <p:sp>
          <p:nvSpPr>
            <p:cNvPr id="332815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32816" name="Rectangle 16"/>
          <p:cNvSpPr>
            <a:spLocks noChangeArrowheads="1"/>
          </p:cNvSpPr>
          <p:nvPr/>
        </p:nvSpPr>
        <p:spPr bwMode="auto">
          <a:xfrm>
            <a:off x="4572000" y="1143000"/>
            <a:ext cx="4365625" cy="4739759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Waldo(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weight)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= weight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;</a:t>
            </a:r>
            <a:b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</a:b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= 0;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2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~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= 0;  // DEAD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!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= 1000000; </a:t>
            </a:r>
            <a:r>
              <a:rPr lang="en-US" sz="12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12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eww</a:t>
            </a:r>
            <a:endParaRPr lang="en-US" sz="1800" b="1" dirty="0">
              <a:solidFill>
                <a:srgbClr val="006666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2817" name="Rectangle 17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 flipV="1">
            <a:off x="407988" y="2168525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9" name="AutoShape 19"/>
          <p:cNvSpPr>
            <a:spLocks noChangeArrowheads="1"/>
          </p:cNvSpPr>
          <p:nvPr/>
        </p:nvSpPr>
        <p:spPr bwMode="auto">
          <a:xfrm>
            <a:off x="2351088" y="76200"/>
            <a:ext cx="5838052" cy="1445454"/>
          </a:xfrm>
          <a:prstGeom prst="wedgeRoundRectCallout">
            <a:avLst>
              <a:gd name="adj1" fmla="val -55394"/>
              <a:gd name="adj2" fmla="val 104895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#1: C++ reserves memory for your object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2000" dirty="0" smtClean="0"/>
              <a:t>”Hey </a:t>
            </a:r>
            <a:r>
              <a:rPr lang="en-US" sz="1800" dirty="0" smtClean="0"/>
              <a:t>Operating </a:t>
            </a:r>
            <a:r>
              <a:rPr lang="en-US" sz="1800" dirty="0"/>
              <a:t>System, can you reserve enough bytes to hold a Waldo variable for me</a:t>
            </a:r>
            <a:r>
              <a:rPr lang="en-US" sz="1800" dirty="0" smtClean="0"/>
              <a:t>?”</a:t>
            </a:r>
            <a:endParaRPr lang="en-US" sz="1800" dirty="0"/>
          </a:p>
        </p:txBody>
      </p:sp>
      <p:sp>
        <p:nvSpPr>
          <p:cNvPr id="332820" name="AutoShape 20"/>
          <p:cNvSpPr>
            <a:spLocks noChangeArrowheads="1"/>
          </p:cNvSpPr>
          <p:nvPr/>
        </p:nvSpPr>
        <p:spPr bwMode="auto">
          <a:xfrm>
            <a:off x="4606826" y="5283368"/>
            <a:ext cx="3429000" cy="1371600"/>
          </a:xfrm>
          <a:prstGeom prst="wedgeRoundRectCallout">
            <a:avLst>
              <a:gd name="adj1" fmla="val 81854"/>
              <a:gd name="adj2" fmla="val 65290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Sure. </a:t>
            </a:r>
            <a:r>
              <a:rPr lang="en-US" sz="2000" dirty="0" smtClean="0"/>
              <a:t>I just reserved some memory for </a:t>
            </a:r>
            <a:r>
              <a:rPr lang="en-US" sz="2000" dirty="0"/>
              <a:t>you at address </a:t>
            </a:r>
            <a:r>
              <a:rPr lang="en-US" sz="2000" dirty="0">
                <a:solidFill>
                  <a:srgbClr val="6600CC"/>
                </a:solidFill>
              </a:rPr>
              <a:t>4000</a:t>
            </a:r>
            <a:r>
              <a:rPr lang="en-US" sz="2000" dirty="0"/>
              <a:t>.</a:t>
            </a:r>
          </a:p>
        </p:txBody>
      </p:sp>
      <p:sp>
        <p:nvSpPr>
          <p:cNvPr id="332821" name="Line 21"/>
          <p:cNvSpPr>
            <a:spLocks noChangeShapeType="1"/>
          </p:cNvSpPr>
          <p:nvPr/>
        </p:nvSpPr>
        <p:spPr bwMode="auto">
          <a:xfrm flipV="1">
            <a:off x="442913" y="248285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142875" y="4267200"/>
            <a:ext cx="412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Now lets see how </a:t>
            </a:r>
            <a:r>
              <a:rPr lang="en-US" sz="2000" dirty="0">
                <a:solidFill>
                  <a:srgbClr val="6600CC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delete</a:t>
            </a:r>
            <a:r>
              <a:rPr lang="en-US" sz="2000" dirty="0"/>
              <a:t> work </a:t>
            </a:r>
            <a:r>
              <a:rPr lang="en-US" sz="2000" dirty="0" smtClean="0"/>
              <a:t>with classes containing </a:t>
            </a:r>
            <a:r>
              <a:rPr lang="en-US" sz="2000" dirty="0" smtClean="0">
                <a:solidFill>
                  <a:srgbClr val="006666"/>
                </a:solidFill>
              </a:rPr>
              <a:t>constructors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6666"/>
                </a:solidFill>
              </a:rPr>
              <a:t>destructors</a:t>
            </a:r>
            <a:r>
              <a:rPr lang="en-US" sz="2000" dirty="0"/>
              <a:t>!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6200" y="5461337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When you use the </a:t>
            </a:r>
            <a:r>
              <a:rPr lang="en-US" sz="2000" dirty="0" smtClean="0">
                <a:solidFill>
                  <a:srgbClr val="6600CC"/>
                </a:solidFill>
              </a:rPr>
              <a:t>new command </a:t>
            </a:r>
            <a:r>
              <a:rPr lang="en-US" sz="2000" dirty="0" smtClean="0"/>
              <a:t>to allocate a class with a constructor, C++ uses a </a:t>
            </a:r>
            <a:r>
              <a:rPr lang="en-US" sz="2000" dirty="0" smtClean="0">
                <a:solidFill>
                  <a:srgbClr val="6600CC"/>
                </a:solidFill>
              </a:rPr>
              <a:t>two-part process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38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4" name="AutoShape 34"/>
          <p:cNvCxnSpPr>
            <a:cxnSpLocks noChangeShapeType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6" grpId="0" animBg="1"/>
      <p:bldP spid="332816" grpId="1" animBg="1"/>
      <p:bldP spid="332818" grpId="0" animBg="1"/>
      <p:bldP spid="332818" grpId="1" animBg="1"/>
      <p:bldP spid="332819" grpId="0" animBg="1"/>
      <p:bldP spid="332820" grpId="0" animBg="1"/>
      <p:bldP spid="332821" grpId="0" animBg="1"/>
      <p:bldP spid="332821" grpId="1" animBg="1"/>
      <p:bldP spid="36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142875" y="4267200"/>
            <a:ext cx="412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Now lets see how </a:t>
            </a:r>
            <a:r>
              <a:rPr lang="en-US" sz="2000" dirty="0">
                <a:solidFill>
                  <a:srgbClr val="6600CC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delete</a:t>
            </a:r>
            <a:r>
              <a:rPr lang="en-US" sz="2000" dirty="0"/>
              <a:t> work </a:t>
            </a:r>
            <a:r>
              <a:rPr lang="en-US" sz="2000" dirty="0" smtClean="0"/>
              <a:t>with classes containing </a:t>
            </a:r>
            <a:r>
              <a:rPr lang="en-US" sz="2000" dirty="0" smtClean="0">
                <a:solidFill>
                  <a:srgbClr val="006666"/>
                </a:solidFill>
              </a:rPr>
              <a:t>constructors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6666"/>
                </a:solidFill>
              </a:rPr>
              <a:t>destructors</a:t>
            </a:r>
            <a:r>
              <a:rPr lang="en-US" sz="2000" dirty="0"/>
              <a:t>!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6872288" y="426085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BE49-1720-4A5D-8C44-A66587F2CF7B}" type="slidenum">
              <a:rPr lang="en-US"/>
              <a:pPr/>
              <a:t>42</a:t>
            </a:fld>
            <a:endParaRPr lang="en-US"/>
          </a:p>
        </p:txBody>
      </p:sp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  <a:endParaRPr lang="en-US" sz="19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592890" y="1828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6643688" y="3767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6643688" y="40719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2" name="Rectangle 14"/>
          <p:cNvSpPr>
            <a:spLocks noChangeArrowheads="1"/>
          </p:cNvSpPr>
          <p:nvPr/>
        </p:nvSpPr>
        <p:spPr bwMode="auto">
          <a:xfrm>
            <a:off x="6643688" y="4681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872288" y="426085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327025" y="4124325"/>
            <a:ext cx="4365625" cy="3200876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Waldo(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weight)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= 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=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~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…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4865" name="AutoShape 17"/>
          <p:cNvSpPr>
            <a:spLocks noChangeArrowheads="1"/>
          </p:cNvSpPr>
          <p:nvPr/>
        </p:nvSpPr>
        <p:spPr bwMode="auto">
          <a:xfrm>
            <a:off x="2351087" y="4190"/>
            <a:ext cx="5819776" cy="1568450"/>
          </a:xfrm>
          <a:prstGeom prst="wedgeRoundRectCallout">
            <a:avLst>
              <a:gd name="adj1" fmla="val -56604"/>
              <a:gd name="adj2" fmla="val 99260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#2: C++ calls the class’s constructor to initialize the newly allocated memory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800" dirty="0" smtClean="0"/>
              <a:t>“Now that I’ve allocated enough memory to hold Waldo, I’ll call his constructor to initialize him!”</a:t>
            </a:r>
            <a:endParaRPr lang="en-US" sz="1800" dirty="0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 flipV="1">
            <a:off x="484188" y="248285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V="1">
            <a:off x="385763" y="5145088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2163763" y="47148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Arial" charset="0"/>
              </a:rPr>
              <a:t>165</a:t>
            </a:r>
          </a:p>
        </p:txBody>
      </p:sp>
      <p:sp>
        <p:nvSpPr>
          <p:cNvPr id="334872" name="Line 24"/>
          <p:cNvSpPr>
            <a:spLocks noChangeShapeType="1"/>
          </p:cNvSpPr>
          <p:nvPr/>
        </p:nvSpPr>
        <p:spPr bwMode="auto">
          <a:xfrm flipV="1">
            <a:off x="636588" y="571500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5" name="Line 27"/>
          <p:cNvSpPr>
            <a:spLocks noChangeShapeType="1"/>
          </p:cNvSpPr>
          <p:nvPr/>
        </p:nvSpPr>
        <p:spPr bwMode="auto">
          <a:xfrm flipV="1">
            <a:off x="638175" y="595332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7" name="Line 29"/>
          <p:cNvSpPr>
            <a:spLocks noChangeShapeType="1"/>
          </p:cNvSpPr>
          <p:nvPr/>
        </p:nvSpPr>
        <p:spPr bwMode="auto">
          <a:xfrm flipV="1">
            <a:off x="439062" y="624840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8" name="Rectangle 30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9" name="Rectangle 3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1" name="Text Box 33"/>
          <p:cNvSpPr txBox="1">
            <a:spLocks noChangeArrowheads="1"/>
          </p:cNvSpPr>
          <p:nvPr/>
        </p:nvSpPr>
        <p:spPr bwMode="auto">
          <a:xfrm>
            <a:off x="6713538" y="364013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334869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334870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4871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6729258" y="4047908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cs typeface="Arial" charset="0"/>
              </a:rPr>
              <a:t>165</a:t>
            </a: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6887184" y="461455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cs typeface="Arial" charset="0"/>
              </a:rPr>
              <a:t>0</a:t>
            </a:r>
            <a:endParaRPr lang="en-US" dirty="0">
              <a:solidFill>
                <a:srgbClr val="FFFF00"/>
              </a:solidFill>
              <a:cs typeface="Arial" charset="0"/>
            </a:endParaRPr>
          </a:p>
        </p:txBody>
      </p:sp>
      <p:cxnSp>
        <p:nvCxnSpPr>
          <p:cNvPr id="334882" name="AutoShape 34"/>
          <p:cNvCxnSpPr>
            <a:cxnSpLocks noChangeShapeType="1"/>
            <a:stCxn id="52" idx="1"/>
            <a:endCxn id="334881" idx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4" grpId="0" animBg="1"/>
      <p:bldP spid="334864" grpId="1" animBg="1"/>
      <p:bldP spid="334865" grpId="0" animBg="1"/>
      <p:bldP spid="334866" grpId="0" animBg="1"/>
      <p:bldP spid="334867" grpId="0" animBg="1"/>
      <p:bldP spid="334867" grpId="1" animBg="1"/>
      <p:bldP spid="334868" grpId="0"/>
      <p:bldP spid="334868" grpId="1"/>
      <p:bldP spid="334872" grpId="0" animBg="1"/>
      <p:bldP spid="334872" grpId="1" animBg="1"/>
      <p:bldP spid="334875" grpId="0" animBg="1"/>
      <p:bldP spid="334875" grpId="1" animBg="1"/>
      <p:bldP spid="334877" grpId="0" animBg="1"/>
      <p:bldP spid="334877" grpId="1" animBg="1"/>
      <p:bldP spid="334876" grpId="0"/>
      <p:bldP spid="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152400" y="4419600"/>
            <a:ext cx="434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When you use the </a:t>
            </a:r>
            <a:r>
              <a:rPr lang="en-US" sz="2000" dirty="0" smtClean="0">
                <a:solidFill>
                  <a:srgbClr val="6600CC"/>
                </a:solidFill>
              </a:rPr>
              <a:t>delete command </a:t>
            </a:r>
            <a:r>
              <a:rPr lang="en-US" sz="2000" dirty="0" smtClean="0"/>
              <a:t>to free an object with a destructor, C++ also uses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two-part process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7B90-2BFF-4C0E-8403-F93600403A0F}" type="slidenum">
              <a:rPr lang="en-US"/>
              <a:pPr/>
              <a:t>43</a:t>
            </a:fld>
            <a:endParaRPr lang="en-US"/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  <a:endParaRPr lang="en-US" sz="19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6906" name="Rectangle 10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6912" name="Rectangle 16"/>
          <p:cNvSpPr>
            <a:spLocks noChangeArrowheads="1"/>
          </p:cNvSpPr>
          <p:nvPr/>
        </p:nvSpPr>
        <p:spPr bwMode="auto">
          <a:xfrm>
            <a:off x="327025" y="3886200"/>
            <a:ext cx="4365625" cy="2646878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...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~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= 1000000;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}</a:t>
            </a:r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 flipV="1">
            <a:off x="484188" y="3121025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 flipV="1">
            <a:off x="498475" y="351313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 flipV="1">
            <a:off x="423863" y="5211763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 flipV="1">
            <a:off x="650875" y="5802313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5" name="Line 29"/>
          <p:cNvSpPr>
            <a:spLocks noChangeShapeType="1"/>
          </p:cNvSpPr>
          <p:nvPr/>
        </p:nvSpPr>
        <p:spPr bwMode="auto">
          <a:xfrm flipV="1">
            <a:off x="666750" y="6049760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7" name="Line 31"/>
          <p:cNvSpPr>
            <a:spLocks noChangeShapeType="1"/>
          </p:cNvSpPr>
          <p:nvPr/>
        </p:nvSpPr>
        <p:spPr bwMode="auto">
          <a:xfrm flipV="1">
            <a:off x="457200" y="6311697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 flipV="1">
            <a:off x="504825" y="351948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9" name="Rectangle 33"/>
          <p:cNvSpPr>
            <a:spLocks noChangeArrowheads="1"/>
          </p:cNvSpPr>
          <p:nvPr/>
        </p:nvSpPr>
        <p:spPr bwMode="auto">
          <a:xfrm>
            <a:off x="5257800" y="3581400"/>
            <a:ext cx="3886200" cy="182880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 flipV="1">
            <a:off x="76200" y="3806825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6592890" y="1828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6643688" y="3767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6643688" y="40719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6643688" y="4681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6713538" y="364013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68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6729258" y="4047908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cs typeface="Arial" charset="0"/>
              </a:rPr>
              <a:t>165</a:t>
            </a:r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6887184" y="461455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cs typeface="Arial" charset="0"/>
              </a:rPr>
              <a:t>0</a:t>
            </a:r>
            <a:endParaRPr lang="en-US" dirty="0">
              <a:solidFill>
                <a:srgbClr val="FFFF00"/>
              </a:solidFill>
              <a:cs typeface="Arial" charset="0"/>
            </a:endParaRPr>
          </a:p>
        </p:txBody>
      </p:sp>
      <p:cxnSp>
        <p:nvCxnSpPr>
          <p:cNvPr id="76" name="AutoShape 34"/>
          <p:cNvCxnSpPr>
            <a:cxnSpLocks noChangeShapeType="1"/>
            <a:stCxn id="66" idx="1"/>
            <a:endCxn id="63" idx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6930" name="AutoShape 34"/>
          <p:cNvSpPr>
            <a:spLocks noChangeArrowheads="1"/>
          </p:cNvSpPr>
          <p:nvPr/>
        </p:nvSpPr>
        <p:spPr bwMode="auto">
          <a:xfrm>
            <a:off x="5867400" y="4976813"/>
            <a:ext cx="3200400" cy="1195387"/>
          </a:xfrm>
          <a:prstGeom prst="wedgeRoundRectCallout">
            <a:avLst>
              <a:gd name="adj1" fmla="val 50648"/>
              <a:gd name="adj2" fmla="val 103588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 I’ll free up that memory for someone else…</a:t>
            </a:r>
          </a:p>
        </p:txBody>
      </p:sp>
      <p:sp>
        <p:nvSpPr>
          <p:cNvPr id="336913" name="AutoShape 17"/>
          <p:cNvSpPr>
            <a:spLocks noChangeArrowheads="1"/>
          </p:cNvSpPr>
          <p:nvPr/>
        </p:nvSpPr>
        <p:spPr bwMode="auto">
          <a:xfrm>
            <a:off x="2133600" y="1143000"/>
            <a:ext cx="5254428" cy="1568450"/>
          </a:xfrm>
          <a:prstGeom prst="wedgeRoundRectCallout">
            <a:avLst>
              <a:gd name="adj1" fmla="val -68102"/>
              <a:gd name="adj2" fmla="val 93824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#1: C++ calls the class’s destructor</a:t>
            </a:r>
          </a:p>
          <a:p>
            <a:pPr algn="ctr"/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smtClean="0"/>
              <a:t>“While I still have ownership of Waldo’s memory, I’m </a:t>
            </a:r>
            <a:r>
              <a:rPr lang="en-US" sz="2000" dirty="0"/>
              <a:t>going to call Waldo’s </a:t>
            </a:r>
            <a:r>
              <a:rPr lang="en-US" sz="2000" dirty="0" smtClean="0"/>
              <a:t>destructor on it.”</a:t>
            </a:r>
            <a:endParaRPr lang="en-US" sz="2000" dirty="0"/>
          </a:p>
        </p:txBody>
      </p:sp>
      <p:sp>
        <p:nvSpPr>
          <p:cNvPr id="336935" name="AutoShape 39"/>
          <p:cNvSpPr>
            <a:spLocks noChangeArrowheads="1"/>
          </p:cNvSpPr>
          <p:nvPr/>
        </p:nvSpPr>
        <p:spPr bwMode="auto">
          <a:xfrm>
            <a:off x="2285999" y="954860"/>
            <a:ext cx="4762163" cy="1908990"/>
          </a:xfrm>
          <a:prstGeom prst="wedgeRoundRectCallout">
            <a:avLst>
              <a:gd name="adj1" fmla="val -68523"/>
              <a:gd name="adj2" fmla="val 75944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#2: C++ asks the Operating System to free the memory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>
                <a:solidFill>
                  <a:srgbClr val="006666"/>
                </a:solidFill>
              </a:rPr>
              <a:t>“Hey O.S., </a:t>
            </a:r>
            <a:r>
              <a:rPr lang="en-US" sz="2000" dirty="0" smtClean="0">
                <a:solidFill>
                  <a:srgbClr val="006666"/>
                </a:solidFill>
              </a:rPr>
              <a:t>now that I’ve run Waldo’s destructor, can you free </a:t>
            </a:r>
            <a:r>
              <a:rPr lang="en-US" sz="2000" dirty="0">
                <a:solidFill>
                  <a:srgbClr val="006666"/>
                </a:solidFill>
              </a:rPr>
              <a:t>that memory at address 4000 for me.”</a:t>
            </a:r>
          </a:p>
        </p:txBody>
      </p:sp>
      <p:sp>
        <p:nvSpPr>
          <p:cNvPr id="336926" name="Rectangle 30"/>
          <p:cNvSpPr>
            <a:spLocks noChangeArrowheads="1"/>
          </p:cNvSpPr>
          <p:nvPr/>
        </p:nvSpPr>
        <p:spPr bwMode="auto">
          <a:xfrm>
            <a:off x="6777924" y="4025998"/>
            <a:ext cx="60688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EFDF"/>
                </a:solidFill>
                <a:cs typeface="Arial" charset="0"/>
              </a:rPr>
              <a:t> 0 </a:t>
            </a: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6553121" y="4696243"/>
            <a:ext cx="97174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solidFill>
                  <a:srgbClr val="FFEFDF"/>
                </a:solidFill>
                <a:cs typeface="Arial" charset="0"/>
              </a:rPr>
              <a:t> </a:t>
            </a:r>
            <a:r>
              <a:rPr lang="en-US" sz="1400" dirty="0" smtClean="0">
                <a:solidFill>
                  <a:srgbClr val="FFEFDF"/>
                </a:solidFill>
                <a:cs typeface="Arial" charset="0"/>
              </a:rPr>
              <a:t>1000000</a:t>
            </a:r>
            <a:endParaRPr lang="en-US" sz="1400" dirty="0">
              <a:solidFill>
                <a:srgbClr val="FFEFD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6912" grpId="0" animBg="1"/>
      <p:bldP spid="336912" grpId="1" animBg="1"/>
      <p:bldP spid="336914" grpId="0" animBg="1"/>
      <p:bldP spid="336915" grpId="0" animBg="1"/>
      <p:bldP spid="336915" grpId="1" animBg="1"/>
      <p:bldP spid="336922" grpId="0" animBg="1"/>
      <p:bldP spid="336922" grpId="1" animBg="1"/>
      <p:bldP spid="336923" grpId="0" animBg="1"/>
      <p:bldP spid="336923" grpId="1" animBg="1"/>
      <p:bldP spid="336925" grpId="0" animBg="1"/>
      <p:bldP spid="336925" grpId="1" animBg="1"/>
      <p:bldP spid="336927" grpId="0" animBg="1"/>
      <p:bldP spid="336927" grpId="1" animBg="1"/>
      <p:bldP spid="336928" grpId="0" animBg="1"/>
      <p:bldP spid="336928" grpId="1" animBg="1"/>
      <p:bldP spid="336929" grpId="0" animBg="1"/>
      <p:bldP spid="336931" grpId="0" animBg="1"/>
      <p:bldP spid="336931" grpId="1" animBg="1"/>
      <p:bldP spid="74" grpId="0"/>
      <p:bldP spid="75" grpId="0"/>
      <p:bldP spid="336930" grpId="0" animBg="1"/>
      <p:bldP spid="336930" grpId="1" animBg="1"/>
      <p:bldP spid="336913" grpId="0" animBg="1"/>
      <p:bldP spid="336913" grpId="1" animBg="1"/>
      <p:bldP spid="336935" grpId="0" animBg="1"/>
      <p:bldP spid="336935" grpId="1" animBg="1"/>
      <p:bldP spid="336926" grpId="0"/>
      <p:bldP spid="336926" grpId="1"/>
      <p:bldP spid="77" grpId="0"/>
      <p:bldP spid="7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A578-0221-4416-AA9E-5BA33486AD1B}" type="slidenum">
              <a:rPr lang="en-US"/>
              <a:pPr/>
              <a:t>44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delete</a:t>
            </a:r>
            <a:r>
              <a:rPr lang="en-US"/>
              <a:t> to Allocate Class Instances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04800" y="16002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When we use </a:t>
            </a:r>
            <a:r>
              <a:rPr lang="en-US" sz="2000" i="1" u="sng" dirty="0">
                <a:solidFill>
                  <a:schemeClr val="tx1"/>
                </a:solidFill>
                <a:cs typeface="Courier New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to allocate a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class instance,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this is what happens: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1143000" y="2133600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1.  Memory is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allocated by the OS for us.</a:t>
            </a:r>
            <a:endParaRPr lang="en-US" sz="2000" dirty="0">
              <a:solidFill>
                <a:srgbClr val="006666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2. The </a:t>
            </a:r>
            <a:r>
              <a:rPr lang="en-US" sz="2000" dirty="0">
                <a:solidFill>
                  <a:srgbClr val="990000"/>
                </a:solidFill>
                <a:cs typeface="Courier New" pitchFamily="49" charset="0"/>
              </a:rPr>
              <a:t>constructor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for the class is called on this </a:t>
            </a:r>
            <a:br>
              <a:rPr lang="en-US" sz="2000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   memory, to initialize it</a:t>
            </a:r>
            <a:r>
              <a:rPr lang="en-US" sz="2000" dirty="0">
                <a:solidFill>
                  <a:srgbClr val="006666"/>
                </a:solidFill>
              </a:rPr>
              <a:t> (</a:t>
            </a:r>
            <a:r>
              <a:rPr lang="en-US" sz="2000" dirty="0">
                <a:solidFill>
                  <a:srgbClr val="6600CC"/>
                </a:solidFill>
              </a:rPr>
              <a:t>if the class has a </a:t>
            </a:r>
            <a:r>
              <a:rPr lang="en-US" sz="2000" dirty="0" err="1">
                <a:solidFill>
                  <a:srgbClr val="6600CC"/>
                </a:solidFill>
              </a:rPr>
              <a:t>c’tor</a:t>
            </a:r>
            <a:r>
              <a:rPr lang="en-US" sz="2000" dirty="0" smtClean="0">
                <a:solidFill>
                  <a:srgbClr val="006666"/>
                </a:solidFill>
              </a:rPr>
              <a:t>).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292100" y="37338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When you </a:t>
            </a:r>
            <a:r>
              <a:rPr lang="en-US" sz="2000" u="sng" dirty="0">
                <a:solidFill>
                  <a:schemeClr val="tx1"/>
                </a:solidFill>
                <a:cs typeface="Courier New" pitchFamily="49" charset="0"/>
              </a:rPr>
              <a:t>delete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 class instance, this is what happens: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1143000" y="4267200"/>
            <a:ext cx="7391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1. The </a:t>
            </a:r>
            <a:r>
              <a:rPr lang="en-US" sz="2000" dirty="0">
                <a:solidFill>
                  <a:srgbClr val="990000"/>
                </a:solidFill>
                <a:cs typeface="Courier New" pitchFamily="49" charset="0"/>
              </a:rPr>
              <a:t>destructor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for the class is called,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first </a:t>
            </a:r>
            <a:b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   (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if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the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class has a destructor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).</a:t>
            </a:r>
            <a:endParaRPr lang="en-US" sz="2000" dirty="0">
              <a:solidFill>
                <a:srgbClr val="006666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2. The memory is released to the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OS.</a:t>
            </a:r>
            <a:endParaRPr lang="en-US" sz="2000" dirty="0">
              <a:solidFill>
                <a:srgbClr val="006666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  <p:bldP spid="412676" grpId="0"/>
      <p:bldP spid="412678" grpId="0"/>
      <p:bldP spid="4126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Comic Sans MS" pitchFamily="66" charset="0"/>
              </a:rPr>
              <a:t>Classes and the “this” Pointer</a:t>
            </a:r>
            <a:endParaRPr lang="en-US" altLang="en-US" sz="4000" dirty="0">
              <a:latin typeface="Comic Sans MS" pitchFamily="66" charset="0"/>
            </a:endParaRP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33827" y="1219200"/>
            <a:ext cx="847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 smtClean="0">
                <a:solidFill>
                  <a:schemeClr val="tx1"/>
                </a:solidFill>
              </a:rPr>
              <a:t>Before C++, in the dark ages when Carey learned programming, we </a:t>
            </a:r>
            <a:r>
              <a:rPr lang="en-US" altLang="en-US" b="0" dirty="0" smtClean="0">
                <a:solidFill>
                  <a:srgbClr val="FF0000"/>
                </a:solidFill>
              </a:rPr>
              <a:t>didn’t use classes</a:t>
            </a:r>
            <a:r>
              <a:rPr lang="en-US" altLang="en-US" b="0" dirty="0" smtClean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535669" y="2590800"/>
            <a:ext cx="82722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 smtClean="0">
                <a:solidFill>
                  <a:schemeClr val="tx1"/>
                </a:solidFill>
              </a:rPr>
              <a:t>Let’s see how </a:t>
            </a:r>
            <a:r>
              <a:rPr lang="en-US" altLang="en-US" b="0" dirty="0">
                <a:solidFill>
                  <a:schemeClr val="tx1"/>
                </a:solidFill>
              </a:rPr>
              <a:t>we </a:t>
            </a:r>
            <a:r>
              <a:rPr lang="en-US" altLang="en-US" dirty="0" smtClean="0">
                <a:solidFill>
                  <a:schemeClr val="tx1"/>
                </a:solidFill>
              </a:rPr>
              <a:t>used to do things… with </a:t>
            </a:r>
            <a:r>
              <a:rPr lang="en-US" altLang="en-US" dirty="0" err="1" smtClean="0">
                <a:solidFill>
                  <a:srgbClr val="FF0000"/>
                </a:solidFill>
              </a:rPr>
              <a:t>structs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US" altLang="en-US" dirty="0" smtClean="0">
                <a:solidFill>
                  <a:srgbClr val="FF0000"/>
                </a:solidFill>
              </a:rPr>
              <a:t> pointers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and</a:t>
            </a:r>
            <a:r>
              <a:rPr lang="en-US" altLang="en-US" dirty="0" smtClean="0">
                <a:solidFill>
                  <a:srgbClr val="FF0000"/>
                </a:solidFill>
              </a:rPr>
              <a:t> functions </a:t>
            </a:r>
            <a:r>
              <a:rPr lang="en-US" altLang="en-US" dirty="0" smtClean="0">
                <a:solidFill>
                  <a:schemeClr val="tx1"/>
                </a:solidFill>
              </a:rPr>
              <a:t>instead of </a:t>
            </a:r>
            <a:r>
              <a:rPr lang="en-US" altLang="en-US" dirty="0" smtClean="0">
                <a:solidFill>
                  <a:srgbClr val="FF0000"/>
                </a:solidFill>
              </a:rPr>
              <a:t>classes</a:t>
            </a:r>
            <a:r>
              <a:rPr lang="en-US" altLang="en-US" dirty="0" smtClean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9249" y="4038600"/>
            <a:ext cx="61431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 smtClean="0">
                <a:solidFill>
                  <a:schemeClr val="tx1"/>
                </a:solidFill>
              </a:rPr>
              <a:t>And maybe this will help us </a:t>
            </a:r>
            <a:br>
              <a:rPr lang="en-US" altLang="en-US" b="0" dirty="0" smtClean="0">
                <a:solidFill>
                  <a:schemeClr val="tx1"/>
                </a:solidFill>
              </a:rPr>
            </a:br>
            <a:r>
              <a:rPr lang="en-US" altLang="en-US" b="0" dirty="0" smtClean="0">
                <a:solidFill>
                  <a:srgbClr val="FF0000"/>
                </a:solidFill>
              </a:rPr>
              <a:t>understand how C++ classes actuall</a:t>
            </a:r>
            <a:r>
              <a:rPr lang="en-US" altLang="en-US" dirty="0" smtClean="0">
                <a:solidFill>
                  <a:srgbClr val="FF0000"/>
                </a:solidFill>
              </a:rPr>
              <a:t>y work</a:t>
            </a:r>
            <a:r>
              <a:rPr lang="en-US" altLang="en-US" dirty="0" smtClean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/>
      <p:bldP spid="325639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latin typeface="Comic Sans MS" pitchFamily="66" charset="0"/>
              </a:rPr>
              <a:t>The Old Days…Before Classes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464300" y="1208088"/>
            <a:ext cx="26003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Before C++, we would use </a:t>
            </a:r>
            <a:r>
              <a:rPr lang="en-US" altLang="en-US" sz="2000" b="0" dirty="0" err="1" smtClean="0">
                <a:solidFill>
                  <a:srgbClr val="990000"/>
                </a:solidFill>
              </a:rPr>
              <a:t>structs</a:t>
            </a:r>
            <a:r>
              <a:rPr lang="en-US" altLang="en-US" sz="2000" b="0" dirty="0" smtClean="0">
                <a:solidFill>
                  <a:srgbClr val="990000"/>
                </a:solidFill>
              </a:rPr>
              <a:t>, pointers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 </a:t>
            </a:r>
            <a:r>
              <a:rPr lang="en-US" altLang="en-US" sz="2000" b="0" dirty="0">
                <a:solidFill>
                  <a:schemeClr val="tx2"/>
                </a:solidFill>
              </a:rPr>
              <a:t>and </a:t>
            </a:r>
            <a:r>
              <a:rPr lang="en-US" altLang="en-US" sz="2000" b="0" dirty="0">
                <a:solidFill>
                  <a:srgbClr val="990000"/>
                </a:solidFill>
              </a:rPr>
              <a:t>regular functions</a:t>
            </a:r>
            <a:r>
              <a:rPr lang="en-US" altLang="en-US" sz="2000" b="0" dirty="0">
                <a:solidFill>
                  <a:schemeClr val="tx2"/>
                </a:solidFill>
              </a:rPr>
              <a:t> to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create class-like </a:t>
            </a:r>
            <a:r>
              <a:rPr lang="en-US" altLang="en-US" sz="2000" b="0" dirty="0">
                <a:solidFill>
                  <a:schemeClr val="tx2"/>
                </a:solidFill>
              </a:rPr>
              <a:t>programs.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228600" y="1114425"/>
            <a:ext cx="6172200" cy="4676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010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900" b="1" dirty="0" err="1">
                <a:solidFill>
                  <a:srgbClr val="660066"/>
                </a:solidFill>
                <a:latin typeface="Courier New" pitchFamily="49" charset="0"/>
              </a:rPr>
              <a:t>struct</a:t>
            </a:r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en-US" sz="1900" b="1" dirty="0" smtClean="0">
                <a:solidFill>
                  <a:srgbClr val="660066"/>
                </a:solidFill>
                <a:latin typeface="Courier New" pitchFamily="49" charset="0"/>
              </a:rPr>
              <a:t>Wallet</a:t>
            </a:r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 smtClean="0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en-US" sz="1900" b="1" dirty="0" smtClean="0">
                <a:solidFill>
                  <a:srgbClr val="660066"/>
                </a:solidFill>
                <a:latin typeface="Courier New" pitchFamily="49" charset="0"/>
              </a:rPr>
              <a:t> num1s, num5s;</a:t>
            </a:r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};</a:t>
            </a:r>
          </a:p>
          <a:p>
            <a:pPr algn="l"/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(Wallet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&gt;num1s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0;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&gt;num5s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0;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(Wallet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if (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== 1)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-&gt;num1s++;</a:t>
            </a:r>
            <a:b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 else if (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== 5)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-&gt;num5s++;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864225" y="3937000"/>
            <a:ext cx="3200400" cy="24314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867401" y="3937000"/>
            <a:ext cx="32131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main(void)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Wallet w;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(&amp;w);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(&amp;w , 5);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03113" name="Line 9"/>
          <p:cNvSpPr>
            <a:spLocks noChangeShapeType="1"/>
          </p:cNvSpPr>
          <p:nvPr/>
        </p:nvSpPr>
        <p:spPr bwMode="auto">
          <a:xfrm>
            <a:off x="5943600" y="4694238"/>
            <a:ext cx="242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6477000" y="1066800"/>
            <a:ext cx="2667000" cy="2590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>
            <a:off x="6013450" y="5289550"/>
            <a:ext cx="234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8181975" y="909638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 smtClean="0">
                <a:solidFill>
                  <a:schemeClr val="tx2"/>
                </a:solidFill>
              </a:rPr>
              <a:t>4000</a:t>
            </a:r>
            <a:endParaRPr lang="en-US" altLang="en-US" sz="2000" b="0" dirty="0">
              <a:solidFill>
                <a:schemeClr val="tx2"/>
              </a:solidFill>
            </a:endParaRP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6608929" y="479613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accent1">
                    <a:lumMod val="50000"/>
                  </a:schemeClr>
                </a:solidFill>
              </a:rPr>
              <a:t>4000</a:t>
            </a:r>
            <a:endParaRPr lang="en-US" alt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3129" name="Line 25"/>
          <p:cNvSpPr>
            <a:spLocks noChangeShapeType="1"/>
          </p:cNvSpPr>
          <p:nvPr/>
        </p:nvSpPr>
        <p:spPr bwMode="auto">
          <a:xfrm>
            <a:off x="-1" y="271462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32" name="Group 28"/>
          <p:cNvGrpSpPr>
            <a:grpSpLocks/>
          </p:cNvGrpSpPr>
          <p:nvPr/>
        </p:nvGrpSpPr>
        <p:grpSpPr bwMode="auto">
          <a:xfrm>
            <a:off x="6429377" y="862013"/>
            <a:ext cx="1800225" cy="977900"/>
            <a:chOff x="4050" y="353"/>
            <a:chExt cx="1134" cy="616"/>
          </a:xfrm>
        </p:grpSpPr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4289" y="431"/>
              <a:ext cx="895" cy="538"/>
            </a:xfrm>
            <a:prstGeom prst="rect">
              <a:avLst/>
            </a:prstGeom>
            <a:solidFill>
              <a:srgbClr val="0066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4050" y="353"/>
              <a:ext cx="2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0" dirty="0" smtClean="0">
                  <a:solidFill>
                    <a:schemeClr val="tx2"/>
                  </a:solidFill>
                </a:rPr>
                <a:t>w</a:t>
              </a:r>
              <a:endParaRPr lang="en-US" altLang="en-US" sz="2800" b="0" dirty="0">
                <a:solidFill>
                  <a:schemeClr val="tx2"/>
                </a:solidFill>
              </a:endParaRP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4773" y="460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4285" y="434"/>
              <a:ext cx="5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 smtClean="0">
                  <a:solidFill>
                    <a:schemeClr val="bg1"/>
                  </a:solidFill>
                </a:rPr>
                <a:t>num1s</a:t>
              </a:r>
              <a:endParaRPr lang="en-US" altLang="en-US" sz="1800" b="0" dirty="0">
                <a:solidFill>
                  <a:schemeClr val="bg1"/>
                </a:solidFill>
              </a:endParaRP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4272" y="681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 smtClean="0">
                  <a:solidFill>
                    <a:schemeClr val="bg1"/>
                  </a:solidFill>
                </a:rPr>
                <a:t>num5s</a:t>
              </a:r>
              <a:endParaRPr lang="en-US" altLang="en-US" sz="1800" b="0" dirty="0">
                <a:solidFill>
                  <a:schemeClr val="bg1"/>
                </a:solidFill>
              </a:endParaRPr>
            </a:p>
          </p:txBody>
        </p: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4772" y="701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6569075" y="2057400"/>
            <a:ext cx="1676400" cy="457200"/>
            <a:chOff x="4138" y="1106"/>
            <a:chExt cx="1056" cy="288"/>
          </a:xfrm>
        </p:grpSpPr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4138" y="1106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ptr</a:t>
              </a:r>
            </a:p>
          </p:txBody>
        </p:sp>
      </p:grpSp>
      <p:grpSp>
        <p:nvGrpSpPr>
          <p:cNvPr id="303139" name="Group 35"/>
          <p:cNvGrpSpPr>
            <a:grpSpLocks/>
          </p:cNvGrpSpPr>
          <p:nvPr/>
        </p:nvGrpSpPr>
        <p:grpSpPr bwMode="auto">
          <a:xfrm>
            <a:off x="8237553" y="975575"/>
            <a:ext cx="311151" cy="1569186"/>
            <a:chOff x="5209" y="542"/>
            <a:chExt cx="196" cy="875"/>
          </a:xfrm>
        </p:grpSpPr>
        <p:cxnSp>
          <p:nvCxnSpPr>
            <p:cNvPr id="303136" name="AutoShape 32"/>
            <p:cNvCxnSpPr>
              <a:cxnSpLocks noChangeShapeType="1"/>
              <a:stCxn id="303133" idx="3"/>
              <a:endCxn id="3" idx="3"/>
            </p:cNvCxnSpPr>
            <p:nvPr/>
          </p:nvCxnSpPr>
          <p:spPr bwMode="auto">
            <a:xfrm flipH="1" flipV="1">
              <a:off x="5209" y="542"/>
              <a:ext cx="5" cy="742"/>
            </a:xfrm>
            <a:prstGeom prst="curvedConnector3">
              <a:avLst>
                <a:gd name="adj1" fmla="val -3007895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38" name="Text Box 34"/>
            <p:cNvSpPr txBox="1">
              <a:spLocks noChangeArrowheads="1"/>
            </p:cNvSpPr>
            <p:nvPr/>
          </p:nvSpPr>
          <p:spPr bwMode="auto">
            <a:xfrm>
              <a:off x="5232" y="1162"/>
              <a:ext cx="17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46" name="Text Box 42"/>
          <p:cNvSpPr txBox="1">
            <a:spLocks noChangeArrowheads="1"/>
          </p:cNvSpPr>
          <p:nvPr/>
        </p:nvSpPr>
        <p:spPr bwMode="auto">
          <a:xfrm>
            <a:off x="7292975" y="21145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accent2"/>
                </a:solidFill>
              </a:rPr>
              <a:t>4000</a:t>
            </a:r>
          </a:p>
        </p:txBody>
      </p:sp>
      <p:sp>
        <p:nvSpPr>
          <p:cNvPr id="303148" name="Line 44"/>
          <p:cNvSpPr>
            <a:spLocks noChangeShapeType="1"/>
          </p:cNvSpPr>
          <p:nvPr/>
        </p:nvSpPr>
        <p:spPr bwMode="auto">
          <a:xfrm>
            <a:off x="288923" y="3292475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49" name="Rectangle 45"/>
          <p:cNvSpPr>
            <a:spLocks noChangeArrowheads="1"/>
          </p:cNvSpPr>
          <p:nvPr/>
        </p:nvSpPr>
        <p:spPr bwMode="auto">
          <a:xfrm>
            <a:off x="7704138" y="971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bg1"/>
                </a:solidFill>
              </a:rPr>
              <a:t>0</a:t>
            </a:r>
            <a:endParaRPr lang="en-US" altLang="en-US" b="0" dirty="0">
              <a:solidFill>
                <a:schemeClr val="bg1"/>
              </a:solidFill>
            </a:endParaRPr>
          </a:p>
        </p:txBody>
      </p:sp>
      <p:sp>
        <p:nvSpPr>
          <p:cNvPr id="303150" name="Line 46"/>
          <p:cNvSpPr>
            <a:spLocks noChangeShapeType="1"/>
          </p:cNvSpPr>
          <p:nvPr/>
        </p:nvSpPr>
        <p:spPr bwMode="auto">
          <a:xfrm>
            <a:off x="288923" y="3581400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7696200" y="1352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bg1"/>
                </a:solidFill>
              </a:rPr>
              <a:t>0</a:t>
            </a:r>
            <a:endParaRPr lang="en-US" altLang="en-US" b="0" dirty="0">
              <a:solidFill>
                <a:schemeClr val="bg1"/>
              </a:solidFill>
            </a:endParaRPr>
          </a:p>
        </p:txBody>
      </p:sp>
      <p:sp>
        <p:nvSpPr>
          <p:cNvPr id="303152" name="Line 48"/>
          <p:cNvSpPr>
            <a:spLocks noChangeShapeType="1"/>
          </p:cNvSpPr>
          <p:nvPr/>
        </p:nvSpPr>
        <p:spPr bwMode="auto">
          <a:xfrm>
            <a:off x="76200" y="3841750"/>
            <a:ext cx="2603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3" name="Line 49"/>
          <p:cNvSpPr>
            <a:spLocks noChangeShapeType="1"/>
          </p:cNvSpPr>
          <p:nvPr/>
        </p:nvSpPr>
        <p:spPr bwMode="auto">
          <a:xfrm>
            <a:off x="5943600" y="5867400"/>
            <a:ext cx="260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7" name="Line 53"/>
          <p:cNvSpPr>
            <a:spLocks noChangeShapeType="1"/>
          </p:cNvSpPr>
          <p:nvPr/>
        </p:nvSpPr>
        <p:spPr bwMode="auto">
          <a:xfrm>
            <a:off x="76200" y="4419600"/>
            <a:ext cx="2444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6269038" y="2359025"/>
            <a:ext cx="1957387" cy="457200"/>
            <a:chOff x="3961" y="1106"/>
            <a:chExt cx="1233" cy="288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2" name="Text Box 58"/>
            <p:cNvSpPr txBox="1">
              <a:spLocks noChangeArrowheads="1"/>
            </p:cNvSpPr>
            <p:nvPr/>
          </p:nvSpPr>
          <p:spPr bwMode="auto">
            <a:xfrm>
              <a:off x="3961" y="1106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>
                  <a:solidFill>
                    <a:schemeClr val="tx2"/>
                  </a:solidFill>
                </a:rPr>
                <a:t>ptr</a:t>
              </a:r>
              <a:r>
                <a:rPr lang="en-US" altLang="en-US" b="0" dirty="0">
                  <a:solidFill>
                    <a:schemeClr val="tx2"/>
                  </a:solidFill>
                </a:rPr>
                <a:t>        </a:t>
              </a:r>
            </a:p>
          </p:txBody>
        </p:sp>
      </p:grp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7332663" y="2433638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accent2"/>
                </a:solidFill>
              </a:rPr>
              <a:t>4000</a:t>
            </a:r>
          </a:p>
        </p:txBody>
      </p:sp>
      <p:grpSp>
        <p:nvGrpSpPr>
          <p:cNvPr id="303164" name="Group 60"/>
          <p:cNvGrpSpPr>
            <a:grpSpLocks/>
          </p:cNvGrpSpPr>
          <p:nvPr/>
        </p:nvGrpSpPr>
        <p:grpSpPr bwMode="auto">
          <a:xfrm>
            <a:off x="8237550" y="974854"/>
            <a:ext cx="298450" cy="1837804"/>
            <a:chOff x="5218" y="532"/>
            <a:chExt cx="188" cy="841"/>
          </a:xfrm>
        </p:grpSpPr>
        <p:cxnSp>
          <p:nvCxnSpPr>
            <p:cNvPr id="303165" name="AutoShape 61"/>
            <p:cNvCxnSpPr>
              <a:cxnSpLocks noChangeShapeType="1"/>
              <a:stCxn id="71" idx="3"/>
              <a:endCxn id="3" idx="3"/>
            </p:cNvCxnSpPr>
            <p:nvPr/>
          </p:nvCxnSpPr>
          <p:spPr bwMode="auto">
            <a:xfrm flipH="1" flipV="1">
              <a:off x="5218" y="532"/>
              <a:ext cx="4" cy="745"/>
            </a:xfrm>
            <a:prstGeom prst="curvedConnector3">
              <a:avLst>
                <a:gd name="adj1" fmla="val -3709834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66" name="Text Box 62"/>
            <p:cNvSpPr txBox="1">
              <a:spLocks noChangeArrowheads="1"/>
            </p:cNvSpPr>
            <p:nvPr/>
          </p:nvSpPr>
          <p:spPr bwMode="auto">
            <a:xfrm>
              <a:off x="5232" y="1162"/>
              <a:ext cx="17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ln w="28575"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67" name="Line 63"/>
          <p:cNvSpPr>
            <a:spLocks noChangeShapeType="1"/>
          </p:cNvSpPr>
          <p:nvPr/>
        </p:nvSpPr>
        <p:spPr bwMode="auto">
          <a:xfrm>
            <a:off x="288922" y="4997450"/>
            <a:ext cx="2762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73" name="Line 69"/>
          <p:cNvSpPr>
            <a:spLocks noChangeShapeType="1"/>
          </p:cNvSpPr>
          <p:nvPr/>
        </p:nvSpPr>
        <p:spPr bwMode="auto">
          <a:xfrm>
            <a:off x="287803" y="5302250"/>
            <a:ext cx="2614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61837" y="74482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67999" y="2372082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7066129" y="541916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accent1">
                    <a:lumMod val="50000"/>
                  </a:schemeClr>
                </a:solidFill>
              </a:rPr>
              <a:t>4000</a:t>
            </a:r>
            <a:endParaRPr lang="en-US" alt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62393" y="2867569"/>
            <a:ext cx="2728913" cy="1668929"/>
          </a:xfrm>
          <a:prstGeom prst="wedgeRoundRectCallout">
            <a:avLst>
              <a:gd name="adj1" fmla="val 57630"/>
              <a:gd name="adj2" fmla="val 9065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let a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function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operate on a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struct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variable, we used to have to pass in the variable’s address...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838199" y="985838"/>
            <a:ext cx="2728913" cy="1210702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function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then 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use its pointer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get to the original variabl</a:t>
            </a:r>
            <a:r>
              <a:rPr lang="en-US" sz="1800" dirty="0" smtClean="0"/>
              <a:t>e.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70"/>
          <p:cNvSpPr txBox="1">
            <a:spLocks noChangeArrowheads="1"/>
          </p:cNvSpPr>
          <p:nvPr/>
        </p:nvSpPr>
        <p:spPr bwMode="auto">
          <a:xfrm>
            <a:off x="365125" y="5913438"/>
            <a:ext cx="5273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chemeClr val="tx2"/>
                </a:solidFill>
              </a:rPr>
              <a:t>As it turns out, C++ classes work in an almost identical fashion!</a:t>
            </a: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8009782" y="5424785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alt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6219825" y="2743200"/>
            <a:ext cx="1997074" cy="461963"/>
            <a:chOff x="3936" y="1106"/>
            <a:chExt cx="1258" cy="291"/>
          </a:xfrm>
        </p:grpSpPr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58"/>
            <p:cNvSpPr txBox="1">
              <a:spLocks noChangeArrowheads="1"/>
            </p:cNvSpPr>
            <p:nvPr/>
          </p:nvSpPr>
          <p:spPr bwMode="auto">
            <a:xfrm>
              <a:off x="3936" y="1106"/>
              <a:ext cx="1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 smtClean="0">
                  <a:solidFill>
                    <a:schemeClr val="tx2"/>
                  </a:solidFill>
                </a:rPr>
                <a:t>amt</a:t>
              </a:r>
              <a:r>
                <a:rPr lang="en-US" altLang="en-US" b="0" dirty="0" smtClean="0">
                  <a:solidFill>
                    <a:schemeClr val="tx2"/>
                  </a:solidFill>
                </a:rPr>
                <a:t>     </a:t>
              </a:r>
              <a:r>
                <a:rPr lang="en-US" altLang="en-US" sz="1600" b="0" dirty="0" smtClean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smtClean="0">
                  <a:solidFill>
                    <a:srgbClr val="C00000"/>
                  </a:solidFill>
                </a:rPr>
                <a:t>5</a:t>
              </a:r>
              <a:endParaRPr lang="en-US" altLang="en-US" sz="1800" b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85" name="Rounded Rectangular Callout 84"/>
          <p:cNvSpPr/>
          <p:nvPr/>
        </p:nvSpPr>
        <p:spPr bwMode="auto">
          <a:xfrm>
            <a:off x="2797936" y="256662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 Wallet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structure keeps track of how many $1 and $5 the 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wallet holds…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514600" y="1105406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initializes the wallet... </a:t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05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05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1800" dirty="0" smtClean="0"/>
              <a:t>’s like a </a:t>
            </a:r>
            <a:r>
              <a:rPr lang="en-US" sz="1800" dirty="0" smtClean="0">
                <a:solidFill>
                  <a:srgbClr val="FF0066"/>
                </a:solidFill>
              </a:rPr>
              <a:t>constructor</a:t>
            </a:r>
            <a:r>
              <a:rPr lang="en-US" sz="1800" dirty="0" smtClean="0"/>
              <a:t>.</a:t>
            </a:r>
            <a:endParaRPr kumimoji="0" lang="en-US" sz="180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2590800" y="2590800"/>
            <a:ext cx="3474244" cy="1456765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AddBill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lets us add a bill to the wallet... </a:t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by updating the contents of the </a:t>
            </a:r>
            <a:r>
              <a:rPr lang="en-US" sz="1800" dirty="0" err="1" smtClean="0"/>
              <a:t>struct</a:t>
            </a:r>
            <a:r>
              <a:rPr lang="en-US" sz="1800" dirty="0" smtClean="0"/>
              <a:t>.</a:t>
            </a:r>
            <a:endParaRPr kumimoji="0" lang="en-US" sz="180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Line 69"/>
          <p:cNvSpPr>
            <a:spLocks noChangeShapeType="1"/>
          </p:cNvSpPr>
          <p:nvPr/>
        </p:nvSpPr>
        <p:spPr bwMode="auto">
          <a:xfrm>
            <a:off x="3076575" y="5057467"/>
            <a:ext cx="238125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7724775" y="1357610"/>
            <a:ext cx="3225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rgbClr val="FFC000"/>
                </a:solidFill>
              </a:rPr>
              <a:t>1</a:t>
            </a:r>
            <a:endParaRPr lang="en-US" altLang="en-US" b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4533 -0.3731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74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0.42656 -0.3717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37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43211 -0.20393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-1020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3651 -0.2037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4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303113" grpId="0" animBg="1"/>
      <p:bldP spid="303113" grpId="1" animBg="1"/>
      <p:bldP spid="303115" grpId="0" animBg="1"/>
      <p:bldP spid="303126" grpId="0" animBg="1"/>
      <p:bldP spid="303126" grpId="1" animBg="1"/>
      <p:bldP spid="303128" grpId="0"/>
      <p:bldP spid="303128" grpId="1"/>
      <p:bldP spid="303128" grpId="2"/>
      <p:bldP spid="303129" grpId="0" animBg="1"/>
      <p:bldP spid="303129" grpId="1" animBg="1"/>
      <p:bldP spid="303146" grpId="0"/>
      <p:bldP spid="303146" grpId="1"/>
      <p:bldP spid="303148" grpId="0" animBg="1"/>
      <p:bldP spid="303148" grpId="1" animBg="1"/>
      <p:bldP spid="303149" grpId="0"/>
      <p:bldP spid="303150" grpId="0" animBg="1"/>
      <p:bldP spid="303150" grpId="1" animBg="1"/>
      <p:bldP spid="303151" grpId="0"/>
      <p:bldP spid="303151" grpId="1"/>
      <p:bldP spid="303152" grpId="0" animBg="1"/>
      <p:bldP spid="303152" grpId="1" animBg="1"/>
      <p:bldP spid="303153" grpId="0" animBg="1"/>
      <p:bldP spid="303153" grpId="1" animBg="1"/>
      <p:bldP spid="303157" grpId="0" animBg="1"/>
      <p:bldP spid="303157" grpId="1" animBg="1"/>
      <p:bldP spid="303163" grpId="0"/>
      <p:bldP spid="303163" grpId="1"/>
      <p:bldP spid="303167" grpId="0" animBg="1"/>
      <p:bldP spid="303167" grpId="1" animBg="1"/>
      <p:bldP spid="303173" grpId="0" animBg="1"/>
      <p:bldP spid="303173" grpId="1" animBg="1"/>
      <p:bldP spid="74" grpId="0"/>
      <p:bldP spid="74" grpId="1"/>
      <p:bldP spid="7" grpId="0" animBg="1"/>
      <p:bldP spid="7" grpId="1" animBg="1"/>
      <p:bldP spid="7" grpId="2" animBg="1"/>
      <p:bldP spid="79" grpId="0" animBg="1"/>
      <p:bldP spid="79" grpId="1" animBg="1"/>
      <p:bldP spid="80" grpId="0"/>
      <p:bldP spid="81" grpId="0"/>
      <p:bldP spid="81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975" y="896779"/>
            <a:ext cx="4572000" cy="5046821"/>
            <a:chOff x="47625" y="1600200"/>
            <a:chExt cx="4572000" cy="5046821"/>
          </a:xfrm>
        </p:grpSpPr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76200" y="1600200"/>
              <a:ext cx="4114800" cy="4800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47625" y="1630263"/>
              <a:ext cx="4572000" cy="5016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 smtClean="0">
                  <a:latin typeface="Courier New" pitchFamily="49" charset="0"/>
                </a:rPr>
                <a:t>class Wallet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public: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smtClean="0">
                  <a:latin typeface="Courier New" pitchFamily="49" charset="0"/>
                </a:rPr>
                <a:t>  void </a:t>
              </a:r>
              <a:r>
                <a:rPr lang="en-US" altLang="en-US" sz="16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 smtClean="0">
                  <a:latin typeface="Courier New" pitchFamily="49" charset="0"/>
                </a:rPr>
                <a:t>();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smtClean="0">
                  <a:latin typeface="Courier New" pitchFamily="49" charset="0"/>
                </a:rPr>
                <a:t>  void </a:t>
              </a:r>
              <a:r>
                <a:rPr lang="en-US" altLang="en-US" sz="16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 smtClean="0">
                  <a:latin typeface="Courier New" pitchFamily="49" charset="0"/>
                </a:rPr>
                <a:t>(</a:t>
              </a:r>
              <a:r>
                <a:rPr lang="en-US" altLang="en-US" sz="1600" b="1" dirty="0" err="1" smtClean="0">
                  <a:latin typeface="Courier New" pitchFamily="49" charset="0"/>
                </a:rPr>
                <a:t>int</a:t>
              </a:r>
              <a:r>
                <a:rPr lang="en-US" altLang="en-US" sz="1600" b="1" dirty="0" smtClean="0">
                  <a:latin typeface="Courier New" pitchFamily="49" charset="0"/>
                </a:rPr>
                <a:t> </a:t>
              </a:r>
              <a:r>
                <a:rPr lang="en-US" altLang="en-US" sz="1600" b="1" dirty="0" err="1" smtClean="0">
                  <a:latin typeface="Courier New" pitchFamily="49" charset="0"/>
                </a:rPr>
                <a:t>amt</a:t>
              </a:r>
              <a:r>
                <a:rPr lang="en-US" altLang="en-US" sz="1600" b="1" dirty="0" smtClean="0">
                  <a:latin typeface="Courier New" pitchFamily="49" charset="0"/>
                </a:rPr>
                <a:t>);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	 …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private: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smtClean="0">
                  <a:latin typeface="Courier New" pitchFamily="49" charset="0"/>
                </a:rPr>
                <a:t>  </a:t>
              </a:r>
              <a:r>
                <a:rPr lang="en-US" altLang="en-US" sz="1600" b="1" dirty="0" err="1" smtClean="0">
                  <a:latin typeface="Courier New" pitchFamily="49" charset="0"/>
                </a:rPr>
                <a:t>int</a:t>
              </a:r>
              <a:r>
                <a:rPr lang="en-US" altLang="en-US" sz="1600" b="1" dirty="0" smtClean="0">
                  <a:latin typeface="Courier New" pitchFamily="49" charset="0"/>
                </a:rPr>
                <a:t> num1s, num5s;  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};</a:t>
              </a:r>
            </a:p>
            <a:p>
              <a:endParaRPr lang="en-US" altLang="en-US" sz="1600" b="1" dirty="0">
                <a:latin typeface="Courier New" pitchFamily="49" charset="0"/>
              </a:endParaRPr>
            </a:p>
            <a:p>
              <a:r>
                <a:rPr lang="en-US" altLang="en-US" sz="1600" b="1" dirty="0" smtClean="0">
                  <a:latin typeface="Courier New" pitchFamily="49" charset="0"/>
                </a:rPr>
                <a:t>void 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 num1s =   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smtClean="0">
                  <a:latin typeface="Courier New" pitchFamily="49" charset="0"/>
                </a:rPr>
                <a:t>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 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5)num5s++;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 </a:t>
              </a:r>
              <a:endParaRPr lang="en-US" altLang="en-US" sz="1600" b="1" dirty="0">
                <a:latin typeface="Courier New" pitchFamily="49" charset="0"/>
              </a:endParaRPr>
            </a:p>
          </p:txBody>
        </p:sp>
      </p:grp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sz="4000" dirty="0" smtClean="0">
                <a:solidFill>
                  <a:schemeClr val="tx2"/>
                </a:solidFill>
                <a:latin typeface="Comic Sans MS" pitchFamily="66" charset="0"/>
              </a:rPr>
              <a:t>The Wallet  Class</a:t>
            </a:r>
            <a:endParaRPr lang="en-US" altLang="en-US" sz="4000" b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838200"/>
            <a:ext cx="4091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Here’s a class equivalent of</a:t>
            </a:r>
            <a:br>
              <a:rPr lang="en-US" dirty="0" smtClean="0"/>
            </a:br>
            <a:r>
              <a:rPr lang="en-US" dirty="0" smtClean="0"/>
              <a:t>our old-</a:t>
            </a:r>
            <a:r>
              <a:rPr lang="en-US" dirty="0" err="1" smtClean="0"/>
              <a:t>skool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66"/>
                </a:solidFill>
              </a:rPr>
              <a:t>Wallet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48413" y="1811714"/>
            <a:ext cx="345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As you can see, we can </a:t>
            </a:r>
            <a:r>
              <a:rPr lang="en-US" sz="1800" dirty="0" smtClean="0">
                <a:solidFill>
                  <a:srgbClr val="FF0066"/>
                </a:solidFill>
              </a:rPr>
              <a:t>initialize</a:t>
            </a:r>
            <a:r>
              <a:rPr lang="en-US" sz="1800" dirty="0" smtClean="0"/>
              <a:t> a new wallet…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619813" y="2554069"/>
            <a:ext cx="414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we can </a:t>
            </a:r>
            <a:r>
              <a:rPr lang="en-US" sz="1800" dirty="0" smtClean="0">
                <a:solidFill>
                  <a:srgbClr val="FF0066"/>
                </a:solidFill>
              </a:rPr>
              <a:t>add either a </a:t>
            </a:r>
            <a:br>
              <a:rPr lang="en-US" sz="1800" dirty="0" smtClean="0">
                <a:solidFill>
                  <a:srgbClr val="FF0066"/>
                </a:solidFill>
              </a:rPr>
            </a:br>
            <a:r>
              <a:rPr lang="en-US" sz="1800" dirty="0" smtClean="0">
                <a:solidFill>
                  <a:srgbClr val="FF0066"/>
                </a:solidFill>
              </a:rPr>
              <a:t>$1 or $5 bill</a:t>
            </a:r>
            <a:r>
              <a:rPr lang="en-US" sz="1800" dirty="0" smtClean="0"/>
              <a:t> to our wallet.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5030630" y="3343870"/>
            <a:ext cx="332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Our wallet then keeps track of how many bills of each type it holds…</a:t>
            </a:r>
            <a:endParaRPr lang="en-US" sz="1800" dirty="0"/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773069" y="4800600"/>
            <a:ext cx="4130675" cy="192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Wallet a;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endParaRPr lang="en-US" altLang="en-US" sz="10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(5); 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0" y="5943600"/>
            <a:ext cx="332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 here’s how we might use our class…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9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6" grpId="0"/>
      <p:bldP spid="47" grpId="0"/>
      <p:bldP spid="49" grpId="0" animBg="1"/>
      <p:bldP spid="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47650" y="609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E</a:t>
            </a:r>
            <a:r>
              <a:rPr lang="en-US" altLang="en-US" sz="1800" dirty="0" smtClean="0"/>
              <a:t>very time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you </a:t>
            </a:r>
            <a:r>
              <a:rPr lang="en-US" altLang="en-US" sz="1800" b="0" dirty="0">
                <a:solidFill>
                  <a:schemeClr val="tx2"/>
                </a:solidFill>
              </a:rPr>
              <a:t>call a </a:t>
            </a:r>
            <a:r>
              <a:rPr lang="en-US" altLang="en-US" sz="1800" b="0" dirty="0">
                <a:solidFill>
                  <a:schemeClr val="accent2"/>
                </a:solidFill>
              </a:rPr>
              <a:t>member function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of an object, e.g.: 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47650" y="1371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C</a:t>
            </a:r>
            <a:r>
              <a:rPr lang="en-US" altLang="en-US" sz="1800" b="0" dirty="0">
                <a:solidFill>
                  <a:schemeClr val="tx2"/>
                </a:solidFill>
              </a:rPr>
              <a:t>++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invisibly rewrites your function call and </a:t>
            </a:r>
            <a:r>
              <a:rPr lang="en-US" altLang="en-US" sz="1800" b="0" dirty="0" smtClean="0">
                <a:solidFill>
                  <a:schemeClr val="accent2"/>
                </a:solidFill>
              </a:rPr>
              <a:t>passes in the variable’s address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!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47650" y="96577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 smtClean="0">
                <a:solidFill>
                  <a:srgbClr val="FF0000"/>
                </a:solidFill>
              </a:rPr>
              <a:t>a</a:t>
            </a:r>
            <a:r>
              <a:rPr lang="en-US" altLang="en-US" sz="1800" dirty="0" err="1" smtClean="0"/>
              <a:t>.addBill</a:t>
            </a:r>
            <a:r>
              <a:rPr lang="en-US" altLang="en-US" sz="1800" dirty="0" smtClean="0"/>
              <a:t>(5);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7650" y="174372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 smtClean="0"/>
              <a:t>addBill</a:t>
            </a:r>
            <a:r>
              <a:rPr lang="en-US" altLang="en-US" sz="1800" dirty="0" smtClean="0"/>
              <a:t>(</a:t>
            </a:r>
            <a:r>
              <a:rPr lang="en-US" altLang="en-US" sz="1800" dirty="0" smtClean="0">
                <a:solidFill>
                  <a:srgbClr val="FF0000"/>
                </a:solidFill>
              </a:rPr>
              <a:t>&amp;a</a:t>
            </a:r>
            <a:r>
              <a:rPr lang="en-US" altLang="en-US" sz="1800" dirty="0" smtClean="0"/>
              <a:t>, 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2075" y="533400"/>
            <a:ext cx="8975725" cy="1579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101493" y="758843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And C++ does the same thing to your actual 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member functions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!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Wallet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b.AddBill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</a:t>
            </a:r>
            <a:r>
              <a:rPr lang="en-US" altLang="en-US" sz="1600" b="1" dirty="0" smtClean="0">
                <a:latin typeface="Courier New" pitchFamily="49" charset="0"/>
              </a:rPr>
              <a:t>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</a:t>
            </a:r>
            <a:r>
              <a:rPr lang="en-US" altLang="en-US" sz="1600" b="1" dirty="0" smtClean="0">
                <a:latin typeface="Courier New" pitchFamily="49" charset="0"/>
              </a:rPr>
              <a:t>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grpSp>
        <p:nvGrpSpPr>
          <p:cNvPr id="278545" name="Group 17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 smtClean="0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 main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Wallet 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  <a:endParaRPr lang="en-US" altLang="en-US" sz="16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</a:p>
            <a:p>
              <a:pPr algn="l"/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2976" y="1426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2" name="Line 14"/>
          <p:cNvSpPr>
            <a:spLocks noChangeShapeType="1"/>
          </p:cNvSpPr>
          <p:nvPr/>
        </p:nvSpPr>
        <p:spPr bwMode="auto">
          <a:xfrm>
            <a:off x="1752600" y="6096000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7" name="Line 19"/>
          <p:cNvSpPr>
            <a:spLocks noChangeShapeType="1"/>
          </p:cNvSpPr>
          <p:nvPr/>
        </p:nvSpPr>
        <p:spPr bwMode="auto">
          <a:xfrm>
            <a:off x="2217738" y="6361113"/>
            <a:ext cx="2819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5965825" y="5892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78549" name="Text Box 21"/>
          <p:cNvSpPr txBox="1">
            <a:spLocks noChangeArrowheads="1"/>
          </p:cNvSpPr>
          <p:nvPr/>
        </p:nvSpPr>
        <p:spPr bwMode="auto">
          <a:xfrm>
            <a:off x="5018088" y="58896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5148263" y="5892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948363" y="58943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6280150" y="61737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 5);</a:t>
            </a:r>
          </a:p>
        </p:txBody>
      </p:sp>
      <p:sp>
        <p:nvSpPr>
          <p:cNvPr id="278553" name="Text Box 25"/>
          <p:cNvSpPr txBox="1">
            <a:spLocks noChangeArrowheads="1"/>
          </p:cNvSpPr>
          <p:nvPr/>
        </p:nvSpPr>
        <p:spPr bwMode="auto">
          <a:xfrm>
            <a:off x="5029200" y="61817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5159375" y="6184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6329363" y="6186488"/>
            <a:ext cx="579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4724400" y="2297113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        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     num1s =     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         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5334000" y="2297113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58" name="Rectangle 30"/>
          <p:cNvSpPr>
            <a:spLocks noChangeArrowheads="1"/>
          </p:cNvSpPr>
          <p:nvPr/>
        </p:nvSpPr>
        <p:spPr bwMode="auto">
          <a:xfrm>
            <a:off x="6965950" y="2297113"/>
            <a:ext cx="42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)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5430838" y="3265488"/>
            <a:ext cx="112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60" name="Rectangle 32"/>
          <p:cNvSpPr>
            <a:spLocks noChangeArrowheads="1"/>
          </p:cNvSpPr>
          <p:nvPr/>
        </p:nvSpPr>
        <p:spPr bwMode="auto">
          <a:xfrm>
            <a:off x="7424738" y="3276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int amt)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auto">
          <a:xfrm>
            <a:off x="6064250" y="22860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2" name="Rectangle 34"/>
          <p:cNvSpPr>
            <a:spLocks noChangeArrowheads="1"/>
          </p:cNvSpPr>
          <p:nvPr/>
        </p:nvSpPr>
        <p:spPr bwMode="auto">
          <a:xfrm>
            <a:off x="6172200" y="3265488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7893050" y="2312019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*this</a:t>
            </a:r>
          </a:p>
        </p:txBody>
      </p:sp>
      <p:sp>
        <p:nvSpPr>
          <p:cNvPr id="278565" name="Rectangle 37"/>
          <p:cNvSpPr>
            <a:spLocks noChangeArrowheads="1"/>
          </p:cNvSpPr>
          <p:nvPr/>
        </p:nvSpPr>
        <p:spPr bwMode="auto">
          <a:xfrm>
            <a:off x="6107693" y="2321171"/>
            <a:ext cx="2662741" cy="46166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b="1"/>
          </a:p>
        </p:txBody>
      </p:sp>
      <p:sp>
        <p:nvSpPr>
          <p:cNvPr id="278564" name="Text Box 36"/>
          <p:cNvSpPr txBox="1">
            <a:spLocks noChangeArrowheads="1"/>
          </p:cNvSpPr>
          <p:nvPr/>
        </p:nvSpPr>
        <p:spPr bwMode="auto">
          <a:xfrm>
            <a:off x="6002338" y="2297113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(Wallet 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5059363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865938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6432550" y="32766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AddBill(</a:t>
            </a:r>
          </a:p>
        </p:txBody>
      </p:sp>
      <p:sp>
        <p:nvSpPr>
          <p:cNvPr id="278569" name="Text Box 41"/>
          <p:cNvSpPr txBox="1">
            <a:spLocks noChangeArrowheads="1"/>
          </p:cNvSpPr>
          <p:nvPr/>
        </p:nvSpPr>
        <p:spPr bwMode="auto">
          <a:xfrm>
            <a:off x="7154863" y="328771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</a:rPr>
              <a:t>*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latin typeface="Courier New" pitchFamily="49" charset="0"/>
              </a:rPr>
              <a:t>,</a:t>
            </a:r>
          </a:p>
        </p:txBody>
      </p:sp>
      <p:sp>
        <p:nvSpPr>
          <p:cNvPr id="278570" name="Text Box 42"/>
          <p:cNvSpPr txBox="1">
            <a:spLocks noChangeArrowheads="1"/>
          </p:cNvSpPr>
          <p:nvPr/>
        </p:nvSpPr>
        <p:spPr bwMode="auto">
          <a:xfrm>
            <a:off x="7239000" y="37877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7250113" y="40052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2" name="Line 44"/>
          <p:cNvSpPr>
            <a:spLocks noChangeShapeType="1"/>
          </p:cNvSpPr>
          <p:nvPr/>
        </p:nvSpPr>
        <p:spPr bwMode="auto">
          <a:xfrm>
            <a:off x="2667000" y="24384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73" name="Line 45"/>
          <p:cNvSpPr>
            <a:spLocks noChangeShapeType="1"/>
          </p:cNvSpPr>
          <p:nvPr/>
        </p:nvSpPr>
        <p:spPr bwMode="auto">
          <a:xfrm>
            <a:off x="3733800" y="3440113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472611" y="4146586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here we’re calling the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of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 bwMode="auto">
          <a:xfrm>
            <a:off x="5596490" y="4177408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 smtClean="0"/>
              <a:t>’s what’s REALLY happening! 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228600" y="1342219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It adds a </a:t>
            </a:r>
            <a:r>
              <a:rPr lang="en-US" altLang="en-US" sz="1800" b="0" dirty="0" smtClean="0">
                <a:solidFill>
                  <a:srgbClr val="FF0066"/>
                </a:solidFill>
              </a:rPr>
              <a:t>hidden first argument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that’s a </a:t>
            </a:r>
            <a:r>
              <a:rPr lang="en-US" altLang="en-US" sz="1800" b="0" dirty="0" smtClean="0">
                <a:solidFill>
                  <a:srgbClr val="FF0066"/>
                </a:solidFill>
              </a:rPr>
              <a:t>pointer to your original variable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!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1867471" y="53223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H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ere what </a:t>
            </a:r>
            <a:r>
              <a:rPr lang="en-US" sz="1800" dirty="0" smtClean="0"/>
              <a:t>your </a:t>
            </a:r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looks like…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5972213" y="53340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 smtClean="0"/>
              <a:t>’s what’s REALLY happening! 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162 L 0.02639 0.0013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162 C 0.0217 -0.01692 0.04115 -0.03522 0.06059 -0.03568 C 0.08003 -0.03615 0.11007 -0.00742 0.11962 -0.00186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162 L 0.02899 0.0013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94 C 0.02795 -0.0146 0.05382 -0.0329 0.07951 -0.03336 C 0.10538 -0.03383 0.14514 -0.0051 0.15799 0.00046 " pathEditMode="relative" rAng="0" ptsTypes="aaA">
                                      <p:cBhvr>
                                        <p:cTn id="117" dur="2000" fill="hold"/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7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91103E-6 L 0.17743 -0.0006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86 C 0.02448 -0.02942 0.04896 -0.05375 0.07778 -0.05282 C 0.10694 -0.0519 0.15885 -0.00764 0.17465 0.00163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-2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0.0007 L -0.07291 0.001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2178E-7 L -0.11997 0.0009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4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55 C 0.01493 -0.01251 0.03003 -0.02734 0.04566 -0.02734 C 0.06146 -0.02734 0.07812 -0.01251 0.09479 0.00255 " pathEditMode="relative" rAng="0" ptsTypes="aaA">
                                      <p:cBhvr>
                                        <p:cTn id="202" dur="20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2178E-7 L 0.05468 0.0027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7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6" grpId="0"/>
      <p:bldP spid="2" grpId="0" animBg="1"/>
      <p:bldP spid="48" grpId="0"/>
      <p:bldP spid="278542" grpId="0" animBg="1"/>
      <p:bldP spid="278542" grpId="1" animBg="1"/>
      <p:bldP spid="278547" grpId="0" animBg="1"/>
      <p:bldP spid="278547" grpId="1" animBg="1"/>
      <p:bldP spid="278548" grpId="0"/>
      <p:bldP spid="278548" grpId="1"/>
      <p:bldP spid="278549" grpId="0"/>
      <p:bldP spid="278549" grpId="1"/>
      <p:bldP spid="278550" grpId="0"/>
      <p:bldP spid="278550" grpId="1"/>
      <p:bldP spid="278551" grpId="0"/>
      <p:bldP spid="278552" grpId="0"/>
      <p:bldP spid="278552" grpId="1"/>
      <p:bldP spid="278553" grpId="0"/>
      <p:bldP spid="278553" grpId="1"/>
      <p:bldP spid="278554" grpId="0"/>
      <p:bldP spid="278554" grpId="1"/>
      <p:bldP spid="278555" grpId="0"/>
      <p:bldP spid="278556" grpId="0"/>
      <p:bldP spid="278557" grpId="0"/>
      <p:bldP spid="278557" grpId="1"/>
      <p:bldP spid="278558" grpId="0"/>
      <p:bldP spid="278558" grpId="1"/>
      <p:bldP spid="278559" grpId="0"/>
      <p:bldP spid="278559" grpId="1"/>
      <p:bldP spid="278560" grpId="0"/>
      <p:bldP spid="278560" grpId="1"/>
      <p:bldP spid="278561" grpId="0"/>
      <p:bldP spid="278561" grpId="1"/>
      <p:bldP spid="278562" grpId="0"/>
      <p:bldP spid="278562" grpId="1"/>
      <p:bldP spid="278563" grpId="0"/>
      <p:bldP spid="278565" grpId="0" animBg="1"/>
      <p:bldP spid="278564" grpId="0"/>
      <p:bldP spid="278564" grpId="1"/>
      <p:bldP spid="278566" grpId="0"/>
      <p:bldP spid="278567" grpId="0"/>
      <p:bldP spid="278568" grpId="0"/>
      <p:bldP spid="278568" grpId="1"/>
      <p:bldP spid="278569" grpId="0"/>
      <p:bldP spid="278570" grpId="0"/>
      <p:bldP spid="278571" grpId="0"/>
      <p:bldP spid="278572" grpId="0" animBg="1"/>
      <p:bldP spid="278572" grpId="1" animBg="1"/>
      <p:bldP spid="278573" grpId="0" animBg="1"/>
      <p:bldP spid="278573" grpId="1" animBg="1"/>
      <p:bldP spid="42" grpId="0" animBg="1"/>
      <p:bldP spid="42" grpId="1" animBg="1"/>
      <p:bldP spid="43" grpId="0" animBg="1"/>
      <p:bldP spid="43" grpId="1" animBg="1"/>
      <p:bldP spid="52" grpId="0"/>
      <p:bldP spid="50" grpId="0" animBg="1"/>
      <p:bldP spid="50" grpId="1" animBg="1"/>
      <p:bldP spid="51" grpId="0" animBg="1"/>
      <p:bldP spid="51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Wallet::Init()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Wallet::AddBill(int amt)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(amt == 1)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(amt == 5)num5s++;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grpSp>
        <p:nvGrpSpPr>
          <p:cNvPr id="280582" name="Group 6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4" name="Text Box 8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 smtClean="0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 main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(&amp;a);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(&amp;b,5);</a:t>
              </a:r>
            </a:p>
            <a:p>
              <a:pPr algn="l"/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976" y="1426"/>
              <a:ext cx="2880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 =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, 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==5)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76200" y="731838"/>
            <a:ext cx="891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chemeClr val="tx2"/>
                </a:solidFill>
              </a:rPr>
              <a:t>C++ converts all of your </a:t>
            </a:r>
            <a:r>
              <a:rPr lang="en-US" altLang="en-US" sz="2000" b="0" dirty="0">
                <a:solidFill>
                  <a:schemeClr val="tx2"/>
                </a:solidFill>
              </a:rPr>
              <a:t>member functions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automatically </a:t>
            </a:r>
            <a:r>
              <a:rPr lang="en-US" altLang="en-US" sz="2000" b="0" dirty="0">
                <a:solidFill>
                  <a:schemeClr val="tx2"/>
                </a:solidFill>
              </a:rPr>
              <a:t>and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/>
            </a:r>
            <a:br>
              <a:rPr lang="en-US" altLang="en-US" sz="2000" b="0" dirty="0" smtClean="0">
                <a:solidFill>
                  <a:schemeClr val="tx2"/>
                </a:solidFill>
              </a:rPr>
            </a:br>
            <a:r>
              <a:rPr lang="en-US" altLang="en-US" sz="2000" b="0" dirty="0" smtClean="0">
                <a:solidFill>
                  <a:schemeClr val="tx2"/>
                </a:solidFill>
              </a:rPr>
              <a:t>invisibly by adding an </a:t>
            </a:r>
            <a:r>
              <a:rPr lang="en-US" altLang="en-US" sz="2000" b="0" dirty="0">
                <a:solidFill>
                  <a:srgbClr val="FF0000"/>
                </a:solidFill>
              </a:rPr>
              <a:t>extra pointer parameter </a:t>
            </a:r>
            <a:r>
              <a:rPr lang="en-US" altLang="en-US" sz="2000" b="0" dirty="0">
                <a:solidFill>
                  <a:schemeClr val="tx1"/>
                </a:solidFill>
              </a:rPr>
              <a:t>called </a:t>
            </a:r>
            <a:r>
              <a:rPr lang="en-US" altLang="en-US" sz="2000" b="0" dirty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2039895" y="1592664"/>
            <a:ext cx="5064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 smtClean="0">
                <a:solidFill>
                  <a:schemeClr val="tx1"/>
                </a:solidFill>
              </a:rPr>
              <a:t>Yes… the pointer is actually called </a:t>
            </a:r>
            <a:r>
              <a:rPr lang="en-US" altLang="en-US" sz="2000" b="0" dirty="0" smtClean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!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9" grpId="0"/>
      <p:bldP spid="28060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C682-8A79-45CF-A340-D22371A480C5}" type="slidenum">
              <a:rPr lang="en-US"/>
              <a:pPr/>
              <a:t>5</a:t>
            </a:fld>
            <a:endParaRPr lang="en-US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-76200" y="1158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get the address of a variable using the </a:t>
            </a:r>
            <a:r>
              <a:rPr lang="en-US" dirty="0">
                <a:solidFill>
                  <a:srgbClr val="FF3300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 operator. 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01600" y="0"/>
            <a:ext cx="8943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200"/>
              <a:t>Getting the Address of a Variable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323013" y="2035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6323013" y="2339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6323013" y="26447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6323013" y="29495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6323013" y="32543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6323013" y="3559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6323013" y="3863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6323013" y="41687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6323013" y="44735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6323013" y="47783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6323013" y="5083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6323013" y="5387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7131050" y="2022475"/>
            <a:ext cx="946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01000</a:t>
            </a:r>
          </a:p>
          <a:p>
            <a:r>
              <a:rPr lang="en-US" sz="2000" b="1">
                <a:latin typeface="Courier New" pitchFamily="49" charset="0"/>
              </a:rPr>
              <a:t>01001</a:t>
            </a:r>
          </a:p>
          <a:p>
            <a:r>
              <a:rPr lang="en-US" sz="2000" b="1">
                <a:latin typeface="Courier New" pitchFamily="49" charset="0"/>
              </a:rPr>
              <a:t>01002</a:t>
            </a:r>
          </a:p>
          <a:p>
            <a:r>
              <a:rPr lang="en-US" sz="2000" b="1">
                <a:latin typeface="Courier New" pitchFamily="49" charset="0"/>
              </a:rPr>
              <a:t>01003</a:t>
            </a:r>
          </a:p>
          <a:p>
            <a:r>
              <a:rPr lang="en-US" sz="2000" b="1">
                <a:latin typeface="Courier New" pitchFamily="49" charset="0"/>
              </a:rPr>
              <a:t>01004</a:t>
            </a:r>
          </a:p>
          <a:p>
            <a:r>
              <a:rPr lang="en-US" sz="2000" b="1">
                <a:latin typeface="Courier New" pitchFamily="49" charset="0"/>
              </a:rPr>
              <a:t>01005</a:t>
            </a:r>
          </a:p>
          <a:p>
            <a:r>
              <a:rPr lang="en-US" sz="2000" b="1">
                <a:latin typeface="Courier New" pitchFamily="49" charset="0"/>
              </a:rPr>
              <a:t>01006</a:t>
            </a:r>
          </a:p>
          <a:p>
            <a:r>
              <a:rPr lang="en-US" sz="2000" b="1">
                <a:latin typeface="Courier New" pitchFamily="49" charset="0"/>
              </a:rPr>
              <a:t>01007</a:t>
            </a:r>
          </a:p>
          <a:p>
            <a:r>
              <a:rPr lang="en-US" sz="2000" b="1">
                <a:latin typeface="Courier New" pitchFamily="49" charset="0"/>
              </a:rPr>
              <a:t>01008</a:t>
            </a:r>
          </a:p>
          <a:p>
            <a:r>
              <a:rPr lang="en-US" sz="2000" b="1">
                <a:latin typeface="Courier New" pitchFamily="49" charset="0"/>
              </a:rPr>
              <a:t>01009</a:t>
            </a:r>
          </a:p>
          <a:p>
            <a:r>
              <a:rPr lang="en-US" sz="2000" b="1">
                <a:latin typeface="Courier New" pitchFamily="49" charset="0"/>
              </a:rPr>
              <a:t>01010</a:t>
            </a:r>
          </a:p>
          <a:p>
            <a:r>
              <a:rPr lang="en-US" sz="2000" b="1">
                <a:latin typeface="Courier New" pitchFamily="49" charset="0"/>
              </a:rPr>
              <a:t>01011</a:t>
            </a:r>
          </a:p>
        </p:txBody>
      </p:sp>
      <p:grpSp>
        <p:nvGrpSpPr>
          <p:cNvPr id="165922" name="Group 34"/>
          <p:cNvGrpSpPr>
            <a:grpSpLocks/>
          </p:cNvGrpSpPr>
          <p:nvPr/>
        </p:nvGrpSpPr>
        <p:grpSpPr bwMode="auto">
          <a:xfrm>
            <a:off x="5651502" y="3787775"/>
            <a:ext cx="1543050" cy="1295400"/>
            <a:chOff x="3560" y="2386"/>
            <a:chExt cx="972" cy="816"/>
          </a:xfrm>
        </p:grpSpPr>
        <p:grpSp>
          <p:nvGrpSpPr>
            <p:cNvPr id="165907" name="Group 19"/>
            <p:cNvGrpSpPr>
              <a:grpSpLocks/>
            </p:cNvGrpSpPr>
            <p:nvPr/>
          </p:nvGrpSpPr>
          <p:grpSpPr bwMode="auto">
            <a:xfrm>
              <a:off x="3560" y="2386"/>
              <a:ext cx="972" cy="816"/>
              <a:chOff x="3897" y="2448"/>
              <a:chExt cx="972" cy="816"/>
            </a:xfrm>
          </p:grpSpPr>
          <p:sp>
            <p:nvSpPr>
              <p:cNvPr id="165908" name="Text Box 20"/>
              <p:cNvSpPr txBox="1">
                <a:spLocks noChangeArrowheads="1"/>
              </p:cNvSpPr>
              <p:nvPr/>
            </p:nvSpPr>
            <p:spPr bwMode="auto">
              <a:xfrm>
                <a:off x="3897" y="2448"/>
                <a:ext cx="4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6666"/>
                    </a:solidFill>
                  </a:rPr>
                  <a:t>age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165909" name="Rectangle 21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10" name="Text Box 22"/>
            <p:cNvSpPr txBox="1">
              <a:spLocks noChangeArrowheads="1"/>
            </p:cNvSpPr>
            <p:nvPr/>
          </p:nvSpPr>
          <p:spPr bwMode="auto">
            <a:xfrm>
              <a:off x="4011" y="2575"/>
              <a:ext cx="493" cy="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 dirty="0" smtClean="0"/>
                <a:t>41</a:t>
              </a:r>
              <a:endParaRPr lang="en-US" sz="4400" dirty="0"/>
            </a:p>
          </p:txBody>
        </p:sp>
      </p:grpSp>
      <p:grpSp>
        <p:nvGrpSpPr>
          <p:cNvPr id="165924" name="Group 36"/>
          <p:cNvGrpSpPr>
            <a:grpSpLocks/>
          </p:cNvGrpSpPr>
          <p:nvPr/>
        </p:nvGrpSpPr>
        <p:grpSpPr bwMode="auto">
          <a:xfrm>
            <a:off x="5322889" y="5311775"/>
            <a:ext cx="1874838" cy="479425"/>
            <a:chOff x="3353" y="3346"/>
            <a:chExt cx="1181" cy="302"/>
          </a:xfrm>
        </p:grpSpPr>
        <p:grpSp>
          <p:nvGrpSpPr>
            <p:cNvPr id="165911" name="Group 23"/>
            <p:cNvGrpSpPr>
              <a:grpSpLocks/>
            </p:cNvGrpSpPr>
            <p:nvPr/>
          </p:nvGrpSpPr>
          <p:grpSpPr bwMode="auto">
            <a:xfrm>
              <a:off x="3353" y="3346"/>
              <a:ext cx="1181" cy="291"/>
              <a:chOff x="3690" y="3216"/>
              <a:chExt cx="1181" cy="291"/>
            </a:xfrm>
          </p:grpSpPr>
          <p:sp>
            <p:nvSpPr>
              <p:cNvPr id="165912" name="Rectangle 24"/>
              <p:cNvSpPr>
                <a:spLocks noChangeArrowheads="1"/>
              </p:cNvSpPr>
              <p:nvPr/>
            </p:nvSpPr>
            <p:spPr bwMode="auto">
              <a:xfrm>
                <a:off x="3690" y="3216"/>
                <a:ext cx="63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6666"/>
                    </a:solidFill>
                  </a:rPr>
                  <a:t>grade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165913" name="Rectangle 25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14" name="Text Box 26"/>
            <p:cNvSpPr txBox="1">
              <a:spLocks noChangeArrowheads="1"/>
            </p:cNvSpPr>
            <p:nvPr/>
          </p:nvSpPr>
          <p:spPr bwMode="auto">
            <a:xfrm>
              <a:off x="4079" y="3360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‘B’</a:t>
              </a:r>
            </a:p>
          </p:txBody>
        </p:sp>
      </p:grpSp>
      <p:sp>
        <p:nvSpPr>
          <p:cNvPr id="165917" name="Rectangle 29"/>
          <p:cNvSpPr>
            <a:spLocks noChangeArrowheads="1"/>
          </p:cNvSpPr>
          <p:nvPr/>
        </p:nvSpPr>
        <p:spPr bwMode="auto">
          <a:xfrm>
            <a:off x="228600" y="1752600"/>
            <a:ext cx="5029200" cy="2476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228600" y="1812925"/>
            <a:ext cx="475643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smtClean="0"/>
              <a:t>main()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int</a:t>
            </a:r>
            <a:r>
              <a:rPr lang="en-US" sz="1900" dirty="0"/>
              <a:t>    </a:t>
            </a:r>
            <a:r>
              <a:rPr lang="en-US" sz="1900" dirty="0" smtClean="0">
                <a:solidFill>
                  <a:srgbClr val="006666"/>
                </a:solidFill>
              </a:rPr>
              <a:t>age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smtClean="0"/>
              <a:t>41;</a:t>
            </a:r>
            <a:endParaRPr lang="en-US" sz="1900" dirty="0"/>
          </a:p>
          <a:p>
            <a:r>
              <a:rPr lang="en-US" sz="1900" dirty="0"/>
              <a:t>    char </a:t>
            </a:r>
            <a:r>
              <a:rPr lang="en-US" sz="1900" dirty="0" smtClean="0">
                <a:solidFill>
                  <a:srgbClr val="006666"/>
                </a:solidFill>
              </a:rPr>
              <a:t>grade </a:t>
            </a:r>
            <a:r>
              <a:rPr lang="en-US" sz="1900" dirty="0" smtClean="0"/>
              <a:t>= </a:t>
            </a:r>
            <a:r>
              <a:rPr lang="en-US" sz="1900" dirty="0"/>
              <a:t>‘B’;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</a:t>
            </a:r>
            <a:r>
              <a:rPr lang="en-US" sz="1900" dirty="0" smtClean="0"/>
              <a:t>“age’s </a:t>
            </a:r>
            <a:r>
              <a:rPr lang="en-US" sz="1900" dirty="0"/>
              <a:t>address: “&lt;&lt; </a:t>
            </a:r>
            <a:r>
              <a:rPr lang="en-US" sz="1900" dirty="0" smtClean="0">
                <a:solidFill>
                  <a:srgbClr val="FF3300"/>
                </a:solidFill>
              </a:rPr>
              <a:t>&amp;</a:t>
            </a:r>
            <a:r>
              <a:rPr lang="en-US" sz="1900" dirty="0" smtClean="0"/>
              <a:t>age 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</a:t>
            </a:r>
            <a:r>
              <a:rPr lang="en-US" sz="1900" dirty="0" smtClean="0"/>
              <a:t>“grade’s </a:t>
            </a:r>
            <a:r>
              <a:rPr lang="en-US" sz="1900" dirty="0"/>
              <a:t>address: “ &lt;&lt; </a:t>
            </a:r>
            <a:r>
              <a:rPr lang="en-US" sz="1900" dirty="0" smtClean="0">
                <a:solidFill>
                  <a:srgbClr val="FF3300"/>
                </a:solidFill>
              </a:rPr>
              <a:t>&amp;</a:t>
            </a:r>
            <a:r>
              <a:rPr lang="en-US" sz="1900" dirty="0" smtClean="0"/>
              <a:t>grade ;</a:t>
            </a:r>
            <a:endParaRPr lang="en-US" sz="1900" dirty="0"/>
          </a:p>
          <a:p>
            <a:r>
              <a:rPr lang="en-US" sz="1900" dirty="0"/>
              <a:t>}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304800" y="59594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place an </a:t>
            </a:r>
            <a:r>
              <a:rPr lang="en-US">
                <a:solidFill>
                  <a:srgbClr val="FF3300"/>
                </a:solidFill>
              </a:rPr>
              <a:t>&amp;</a:t>
            </a:r>
            <a:r>
              <a:rPr lang="en-US"/>
              <a:t> before a variable in your program, it means “</a:t>
            </a:r>
            <a:r>
              <a:rPr lang="en-US">
                <a:solidFill>
                  <a:schemeClr val="accent2"/>
                </a:solidFill>
              </a:rPr>
              <a:t>give me the numerical address of the variable</a:t>
            </a:r>
            <a:r>
              <a:rPr lang="en-US"/>
              <a:t>.”</a:t>
            </a:r>
          </a:p>
        </p:txBody>
      </p:sp>
      <p:sp>
        <p:nvSpPr>
          <p:cNvPr id="165921" name="Line 33"/>
          <p:cNvSpPr>
            <a:spLocks noChangeShapeType="1"/>
          </p:cNvSpPr>
          <p:nvPr/>
        </p:nvSpPr>
        <p:spPr bwMode="auto">
          <a:xfrm>
            <a:off x="279400" y="25781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292100" y="287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5" name="Line 37"/>
          <p:cNvSpPr>
            <a:spLocks noChangeShapeType="1"/>
          </p:cNvSpPr>
          <p:nvPr/>
        </p:nvSpPr>
        <p:spPr bwMode="auto">
          <a:xfrm>
            <a:off x="292100" y="34544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225425" y="45418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Output: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1143000" y="4846638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age’s </a:t>
            </a:r>
            <a:r>
              <a:rPr lang="en-US" dirty="0">
                <a:solidFill>
                  <a:srgbClr val="6600CC"/>
                </a:solidFill>
              </a:rPr>
              <a:t>address: 1006</a:t>
            </a: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>
            <a:off x="304800" y="37465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9" name="Text Box 41"/>
          <p:cNvSpPr txBox="1">
            <a:spLocks noChangeArrowheads="1"/>
          </p:cNvSpPr>
          <p:nvPr/>
        </p:nvSpPr>
        <p:spPr bwMode="auto">
          <a:xfrm>
            <a:off x="1143000" y="52197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grade’s </a:t>
            </a:r>
            <a:r>
              <a:rPr lang="en-US" dirty="0">
                <a:solidFill>
                  <a:srgbClr val="6600CC"/>
                </a:solidFill>
              </a:rPr>
              <a:t>address: 1011</a:t>
            </a:r>
          </a:p>
        </p:txBody>
      </p:sp>
      <p:grpSp>
        <p:nvGrpSpPr>
          <p:cNvPr id="165930" name="Group 42"/>
          <p:cNvGrpSpPr>
            <a:grpSpLocks/>
          </p:cNvGrpSpPr>
          <p:nvPr/>
        </p:nvGrpSpPr>
        <p:grpSpPr bwMode="auto">
          <a:xfrm>
            <a:off x="8001000" y="1828800"/>
            <a:ext cx="1143000" cy="990600"/>
            <a:chOff x="124" y="4320"/>
            <a:chExt cx="1536" cy="1574"/>
          </a:xfrm>
        </p:grpSpPr>
        <p:pic>
          <p:nvPicPr>
            <p:cNvPr id="165931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" y="4320"/>
              <a:ext cx="153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932" name="Rectangle 44"/>
            <p:cNvSpPr>
              <a:spLocks noChangeArrowheads="1"/>
            </p:cNvSpPr>
            <p:nvPr/>
          </p:nvSpPr>
          <p:spPr bwMode="auto">
            <a:xfrm rot="-128044">
              <a:off x="134" y="4924"/>
              <a:ext cx="1084" cy="288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b="1">
                  <a:solidFill>
                    <a:schemeClr val="bg1"/>
                  </a:solidFill>
                </a:rPr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1" grpId="0" animBg="1"/>
      <p:bldP spid="165921" grpId="1" animBg="1"/>
      <p:bldP spid="165923" grpId="0" animBg="1"/>
      <p:bldP spid="165923" grpId="1" animBg="1"/>
      <p:bldP spid="165925" grpId="0" animBg="1"/>
      <p:bldP spid="165925" grpId="1" animBg="1"/>
      <p:bldP spid="165927" grpId="0"/>
      <p:bldP spid="165928" grpId="0" animBg="1"/>
      <p:bldP spid="165928" grpId="1" animBg="1"/>
      <p:bldP spid="1659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84150" y="3451225"/>
            <a:ext cx="4616450" cy="2035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68275" y="3375025"/>
            <a:ext cx="49371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&amp;a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05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a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, 5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); </a:t>
            </a: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184150" y="860425"/>
            <a:ext cx="530225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152400" y="838200"/>
            <a:ext cx="553243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altLang="en-US" sz="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num1s </a:t>
            </a:r>
            <a:r>
              <a:rPr lang="en-US" altLang="en-US" sz="1600" b="1" dirty="0">
                <a:latin typeface="Courier New" pitchFamily="49" charset="0"/>
              </a:rPr>
              <a:t>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altLang="en-US" sz="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num5s </a:t>
            </a:r>
            <a:r>
              <a:rPr lang="en-US" altLang="en-US" sz="1600" b="1" dirty="0">
                <a:latin typeface="Courier New" pitchFamily="49" charset="0"/>
              </a:rPr>
              <a:t>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9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num1s</a:t>
            </a:r>
            <a:r>
              <a:rPr lang="en-US" altLang="en-US" sz="1600" b="1" dirty="0">
                <a:latin typeface="Courier New" pitchFamily="49" charset="0"/>
              </a:rPr>
              <a:t>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==5)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 </a:t>
            </a:r>
            <a:r>
              <a:rPr lang="en-US" altLang="en-US" sz="1600" b="1" dirty="0">
                <a:latin typeface="Courier New" pitchFamily="49" charset="0"/>
              </a:rPr>
              <a:t>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1219200" y="42672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81670" name="Line 70"/>
          <p:cNvSpPr>
            <a:spLocks noChangeShapeType="1"/>
          </p:cNvSpPr>
          <p:nvPr/>
        </p:nvSpPr>
        <p:spPr bwMode="auto">
          <a:xfrm>
            <a:off x="228600" y="40942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08313" y="847101"/>
            <a:ext cx="2930266" cy="1036638"/>
            <a:chOff x="6108313" y="847101"/>
            <a:chExt cx="2930266" cy="1036638"/>
          </a:xfrm>
        </p:grpSpPr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num1s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num5s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1000</a:t>
              </a:r>
              <a:endParaRPr lang="en-US"/>
            </a:p>
          </p:txBody>
        </p:sp>
      </p:grpSp>
      <p:sp>
        <p:nvSpPr>
          <p:cNvPr id="46" name="Line 70"/>
          <p:cNvSpPr>
            <a:spLocks noChangeShapeType="1"/>
          </p:cNvSpPr>
          <p:nvPr/>
        </p:nvSpPr>
        <p:spPr bwMode="auto">
          <a:xfrm>
            <a:off x="279115" y="46469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465693" y="4568190"/>
            <a:ext cx="319571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0" y="98903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905000" y="4984128"/>
            <a:ext cx="40338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01553" y="2190690"/>
            <a:ext cx="1449391" cy="400110"/>
            <a:chOff x="6477000" y="2552700"/>
            <a:chExt cx="1449391" cy="400110"/>
          </a:xfrm>
        </p:grpSpPr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495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this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1000</a:t>
              </a:r>
              <a:endParaRPr lang="en-US" sz="2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76966" y="216277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29366" y="85275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Curved Connector 7"/>
          <p:cNvCxnSpPr>
            <a:stCxn id="51" idx="3"/>
            <a:endCxn id="54" idx="3"/>
          </p:cNvCxnSpPr>
          <p:nvPr/>
        </p:nvCxnSpPr>
        <p:spPr bwMode="auto">
          <a:xfrm flipV="1">
            <a:off x="8050944" y="1083589"/>
            <a:ext cx="154460" cy="1304745"/>
          </a:xfrm>
          <a:prstGeom prst="curvedConnector3">
            <a:avLst>
              <a:gd name="adj1" fmla="val 24799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Line 70"/>
          <p:cNvSpPr>
            <a:spLocks noChangeShapeType="1"/>
          </p:cNvSpPr>
          <p:nvPr/>
        </p:nvSpPr>
        <p:spPr bwMode="auto">
          <a:xfrm>
            <a:off x="228600" y="148911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2016" y="101814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>
            <a:off x="27468" y="173596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426707" y="886017"/>
            <a:ext cx="1493783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>
            <a:off x="279115" y="507417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1726401" y="470852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782725" y="1852209"/>
            <a:ext cx="1663151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>
            <a:off x="27468" y="1981654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>
            <a:off x="352425" y="24574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361950" y="27146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>
            <a:off x="2533650" y="2476500"/>
            <a:ext cx="171450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82016" y="13947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2185" y="138050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7625" y="296227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483607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2218241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2695576" y="2351758"/>
            <a:ext cx="742950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2636837" y="2595866"/>
            <a:ext cx="849314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1060450" y="5562600"/>
            <a:ext cx="671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2"/>
                </a:solidFill>
              </a:rPr>
              <a:t>This is how it actually works under the hood….</a:t>
            </a: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304800" y="6019800"/>
            <a:ext cx="866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tx2"/>
                </a:solidFill>
              </a:rPr>
              <a:t>But C++ hides the “</a:t>
            </a:r>
            <a:r>
              <a:rPr lang="en-US" altLang="en-US" b="0" dirty="0">
                <a:solidFill>
                  <a:srgbClr val="006666"/>
                </a:solidFill>
              </a:rPr>
              <a:t>this pointer</a:t>
            </a:r>
            <a:r>
              <a:rPr lang="en-US" altLang="en-US" b="0" dirty="0">
                <a:solidFill>
                  <a:schemeClr val="tx2"/>
                </a:solidFill>
              </a:rPr>
              <a:t>” from you to simplify things.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2467544" y="46850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 smtClean="0">
                <a:solidFill>
                  <a:srgbClr val="FF0000"/>
                </a:solidFill>
              </a:rPr>
              <a:t>5</a:t>
            </a:r>
            <a:endParaRPr lang="en-US" altLang="en-US" sz="2000" b="0" dirty="0">
              <a:solidFill>
                <a:srgbClr val="FF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0249" y="2743200"/>
            <a:ext cx="1449391" cy="400110"/>
            <a:chOff x="6477000" y="2552700"/>
            <a:chExt cx="1449391" cy="400110"/>
          </a:xfrm>
        </p:grpSpPr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351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 err="1" smtClean="0">
                  <a:solidFill>
                    <a:schemeClr val="accent1">
                      <a:lumMod val="50000"/>
                    </a:schemeClr>
                  </a:solidFill>
                </a:rPr>
                <a:t>amt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7143E-6 L 0.22726 -0.545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27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0.21215 -0.4557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2280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7813 -0.44977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0" grpId="0"/>
      <p:bldP spid="281640" grpId="1"/>
      <p:bldP spid="281640" grpId="2"/>
      <p:bldP spid="281670" grpId="0" animBg="1"/>
      <p:bldP spid="281670" grpId="1" animBg="1"/>
      <p:bldP spid="46" grpId="0" animBg="1"/>
      <p:bldP spid="46" grpId="1" animBg="1"/>
      <p:bldP spid="4" grpId="0" animBg="1"/>
      <p:bldP spid="48" grpId="0" animBg="1"/>
      <p:bldP spid="48" grpId="1" animBg="1"/>
      <p:bldP spid="49" grpId="0" animBg="1"/>
      <p:bldP spid="57" grpId="0" animBg="1"/>
      <p:bldP spid="57" grpId="1" animBg="1"/>
      <p:bldP spid="9" grpId="0"/>
      <p:bldP spid="59" grpId="0" animBg="1"/>
      <p:bldP spid="59" grpId="1" animBg="1"/>
      <p:bldP spid="60" grpId="0" animBg="1"/>
      <p:bldP spid="61" grpId="0" animBg="1"/>
      <p:bldP spid="61" grpId="1" animBg="1"/>
      <p:bldP spid="62" grpId="0"/>
      <p:bldP spid="62" grpId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  <p:bldP spid="68" grpId="1"/>
      <p:bldP spid="69" grpId="0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utoUpdateAnimBg="0"/>
      <p:bldP spid="76" grpId="0" autoUpdateAnimBg="0"/>
      <p:bldP spid="78" grpId="0"/>
      <p:bldP spid="7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67" name="Rectangle 19"/>
          <p:cNvSpPr>
            <a:spLocks noChangeArrowheads="1"/>
          </p:cNvSpPr>
          <p:nvPr/>
        </p:nvSpPr>
        <p:spPr bwMode="auto">
          <a:xfrm>
            <a:off x="104775" y="1905000"/>
            <a:ext cx="4772025" cy="2846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120650" y="4876800"/>
            <a:ext cx="475615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104775" y="4800600"/>
            <a:ext cx="4130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Wallet a;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endParaRPr lang="en-US" altLang="en-US" sz="12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endParaRPr lang="en-US" altLang="en-US" sz="1800" b="1" dirty="0">
              <a:latin typeface="Courier New" pitchFamily="49" charset="0"/>
            </a:endParaRP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83670" name="Rectangle 22"/>
          <p:cNvSpPr>
            <a:spLocks noChangeArrowheads="1"/>
          </p:cNvSpPr>
          <p:nvPr/>
        </p:nvSpPr>
        <p:spPr bwMode="auto">
          <a:xfrm>
            <a:off x="76200" y="1905000"/>
            <a:ext cx="4876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num1s = num5s = 0; </a:t>
            </a:r>
          </a:p>
          <a:p>
            <a:endParaRPr lang="en-US" altLang="en-US" sz="1600" b="1" dirty="0">
              <a:latin typeface="Courier New" pitchFamily="49" charset="0"/>
            </a:endParaRP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3678" name="Text Box 30"/>
          <p:cNvSpPr txBox="1">
            <a:spLocks noChangeArrowheads="1"/>
          </p:cNvSpPr>
          <p:nvPr/>
        </p:nvSpPr>
        <p:spPr bwMode="auto">
          <a:xfrm>
            <a:off x="4876800" y="1885116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1"/>
                </a:solidFill>
              </a:rPr>
              <a:t>Your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class’s methods can </a:t>
            </a:r>
            <a:r>
              <a:rPr lang="en-US" altLang="en-US" sz="2000" b="0" dirty="0">
                <a:solidFill>
                  <a:schemeClr val="tx1"/>
                </a:solidFill>
              </a:rPr>
              <a:t>use the </a:t>
            </a:r>
            <a:r>
              <a:rPr lang="en-US" altLang="en-US" sz="2000" b="0" dirty="0">
                <a:solidFill>
                  <a:srgbClr val="FF0066"/>
                </a:solidFill>
              </a:rPr>
              <a:t>this </a:t>
            </a:r>
            <a:r>
              <a:rPr lang="en-US" altLang="en-US" sz="2000" b="0" dirty="0">
                <a:solidFill>
                  <a:schemeClr val="tx1"/>
                </a:solidFill>
              </a:rPr>
              <a:t>variable to determine their address in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memory!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1219200" y="857250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While C++ hides the “</a:t>
            </a:r>
            <a:r>
              <a:rPr lang="en-US" altLang="en-US" sz="2000" b="0" dirty="0">
                <a:solidFill>
                  <a:srgbClr val="6600CC"/>
                </a:solidFill>
              </a:rPr>
              <a:t>this pointer</a:t>
            </a:r>
            <a:r>
              <a:rPr lang="en-US" altLang="en-US" sz="2000" b="0" dirty="0">
                <a:solidFill>
                  <a:schemeClr val="tx2"/>
                </a:solidFill>
              </a:rPr>
              <a:t>” from you, if you want, your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class’s methods can </a:t>
            </a:r>
            <a:r>
              <a:rPr lang="en-US" altLang="en-US" sz="2000" b="0" dirty="0">
                <a:solidFill>
                  <a:schemeClr val="tx2"/>
                </a:solidFill>
              </a:rPr>
              <a:t>explicitly use it.</a:t>
            </a:r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438150" y="2633663"/>
            <a:ext cx="3392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 err="1">
                <a:solidFill>
                  <a:srgbClr val="6600CC"/>
                </a:solidFill>
              </a:rPr>
              <a:t>cout</a:t>
            </a:r>
            <a:r>
              <a:rPr lang="en-US" altLang="en-US" sz="1600" dirty="0">
                <a:solidFill>
                  <a:srgbClr val="6600CC"/>
                </a:solidFill>
              </a:rPr>
              <a:t> &lt;&lt; “I am at address: “ &lt;&lt; </a:t>
            </a:r>
            <a:r>
              <a:rPr lang="en-US" altLang="en-US" sz="1600" dirty="0">
                <a:solidFill>
                  <a:srgbClr val="FF0000"/>
                </a:solidFill>
              </a:rPr>
              <a:t>this</a:t>
            </a:r>
            <a:r>
              <a:rPr lang="en-US" altLang="en-US" sz="16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283688" name="Text Box 40"/>
          <p:cNvSpPr txBox="1">
            <a:spLocks noChangeArrowheads="1"/>
          </p:cNvSpPr>
          <p:nvPr/>
        </p:nvSpPr>
        <p:spPr bwMode="auto">
          <a:xfrm>
            <a:off x="349250" y="6086475"/>
            <a:ext cx="3523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 dirty="0" err="1">
                <a:solidFill>
                  <a:srgbClr val="6600CC"/>
                </a:solidFill>
              </a:rPr>
              <a:t>cout</a:t>
            </a:r>
            <a:r>
              <a:rPr lang="en-US" altLang="en-US" sz="1800" b="0" dirty="0">
                <a:solidFill>
                  <a:srgbClr val="6600CC"/>
                </a:solidFill>
              </a:rPr>
              <a:t> &lt;&lt; “a is at address: “ &lt;&lt; </a:t>
            </a:r>
            <a:r>
              <a:rPr lang="en-US" altLang="en-US" sz="1800" b="0" dirty="0">
                <a:solidFill>
                  <a:srgbClr val="FF0000"/>
                </a:solidFill>
              </a:rPr>
              <a:t>&amp;a</a:t>
            </a:r>
            <a:r>
              <a:rPr lang="en-US" altLang="en-US" sz="1800" b="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>
            <a:off x="209550" y="55340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78317" y="4191030"/>
            <a:ext cx="2930266" cy="1036638"/>
            <a:chOff x="6108313" y="847101"/>
            <a:chExt cx="2930266" cy="1036638"/>
          </a:xfrm>
        </p:grpSpPr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num1s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num5s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1000</a:t>
              </a:r>
              <a:endParaRPr lang="en-US"/>
            </a:p>
          </p:txBody>
        </p:sp>
      </p:grpSp>
      <p:sp>
        <p:nvSpPr>
          <p:cNvPr id="28" name="Line 70"/>
          <p:cNvSpPr>
            <a:spLocks noChangeShapeType="1"/>
          </p:cNvSpPr>
          <p:nvPr/>
        </p:nvSpPr>
        <p:spPr bwMode="auto">
          <a:xfrm>
            <a:off x="209550" y="6000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>
            <a:off x="-66675" y="20669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>
            <a:off x="285750" y="2571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8141" y="43673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3007" y="474348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>
            <a:off x="285750" y="280294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971307" y="5819745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rgbClr val="6600CC"/>
                </a:solidFill>
              </a:rPr>
              <a:t>I am at address: 1000</a:t>
            </a:r>
            <a:endParaRPr lang="en-US" altLang="en-US" sz="2000" b="0" dirty="0">
              <a:solidFill>
                <a:srgbClr val="6600CC"/>
              </a:solidFill>
            </a:endParaRPr>
          </a:p>
        </p:txBody>
      </p:sp>
      <p:sp>
        <p:nvSpPr>
          <p:cNvPr id="36" name="Line 70"/>
          <p:cNvSpPr>
            <a:spLocks noChangeShapeType="1"/>
          </p:cNvSpPr>
          <p:nvPr/>
        </p:nvSpPr>
        <p:spPr bwMode="auto">
          <a:xfrm>
            <a:off x="-19050" y="303157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0"/>
          <p:cNvSpPr>
            <a:spLocks noChangeShapeType="1"/>
          </p:cNvSpPr>
          <p:nvPr/>
        </p:nvSpPr>
        <p:spPr bwMode="auto">
          <a:xfrm>
            <a:off x="200025" y="628912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953000" y="615309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rgbClr val="6600CC"/>
                </a:solidFill>
              </a:rPr>
              <a:t>a is at address: 1000</a:t>
            </a:r>
            <a:endParaRPr lang="en-US" altLang="en-US" sz="2000" b="0" dirty="0">
              <a:solidFill>
                <a:srgbClr val="6600CC"/>
              </a:solidFill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725" y="2392948"/>
            <a:ext cx="3057247" cy="338554"/>
            <a:chOff x="466725" y="2392948"/>
            <a:chExt cx="3057247" cy="338554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514350" y="2462153"/>
              <a:ext cx="2305050" cy="219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66725" y="2392948"/>
              <a:ext cx="30572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dirty="0" smtClean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 smtClean="0">
                  <a:solidFill>
                    <a:srgbClr val="6600CC"/>
                  </a:solidFill>
                </a:rPr>
                <a:t>-&gt;num1s = </a:t>
              </a:r>
              <a:r>
                <a:rPr lang="en-US" altLang="en-US" sz="1600" dirty="0" smtClean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 smtClean="0">
                  <a:solidFill>
                    <a:srgbClr val="6600CC"/>
                  </a:solidFill>
                </a:rPr>
                <a:t>-&gt;num5s = 0;</a:t>
              </a:r>
              <a:endParaRPr lang="en-US" altLang="en-US" sz="16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 bwMode="auto">
          <a:xfrm>
            <a:off x="720725" y="395287"/>
            <a:ext cx="3938018" cy="1343025"/>
          </a:xfrm>
          <a:prstGeom prst="wedgeRoundRectCallout">
            <a:avLst>
              <a:gd name="adj1" fmla="val -48807"/>
              <a:gd name="adj2" fmla="val 10220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You can explicitly use the </a:t>
            </a:r>
            <a:r>
              <a:rPr lang="en-US" sz="1800" dirty="0" smtClean="0">
                <a:solidFill>
                  <a:srgbClr val="FF0000"/>
                </a:solidFill>
              </a:rPr>
              <a:t>“this” variable </a:t>
            </a:r>
            <a:r>
              <a:rPr lang="en-US" sz="1800" dirty="0" smtClean="0"/>
              <a:t>in your methods if you like!  </a:t>
            </a:r>
            <a:br>
              <a:rPr lang="en-US" sz="18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smtClean="0">
                <a:solidFill>
                  <a:srgbClr val="6600CC"/>
                </a:solidFill>
              </a:rPr>
              <a:t>It works fine!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076825" y="3124200"/>
            <a:ext cx="3838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chemeClr val="tx1"/>
                </a:solidFill>
              </a:rPr>
              <a:t>So now you know how C++ classes work under the hood!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559 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 4.44444E-6 L 0.29757 0.0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8" grpId="0" autoUpdateAnimBg="0"/>
      <p:bldP spid="283684" grpId="0"/>
      <p:bldP spid="283687" grpId="0"/>
      <p:bldP spid="283688" grpId="0"/>
      <p:bldP spid="18" grpId="0" animBg="1"/>
      <p:bldP spid="1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  <p:bldP spid="37" grpId="0" animBg="1"/>
      <p:bldP spid="37" grpId="1" animBg="1"/>
      <p:bldP spid="38" grpId="0"/>
      <p:bldP spid="31" grpId="0" animBg="1"/>
      <p:bldP spid="31" grpId="1" animBg="1"/>
      <p:bldP spid="31" grpId="2" animBg="1"/>
      <p:bldP spid="31" grpId="3" animBg="1"/>
      <p:bldP spid="4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681A-A1E3-4DB0-9B49-8DE78EBCAE16}" type="slidenum">
              <a:rPr lang="en-US"/>
              <a:pPr/>
              <a:t>52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5451475" y="1243013"/>
            <a:ext cx="34988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Last time we saw how to create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constructor function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for a class…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131763" y="1157288"/>
            <a:ext cx="4786312" cy="3416300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266700" y="208597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Circ(int x, int y, int r)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5486400" y="2667000"/>
            <a:ext cx="34988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Our simple constructor accepts three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ints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as arguments..</a:t>
            </a: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1143000" y="24384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4946650" y="40084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Question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: Can constructors accept other types of variables as parameters?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5105400" y="5410200"/>
            <a:ext cx="387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Let’s see…</a:t>
            </a:r>
            <a:endParaRPr lang="en-US" sz="22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/>
      <p:bldP spid="530437" grpId="0" animBg="1"/>
      <p:bldP spid="530438" grpId="0"/>
      <p:bldP spid="530439" grpId="0"/>
      <p:bldP spid="530440" grpId="0" animBg="1"/>
      <p:bldP spid="530440" grpId="1" animBg="1"/>
      <p:bldP spid="530441" grpId="0"/>
      <p:bldP spid="5304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7099-BBD7-4A4A-87A6-B113895B1175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532492" name="Group 1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2490" name="Rectangle 10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2491" name="Rectangle 11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5108575" y="1243013"/>
            <a:ext cx="384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For example, what if I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Point class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like this…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4967288" y="2184400"/>
            <a:ext cx="40354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If we like, we can define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Circ constructor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that accepts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Point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as an argument!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4995863" y="3911600"/>
            <a:ext cx="41227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And of course, we still want our constructor to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radius parameter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2496" name="Rectangle 16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029200" y="5334000"/>
            <a:ext cx="412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Finally, we can write our constructor’s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body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8" name="Text Box 18"/>
          <p:cNvSpPr txBox="1">
            <a:spLocks noChangeArrowheads="1"/>
          </p:cNvSpPr>
          <p:nvPr/>
        </p:nvSpPr>
        <p:spPr bwMode="auto">
          <a:xfrm>
            <a:off x="4953000" y="6202363"/>
            <a:ext cx="4122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Allright, let’s see it in action…</a:t>
            </a:r>
          </a:p>
        </p:txBody>
      </p:sp>
      <p:sp>
        <p:nvSpPr>
          <p:cNvPr id="532499" name="AutoShape 19"/>
          <p:cNvSpPr>
            <a:spLocks noChangeArrowheads="1"/>
          </p:cNvSpPr>
          <p:nvPr/>
        </p:nvSpPr>
        <p:spPr bwMode="auto">
          <a:xfrm>
            <a:off x="2209800" y="2041525"/>
            <a:ext cx="2554288" cy="1463675"/>
          </a:xfrm>
          <a:prstGeom prst="wedgeRoundRectCallout">
            <a:avLst>
              <a:gd name="adj1" fmla="val -74986"/>
              <a:gd name="adj2" fmla="val 68440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const means that our function </a:t>
            </a:r>
            <a:r>
              <a:rPr lang="en-US" sz="2000">
                <a:solidFill>
                  <a:srgbClr val="6600CC"/>
                </a:solidFill>
              </a:rPr>
              <a:t>can’t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pt</a:t>
            </a:r>
            <a:r>
              <a:rPr lang="en-US" sz="2000"/>
              <a:t> variable.</a:t>
            </a:r>
          </a:p>
        </p:txBody>
      </p:sp>
      <p:sp>
        <p:nvSpPr>
          <p:cNvPr id="532500" name="AutoShape 20"/>
          <p:cNvSpPr>
            <a:spLocks noChangeArrowheads="1"/>
          </p:cNvSpPr>
          <p:nvPr/>
        </p:nvSpPr>
        <p:spPr bwMode="auto">
          <a:xfrm>
            <a:off x="3495675" y="2000250"/>
            <a:ext cx="2792413" cy="1498600"/>
          </a:xfrm>
          <a:prstGeom prst="wedgeRoundRectCallout">
            <a:avLst>
              <a:gd name="adj1" fmla="val -72852"/>
              <a:gd name="adj2" fmla="val 68009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The &amp; means </a:t>
            </a:r>
            <a:br>
              <a:rPr lang="en-US" sz="2000"/>
            </a:br>
            <a:r>
              <a:rPr lang="en-US" sz="2000">
                <a:solidFill>
                  <a:srgbClr val="6600CC"/>
                </a:solidFill>
              </a:rPr>
              <a:t>“pass by reference”</a:t>
            </a:r>
            <a:r>
              <a:rPr lang="en-US" sz="2000"/>
              <a:t> which is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/>
      <p:bldP spid="532483" grpId="1"/>
      <p:bldP spid="532484" grpId="0" animBg="1"/>
      <p:bldP spid="532485" grpId="0"/>
      <p:bldP spid="532486" grpId="0"/>
      <p:bldP spid="532486" grpId="1"/>
      <p:bldP spid="532489" grpId="0"/>
      <p:bldP spid="532493" grpId="0"/>
      <p:bldP spid="532494" grpId="0"/>
      <p:bldP spid="532494" grpId="1"/>
      <p:bldP spid="532495" grpId="0"/>
      <p:bldP spid="532496" grpId="0"/>
      <p:bldP spid="532497" grpId="0"/>
      <p:bldP spid="532497" grpId="1"/>
      <p:bldP spid="532498" grpId="0"/>
      <p:bldP spid="532498" grpId="1"/>
      <p:bldP spid="532499" grpId="0" animBg="1"/>
      <p:bldP spid="532499" grpId="1" animBg="1"/>
      <p:bldP spid="532500" grpId="0" animBg="1"/>
      <p:bldP spid="532500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41C-7ED6-477C-BDB1-25F0E1F7FB1D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534530" name="Group 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4531" name="Rectangle 3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4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4545" name="Rectangle 17"/>
          <p:cNvSpPr>
            <a:spLocks noChangeArrowheads="1"/>
          </p:cNvSpPr>
          <p:nvPr/>
        </p:nvSpPr>
        <p:spPr bwMode="auto">
          <a:xfrm>
            <a:off x="5126038" y="3640138"/>
            <a:ext cx="3941762" cy="314166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9;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Circle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c(p,3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c.getArea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4546" name="Line 18"/>
          <p:cNvSpPr>
            <a:spLocks noChangeShapeType="1"/>
          </p:cNvSpPr>
          <p:nvPr/>
        </p:nvSpPr>
        <p:spPr bwMode="auto">
          <a:xfrm>
            <a:off x="5316538" y="43767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58" name="Group 30"/>
          <p:cNvGrpSpPr>
            <a:grpSpLocks/>
          </p:cNvGrpSpPr>
          <p:nvPr/>
        </p:nvGrpSpPr>
        <p:grpSpPr bwMode="auto">
          <a:xfrm>
            <a:off x="2268538" y="1143000"/>
            <a:ext cx="2144712" cy="1244600"/>
            <a:chOff x="3089" y="960"/>
            <a:chExt cx="1351" cy="784"/>
          </a:xfrm>
        </p:grpSpPr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3472" y="1024"/>
              <a:ext cx="968" cy="493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0" name="Text Box 22"/>
            <p:cNvSpPr txBox="1">
              <a:spLocks noChangeArrowheads="1"/>
            </p:cNvSpPr>
            <p:nvPr/>
          </p:nvSpPr>
          <p:spPr bwMode="auto">
            <a:xfrm>
              <a:off x="3089" y="960"/>
              <a:ext cx="3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p</a:t>
              </a: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3469" y="1014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m_x</a:t>
              </a:r>
            </a:p>
          </p:txBody>
        </p:sp>
        <p:sp>
          <p:nvSpPr>
            <p:cNvPr id="534552" name="Text Box 24"/>
            <p:cNvSpPr txBox="1">
              <a:spLocks noChangeArrowheads="1"/>
            </p:cNvSpPr>
            <p:nvPr/>
          </p:nvSpPr>
          <p:spPr bwMode="auto">
            <a:xfrm>
              <a:off x="3488" y="1230"/>
              <a:ext cx="4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m_y</a:t>
              </a:r>
            </a:p>
          </p:txBody>
        </p:sp>
        <p:sp>
          <p:nvSpPr>
            <p:cNvPr id="534554" name="Rectangle 26"/>
            <p:cNvSpPr>
              <a:spLocks noChangeArrowheads="1"/>
            </p:cNvSpPr>
            <p:nvPr/>
          </p:nvSpPr>
          <p:spPr bwMode="auto">
            <a:xfrm>
              <a:off x="3912" y="1072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5" name="Rectangle 27"/>
            <p:cNvSpPr>
              <a:spLocks noChangeArrowheads="1"/>
            </p:cNvSpPr>
            <p:nvPr/>
          </p:nvSpPr>
          <p:spPr bwMode="auto">
            <a:xfrm>
              <a:off x="3912" y="1288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7" name="Text Box 29"/>
            <p:cNvSpPr txBox="1">
              <a:spLocks noChangeArrowheads="1"/>
            </p:cNvSpPr>
            <p:nvPr/>
          </p:nvSpPr>
          <p:spPr bwMode="auto">
            <a:xfrm>
              <a:off x="4058" y="1053"/>
              <a:ext cx="169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34559" name="Line 31"/>
          <p:cNvSpPr>
            <a:spLocks noChangeShapeType="1"/>
          </p:cNvSpPr>
          <p:nvPr/>
        </p:nvSpPr>
        <p:spPr bwMode="auto">
          <a:xfrm>
            <a:off x="5305425" y="4657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3746500" y="12509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7</a:t>
            </a:r>
          </a:p>
        </p:txBody>
      </p:sp>
      <p:sp>
        <p:nvSpPr>
          <p:cNvPr id="534561" name="Line 33"/>
          <p:cNvSpPr>
            <a:spLocks noChangeShapeType="1"/>
          </p:cNvSpPr>
          <p:nvPr/>
        </p:nvSpPr>
        <p:spPr bwMode="auto">
          <a:xfrm>
            <a:off x="5314950" y="493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736975" y="1593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9</a:t>
            </a:r>
          </a:p>
        </p:txBody>
      </p:sp>
      <p:sp>
        <p:nvSpPr>
          <p:cNvPr id="534563" name="Line 35"/>
          <p:cNvSpPr>
            <a:spLocks noChangeShapeType="1"/>
          </p:cNvSpPr>
          <p:nvPr/>
        </p:nvSpPr>
        <p:spPr bwMode="auto">
          <a:xfrm>
            <a:off x="5334000" y="548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73" name="Group 45"/>
          <p:cNvGrpSpPr>
            <a:grpSpLocks/>
          </p:cNvGrpSpPr>
          <p:nvPr/>
        </p:nvGrpSpPr>
        <p:grpSpPr bwMode="auto">
          <a:xfrm>
            <a:off x="976313" y="2252663"/>
            <a:ext cx="3727450" cy="2989262"/>
            <a:chOff x="2029" y="152"/>
            <a:chExt cx="2348" cy="1883"/>
          </a:xfrm>
        </p:grpSpPr>
        <p:grpSp>
          <p:nvGrpSpPr>
            <p:cNvPr id="534571" name="Group 4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4564" name="Rectangle 3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&amp;pt,int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pt.m_y;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4567" name="Rectangle 39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8" name="Rectangle 40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9" name="Rectangle 41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4572" name="Text Box 44"/>
            <p:cNvSpPr txBox="1">
              <a:spLocks noChangeArrowheads="1"/>
            </p:cNvSpPr>
            <p:nvPr/>
          </p:nvSpPr>
          <p:spPr bwMode="auto">
            <a:xfrm>
              <a:off x="2029" y="152"/>
              <a:ext cx="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3319463" y="30956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4575" name="AutoShape 47"/>
          <p:cNvCxnSpPr>
            <a:cxnSpLocks noChangeShapeType="1"/>
            <a:stCxn id="534574" idx="0"/>
            <a:endCxn id="534549" idx="2"/>
          </p:cNvCxnSpPr>
          <p:nvPr/>
        </p:nvCxnSpPr>
        <p:spPr bwMode="auto">
          <a:xfrm rot="16200000">
            <a:off x="3024188" y="2474912"/>
            <a:ext cx="1054100" cy="187325"/>
          </a:xfrm>
          <a:prstGeom prst="curvedConnector3">
            <a:avLst>
              <a:gd name="adj1" fmla="val 50755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4576" name="Line 48"/>
          <p:cNvSpPr>
            <a:spLocks noChangeShapeType="1"/>
          </p:cNvSpPr>
          <p:nvPr/>
        </p:nvSpPr>
        <p:spPr bwMode="auto">
          <a:xfrm>
            <a:off x="1187450" y="3159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7051675" y="530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78" name="Line 50"/>
          <p:cNvSpPr>
            <a:spLocks noChangeShapeType="1"/>
          </p:cNvSpPr>
          <p:nvPr/>
        </p:nvSpPr>
        <p:spPr bwMode="auto">
          <a:xfrm>
            <a:off x="1368425" y="3590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3743325" y="12477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7</a:t>
            </a:r>
          </a:p>
        </p:txBody>
      </p:sp>
      <p:sp>
        <p:nvSpPr>
          <p:cNvPr id="534580" name="Line 52"/>
          <p:cNvSpPr>
            <a:spLocks noChangeShapeType="1"/>
          </p:cNvSpPr>
          <p:nvPr/>
        </p:nvSpPr>
        <p:spPr bwMode="auto">
          <a:xfrm>
            <a:off x="1371600" y="3810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1" name="Text Box 53"/>
          <p:cNvSpPr txBox="1">
            <a:spLocks noChangeArrowheads="1"/>
          </p:cNvSpPr>
          <p:nvPr/>
        </p:nvSpPr>
        <p:spPr bwMode="auto">
          <a:xfrm>
            <a:off x="3736975" y="1590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41529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83" name="Line 55"/>
          <p:cNvSpPr>
            <a:spLocks noChangeShapeType="1"/>
          </p:cNvSpPr>
          <p:nvPr/>
        </p:nvSpPr>
        <p:spPr bwMode="auto">
          <a:xfrm>
            <a:off x="1371600" y="40290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4" name="Line 56"/>
          <p:cNvSpPr>
            <a:spLocks noChangeShapeType="1"/>
          </p:cNvSpPr>
          <p:nvPr/>
        </p:nvSpPr>
        <p:spPr bwMode="auto">
          <a:xfrm>
            <a:off x="1219200" y="422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5" name="Line 57"/>
          <p:cNvSpPr>
            <a:spLocks noChangeShapeType="1"/>
          </p:cNvSpPr>
          <p:nvPr/>
        </p:nvSpPr>
        <p:spPr bwMode="auto">
          <a:xfrm>
            <a:off x="5330825" y="60436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6" name="AutoShape 58"/>
          <p:cNvSpPr>
            <a:spLocks noChangeArrowheads="1"/>
          </p:cNvSpPr>
          <p:nvPr/>
        </p:nvSpPr>
        <p:spPr bwMode="auto">
          <a:xfrm>
            <a:off x="6324600" y="4225926"/>
            <a:ext cx="2501900" cy="1446212"/>
          </a:xfrm>
          <a:prstGeom prst="wedgeRoundRectCallout">
            <a:avLst>
              <a:gd name="adj1" fmla="val -75509"/>
              <a:gd name="adj2" fmla="val 68662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now we have a fully constructed Circle!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31893 -0.3641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55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9097 0.4949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08802 0.4435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0026 0.2768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3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  <p:bldP spid="534536" grpId="0"/>
      <p:bldP spid="534538" grpId="0"/>
      <p:bldP spid="534539" grpId="0"/>
      <p:bldP spid="534541" grpId="0"/>
      <p:bldP spid="534542" grpId="0"/>
      <p:bldP spid="534546" grpId="0" animBg="1"/>
      <p:bldP spid="534546" grpId="1" animBg="1"/>
      <p:bldP spid="534559" grpId="0" animBg="1"/>
      <p:bldP spid="534559" grpId="1" animBg="1"/>
      <p:bldP spid="534560" grpId="0"/>
      <p:bldP spid="534561" grpId="0" animBg="1"/>
      <p:bldP spid="534561" grpId="1" animBg="1"/>
      <p:bldP spid="534562" grpId="0"/>
      <p:bldP spid="534563" grpId="0" animBg="1"/>
      <p:bldP spid="534563" grpId="1" animBg="1"/>
      <p:bldP spid="534576" grpId="0" animBg="1"/>
      <p:bldP spid="534576" grpId="1" animBg="1"/>
      <p:bldP spid="534577" grpId="0"/>
      <p:bldP spid="534577" grpId="1"/>
      <p:bldP spid="534578" grpId="0" animBg="1"/>
      <p:bldP spid="534578" grpId="1" animBg="1"/>
      <p:bldP spid="534579" grpId="0"/>
      <p:bldP spid="534579" grpId="2"/>
      <p:bldP spid="534580" grpId="0" animBg="1"/>
      <p:bldP spid="534580" grpId="1" animBg="1"/>
      <p:bldP spid="534581" grpId="0"/>
      <p:bldP spid="534581" grpId="1"/>
      <p:bldP spid="534582" grpId="0"/>
      <p:bldP spid="534582" grpId="1"/>
      <p:bldP spid="534583" grpId="0" animBg="1"/>
      <p:bldP spid="534583" grpId="1" animBg="1"/>
      <p:bldP spid="534584" grpId="0" animBg="1"/>
      <p:bldP spid="534584" grpId="1" animBg="1"/>
      <p:bldP spid="534585" grpId="0" animBg="1"/>
      <p:bldP spid="53458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3D3-5246-4DF3-B90F-B6450EB1BAB3}" type="slidenum">
              <a:rPr lang="en-US"/>
              <a:pPr/>
              <a:t>55</a:t>
            </a:fld>
            <a:endParaRPr lang="en-US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131763" y="268288"/>
            <a:ext cx="4786312" cy="643731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0" hangingPunct="0"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36626" name="Group 50"/>
          <p:cNvGrpSpPr>
            <a:grpSpLocks/>
          </p:cNvGrpSpPr>
          <p:nvPr/>
        </p:nvGrpSpPr>
        <p:grpSpPr bwMode="auto">
          <a:xfrm>
            <a:off x="241300" y="2301875"/>
            <a:ext cx="5181600" cy="1624013"/>
            <a:chOff x="144" y="2322"/>
            <a:chExt cx="3264" cy="1023"/>
          </a:xfrm>
        </p:grpSpPr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144" y="2326"/>
              <a:ext cx="2880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                         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</a:p>
            <a:p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endParaRPr lang="en-US" sz="10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654" y="2326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const Point &amp;pt</a:t>
              </a: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1946" y="2322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, int rad</a:t>
              </a: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384" y="2610"/>
              <a:ext cx="146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m_x = pt.m_x;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m_y = pt.m_y;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m_rad = rad;</a:t>
              </a:r>
            </a:p>
          </p:txBody>
        </p:sp>
      </p:grpSp>
      <p:sp>
        <p:nvSpPr>
          <p:cNvPr id="536623" name="Rectangle 47"/>
          <p:cNvSpPr>
            <a:spLocks noChangeArrowheads="1"/>
          </p:cNvSpPr>
          <p:nvPr/>
        </p:nvSpPr>
        <p:spPr bwMode="auto">
          <a:xfrm>
            <a:off x="263525" y="1143000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Circ(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x, int y, int r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4760913" y="1243013"/>
            <a:ext cx="3414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Ok, so we’ve seen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simple constructor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4572000" y="2178050"/>
            <a:ext cx="3535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   And a constructor that accepts another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class’s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308475" y="3436938"/>
            <a:ext cx="49037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    What if we want to define a constructor for Circ that   </a:t>
            </a:r>
            <a:r>
              <a:rPr lang="en-US" sz="2100">
                <a:solidFill>
                  <a:srgbClr val="6600CC"/>
                </a:solidFill>
                <a:latin typeface="Comic Sans MS" pitchFamily="66" charset="0"/>
              </a:rPr>
              <a:t>accepts another Circ variable??</a:t>
            </a:r>
          </a:p>
        </p:txBody>
      </p:sp>
      <p:pic>
        <p:nvPicPr>
          <p:cNvPr id="536629" name="Picture 53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630" name="AutoShape 54"/>
          <p:cNvSpPr>
            <a:spLocks noChangeArrowheads="1"/>
          </p:cNvSpPr>
          <p:nvPr/>
        </p:nvSpPr>
        <p:spPr bwMode="auto">
          <a:xfrm flipH="1">
            <a:off x="7221538" y="146050"/>
            <a:ext cx="1733550" cy="1371600"/>
          </a:xfrm>
          <a:prstGeom prst="wedgeRoundRectCallout">
            <a:avLst>
              <a:gd name="adj1" fmla="val -26741"/>
              <a:gd name="adj2" fmla="val 104514"/>
              <a:gd name="adj3" fmla="val 16667"/>
            </a:avLst>
          </a:prstGeom>
          <a:solidFill>
            <a:srgbClr val="66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FFFFE5"/>
                </a:solidFill>
              </a:rPr>
              <a:t>That makes my head spin!</a:t>
            </a:r>
          </a:p>
        </p:txBody>
      </p:sp>
      <p:sp>
        <p:nvSpPr>
          <p:cNvPr id="536631" name="Rectangle 5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6632" name="Text Box 56"/>
          <p:cNvSpPr txBox="1">
            <a:spLocks noChangeArrowheads="1"/>
          </p:cNvSpPr>
          <p:nvPr/>
        </p:nvSpPr>
        <p:spPr bwMode="auto">
          <a:xfrm>
            <a:off x="5067300" y="2082800"/>
            <a:ext cx="4003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This will allow us to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initialize a new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(b) based on the value of an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existing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(a).</a:t>
            </a:r>
          </a:p>
        </p:txBody>
      </p: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4953000" y="3763963"/>
            <a:ext cx="40036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Let’s see how to do it!</a:t>
            </a:r>
          </a:p>
        </p:txBody>
      </p:sp>
      <p:sp>
        <p:nvSpPr>
          <p:cNvPr id="536634" name="Rectangle 58"/>
          <p:cNvSpPr>
            <a:spLocks noChangeArrowheads="1"/>
          </p:cNvSpPr>
          <p:nvPr/>
        </p:nvSpPr>
        <p:spPr bwMode="auto">
          <a:xfrm>
            <a:off x="228600" y="3887788"/>
            <a:ext cx="457200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35" name="Rectangle 59"/>
          <p:cNvSpPr>
            <a:spLocks noChangeArrowheads="1"/>
          </p:cNvSpPr>
          <p:nvPr/>
        </p:nvSpPr>
        <p:spPr bwMode="auto">
          <a:xfrm>
            <a:off x="1057275" y="3892550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Circ &amp;old</a:t>
            </a:r>
          </a:p>
        </p:txBody>
      </p:sp>
      <p:sp>
        <p:nvSpPr>
          <p:cNvPr id="536637" name="Rectangle 61"/>
          <p:cNvSpPr>
            <a:spLocks noChangeArrowheads="1"/>
          </p:cNvSpPr>
          <p:nvPr/>
        </p:nvSpPr>
        <p:spPr bwMode="auto">
          <a:xfrm>
            <a:off x="609600" y="4343400"/>
            <a:ext cx="3227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old.m_x;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old.m_y;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old.m_rad;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0209 -0.410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53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36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536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3" grpId="0"/>
      <p:bldP spid="536624" grpId="0"/>
      <p:bldP spid="536624" grpId="1"/>
      <p:bldP spid="536625" grpId="0"/>
      <p:bldP spid="536627" grpId="0"/>
      <p:bldP spid="536627" grpId="1"/>
      <p:bldP spid="536630" grpId="0" animBg="1"/>
      <p:bldP spid="536630" grpId="1" animBg="1"/>
      <p:bldP spid="536632" grpId="0"/>
      <p:bldP spid="536633" grpId="0"/>
      <p:bldP spid="536634" grpId="0"/>
      <p:bldP spid="536635" grpId="0"/>
      <p:bldP spid="53663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 dirty="0"/>
              <a:t>Copy Construction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2C86-31DA-4FC5-AD9B-C2D05113208C}" type="slidenum">
              <a:rPr lang="en-US"/>
              <a:pPr/>
              <a:t>56</a:t>
            </a:fld>
            <a:endParaRPr lang="en-US"/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5316538" y="54006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46" name="Group 22"/>
          <p:cNvGrpSpPr>
            <a:grpSpLocks/>
          </p:cNvGrpSpPr>
          <p:nvPr/>
        </p:nvGrpSpPr>
        <p:grpSpPr bwMode="auto">
          <a:xfrm>
            <a:off x="5271514" y="1512983"/>
            <a:ext cx="3709988" cy="2989262"/>
            <a:chOff x="2029" y="152"/>
            <a:chExt cx="2348" cy="1883"/>
          </a:xfrm>
        </p:grpSpPr>
        <p:grpSp>
          <p:nvGrpSpPr>
            <p:cNvPr id="538647" name="Group 2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48" name="Rectangle 24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49" name="Rectangle 25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0" name="Rectangle 26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1" name="Rectangle 27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538653" name="Line 29"/>
          <p:cNvSpPr>
            <a:spLocks noChangeShapeType="1"/>
          </p:cNvSpPr>
          <p:nvPr/>
        </p:nvSpPr>
        <p:spPr bwMode="auto">
          <a:xfrm>
            <a:off x="5463602" y="24130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70421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67627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6494463" y="52276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7" name="Line 33"/>
          <p:cNvSpPr>
            <a:spLocks noChangeShapeType="1"/>
          </p:cNvSpPr>
          <p:nvPr/>
        </p:nvSpPr>
        <p:spPr bwMode="auto">
          <a:xfrm>
            <a:off x="5635052" y="28575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631608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>
            <a:off x="5628702" y="306238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7251127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5631877" y="329415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3830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63" name="Line 39"/>
          <p:cNvSpPr>
            <a:spLocks noChangeShapeType="1"/>
          </p:cNvSpPr>
          <p:nvPr/>
        </p:nvSpPr>
        <p:spPr bwMode="auto">
          <a:xfrm>
            <a:off x="5525514" y="348624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4" name="Line 40"/>
          <p:cNvSpPr>
            <a:spLocks noChangeShapeType="1"/>
          </p:cNvSpPr>
          <p:nvPr/>
        </p:nvSpPr>
        <p:spPr bwMode="auto">
          <a:xfrm>
            <a:off x="5314950" y="5943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66" name="Group 42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38665" name="Group 41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38627" name="Rectangle 3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38633" name="Rectangle 9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2" name="Rectangle 1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3" name="Rectangle 1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38644" name="Rectangle 2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38629" name="Rectangle 5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30" name="Rectangle 6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38631" name="Rectangle 7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38632" name="Rectangle 8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44450" y="141288"/>
            <a:ext cx="4908550" cy="671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538667" name="Group 43"/>
          <p:cNvGrpSpPr>
            <a:grpSpLocks/>
          </p:cNvGrpSpPr>
          <p:nvPr/>
        </p:nvGrpSpPr>
        <p:grpSpPr bwMode="auto">
          <a:xfrm>
            <a:off x="989013" y="981075"/>
            <a:ext cx="3709987" cy="2989263"/>
            <a:chOff x="2029" y="152"/>
            <a:chExt cx="2348" cy="1883"/>
          </a:xfrm>
        </p:grpSpPr>
        <p:grpSp>
          <p:nvGrpSpPr>
            <p:cNvPr id="538668" name="Group 44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69" name="Rectangle 45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 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70" name="Rectangle 46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1" name="Rectangle 47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2" name="Rectangle 48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73" name="Text Box 49"/>
            <p:cNvSpPr txBox="1">
              <a:spLocks noChangeArrowheads="1"/>
            </p:cNvSpPr>
            <p:nvPr/>
          </p:nvSpPr>
          <p:spPr bwMode="auto">
            <a:xfrm>
              <a:off x="2029" y="15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4562475" y="-36360"/>
            <a:ext cx="4581525" cy="1461935"/>
          </a:xfrm>
          <a:prstGeom prst="wedgeRoundRectCallout">
            <a:avLst>
              <a:gd name="adj1" fmla="val -85662"/>
              <a:gd name="adj2" fmla="val 105399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dirty="0" smtClean="0"/>
              <a:t>But wait! </a:t>
            </a:r>
            <a:r>
              <a:rPr lang="en-US" sz="1900" dirty="0" err="1" smtClean="0"/>
              <a:t>Circ</a:t>
            </a:r>
            <a:r>
              <a:rPr lang="en-US" sz="1900" dirty="0" smtClean="0"/>
              <a:t> variable</a:t>
            </a:r>
            <a:r>
              <a:rPr lang="en-US" sz="1900" dirty="0" smtClean="0">
                <a:solidFill>
                  <a:srgbClr val="6600CC"/>
                </a:solidFill>
              </a:rPr>
              <a:t> </a:t>
            </a:r>
            <a:r>
              <a:rPr lang="en-US" sz="1900" dirty="0" smtClean="0">
                <a:solidFill>
                  <a:srgbClr val="FF0066"/>
                </a:solidFill>
              </a:rPr>
              <a:t>b</a:t>
            </a:r>
            <a:r>
              <a:rPr lang="en-US" sz="1900" dirty="0" smtClean="0">
                <a:solidFill>
                  <a:srgbClr val="6600CC"/>
                </a:solidFill>
              </a:rPr>
              <a:t> </a:t>
            </a:r>
            <a:r>
              <a:rPr lang="en-US" sz="1900" dirty="0" smtClean="0"/>
              <a:t>is </a:t>
            </a:r>
            <a:r>
              <a:rPr lang="en-US" sz="1900" dirty="0" smtClean="0">
                <a:solidFill>
                  <a:srgbClr val="6600CC"/>
                </a:solidFill>
              </a:rPr>
              <a:t>accessing</a:t>
            </a:r>
            <a:r>
              <a:rPr lang="en-US" sz="1900" dirty="0" smtClean="0"/>
              <a:t> the </a:t>
            </a:r>
            <a:r>
              <a:rPr lang="en-US" sz="1900" dirty="0" smtClean="0">
                <a:solidFill>
                  <a:srgbClr val="6600CC"/>
                </a:solidFill>
              </a:rPr>
              <a:t>private variables/functions </a:t>
            </a:r>
            <a:r>
              <a:rPr lang="en-US" sz="1900" dirty="0" smtClean="0"/>
              <a:t>of </a:t>
            </a:r>
            <a:r>
              <a:rPr lang="en-US" sz="1900" dirty="0" err="1" smtClean="0"/>
              <a:t>Circ</a:t>
            </a:r>
            <a:r>
              <a:rPr lang="en-US" sz="1900" dirty="0" smtClean="0"/>
              <a:t> variable </a:t>
            </a:r>
            <a:r>
              <a:rPr lang="en-US" sz="1900" dirty="0" smtClean="0">
                <a:solidFill>
                  <a:srgbClr val="FF0066"/>
                </a:solidFill>
              </a:rPr>
              <a:t>a</a:t>
            </a:r>
            <a:r>
              <a:rPr lang="en-US" sz="1900" dirty="0" smtClean="0"/>
              <a:t> – isn’t that violating C++ privacy rules?</a:t>
            </a:r>
            <a:endParaRPr lang="en-US" sz="1900" dirty="0">
              <a:solidFill>
                <a:srgbClr val="6600CC"/>
              </a:solidFill>
            </a:endParaRPr>
          </a:p>
        </p:txBody>
      </p:sp>
      <p:sp>
        <p:nvSpPr>
          <p:cNvPr id="538675" name="Line 51"/>
          <p:cNvSpPr>
            <a:spLocks noChangeShapeType="1"/>
          </p:cNvSpPr>
          <p:nvPr/>
        </p:nvSpPr>
        <p:spPr bwMode="auto">
          <a:xfrm>
            <a:off x="1184275" y="18843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02013" y="17605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8678" name="AutoShape 54"/>
          <p:cNvCxnSpPr>
            <a:cxnSpLocks noChangeShapeType="1"/>
            <a:stCxn id="538677" idx="0"/>
            <a:endCxn id="538680" idx="0"/>
          </p:cNvCxnSpPr>
          <p:nvPr/>
        </p:nvCxnSpPr>
        <p:spPr bwMode="auto">
          <a:xfrm rot="5400000" flipH="1" flipV="1">
            <a:off x="4492386" y="704392"/>
            <a:ext cx="103093" cy="2009201"/>
          </a:xfrm>
          <a:prstGeom prst="curvedConnector3">
            <a:avLst>
              <a:gd name="adj1" fmla="val 321742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5411214" y="165744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8681" name="Line 57"/>
          <p:cNvSpPr>
            <a:spLocks noChangeShapeType="1"/>
          </p:cNvSpPr>
          <p:nvPr/>
        </p:nvSpPr>
        <p:spPr bwMode="auto">
          <a:xfrm>
            <a:off x="1374775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5" name="Text Box 61"/>
          <p:cNvSpPr txBox="1">
            <a:spLocks noChangeArrowheads="1"/>
          </p:cNvSpPr>
          <p:nvPr/>
        </p:nvSpPr>
        <p:spPr bwMode="auto">
          <a:xfrm>
            <a:off x="6316089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1390650" y="2543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7" name="Text Box 63"/>
          <p:cNvSpPr txBox="1">
            <a:spLocks noChangeArrowheads="1"/>
          </p:cNvSpPr>
          <p:nvPr/>
        </p:nvSpPr>
        <p:spPr bwMode="auto">
          <a:xfrm>
            <a:off x="724953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88" name="Line 64"/>
          <p:cNvSpPr>
            <a:spLocks noChangeShapeType="1"/>
          </p:cNvSpPr>
          <p:nvPr/>
        </p:nvSpPr>
        <p:spPr bwMode="auto">
          <a:xfrm>
            <a:off x="1390650" y="27574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9" name="Text Box 65"/>
          <p:cNvSpPr txBox="1">
            <a:spLocks noChangeArrowheads="1"/>
          </p:cNvSpPr>
          <p:nvPr/>
        </p:nvSpPr>
        <p:spPr bwMode="auto">
          <a:xfrm>
            <a:off x="83830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90" name="Line 66"/>
          <p:cNvSpPr>
            <a:spLocks noChangeShapeType="1"/>
          </p:cNvSpPr>
          <p:nvPr/>
        </p:nvSpPr>
        <p:spPr bwMode="auto">
          <a:xfrm>
            <a:off x="1219200" y="2962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1" name="Line 67"/>
          <p:cNvSpPr>
            <a:spLocks noChangeShapeType="1"/>
          </p:cNvSpPr>
          <p:nvPr/>
        </p:nvSpPr>
        <p:spPr bwMode="auto">
          <a:xfrm>
            <a:off x="533717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2" name="AutoShape 68"/>
          <p:cNvSpPr>
            <a:spLocks noChangeArrowheads="1"/>
          </p:cNvSpPr>
          <p:nvPr/>
        </p:nvSpPr>
        <p:spPr bwMode="auto">
          <a:xfrm>
            <a:off x="3046413" y="3752850"/>
            <a:ext cx="2432050" cy="1735138"/>
          </a:xfrm>
          <a:prstGeom prst="wedgeRoundRectCallout">
            <a:avLst>
              <a:gd name="adj1" fmla="val 98370"/>
              <a:gd name="adj2" fmla="val 71042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means:</a:t>
            </a:r>
          </a:p>
          <a:p>
            <a:pPr algn="ctr"/>
            <a:r>
              <a:rPr lang="en-US" sz="2000">
                <a:solidFill>
                  <a:srgbClr val="6600CC"/>
                </a:solidFill>
              </a:rPr>
              <a:t>“Initialize variable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>
                <a:solidFill>
                  <a:srgbClr val="6600CC"/>
                </a:solidFill>
              </a:rPr>
              <a:t> based on the value of variable </a:t>
            </a:r>
            <a:r>
              <a:rPr lang="en-US" sz="2000">
                <a:solidFill>
                  <a:schemeClr val="accent2"/>
                </a:solidFill>
              </a:rPr>
              <a:t>a</a:t>
            </a:r>
            <a:r>
              <a:rPr lang="en-US" sz="200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538693" name="Text Box 69"/>
          <p:cNvSpPr txBox="1">
            <a:spLocks noChangeArrowheads="1"/>
          </p:cNvSpPr>
          <p:nvPr/>
        </p:nvSpPr>
        <p:spPr bwMode="auto">
          <a:xfrm>
            <a:off x="350838" y="4608513"/>
            <a:ext cx="4525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This kind of thing is actually pretty useful… It lets us </a:t>
            </a:r>
            <a:r>
              <a:rPr lang="en-US">
                <a:solidFill>
                  <a:srgbClr val="6600CC"/>
                </a:solidFill>
              </a:rPr>
              <a:t>create a new variable</a:t>
            </a:r>
            <a:r>
              <a:rPr lang="en-US"/>
              <a:t> with the same </a:t>
            </a:r>
            <a:r>
              <a:rPr lang="en-US">
                <a:solidFill>
                  <a:srgbClr val="6600CC"/>
                </a:solidFill>
              </a:rPr>
              <a:t>value as an existing variable</a:t>
            </a:r>
            <a:r>
              <a:rPr lang="en-US"/>
              <a:t>.</a:t>
            </a:r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263526" y="2491581"/>
            <a:ext cx="5024432" cy="4366419"/>
          </a:xfrm>
          <a:prstGeom prst="wedgeRoundRectCallout">
            <a:avLst>
              <a:gd name="adj1" fmla="val -73335"/>
              <a:gd name="adj2" fmla="val 59488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Carey says: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That’s not a problem.  Every </a:t>
            </a:r>
            <a:r>
              <a:rPr lang="en-US" sz="1900" dirty="0" err="1" smtClean="0">
                <a:solidFill>
                  <a:srgbClr val="FF0066"/>
                </a:solidFill>
              </a:rPr>
              <a:t>Circ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variable is allowed to “touch” every other </a:t>
            </a:r>
            <a:r>
              <a:rPr lang="en-US" sz="1900" dirty="0" err="1" smtClean="0">
                <a:solidFill>
                  <a:srgbClr val="FF0066"/>
                </a:solidFill>
              </a:rPr>
              <a:t>Circ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variable’s privates –</a:t>
            </a: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rgbClr val="6600CC"/>
                </a:solidFill>
              </a:rPr>
              <a:t>“private” protects one class from another, </a:t>
            </a:r>
            <a:r>
              <a:rPr lang="en-US" sz="1900" i="1" dirty="0" smtClean="0">
                <a:solidFill>
                  <a:srgbClr val="6600CC"/>
                </a:solidFill>
              </a:rPr>
              <a:t>not</a:t>
            </a:r>
            <a:r>
              <a:rPr lang="en-US" sz="1900" dirty="0" smtClean="0">
                <a:solidFill>
                  <a:srgbClr val="6600CC"/>
                </a:solidFill>
              </a:rPr>
              <a:t> one variable from another (of the same class)! 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So every </a:t>
            </a:r>
            <a:r>
              <a:rPr lang="en-US" sz="1900" dirty="0" err="1" smtClean="0">
                <a:solidFill>
                  <a:srgbClr val="FF0066"/>
                </a:solidFill>
              </a:rPr>
              <a:t>CSNerd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object can touch every other </a:t>
            </a:r>
            <a:r>
              <a:rPr lang="en-US" sz="1900" dirty="0" err="1" smtClean="0">
                <a:solidFill>
                  <a:srgbClr val="FF0066"/>
                </a:solidFill>
              </a:rPr>
              <a:t>CSNerd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object’s privates.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But a </a:t>
            </a:r>
            <a:r>
              <a:rPr lang="en-US" sz="1900" dirty="0" err="1" smtClean="0">
                <a:solidFill>
                  <a:srgbClr val="FF0066"/>
                </a:solidFill>
              </a:rPr>
              <a:t>CSNerd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can’t touch an </a:t>
            </a:r>
            <a:r>
              <a:rPr lang="en-US" sz="1900" dirty="0" err="1" smtClean="0">
                <a:solidFill>
                  <a:srgbClr val="FF0066"/>
                </a:solidFill>
              </a:rPr>
              <a:t>EENerd’s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privates (for obvious reasons). 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0.129 -0.465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-2328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06788 -0.465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2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1389 -0.466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46944 -0.0763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2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46806 -0.07708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6476 -0.07616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7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5" grpId="0" animBg="1"/>
      <p:bldP spid="538645" grpId="1" animBg="1"/>
      <p:bldP spid="538653" grpId="0" animBg="1"/>
      <p:bldP spid="538653" grpId="1" animBg="1"/>
      <p:bldP spid="538654" grpId="0"/>
      <p:bldP spid="538654" grpId="1"/>
      <p:bldP spid="538655" grpId="0"/>
      <p:bldP spid="538655" grpId="1"/>
      <p:bldP spid="538656" grpId="0"/>
      <p:bldP spid="538656" grpId="1"/>
      <p:bldP spid="538657" grpId="0" animBg="1"/>
      <p:bldP spid="538657" grpId="1" animBg="1"/>
      <p:bldP spid="538659" grpId="0" animBg="1"/>
      <p:bldP spid="538659" grpId="1" animBg="1"/>
      <p:bldP spid="538660" grpId="0"/>
      <p:bldP spid="538661" grpId="0" animBg="1"/>
      <p:bldP spid="538661" grpId="1" animBg="1"/>
      <p:bldP spid="538662" grpId="0"/>
      <p:bldP spid="538663" grpId="0" animBg="1"/>
      <p:bldP spid="538663" grpId="1" animBg="1"/>
      <p:bldP spid="538664" grpId="0" animBg="1"/>
      <p:bldP spid="538664" grpId="1" animBg="1"/>
      <p:bldP spid="59" grpId="0" animBg="1"/>
      <p:bldP spid="59" grpId="1" animBg="1"/>
      <p:bldP spid="538675" grpId="0" animBg="1"/>
      <p:bldP spid="538675" grpId="1" animBg="1"/>
      <p:bldP spid="538681" grpId="0" animBg="1"/>
      <p:bldP spid="538681" grpId="1" animBg="1"/>
      <p:bldP spid="538685" grpId="0"/>
      <p:bldP spid="538685" grpId="1"/>
      <p:bldP spid="538686" grpId="0" animBg="1"/>
      <p:bldP spid="538686" grpId="1" animBg="1"/>
      <p:bldP spid="538687" grpId="0"/>
      <p:bldP spid="538687" grpId="1"/>
      <p:bldP spid="538688" grpId="0" animBg="1"/>
      <p:bldP spid="538688" grpId="1" animBg="1"/>
      <p:bldP spid="538689" grpId="0"/>
      <p:bldP spid="538689" grpId="1"/>
      <p:bldP spid="538690" grpId="0" animBg="1"/>
      <p:bldP spid="538690" grpId="1" animBg="1"/>
      <p:bldP spid="538691" grpId="0" animBg="1"/>
      <p:bldP spid="538691" grpId="1" animBg="1"/>
      <p:bldP spid="538692" grpId="0" animBg="1"/>
      <p:bldP spid="538692" grpId="1" animBg="1"/>
      <p:bldP spid="538693" grpId="0"/>
      <p:bldP spid="60" grpId="0" uiExpand="1" build="p" animBg="1"/>
      <p:bldP spid="60" grpId="1" build="allAtOnce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CFB9-26AA-494B-AFEE-6F824E49D4BF}" type="slidenum">
              <a:rPr lang="en-US"/>
              <a:pPr/>
              <a:t>57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40696" name="Group 24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40697" name="Group 25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40698" name="Rectangle 26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40699" name="Rectangle 27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0" name="Rectangle 2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1" name="Rectangle 2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40702" name="Rectangle 3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40703" name="Group 31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40704" name="Rectangle 32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5" name="Rectangle 33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40706" name="Rectangle 34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40707" name="Rectangle 35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4843463" y="809625"/>
            <a:ext cx="4314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C++ talk, </a:t>
            </a:r>
            <a:r>
              <a:rPr lang="en-US">
                <a:solidFill>
                  <a:srgbClr val="6600CC"/>
                </a:solidFill>
              </a:rPr>
              <a:t>this function</a:t>
            </a:r>
            <a:r>
              <a:rPr lang="en-US"/>
              <a:t> is called a “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.”</a:t>
            </a:r>
          </a:p>
        </p:txBody>
      </p:sp>
      <p:sp>
        <p:nvSpPr>
          <p:cNvPr id="540731" name="Rectangle 59"/>
          <p:cNvSpPr>
            <a:spLocks noChangeArrowheads="1"/>
          </p:cNvSpPr>
          <p:nvPr/>
        </p:nvSpPr>
        <p:spPr bwMode="auto">
          <a:xfrm>
            <a:off x="255588" y="3913188"/>
            <a:ext cx="4386262" cy="1635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2" name="Text Box 60"/>
          <p:cNvSpPr txBox="1">
            <a:spLocks noChangeArrowheads="1"/>
          </p:cNvSpPr>
          <p:nvPr/>
        </p:nvSpPr>
        <p:spPr bwMode="auto">
          <a:xfrm>
            <a:off x="4924425" y="1884363"/>
            <a:ext cx="43148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 is a</a:t>
            </a:r>
          </a:p>
          <a:p>
            <a:pPr algn="ctr"/>
            <a:r>
              <a:rPr lang="en-US"/>
              <a:t> constructor function</a:t>
            </a:r>
          </a:p>
          <a:p>
            <a:pPr algn="ctr"/>
            <a:r>
              <a:rPr lang="en-US"/>
              <a:t>that is used to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initialize a new variable </a:t>
            </a:r>
            <a:r>
              <a:rPr lang="en-US"/>
              <a:t>from</a:t>
            </a:r>
          </a:p>
          <a:p>
            <a:pPr algn="ctr"/>
            <a:r>
              <a:rPr lang="en-US"/>
              <a:t> an </a:t>
            </a:r>
            <a:r>
              <a:rPr lang="en-US">
                <a:solidFill>
                  <a:srgbClr val="6600CC"/>
                </a:solidFill>
              </a:rPr>
              <a:t>existing variable</a:t>
            </a:r>
          </a:p>
          <a:p>
            <a:pPr algn="ctr"/>
            <a:r>
              <a:rPr lang="en-US"/>
              <a:t>of the same type.</a:t>
            </a: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6602413" y="3359150"/>
            <a:ext cx="1706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5" name="Rectangle 63"/>
          <p:cNvSpPr>
            <a:spLocks noChangeArrowheads="1"/>
          </p:cNvSpPr>
          <p:nvPr/>
        </p:nvSpPr>
        <p:spPr bwMode="auto">
          <a:xfrm>
            <a:off x="6200775" y="5743575"/>
            <a:ext cx="404813" cy="4302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6" name="Line 64"/>
          <p:cNvSpPr>
            <a:spLocks noChangeShapeType="1"/>
          </p:cNvSpPr>
          <p:nvPr/>
        </p:nvSpPr>
        <p:spPr bwMode="auto">
          <a:xfrm flipV="1">
            <a:off x="6165850" y="3733800"/>
            <a:ext cx="2359025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6226175" y="5218113"/>
            <a:ext cx="404813" cy="4302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8" name="Line 66"/>
          <p:cNvSpPr>
            <a:spLocks noChangeShapeType="1"/>
          </p:cNvSpPr>
          <p:nvPr/>
        </p:nvSpPr>
        <p:spPr bwMode="auto">
          <a:xfrm>
            <a:off x="5891213" y="5513388"/>
            <a:ext cx="0" cy="350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/>
      <p:bldP spid="540731" grpId="0" animBg="1"/>
      <p:bldP spid="540732" grpId="0" uiExpand="1" build="p"/>
      <p:bldP spid="540733" grpId="0" animBg="1"/>
      <p:bldP spid="540735" grpId="0" animBg="1"/>
      <p:bldP spid="540736" grpId="0" animBg="1"/>
      <p:bldP spid="540737" grpId="0" animBg="1"/>
      <p:bldP spid="54073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6DD-6F4F-4EF1-9BC7-A3BB013AFE97}" type="slidenum">
              <a:rPr lang="en-US"/>
              <a:pPr/>
              <a:t>58</a:t>
            </a:fld>
            <a:endParaRPr lang="en-US"/>
          </a:p>
        </p:txBody>
      </p:sp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448520" name="Group 8"/>
          <p:cNvGrpSpPr>
            <a:grpSpLocks/>
          </p:cNvGrpSpPr>
          <p:nvPr/>
        </p:nvGrpSpPr>
        <p:grpSpPr bwMode="auto">
          <a:xfrm>
            <a:off x="5664200" y="1143000"/>
            <a:ext cx="3632200" cy="2563813"/>
            <a:chOff x="2976" y="1094"/>
            <a:chExt cx="3024" cy="1273"/>
          </a:xfrm>
        </p:grpSpPr>
        <p:sp>
          <p:nvSpPr>
            <p:cNvPr id="448521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a(1,1,5);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b.GetArea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5622925" y="3883025"/>
            <a:ext cx="3194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Copy Constructor is just like a regular constructor.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5562600" y="5213350"/>
            <a:ext cx="3194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However, it takes another </a:t>
            </a:r>
            <a:r>
              <a:rPr lang="en-US" sz="2000">
                <a:solidFill>
                  <a:srgbClr val="990000"/>
                </a:solidFill>
              </a:rPr>
              <a:t>instance</a:t>
            </a:r>
            <a:r>
              <a:rPr lang="en-US" sz="2000"/>
              <a:t> of the same class as a parameter instead of </a:t>
            </a:r>
            <a:r>
              <a:rPr lang="en-US" sz="2000">
                <a:solidFill>
                  <a:srgbClr val="990000"/>
                </a:solidFill>
              </a:rPr>
              <a:t>regular values</a:t>
            </a:r>
            <a:r>
              <a:rPr lang="en-US" sz="2000"/>
              <a:t>.</a:t>
            </a:r>
          </a:p>
        </p:txBody>
      </p:sp>
      <p:sp>
        <p:nvSpPr>
          <p:cNvPr id="448526" name="Rectangle 14"/>
          <p:cNvSpPr>
            <a:spLocks noChangeArrowheads="1"/>
          </p:cNvSpPr>
          <p:nvPr/>
        </p:nvSpPr>
        <p:spPr bwMode="auto">
          <a:xfrm>
            <a:off x="1193800" y="3035300"/>
            <a:ext cx="26289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7" name="Line 15"/>
          <p:cNvSpPr>
            <a:spLocks noChangeShapeType="1"/>
          </p:cNvSpPr>
          <p:nvPr/>
        </p:nvSpPr>
        <p:spPr bwMode="auto">
          <a:xfrm flipV="1">
            <a:off x="6705600" y="5867400"/>
            <a:ext cx="1131888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9" name="Rectangle 17"/>
          <p:cNvSpPr>
            <a:spLocks noChangeArrowheads="1"/>
          </p:cNvSpPr>
          <p:nvPr/>
        </p:nvSpPr>
        <p:spPr bwMode="auto">
          <a:xfrm>
            <a:off x="1168400" y="1955800"/>
            <a:ext cx="34036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30" name="Line 18"/>
          <p:cNvSpPr>
            <a:spLocks noChangeShapeType="1"/>
          </p:cNvSpPr>
          <p:nvPr/>
        </p:nvSpPr>
        <p:spPr bwMode="auto">
          <a:xfrm flipV="1">
            <a:off x="6159500" y="6781800"/>
            <a:ext cx="191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3" grpId="0"/>
      <p:bldP spid="448524" grpId="0"/>
      <p:bldP spid="448526" grpId="0" animBg="1"/>
      <p:bldP spid="448527" grpId="0" animBg="1"/>
      <p:bldP spid="448529" grpId="0" animBg="1"/>
      <p:bldP spid="44853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C7C8-7A01-4AFE-B517-18B3A34ADD1E}" type="slidenum">
              <a:rPr lang="en-US"/>
              <a:pPr/>
              <a:t>59</a:t>
            </a:fld>
            <a:endParaRPr lang="en-US"/>
          </a:p>
        </p:txBody>
      </p:sp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63538" y="3190875"/>
            <a:ext cx="3324225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endParaRPr lang="en-US" sz="500" b="1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5586413" y="117475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should</a:t>
            </a:r>
            <a:r>
              <a:rPr lang="en-US" i="1"/>
              <a:t>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const</a:t>
            </a:r>
            <a:r>
              <a:rPr lang="en-US"/>
              <a:t>!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1155700" y="3041650"/>
            <a:ext cx="817563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5518150" y="2673350"/>
            <a:ext cx="3579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must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a reference</a:t>
            </a:r>
            <a:r>
              <a:rPr lang="en-US"/>
              <a:t>!</a:t>
            </a:r>
          </a:p>
        </p:txBody>
      </p:sp>
      <p:sp>
        <p:nvSpPr>
          <p:cNvPr id="542740" name="Rectangle 20"/>
          <p:cNvSpPr>
            <a:spLocks noChangeArrowheads="1"/>
          </p:cNvSpPr>
          <p:nvPr/>
        </p:nvSpPr>
        <p:spPr bwMode="auto">
          <a:xfrm>
            <a:off x="2601913" y="3046413"/>
            <a:ext cx="29845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1" name="Text Box 21"/>
          <p:cNvSpPr txBox="1">
            <a:spLocks noChangeArrowheads="1"/>
          </p:cNvSpPr>
          <p:nvPr/>
        </p:nvSpPr>
        <p:spPr bwMode="auto">
          <a:xfrm>
            <a:off x="5497513" y="4146550"/>
            <a:ext cx="3554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type</a:t>
            </a:r>
            <a:r>
              <a:rPr lang="en-US"/>
              <a:t> of your parameter must be the </a:t>
            </a:r>
            <a:r>
              <a:rPr lang="en-US">
                <a:solidFill>
                  <a:srgbClr val="6600CC"/>
                </a:solidFill>
              </a:rPr>
              <a:t>same type as the class itself</a:t>
            </a:r>
            <a:r>
              <a:rPr lang="en-US"/>
              <a:t>!</a:t>
            </a:r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1984375" y="3038475"/>
            <a:ext cx="668338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3" name="AutoShape 23"/>
          <p:cNvSpPr>
            <a:spLocks noChangeArrowheads="1"/>
          </p:cNvSpPr>
          <p:nvPr/>
        </p:nvSpPr>
        <p:spPr bwMode="auto">
          <a:xfrm>
            <a:off x="1447800" y="914400"/>
            <a:ext cx="3305175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is a </a:t>
            </a:r>
            <a:r>
              <a:rPr lang="en-US" sz="2000">
                <a:solidFill>
                  <a:srgbClr val="6600CC"/>
                </a:solidFill>
              </a:rPr>
              <a:t>promise</a:t>
            </a:r>
            <a:r>
              <a:rPr lang="en-US" sz="2000"/>
              <a:t> that you </a:t>
            </a:r>
            <a:r>
              <a:rPr lang="en-US" sz="2000">
                <a:solidFill>
                  <a:srgbClr val="6600CC"/>
                </a:solidFill>
              </a:rPr>
              <a:t>won’t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oldVar</a:t>
            </a:r>
            <a:r>
              <a:rPr lang="en-US" sz="2000"/>
              <a:t> while constructing your new variable!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615950" y="3308350"/>
            <a:ext cx="454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oldVar.m_x = 10; // error ‘cause of const</a:t>
            </a:r>
          </a:p>
        </p:txBody>
      </p:sp>
      <p:sp>
        <p:nvSpPr>
          <p:cNvPr id="542745" name="AutoShape 25"/>
          <p:cNvSpPr>
            <a:spLocks noChangeArrowheads="1"/>
          </p:cNvSpPr>
          <p:nvPr/>
        </p:nvSpPr>
        <p:spPr bwMode="auto">
          <a:xfrm>
            <a:off x="2628900" y="874713"/>
            <a:ext cx="3305175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one’s a bit more difficult to explain right now.</a:t>
            </a:r>
          </a:p>
          <a:p>
            <a:pPr algn="ctr"/>
            <a:endParaRPr lang="en-US" sz="1000"/>
          </a:p>
          <a:p>
            <a:pPr algn="ctr"/>
            <a:r>
              <a:rPr lang="en-US" sz="2000"/>
              <a:t>For now, just make sure you use an &amp;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1" grpId="0"/>
      <p:bldP spid="542738" grpId="0" animBg="1"/>
      <p:bldP spid="542738" grpId="1" animBg="1"/>
      <p:bldP spid="542739" grpId="0"/>
      <p:bldP spid="542740" grpId="0" animBg="1"/>
      <p:bldP spid="542740" grpId="1" animBg="1"/>
      <p:bldP spid="542741" grpId="0"/>
      <p:bldP spid="542742" grpId="0" animBg="1"/>
      <p:bldP spid="542742" grpId="1" animBg="1"/>
      <p:bldP spid="542743" grpId="0" animBg="1"/>
      <p:bldP spid="542743" grpId="1" animBg="1"/>
      <p:bldP spid="542744" grpId="0"/>
      <p:bldP spid="542744" grpId="1"/>
      <p:bldP spid="542745" grpId="0" animBg="1"/>
      <p:bldP spid="5427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883F-E3D8-4734-8B69-20D0BDB60C77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Ok, So What’s a Pointer?</a:t>
            </a:r>
            <a:endParaRPr lang="en-US" dirty="0"/>
          </a:p>
        </p:txBody>
      </p:sp>
      <p:grpSp>
        <p:nvGrpSpPr>
          <p:cNvPr id="357390" name="Group 14"/>
          <p:cNvGrpSpPr>
            <a:grpSpLocks/>
          </p:cNvGrpSpPr>
          <p:nvPr/>
        </p:nvGrpSpPr>
        <p:grpSpPr bwMode="auto">
          <a:xfrm>
            <a:off x="5090184" y="2731807"/>
            <a:ext cx="2544765" cy="647700"/>
            <a:chOff x="3053" y="1920"/>
            <a:chExt cx="1603" cy="815"/>
          </a:xfrm>
        </p:grpSpPr>
        <p:grpSp>
          <p:nvGrpSpPr>
            <p:cNvPr id="357391" name="Group 15"/>
            <p:cNvGrpSpPr>
              <a:grpSpLocks/>
            </p:cNvGrpSpPr>
            <p:nvPr/>
          </p:nvGrpSpPr>
          <p:grpSpPr bwMode="auto">
            <a:xfrm>
              <a:off x="3053" y="1920"/>
              <a:ext cx="1603" cy="768"/>
              <a:chOff x="3053" y="1920"/>
              <a:chExt cx="1603" cy="768"/>
            </a:xfrm>
          </p:grpSpPr>
          <p:sp>
            <p:nvSpPr>
              <p:cNvPr id="357392" name="Text Box 16"/>
              <p:cNvSpPr txBox="1">
                <a:spLocks noChangeArrowheads="1"/>
              </p:cNvSpPr>
              <p:nvPr/>
            </p:nvSpPr>
            <p:spPr bwMode="auto">
              <a:xfrm>
                <a:off x="3053" y="1934"/>
                <a:ext cx="1050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smtClean="0">
                    <a:solidFill>
                      <a:srgbClr val="006666"/>
                    </a:solidFill>
                  </a:rPr>
                  <a:t>chickens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06979" y="4128595"/>
            <a:ext cx="1528765" cy="2638428"/>
            <a:chOff x="5956297" y="3918991"/>
            <a:chExt cx="1528765" cy="2638428"/>
          </a:xfrm>
        </p:grpSpPr>
        <p:grpSp>
          <p:nvGrpSpPr>
            <p:cNvPr id="357397" name="Group 21"/>
            <p:cNvGrpSpPr>
              <a:grpSpLocks/>
            </p:cNvGrpSpPr>
            <p:nvPr/>
          </p:nvGrpSpPr>
          <p:grpSpPr bwMode="auto">
            <a:xfrm>
              <a:off x="5956297" y="3918991"/>
              <a:ext cx="1528765" cy="704850"/>
              <a:chOff x="3381" y="786"/>
              <a:chExt cx="963" cy="444"/>
            </a:xfrm>
          </p:grpSpPr>
          <p:sp>
            <p:nvSpPr>
              <p:cNvPr id="357398" name="Text Box 22"/>
              <p:cNvSpPr txBox="1">
                <a:spLocks noChangeArrowheads="1"/>
              </p:cNvSpPr>
              <p:nvPr/>
            </p:nvSpPr>
            <p:spPr bwMode="auto">
              <a:xfrm>
                <a:off x="3381" y="786"/>
                <a:ext cx="4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</a:t>
                </a:r>
                <a:r>
                  <a:rPr lang="en-US" sz="2000" dirty="0" smtClean="0">
                    <a:solidFill>
                      <a:srgbClr val="006666"/>
                    </a:solidFill>
                  </a:rPr>
                  <a:t>p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9" name="Rectangle 23"/>
              <p:cNvSpPr>
                <a:spLocks noChangeArrowheads="1"/>
              </p:cNvSpPr>
              <p:nvPr/>
            </p:nvSpPr>
            <p:spPr bwMode="auto">
              <a:xfrm>
                <a:off x="3816" y="876"/>
                <a:ext cx="528" cy="354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1000" dirty="0"/>
              </a:p>
            </p:txBody>
          </p:sp>
        </p:grp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7218363" y="6100219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1690189"/>
            <a:ext cx="2216011" cy="3826235"/>
            <a:chOff x="6781800" y="1690189"/>
            <a:chExt cx="2216011" cy="3826235"/>
          </a:xfrm>
        </p:grpSpPr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00001006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00001008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00001010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357386" name="Rectangle 10"/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Rectangle 11"/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42"/>
            <p:cNvGrpSpPr>
              <a:grpSpLocks/>
            </p:cNvGrpSpPr>
            <p:nvPr/>
          </p:nvGrpSpPr>
          <p:grpSpPr bwMode="auto">
            <a:xfrm>
              <a:off x="7772400" y="1690189"/>
              <a:ext cx="1143000" cy="990600"/>
              <a:chOff x="124" y="4320"/>
              <a:chExt cx="1536" cy="1574"/>
            </a:xfrm>
          </p:grpSpPr>
          <p:pic>
            <p:nvPicPr>
              <p:cNvPr id="34" name="Picture 4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" y="4320"/>
                <a:ext cx="1536" cy="1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" name="Rectangle 44"/>
              <p:cNvSpPr>
                <a:spLocks noChangeArrowheads="1"/>
              </p:cNvSpPr>
              <p:nvPr/>
            </p:nvSpPr>
            <p:spPr bwMode="auto">
              <a:xfrm rot="-128044">
                <a:off x="134" y="4924"/>
                <a:ext cx="1084" cy="288"/>
              </a:xfrm>
              <a:prstGeom prst="rect">
                <a:avLst/>
              </a:prstGeom>
              <a:solidFill>
                <a:srgbClr val="00353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990600" y="3281829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981808" y="4251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26655" y="4011700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985995" y="4785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2200" y="838200"/>
            <a:ext cx="2944906" cy="1293330"/>
          </a:xfrm>
          <a:prstGeom prst="wedgeRoundRectCallout">
            <a:avLst>
              <a:gd name="adj1" fmla="val -23179"/>
              <a:gd name="adj2" fmla="val 1088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regular variable… and I hold a regular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value!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27542" y="5235665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p;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978782" y="54717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3883217" y="4647943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pointer variable… and all I can hold are the addresses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other variables!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996588" y="60544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3928042" y="4648200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 right now I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hold a value of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1000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the address of the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“chickens”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84" y="1752600"/>
            <a:ext cx="5654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A </a:t>
            </a:r>
            <a:r>
              <a:rPr lang="en-US" sz="2000" dirty="0" smtClean="0">
                <a:solidFill>
                  <a:srgbClr val="990000"/>
                </a:solidFill>
                <a:ea typeface="MS Mincho" pitchFamily="49" charset="-128"/>
              </a:rPr>
              <a:t>pointer variable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is a special kind of variable that holds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another variable’s address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instead of a regular value.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33367" y="864676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A50021"/>
                </a:solidFill>
                <a:ea typeface="MS Mincho" pitchFamily="49" charset="-128"/>
              </a:rPr>
              <a:t>Regular variables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(like floats and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ints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) just hold simple values like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3.14159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or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42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.</a:t>
            </a:r>
            <a:endParaRPr lang="en-US" sz="2000" dirty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3227294" y="3532848"/>
            <a:ext cx="2944906" cy="1938896"/>
          </a:xfrm>
          <a:prstGeom prst="wedgeRoundRectCallout">
            <a:avLst>
              <a:gd name="adj1" fmla="val 73934"/>
              <a:gd name="adj2" fmla="val 3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Another way to say this is: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6600CC"/>
                </a:solidFill>
              </a:rPr>
              <a:t>“p points to address 1000”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7380" grpId="0" animBg="1"/>
      <p:bldP spid="357380" grpId="1" animBg="1"/>
      <p:bldP spid="2" grpId="0"/>
      <p:bldP spid="43" grpId="0" animBg="1"/>
      <p:bldP spid="43" grpId="1" animBg="1"/>
      <p:bldP spid="357403" grpId="0" animBg="1"/>
      <p:bldP spid="4" grpId="0" animBg="1"/>
      <p:bldP spid="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1" grpId="1" animBg="1"/>
      <p:bldP spid="5" grpId="0"/>
      <p:bldP spid="6" grpId="0"/>
      <p:bldP spid="55" grpId="0" animBg="1"/>
      <p:bldP spid="5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5D09-501E-48F7-88C9-B6DE7B8F9187}" type="slidenum">
              <a:rPr lang="en-US"/>
              <a:pPr/>
              <a:t>60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5483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5302250" y="187325"/>
            <a:ext cx="384175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Oh, C++ also allows you to use a simpler syntax…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Instead of writing: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which is ugly…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You can write: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 = a;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It does exactly the same thing! It </a:t>
            </a:r>
            <a:r>
              <a:rPr lang="en-US" sz="2200">
                <a:solidFill>
                  <a:srgbClr val="6600CC"/>
                </a:solidFill>
              </a:rPr>
              <a:t>defines a new variable b</a:t>
            </a:r>
            <a:r>
              <a:rPr lang="en-US" sz="2200">
                <a:solidFill>
                  <a:schemeClr val="tx1"/>
                </a:solidFill>
              </a:rPr>
              <a:t> and then</a:t>
            </a:r>
            <a:r>
              <a:rPr lang="en-US" sz="2200">
                <a:solidFill>
                  <a:srgbClr val="6600CC"/>
                </a:solidFill>
              </a:rPr>
              <a:t> calls the copy constructor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5599113" y="50895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5738813" y="6162675"/>
            <a:ext cx="2576512" cy="387350"/>
          </a:xfrm>
          <a:prstGeom prst="rect">
            <a:avLst/>
          </a:prstGeom>
          <a:solidFill>
            <a:srgbClr val="E7E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rgbClr val="6600CC"/>
                </a:solidFill>
              </a:rPr>
              <a:t>   Circ b = a; // same!</a:t>
            </a:r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5781675" y="63420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>
            <a:off x="1397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build="p"/>
      <p:bldP spid="546827" grpId="0" animBg="1"/>
      <p:bldP spid="546828" grpId="0" animBg="1"/>
      <p:bldP spid="546829" grpId="0" animBg="1"/>
      <p:bldP spid="546829" grpId="1" animBg="1"/>
      <p:bldP spid="546830" grpId="0" animBg="1"/>
      <p:bldP spid="54683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8FF-3AE9-49C8-BBA6-859A964E6FAF}" type="slidenum">
              <a:rPr lang="en-US"/>
              <a:pPr/>
              <a:t>61</a:t>
            </a:fld>
            <a:endParaRPr lang="en-US"/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5448300" y="1163638"/>
            <a:ext cx="36480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The copy constructor is not just used when you initialize a new variable from an existing one:</a:t>
            </a:r>
          </a:p>
          <a:p>
            <a:pPr algn="ctr"/>
            <a:endParaRPr lang="en-US" sz="2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343525" y="3703638"/>
            <a:ext cx="3648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It’s used </a:t>
            </a:r>
            <a:r>
              <a:rPr lang="en-US" sz="2200" i="1">
                <a:solidFill>
                  <a:srgbClr val="FF0000"/>
                </a:solidFill>
              </a:rPr>
              <a:t>any time</a:t>
            </a:r>
            <a:r>
              <a:rPr lang="en-US" sz="2200"/>
              <a:t> you make a new copy of an existing class variable.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334000" y="5105400"/>
            <a:ext cx="36480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Can anyone think of other times when a copy constructor would be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/>
      <p:bldP spid="452617" grpId="0"/>
      <p:bldP spid="4526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1D38-CEB9-4182-8510-03512A2F291A}" type="slidenum">
              <a:rPr lang="en-US"/>
              <a:pPr/>
              <a:t>62</a:t>
            </a:fld>
            <a:endParaRPr lang="en-US"/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5664200" y="1138238"/>
            <a:ext cx="3756025" cy="3357562"/>
            <a:chOff x="2976" y="1094"/>
            <a:chExt cx="3024" cy="1265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foo(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temp)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Area is: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temp.GetArea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 </a:t>
              </a:r>
            </a:p>
            <a:p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a(1,2,10);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foo(a);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5727700" y="3473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30" name="Group 74"/>
          <p:cNvGrpSpPr>
            <a:grpSpLocks/>
          </p:cNvGrpSpPr>
          <p:nvPr/>
        </p:nvGrpSpPr>
        <p:grpSpPr bwMode="auto">
          <a:xfrm>
            <a:off x="152400" y="1076325"/>
            <a:ext cx="5410200" cy="5737225"/>
            <a:chOff x="96" y="678"/>
            <a:chExt cx="3408" cy="3614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4729" name="Group 73"/>
            <p:cNvGrpSpPr>
              <a:grpSpLocks/>
            </p:cNvGrpSpPr>
            <p:nvPr/>
          </p:nvGrpSpPr>
          <p:grpSpPr bwMode="auto">
            <a:xfrm>
              <a:off x="96" y="678"/>
              <a:ext cx="3408" cy="3614"/>
              <a:chOff x="96" y="678"/>
              <a:chExt cx="3408" cy="3614"/>
            </a:xfrm>
          </p:grpSpPr>
          <p:sp>
            <p:nvSpPr>
              <p:cNvPr id="454660" name="Rectangle 4"/>
              <p:cNvSpPr>
                <a:spLocks noChangeArrowheads="1"/>
              </p:cNvSpPr>
              <p:nvPr/>
            </p:nvSpPr>
            <p:spPr bwMode="auto">
              <a:xfrm>
                <a:off x="96" y="678"/>
                <a:ext cx="3408" cy="3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Circ(float x, float y, float r)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m_x = x; m_y = y; m_rad = r;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  return(3.14159*m_rad*m_rad);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000" b="1">
                    <a:solidFill>
                      <a:schemeClr val="tx1"/>
                    </a:solidFill>
                    <a:latin typeface="Times New Roman"/>
                    <a:cs typeface="Courier New" pitchFamily="49" charset="0"/>
                  </a:rPr>
                  <a:t> </a:t>
                </a:r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661" name="Text Box 5"/>
              <p:cNvSpPr txBox="1">
                <a:spLocks noChangeArrowheads="1"/>
              </p:cNvSpPr>
              <p:nvPr/>
            </p:nvSpPr>
            <p:spPr bwMode="auto">
              <a:xfrm>
                <a:off x="226" y="1883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Circ(</a:t>
                </a:r>
              </a:p>
            </p:txBody>
          </p:sp>
          <p:sp>
            <p:nvSpPr>
              <p:cNvPr id="454662" name="Text Box 6"/>
              <p:cNvSpPr txBox="1">
                <a:spLocks noChangeArrowheads="1"/>
              </p:cNvSpPr>
              <p:nvPr/>
            </p:nvSpPr>
            <p:spPr bwMode="auto">
              <a:xfrm>
                <a:off x="691" y="1888"/>
                <a:ext cx="1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const Circ &amp; oldVar)</a:t>
                </a:r>
              </a:p>
            </p:txBody>
          </p:sp>
          <p:sp>
            <p:nvSpPr>
              <p:cNvPr id="454663" name="Text Box 7"/>
              <p:cNvSpPr txBox="1">
                <a:spLocks noChangeArrowheads="1"/>
              </p:cNvSpPr>
              <p:nvPr/>
            </p:nvSpPr>
            <p:spPr bwMode="auto">
              <a:xfrm>
                <a:off x="229" y="2046"/>
                <a:ext cx="2094" cy="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oldVar.m_x;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oldVar.m_y;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oldVar.m_rad;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</p:grpSp>
      <p:sp>
        <p:nvSpPr>
          <p:cNvPr id="454731" name="Text Box 75"/>
          <p:cNvSpPr txBox="1">
            <a:spLocks noChangeArrowheads="1"/>
          </p:cNvSpPr>
          <p:nvPr/>
        </p:nvSpPr>
        <p:spPr bwMode="auto">
          <a:xfrm>
            <a:off x="5334000" y="4572000"/>
            <a:ext cx="36480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Here’s a simple program that </a:t>
            </a:r>
            <a:r>
              <a:rPr lang="en-US" sz="2200">
                <a:solidFill>
                  <a:srgbClr val="6600CC"/>
                </a:solidFill>
              </a:rPr>
              <a:t>passes a circle</a:t>
            </a:r>
            <a:r>
              <a:rPr lang="en-US" sz="2200"/>
              <a:t> to a function…</a:t>
            </a:r>
            <a:br>
              <a:rPr lang="en-US" sz="2200"/>
            </a:br>
            <a:r>
              <a:rPr lang="en-US" sz="800"/>
              <a:t> </a:t>
            </a:r>
            <a:br>
              <a:rPr lang="en-US" sz="800"/>
            </a:br>
            <a:r>
              <a:rPr lang="en-US" sz="2200"/>
              <a:t>Any guesses if/when the </a:t>
            </a:r>
            <a:r>
              <a:rPr lang="en-US" sz="2200">
                <a:solidFill>
                  <a:srgbClr val="6600CC"/>
                </a:solidFill>
              </a:rPr>
              <a:t>copy constructor</a:t>
            </a:r>
            <a:r>
              <a:rPr lang="en-US" sz="2200"/>
              <a:t> is called?</a:t>
            </a:r>
          </a:p>
        </p:txBody>
      </p:sp>
      <p:sp>
        <p:nvSpPr>
          <p:cNvPr id="454732" name="Rectangle 76"/>
          <p:cNvSpPr>
            <a:spLocks noChangeArrowheads="1"/>
          </p:cNvSpPr>
          <p:nvPr/>
        </p:nvSpPr>
        <p:spPr bwMode="auto">
          <a:xfrm>
            <a:off x="0" y="995363"/>
            <a:ext cx="5387975" cy="5835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4721" name="Group 65"/>
          <p:cNvGrpSpPr>
            <a:grpSpLocks/>
          </p:cNvGrpSpPr>
          <p:nvPr/>
        </p:nvGrpSpPr>
        <p:grpSpPr bwMode="auto">
          <a:xfrm>
            <a:off x="1563688" y="3608388"/>
            <a:ext cx="3709987" cy="2989262"/>
            <a:chOff x="2029" y="152"/>
            <a:chExt cx="2348" cy="1883"/>
          </a:xfrm>
        </p:grpSpPr>
        <p:grpSp>
          <p:nvGrpSpPr>
            <p:cNvPr id="454722" name="Group 66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23" name="Rectangle 67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24" name="Rectangle 68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27" name="Text Box 71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54734" name="Line 78"/>
          <p:cNvSpPr>
            <a:spLocks noChangeShapeType="1"/>
          </p:cNvSpPr>
          <p:nvPr/>
        </p:nvSpPr>
        <p:spPr bwMode="auto">
          <a:xfrm>
            <a:off x="1765300" y="4540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5" name="Text Box 79"/>
          <p:cNvSpPr txBox="1">
            <a:spLocks noChangeArrowheads="1"/>
          </p:cNvSpPr>
          <p:nvPr/>
        </p:nvSpPr>
        <p:spPr bwMode="auto">
          <a:xfrm>
            <a:off x="2633663" y="60531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36" name="Line 80"/>
          <p:cNvSpPr>
            <a:spLocks noChangeShapeType="1"/>
          </p:cNvSpPr>
          <p:nvPr/>
        </p:nvSpPr>
        <p:spPr bwMode="auto">
          <a:xfrm>
            <a:off x="1954213" y="49609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7" name="Text Box 81"/>
          <p:cNvSpPr txBox="1">
            <a:spLocks noChangeArrowheads="1"/>
          </p:cNvSpPr>
          <p:nvPr/>
        </p:nvSpPr>
        <p:spPr bwMode="auto">
          <a:xfrm>
            <a:off x="3530600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38" name="Line 82"/>
          <p:cNvSpPr>
            <a:spLocks noChangeShapeType="1"/>
          </p:cNvSpPr>
          <p:nvPr/>
        </p:nvSpPr>
        <p:spPr bwMode="auto">
          <a:xfrm>
            <a:off x="1971675" y="5197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9" name="Text Box 83"/>
          <p:cNvSpPr txBox="1">
            <a:spLocks noChangeArrowheads="1"/>
          </p:cNvSpPr>
          <p:nvPr/>
        </p:nvSpPr>
        <p:spPr bwMode="auto">
          <a:xfrm>
            <a:off x="4686300" y="60420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40" name="Line 84"/>
          <p:cNvSpPr>
            <a:spLocks noChangeShapeType="1"/>
          </p:cNvSpPr>
          <p:nvPr/>
        </p:nvSpPr>
        <p:spPr bwMode="auto">
          <a:xfrm>
            <a:off x="1971675" y="5378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41" name="Line 85"/>
          <p:cNvSpPr>
            <a:spLocks noChangeShapeType="1"/>
          </p:cNvSpPr>
          <p:nvPr/>
        </p:nvSpPr>
        <p:spPr bwMode="auto">
          <a:xfrm>
            <a:off x="5692775" y="4048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689" name="Rectangle 33"/>
          <p:cNvSpPr>
            <a:spLocks noChangeArrowheads="1"/>
          </p:cNvSpPr>
          <p:nvPr/>
        </p:nvSpPr>
        <p:spPr bwMode="auto">
          <a:xfrm>
            <a:off x="0" y="1828800"/>
            <a:ext cx="4802188" cy="1733550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Wait a second!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We’re </a:t>
            </a:r>
            <a:r>
              <a:rPr lang="en-US">
                <a:solidFill>
                  <a:schemeClr val="accent2"/>
                </a:solidFill>
              </a:rPr>
              <a:t>creating a new variable </a:t>
            </a:r>
            <a:r>
              <a:rPr lang="en-US"/>
              <a:t>called </a:t>
            </a:r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copying the value</a:t>
            </a:r>
            <a:r>
              <a:rPr lang="en-US"/>
              <a:t> of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into it! Hmmm!!!</a:t>
            </a:r>
          </a:p>
        </p:txBody>
      </p:sp>
      <p:sp>
        <p:nvSpPr>
          <p:cNvPr id="454742" name="Line 86"/>
          <p:cNvSpPr>
            <a:spLocks noChangeShapeType="1"/>
          </p:cNvSpPr>
          <p:nvPr/>
        </p:nvSpPr>
        <p:spPr bwMode="auto">
          <a:xfrm flipV="1">
            <a:off x="6646863" y="1520825"/>
            <a:ext cx="1046162" cy="2417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743" name="Line 87"/>
          <p:cNvSpPr>
            <a:spLocks noChangeShapeType="1"/>
          </p:cNvSpPr>
          <p:nvPr/>
        </p:nvSpPr>
        <p:spPr bwMode="auto">
          <a:xfrm>
            <a:off x="5457825" y="139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45" name="Group 89"/>
          <p:cNvGrpSpPr>
            <a:grpSpLocks/>
          </p:cNvGrpSpPr>
          <p:nvPr/>
        </p:nvGrpSpPr>
        <p:grpSpPr bwMode="auto">
          <a:xfrm>
            <a:off x="115888" y="533400"/>
            <a:ext cx="4246562" cy="2989263"/>
            <a:chOff x="1691" y="152"/>
            <a:chExt cx="2686" cy="1883"/>
          </a:xfrm>
        </p:grpSpPr>
        <p:grpSp>
          <p:nvGrpSpPr>
            <p:cNvPr id="454746" name="Group 90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47" name="Rectangle 91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48" name="Rectangle 92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9" name="Rectangle 93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50" name="Rectangle 94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51" name="Text Box 95"/>
            <p:cNvSpPr txBox="1">
              <a:spLocks noChangeArrowheads="1"/>
            </p:cNvSpPr>
            <p:nvPr/>
          </p:nvSpPr>
          <p:spPr bwMode="auto">
            <a:xfrm>
              <a:off x="1691" y="152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temp            </a:t>
              </a:r>
            </a:p>
          </p:txBody>
        </p:sp>
      </p:grpSp>
      <p:sp>
        <p:nvSpPr>
          <p:cNvPr id="454752" name="Line 96"/>
          <p:cNvSpPr>
            <a:spLocks noChangeShapeType="1"/>
          </p:cNvSpPr>
          <p:nvPr/>
        </p:nvSpPr>
        <p:spPr bwMode="auto">
          <a:xfrm>
            <a:off x="835025" y="1444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3" name="Text Box 97"/>
          <p:cNvSpPr txBox="1">
            <a:spLocks noChangeArrowheads="1"/>
          </p:cNvSpPr>
          <p:nvPr/>
        </p:nvSpPr>
        <p:spPr bwMode="auto">
          <a:xfrm>
            <a:off x="2987675" y="1063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54754" name="AutoShape 98"/>
          <p:cNvCxnSpPr>
            <a:cxnSpLocks noChangeShapeType="1"/>
            <a:stCxn id="454753" idx="2"/>
            <a:endCxn id="454756" idx="0"/>
          </p:cNvCxnSpPr>
          <p:nvPr/>
        </p:nvCxnSpPr>
        <p:spPr bwMode="auto">
          <a:xfrm rot="16200000" flipH="1">
            <a:off x="2872582" y="1774031"/>
            <a:ext cx="2192338" cy="1685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4756" name="Text Box 100"/>
          <p:cNvSpPr txBox="1">
            <a:spLocks noChangeArrowheads="1"/>
          </p:cNvSpPr>
          <p:nvPr/>
        </p:nvSpPr>
        <p:spPr bwMode="auto">
          <a:xfrm>
            <a:off x="4673600" y="3713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54757" name="Line 101"/>
          <p:cNvSpPr>
            <a:spLocks noChangeShapeType="1"/>
          </p:cNvSpPr>
          <p:nvPr/>
        </p:nvSpPr>
        <p:spPr bwMode="auto">
          <a:xfrm>
            <a:off x="1025525" y="1885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8" name="Text Box 102"/>
          <p:cNvSpPr txBox="1">
            <a:spLocks noChangeArrowheads="1"/>
          </p:cNvSpPr>
          <p:nvPr/>
        </p:nvSpPr>
        <p:spPr bwMode="auto">
          <a:xfrm>
            <a:off x="2628900" y="6048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59" name="Line 103"/>
          <p:cNvSpPr>
            <a:spLocks noChangeShapeType="1"/>
          </p:cNvSpPr>
          <p:nvPr/>
        </p:nvSpPr>
        <p:spPr bwMode="auto">
          <a:xfrm>
            <a:off x="10287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0" name="Text Box 104"/>
          <p:cNvSpPr txBox="1">
            <a:spLocks noChangeArrowheads="1"/>
          </p:cNvSpPr>
          <p:nvPr/>
        </p:nvSpPr>
        <p:spPr bwMode="auto">
          <a:xfrm>
            <a:off x="3527425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61" name="Line 105"/>
          <p:cNvSpPr>
            <a:spLocks noChangeShapeType="1"/>
          </p:cNvSpPr>
          <p:nvPr/>
        </p:nvSpPr>
        <p:spPr bwMode="auto">
          <a:xfrm>
            <a:off x="1028700" y="22955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2" name="Text Box 106"/>
          <p:cNvSpPr txBox="1">
            <a:spLocks noChangeArrowheads="1"/>
          </p:cNvSpPr>
          <p:nvPr/>
        </p:nvSpPr>
        <p:spPr bwMode="auto">
          <a:xfrm>
            <a:off x="4679950" y="6038850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63" name="Rectangle 107"/>
          <p:cNvSpPr>
            <a:spLocks noChangeArrowheads="1"/>
          </p:cNvSpPr>
          <p:nvPr/>
        </p:nvSpPr>
        <p:spPr bwMode="auto">
          <a:xfrm>
            <a:off x="-7938" y="5546725"/>
            <a:ext cx="4951413" cy="1216025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Now our temp variable has been copy-constructed, it can be used normally by our foo function!</a:t>
            </a:r>
          </a:p>
        </p:txBody>
      </p:sp>
      <p:sp>
        <p:nvSpPr>
          <p:cNvPr id="454764" name="Line 108"/>
          <p:cNvSpPr>
            <a:spLocks noChangeShapeType="1"/>
          </p:cNvSpPr>
          <p:nvPr/>
        </p:nvSpPr>
        <p:spPr bwMode="auto">
          <a:xfrm>
            <a:off x="5732463" y="1962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5" name="Line 109"/>
          <p:cNvSpPr>
            <a:spLocks noChangeShapeType="1"/>
          </p:cNvSpPr>
          <p:nvPr/>
        </p:nvSpPr>
        <p:spPr bwMode="auto">
          <a:xfrm>
            <a:off x="811213" y="27289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10087 -0.4497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10191 -0.4486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10104 -0.4486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69" grpId="1" animBg="1"/>
      <p:bldP spid="454731" grpId="0"/>
      <p:bldP spid="454732" grpId="0" animBg="1"/>
      <p:bldP spid="454734" grpId="0" animBg="1"/>
      <p:bldP spid="454734" grpId="1" animBg="1"/>
      <p:bldP spid="454735" grpId="0"/>
      <p:bldP spid="454736" grpId="0" animBg="1"/>
      <p:bldP spid="454736" grpId="1" animBg="1"/>
      <p:bldP spid="454737" grpId="0"/>
      <p:bldP spid="454738" grpId="0" animBg="1"/>
      <p:bldP spid="454738" grpId="1" animBg="1"/>
      <p:bldP spid="454739" grpId="0"/>
      <p:bldP spid="454740" grpId="0" animBg="1"/>
      <p:bldP spid="454740" grpId="1" animBg="1"/>
      <p:bldP spid="454741" grpId="0" animBg="1"/>
      <p:bldP spid="454741" grpId="1" animBg="1"/>
      <p:bldP spid="454689" grpId="0" animBg="1"/>
      <p:bldP spid="454689" grpId="1" animBg="1"/>
      <p:bldP spid="454742" grpId="0" animBg="1"/>
      <p:bldP spid="454742" grpId="1" animBg="1"/>
      <p:bldP spid="454743" grpId="0" animBg="1"/>
      <p:bldP spid="454743" grpId="1" animBg="1"/>
      <p:bldP spid="454752" grpId="0" animBg="1"/>
      <p:bldP spid="454752" grpId="1" animBg="1"/>
      <p:bldP spid="454757" grpId="0" animBg="1"/>
      <p:bldP spid="454757" grpId="1" animBg="1"/>
      <p:bldP spid="454758" grpId="0"/>
      <p:bldP spid="454758" grpId="1"/>
      <p:bldP spid="454759" grpId="0" animBg="1"/>
      <p:bldP spid="454759" grpId="1" animBg="1"/>
      <p:bldP spid="454760" grpId="0"/>
      <p:bldP spid="454760" grpId="1"/>
      <p:bldP spid="454761" grpId="0" animBg="1"/>
      <p:bldP spid="454761" grpId="1" animBg="1"/>
      <p:bldP spid="454762" grpId="0"/>
      <p:bldP spid="454762" grpId="1"/>
      <p:bldP spid="454763" grpId="0" animBg="1"/>
      <p:bldP spid="454763" grpId="1" animBg="1"/>
      <p:bldP spid="454764" grpId="0" animBg="1"/>
      <p:bldP spid="454764" grpId="1" animBg="1"/>
      <p:bldP spid="454765" grpId="0" animBg="1"/>
      <p:bldP spid="45476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0EB3-C6DF-458C-AA8E-6764A4F9482E}" type="slidenum">
              <a:rPr lang="en-US"/>
              <a:pPr/>
              <a:t>63</a:t>
            </a:fld>
            <a:endParaRPr lang="en-US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30200" y="0"/>
            <a:ext cx="6665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90525" y="2997200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Circ(const Circ &amp; oldVar)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586413" y="91440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rgbClr val="6600CC"/>
                </a:solidFill>
              </a:rPr>
              <a:t>don’t define your own</a:t>
            </a:r>
            <a:r>
              <a:rPr lang="en-US"/>
              <a:t> copy constructor…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5518150" y="2286000"/>
            <a:ext cx="35798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C++ will </a:t>
            </a:r>
            <a:r>
              <a:rPr lang="en-US">
                <a:solidFill>
                  <a:srgbClr val="6600CC"/>
                </a:solidFill>
              </a:rPr>
              <a:t>provide a default one</a:t>
            </a:r>
            <a:r>
              <a:rPr lang="en-US"/>
              <a:t> for you…</a:t>
            </a:r>
            <a:br>
              <a:rPr lang="en-US"/>
            </a:br>
            <a:endParaRPr lang="en-US"/>
          </a:p>
          <a:p>
            <a:pPr algn="ctr"/>
            <a:r>
              <a:rPr lang="en-US"/>
              <a:t>It just </a:t>
            </a:r>
            <a:r>
              <a:rPr lang="en-US">
                <a:solidFill>
                  <a:srgbClr val="6600CC"/>
                </a:solidFill>
              </a:rPr>
              <a:t>copies </a:t>
            </a:r>
            <a:r>
              <a:rPr lang="en-US">
                <a:solidFill>
                  <a:schemeClr val="tx1"/>
                </a:solidFill>
              </a:rPr>
              <a:t>all of the member variables</a:t>
            </a:r>
            <a:r>
              <a:rPr lang="en-US"/>
              <a:t> from the </a:t>
            </a:r>
            <a:r>
              <a:rPr lang="en-US">
                <a:solidFill>
                  <a:srgbClr val="6600CC"/>
                </a:solidFill>
              </a:rPr>
              <a:t>old instance</a:t>
            </a:r>
            <a:r>
              <a:rPr lang="en-US"/>
              <a:t> to the </a:t>
            </a:r>
            <a:r>
              <a:rPr lang="en-US">
                <a:solidFill>
                  <a:srgbClr val="6600CC"/>
                </a:solidFill>
              </a:rPr>
              <a:t>new instance</a:t>
            </a:r>
            <a:r>
              <a:rPr lang="en-US"/>
              <a:t>…</a:t>
            </a:r>
          </a:p>
        </p:txBody>
      </p:sp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304800" y="3048000"/>
            <a:ext cx="4337050" cy="1620838"/>
          </a:xfrm>
          <a:prstGeom prst="rect">
            <a:avLst/>
          </a:prstGeom>
          <a:solidFill>
            <a:srgbClr val="FFFF99">
              <a:alpha val="9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5599113" y="50133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>
            <a:off x="5816600" y="5762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85" name="Line 17"/>
          <p:cNvSpPr>
            <a:spLocks noChangeShapeType="1"/>
          </p:cNvSpPr>
          <p:nvPr/>
        </p:nvSpPr>
        <p:spPr bwMode="auto">
          <a:xfrm>
            <a:off x="5848350" y="6305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97" name="Rectangle 29"/>
          <p:cNvSpPr>
            <a:spLocks noChangeArrowheads="1"/>
          </p:cNvSpPr>
          <p:nvPr/>
        </p:nvSpPr>
        <p:spPr bwMode="auto">
          <a:xfrm>
            <a:off x="5486400" y="914400"/>
            <a:ext cx="34290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4786" name="Group 18"/>
          <p:cNvGrpSpPr>
            <a:grpSpLocks/>
          </p:cNvGrpSpPr>
          <p:nvPr/>
        </p:nvGrpSpPr>
        <p:grpSpPr bwMode="auto">
          <a:xfrm>
            <a:off x="6705600" y="1981200"/>
            <a:ext cx="2190750" cy="1244600"/>
            <a:chOff x="308" y="3392"/>
            <a:chExt cx="1380" cy="784"/>
          </a:xfrm>
        </p:grpSpPr>
        <p:grpSp>
          <p:nvGrpSpPr>
            <p:cNvPr id="544787" name="Group 19"/>
            <p:cNvGrpSpPr>
              <a:grpSpLocks/>
            </p:cNvGrpSpPr>
            <p:nvPr/>
          </p:nvGrpSpPr>
          <p:grpSpPr bwMode="auto">
            <a:xfrm>
              <a:off x="308" y="3392"/>
              <a:ext cx="1380" cy="784"/>
              <a:chOff x="308" y="3392"/>
              <a:chExt cx="1380" cy="784"/>
            </a:xfrm>
          </p:grpSpPr>
          <p:sp>
            <p:nvSpPr>
              <p:cNvPr id="544788" name="Rectangle 20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89" name="Text Box 21"/>
              <p:cNvSpPr txBox="1">
                <a:spLocks noChangeArrowheads="1"/>
              </p:cNvSpPr>
              <p:nvPr/>
            </p:nvSpPr>
            <p:spPr bwMode="auto">
              <a:xfrm>
                <a:off x="308" y="33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a</a:t>
                </a:r>
              </a:p>
            </p:txBody>
          </p:sp>
          <p:sp>
            <p:nvSpPr>
              <p:cNvPr id="544790" name="Text Box 22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791" name="Text Box 23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792" name="Text Box 24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793" name="Rectangle 25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4" name="Rectangle 26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5" name="Rectangle 27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796" name="Text Box 28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8247063" y="2079625"/>
            <a:ext cx="369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1</a:t>
            </a:r>
          </a:p>
          <a:p>
            <a:r>
              <a:rPr lang="en-US">
                <a:solidFill>
                  <a:srgbClr val="FFFFE5"/>
                </a:solidFill>
              </a:rPr>
              <a:t>2</a:t>
            </a:r>
          </a:p>
          <a:p>
            <a:r>
              <a:rPr lang="en-US">
                <a:solidFill>
                  <a:srgbClr val="FFFFE5"/>
                </a:solidFill>
              </a:rPr>
              <a:t>3</a:t>
            </a:r>
          </a:p>
        </p:txBody>
      </p:sp>
      <p:grpSp>
        <p:nvGrpSpPr>
          <p:cNvPr id="544799" name="Group 31"/>
          <p:cNvGrpSpPr>
            <a:grpSpLocks/>
          </p:cNvGrpSpPr>
          <p:nvPr/>
        </p:nvGrpSpPr>
        <p:grpSpPr bwMode="auto">
          <a:xfrm>
            <a:off x="6096000" y="609600"/>
            <a:ext cx="2203450" cy="1244600"/>
            <a:chOff x="300" y="3392"/>
            <a:chExt cx="1388" cy="784"/>
          </a:xfrm>
        </p:grpSpPr>
        <p:grpSp>
          <p:nvGrpSpPr>
            <p:cNvPr id="544800" name="Group 32"/>
            <p:cNvGrpSpPr>
              <a:grpSpLocks/>
            </p:cNvGrpSpPr>
            <p:nvPr/>
          </p:nvGrpSpPr>
          <p:grpSpPr bwMode="auto">
            <a:xfrm>
              <a:off x="300" y="3392"/>
              <a:ext cx="1388" cy="784"/>
              <a:chOff x="300" y="3392"/>
              <a:chExt cx="1388" cy="784"/>
            </a:xfrm>
          </p:grpSpPr>
          <p:sp>
            <p:nvSpPr>
              <p:cNvPr id="544801" name="Rectangle 33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2" name="Text Box 34"/>
              <p:cNvSpPr txBox="1">
                <a:spLocks noChangeArrowheads="1"/>
              </p:cNvSpPr>
              <p:nvPr/>
            </p:nvSpPr>
            <p:spPr bwMode="auto">
              <a:xfrm>
                <a:off x="300" y="33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b</a:t>
                </a:r>
              </a:p>
            </p:txBody>
          </p:sp>
          <p:sp>
            <p:nvSpPr>
              <p:cNvPr id="544803" name="Text Box 35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804" name="Text Box 36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805" name="Text Box 37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806" name="Rectangle 38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7" name="Rectangle 39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8" name="Rectangle 40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809" name="Text Box 41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8239125" y="20764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44811" name="Text Box 43"/>
          <p:cNvSpPr txBox="1">
            <a:spLocks noChangeArrowheads="1"/>
          </p:cNvSpPr>
          <p:nvPr/>
        </p:nvSpPr>
        <p:spPr bwMode="auto">
          <a:xfrm>
            <a:off x="8239125" y="24479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239125" y="2809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544813" name="Picture 45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4814" name="AutoShape 46"/>
          <p:cNvSpPr>
            <a:spLocks noChangeArrowheads="1"/>
          </p:cNvSpPr>
          <p:nvPr/>
        </p:nvSpPr>
        <p:spPr bwMode="auto">
          <a:xfrm flipH="1">
            <a:off x="2941638" y="250825"/>
            <a:ext cx="3378200" cy="1266825"/>
          </a:xfrm>
          <a:prstGeom prst="wedgeRoundRectCallout">
            <a:avLst>
              <a:gd name="adj1" fmla="val -38111"/>
              <a:gd name="adj2" fmla="val 10889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But then why would I ever need to define my own copy constructor?</a:t>
            </a:r>
          </a:p>
        </p:txBody>
      </p:sp>
      <p:sp>
        <p:nvSpPr>
          <p:cNvPr id="544815" name="AutoShape 47"/>
          <p:cNvSpPr>
            <a:spLocks noChangeArrowheads="1"/>
          </p:cNvSpPr>
          <p:nvPr/>
        </p:nvSpPr>
        <p:spPr bwMode="auto">
          <a:xfrm>
            <a:off x="609600" y="4852988"/>
            <a:ext cx="3981450" cy="1776412"/>
          </a:xfrm>
          <a:prstGeom prst="wedgeRoundRectCallout">
            <a:avLst>
              <a:gd name="adj1" fmla="val -46292"/>
              <a:gd name="adj2" fmla="val 65458"/>
              <a:gd name="adj3" fmla="val 16667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FFEFDF"/>
                </a:solidFill>
              </a:rPr>
              <a:t>Carey says:</a:t>
            </a:r>
          </a:p>
          <a:p>
            <a:pPr algn="ctr"/>
            <a:r>
              <a:rPr lang="en-US">
                <a:solidFill>
                  <a:srgbClr val="FFF7FF"/>
                </a:solidFill>
              </a:rPr>
              <a:t>“Patience, </a:t>
            </a:r>
            <a:r>
              <a:rPr lang="en-US">
                <a:solidFill>
                  <a:srgbClr val="E7E7FF"/>
                </a:solidFill>
              </a:rPr>
              <a:t>grasshopper</a:t>
            </a:r>
            <a:r>
              <a:rPr lang="en-US">
                <a:solidFill>
                  <a:srgbClr val="FFF7FF"/>
                </a:solidFill>
              </a:rPr>
              <a:t>! I’ll show you in a minute!”</a:t>
            </a:r>
          </a:p>
        </p:txBody>
      </p:sp>
    </p:spTree>
    <p:extLst>
      <p:ext uri="{BB962C8B-B14F-4D97-AF65-F5344CB8AC3E}">
        <p14:creationId xmlns:p14="http://schemas.microsoft.com/office/powerpoint/2010/main" val="34082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/>
      <p:bldP spid="544778" grpId="0"/>
      <p:bldP spid="544782" grpId="0" animBg="1"/>
      <p:bldP spid="544783" grpId="0" animBg="1"/>
      <p:bldP spid="544784" grpId="0" animBg="1"/>
      <p:bldP spid="544784" grpId="1" animBg="1"/>
      <p:bldP spid="544785" grpId="0" animBg="1"/>
      <p:bldP spid="544785" grpId="1" animBg="1"/>
      <p:bldP spid="544797" grpId="0" animBg="1"/>
      <p:bldP spid="544798" grpId="0"/>
      <p:bldP spid="544810" grpId="0"/>
      <p:bldP spid="544810" grpId="1"/>
      <p:bldP spid="544811" grpId="0"/>
      <p:bldP spid="544811" grpId="1"/>
      <p:bldP spid="544812" grpId="0"/>
      <p:bldP spid="544812" grpId="1"/>
      <p:bldP spid="544814" grpId="0" animBg="1"/>
      <p:bldP spid="544814" grpId="1" animBg="1"/>
      <p:bldP spid="544815" grpId="0" animBg="1"/>
      <p:bldP spid="544815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B58-6512-431B-83FC-7247D6C870F8}" type="slidenum">
              <a:rPr lang="en-US"/>
              <a:pPr/>
              <a:t>64</a:t>
            </a:fld>
            <a:endParaRPr 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4670425" y="1544638"/>
            <a:ext cx="425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09863" y="3603625"/>
            <a:ext cx="419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Well, we’ll see very soon.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2667000" y="4740275"/>
            <a:ext cx="4321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But first, I want to show you a new class called </a:t>
            </a:r>
            <a:r>
              <a:rPr lang="en-US">
                <a:solidFill>
                  <a:srgbClr val="6600CC"/>
                </a:solidFill>
              </a:rPr>
              <a:t>Squares</a:t>
            </a:r>
            <a:r>
              <a:rPr lang="en-US"/>
              <a:t>…</a:t>
            </a: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1222375" y="1322388"/>
            <a:ext cx="7067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Ok – so </a:t>
            </a:r>
            <a:r>
              <a:rPr lang="en-US">
                <a:solidFill>
                  <a:srgbClr val="6600CC"/>
                </a:solidFill>
              </a:rPr>
              <a:t>why would we ever need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write our own</a:t>
            </a:r>
            <a:r>
              <a:rPr lang="en-US"/>
              <a:t> Copy Constructor function?</a:t>
            </a:r>
          </a:p>
          <a:p>
            <a:pPr algn="ctr"/>
            <a:endParaRPr lang="en-US"/>
          </a:p>
          <a:p>
            <a:pPr algn="ctr"/>
            <a:r>
              <a:rPr lang="en-US"/>
              <a:t>After all, C++ </a:t>
            </a:r>
            <a:r>
              <a:rPr lang="en-US">
                <a:solidFill>
                  <a:srgbClr val="6600CC"/>
                </a:solidFill>
              </a:rPr>
              <a:t>copies all of the member variables </a:t>
            </a:r>
            <a:r>
              <a:rPr lang="en-US"/>
              <a:t>for us automatically </a:t>
            </a:r>
            <a:r>
              <a:rPr lang="en-US">
                <a:solidFill>
                  <a:srgbClr val="6600CC"/>
                </a:solidFill>
              </a:rPr>
              <a:t>if we don’t write our own!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2082800" y="3065463"/>
            <a:ext cx="290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3074988" y="398145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  <p:bldP spid="548872" grpId="0"/>
      <p:bldP spid="54887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6D33-49D1-415C-BE6F-32F4FA599BCE}" type="slidenum">
              <a:rPr lang="en-US"/>
              <a:pPr/>
              <a:t>65</a:t>
            </a:fld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</a:t>
            </a:r>
            <a:r>
              <a:rPr lang="en-US" sz="1800" b="1">
                <a:solidFill>
                  <a:srgbClr val="FF0066"/>
                </a:solidFill>
                <a:latin typeface="Courier New" pitchFamily="49" charset="0"/>
                <a:ea typeface="MS Mincho" pitchFamily="49" charset="-128"/>
              </a:rPr>
              <a:t>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4784725" y="1673225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chemeClr val="accent2"/>
                </a:solidFill>
              </a:rPr>
              <a:t>Squares</a:t>
            </a:r>
            <a:r>
              <a:rPr lang="en-US"/>
              <a:t> class can be used to compute the first </a:t>
            </a:r>
            <a:r>
              <a:rPr lang="en-US">
                <a:solidFill>
                  <a:srgbClr val="990000"/>
                </a:solidFill>
              </a:rPr>
              <a:t>n </a:t>
            </a:r>
            <a:r>
              <a:rPr lang="en-US"/>
              <a:t>square numbers.</a:t>
            </a:r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4800600" y="3308350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you construct it, it fills in the array with each square number.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4876800" y="4984750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then call the </a:t>
            </a:r>
            <a:r>
              <a:rPr lang="en-US">
                <a:solidFill>
                  <a:schemeClr val="accent2"/>
                </a:solidFill>
              </a:rPr>
              <a:t>printSquares</a:t>
            </a:r>
            <a:r>
              <a:rPr lang="en-US"/>
              <a:t> function to print out the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0" grpId="0"/>
      <p:bldP spid="4567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0B0-32BC-4822-AE04-51C51837F963}" type="slidenum">
              <a:rPr lang="en-US"/>
              <a:pPr/>
              <a:t>66</a:t>
            </a:fld>
            <a:endParaRPr lang="en-US"/>
          </a:p>
        </p:txBody>
      </p:sp>
      <p:sp>
        <p:nvSpPr>
          <p:cNvPr id="458754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724400" y="1600200"/>
            <a:ext cx="4191000" cy="3065463"/>
            <a:chOff x="2976" y="1094"/>
            <a:chExt cx="3024" cy="1248"/>
          </a:xfrm>
        </p:grpSpPr>
        <p:sp>
          <p:nvSpPr>
            <p:cNvPr id="458759" name="Rectangle 7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0" name="Rectangle 8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8761" name="Group 9"/>
          <p:cNvGrpSpPr>
            <a:grpSpLocks/>
          </p:cNvGrpSpPr>
          <p:nvPr/>
        </p:nvGrpSpPr>
        <p:grpSpPr bwMode="auto">
          <a:xfrm>
            <a:off x="4572000" y="4762500"/>
            <a:ext cx="2238375" cy="990600"/>
            <a:chOff x="3006" y="2400"/>
            <a:chExt cx="1410" cy="624"/>
          </a:xfrm>
        </p:grpSpPr>
        <p:grpSp>
          <p:nvGrpSpPr>
            <p:cNvPr id="458762" name="Group 10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58763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58764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7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58766" name="Text Box 14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58767" name="Rectangle 15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8768" name="Text Box 16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58769" name="Text Box 17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58770" name="Rectangle 18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1" name="Rectangle 19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2" name="Rectangle 20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3" name="Rectangle 21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4" name="Rectangle 22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8775" name="Line 23"/>
          <p:cNvSpPr>
            <a:spLocks noChangeShapeType="1"/>
          </p:cNvSpPr>
          <p:nvPr/>
        </p:nvSpPr>
        <p:spPr bwMode="auto">
          <a:xfrm>
            <a:off x="4800600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6" name="Line 24"/>
          <p:cNvSpPr>
            <a:spLocks noChangeShapeType="1"/>
          </p:cNvSpPr>
          <p:nvPr/>
        </p:nvSpPr>
        <p:spPr bwMode="auto">
          <a:xfrm>
            <a:off x="419100" y="2603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7" name="Text Box 25"/>
          <p:cNvSpPr txBox="1">
            <a:spLocks noChangeArrowheads="1"/>
          </p:cNvSpPr>
          <p:nvPr/>
        </p:nvSpPr>
        <p:spPr bwMode="auto">
          <a:xfrm>
            <a:off x="2287588" y="22161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8778" name="Line 26"/>
          <p:cNvSpPr>
            <a:spLocks noChangeShapeType="1"/>
          </p:cNvSpPr>
          <p:nvPr/>
        </p:nvSpPr>
        <p:spPr bwMode="auto">
          <a:xfrm>
            <a:off x="6985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9" name="Text Box 27"/>
          <p:cNvSpPr txBox="1">
            <a:spLocks noChangeArrowheads="1"/>
          </p:cNvSpPr>
          <p:nvPr/>
        </p:nvSpPr>
        <p:spPr bwMode="auto">
          <a:xfrm>
            <a:off x="5643563" y="48958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/>
              <a:t>3</a:t>
            </a:r>
          </a:p>
        </p:txBody>
      </p:sp>
      <p:sp>
        <p:nvSpPr>
          <p:cNvPr id="458780" name="Line 28"/>
          <p:cNvSpPr>
            <a:spLocks noChangeShapeType="1"/>
          </p:cNvSpPr>
          <p:nvPr/>
        </p:nvSpPr>
        <p:spPr bwMode="auto">
          <a:xfrm>
            <a:off x="7112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1" name="Line 29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2" name="Text Box 30"/>
          <p:cNvSpPr txBox="1">
            <a:spLocks noChangeArrowheads="1"/>
          </p:cNvSpPr>
          <p:nvPr/>
        </p:nvSpPr>
        <p:spPr bwMode="auto">
          <a:xfrm>
            <a:off x="5561013" y="53117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8783" name="Line 31"/>
          <p:cNvSpPr>
            <a:spLocks noChangeShapeType="1"/>
          </p:cNvSpPr>
          <p:nvPr/>
        </p:nvSpPr>
        <p:spPr bwMode="auto">
          <a:xfrm>
            <a:off x="6985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4" name="Line 32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5" name="Text Box 33"/>
          <p:cNvSpPr txBox="1">
            <a:spLocks noChangeArrowheads="1"/>
          </p:cNvSpPr>
          <p:nvPr/>
        </p:nvSpPr>
        <p:spPr bwMode="auto">
          <a:xfrm>
            <a:off x="5788025" y="53213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8786" name="Line 34"/>
          <p:cNvSpPr>
            <a:spLocks noChangeShapeType="1"/>
          </p:cNvSpPr>
          <p:nvPr/>
        </p:nvSpPr>
        <p:spPr bwMode="auto">
          <a:xfrm>
            <a:off x="482600" y="3708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7" name="Line 35"/>
          <p:cNvSpPr>
            <a:spLocks noChangeShapeType="1"/>
          </p:cNvSpPr>
          <p:nvPr/>
        </p:nvSpPr>
        <p:spPr bwMode="auto">
          <a:xfrm>
            <a:off x="7112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8" name="Line 36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9" name="Text Box 37"/>
          <p:cNvSpPr txBox="1">
            <a:spLocks noChangeArrowheads="1"/>
          </p:cNvSpPr>
          <p:nvPr/>
        </p:nvSpPr>
        <p:spPr bwMode="auto">
          <a:xfrm>
            <a:off x="5988050" y="53213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8790" name="Text Box 38"/>
          <p:cNvSpPr txBox="1">
            <a:spLocks noChangeArrowheads="1"/>
          </p:cNvSpPr>
          <p:nvPr/>
        </p:nvSpPr>
        <p:spPr bwMode="auto">
          <a:xfrm>
            <a:off x="4619625" y="5881688"/>
            <a:ext cx="4371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example, we initialize </a:t>
            </a:r>
            <a:r>
              <a:rPr lang="en-US">
                <a:solidFill>
                  <a:srgbClr val="6600CC"/>
                </a:solidFill>
              </a:rPr>
              <a:t>b</a:t>
            </a:r>
            <a:r>
              <a:rPr lang="en-US"/>
              <a:t> to be the same as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.</a:t>
            </a:r>
          </a:p>
        </p:txBody>
      </p:sp>
      <p:cxnSp>
        <p:nvCxnSpPr>
          <p:cNvPr id="458791" name="AutoShape 39"/>
          <p:cNvCxnSpPr>
            <a:cxnSpLocks noChangeShapeType="1"/>
          </p:cNvCxnSpPr>
          <p:nvPr/>
        </p:nvCxnSpPr>
        <p:spPr bwMode="auto">
          <a:xfrm rot="5400000" flipH="1">
            <a:off x="6204744" y="3963194"/>
            <a:ext cx="2757488" cy="1308100"/>
          </a:xfrm>
          <a:prstGeom prst="curvedConnector3">
            <a:avLst>
              <a:gd name="adj1" fmla="val 7115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75" grpId="0" animBg="1"/>
      <p:bldP spid="458775" grpId="1" animBg="1"/>
      <p:bldP spid="458776" grpId="0" animBg="1"/>
      <p:bldP spid="458776" grpId="1" animBg="1"/>
      <p:bldP spid="458777" grpId="0"/>
      <p:bldP spid="458777" grpId="1"/>
      <p:bldP spid="458778" grpId="0" animBg="1"/>
      <p:bldP spid="458778" grpId="1" animBg="1"/>
      <p:bldP spid="458779" grpId="0"/>
      <p:bldP spid="458780" grpId="0" animBg="1"/>
      <p:bldP spid="458780" grpId="1" animBg="1"/>
      <p:bldP spid="458781" grpId="0" animBg="1"/>
      <p:bldP spid="458781" grpId="1" animBg="1"/>
      <p:bldP spid="458782" grpId="0"/>
      <p:bldP spid="458783" grpId="0" animBg="1"/>
      <p:bldP spid="458783" grpId="1" animBg="1"/>
      <p:bldP spid="458784" grpId="0" animBg="1"/>
      <p:bldP spid="458784" grpId="1" animBg="1"/>
      <p:bldP spid="458785" grpId="0"/>
      <p:bldP spid="458786" grpId="0" animBg="1"/>
      <p:bldP spid="458786" grpId="1" animBg="1"/>
      <p:bldP spid="458787" grpId="0" animBg="1"/>
      <p:bldP spid="458787" grpId="1" animBg="1"/>
      <p:bldP spid="458788" grpId="0" animBg="1"/>
      <p:bldP spid="458788" grpId="1" animBg="1"/>
      <p:bldP spid="458789" grpId="0"/>
      <p:bldP spid="45879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973F-8E1E-4092-9125-4D3D3CE66237}" type="slidenum">
              <a:rPr lang="en-US"/>
              <a:pPr/>
              <a:t>67</a:t>
            </a:fld>
            <a:endParaRPr lang="en-US"/>
          </a:p>
        </p:txBody>
      </p:sp>
      <p:grpSp>
        <p:nvGrpSpPr>
          <p:cNvPr id="460802" name="Group 2"/>
          <p:cNvGrpSpPr>
            <a:grpSpLocks/>
          </p:cNvGrpSpPr>
          <p:nvPr/>
        </p:nvGrpSpPr>
        <p:grpSpPr bwMode="auto">
          <a:xfrm>
            <a:off x="4724400" y="1600200"/>
            <a:ext cx="4114800" cy="3065463"/>
            <a:chOff x="2976" y="1094"/>
            <a:chExt cx="3024" cy="1248"/>
          </a:xfrm>
        </p:grpSpPr>
        <p:sp>
          <p:nvSpPr>
            <p:cNvPr id="460803" name="Rectangle 3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4559300" y="5915025"/>
            <a:ext cx="4584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When you init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 from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, C++ copies the </a:t>
            </a:r>
            <a:r>
              <a:rPr lang="en-US" sz="2000">
                <a:solidFill>
                  <a:srgbClr val="6600CC"/>
                </a:solidFill>
              </a:rPr>
              <a:t>value of every member variable</a:t>
            </a:r>
            <a:r>
              <a:rPr lang="en-US" sz="2000">
                <a:solidFill>
                  <a:schemeClr val="tx1"/>
                </a:solidFill>
              </a:rPr>
              <a:t> from variable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 to variable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460809" name="Group 9"/>
          <p:cNvGrpSpPr>
            <a:grpSpLocks/>
          </p:cNvGrpSpPr>
          <p:nvPr/>
        </p:nvGrpSpPr>
        <p:grpSpPr bwMode="auto">
          <a:xfrm>
            <a:off x="6791325" y="4940300"/>
            <a:ext cx="2251075" cy="990600"/>
            <a:chOff x="2998" y="2400"/>
            <a:chExt cx="1418" cy="624"/>
          </a:xfrm>
        </p:grpSpPr>
        <p:grpSp>
          <p:nvGrpSpPr>
            <p:cNvPr id="460810" name="Group 10"/>
            <p:cNvGrpSpPr>
              <a:grpSpLocks/>
            </p:cNvGrpSpPr>
            <p:nvPr/>
          </p:nvGrpSpPr>
          <p:grpSpPr bwMode="auto">
            <a:xfrm>
              <a:off x="2998" y="2400"/>
              <a:ext cx="1418" cy="624"/>
              <a:chOff x="2946" y="3456"/>
              <a:chExt cx="1086" cy="624"/>
            </a:xfrm>
          </p:grpSpPr>
          <p:grpSp>
            <p:nvGrpSpPr>
              <p:cNvPr id="46081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081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0814" name="Text Box 14"/>
              <p:cNvSpPr txBox="1">
                <a:spLocks noChangeArrowheads="1"/>
              </p:cNvSpPr>
              <p:nvPr/>
            </p:nvSpPr>
            <p:spPr bwMode="auto">
              <a:xfrm>
                <a:off x="2946" y="3456"/>
                <a:ext cx="1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60815" name="Rectangle 15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816" name="Text Box 16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0817" name="Text Box 17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0818" name="Rectangle 18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19" name="Rectangle 19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0" name="Rectangle 20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1" name="Rectangle 21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2" name="Rectangle 22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0823" name="Text Box 23"/>
          <p:cNvSpPr txBox="1">
            <a:spLocks noChangeArrowheads="1"/>
          </p:cNvSpPr>
          <p:nvPr/>
        </p:nvSpPr>
        <p:spPr bwMode="auto">
          <a:xfrm>
            <a:off x="7875588" y="50736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/>
              <a:t>3</a:t>
            </a:r>
          </a:p>
        </p:txBody>
      </p:sp>
      <p:sp>
        <p:nvSpPr>
          <p:cNvPr id="460824" name="Text Box 24"/>
          <p:cNvSpPr txBox="1">
            <a:spLocks noChangeArrowheads="1"/>
          </p:cNvSpPr>
          <p:nvPr/>
        </p:nvSpPr>
        <p:spPr bwMode="auto">
          <a:xfrm>
            <a:off x="7793038" y="54895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0825" name="Text Box 25"/>
          <p:cNvSpPr txBox="1">
            <a:spLocks noChangeArrowheads="1"/>
          </p:cNvSpPr>
          <p:nvPr/>
        </p:nvSpPr>
        <p:spPr bwMode="auto">
          <a:xfrm>
            <a:off x="8020050" y="54991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0826" name="Line 26"/>
          <p:cNvSpPr>
            <a:spLocks noChangeShapeType="1"/>
          </p:cNvSpPr>
          <p:nvPr/>
        </p:nvSpPr>
        <p:spPr bwMode="auto">
          <a:xfrm>
            <a:off x="5130800" y="3124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60827" name="Group 27"/>
          <p:cNvGrpSpPr>
            <a:grpSpLocks/>
          </p:cNvGrpSpPr>
          <p:nvPr/>
        </p:nvGrpSpPr>
        <p:grpSpPr bwMode="auto">
          <a:xfrm>
            <a:off x="4559300" y="4711700"/>
            <a:ext cx="2238375" cy="990600"/>
            <a:chOff x="3006" y="2400"/>
            <a:chExt cx="1410" cy="624"/>
          </a:xfrm>
        </p:grpSpPr>
        <p:grpSp>
          <p:nvGrpSpPr>
            <p:cNvPr id="460828" name="Group 28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60829" name="Group 29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0830" name="Rectangle 30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0832" name="Text Box 32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0833" name="Rectangle 33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834" name="Text Box 34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0835" name="Text Box 35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0836" name="Rectangle 36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7" name="Rectangle 37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8" name="Rectangle 38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9" name="Rectangle 39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40" name="Rectangle 40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60841" name="Group 41"/>
          <p:cNvGrpSpPr>
            <a:grpSpLocks/>
          </p:cNvGrpSpPr>
          <p:nvPr/>
        </p:nvGrpSpPr>
        <p:grpSpPr bwMode="auto">
          <a:xfrm>
            <a:off x="5535613" y="4845050"/>
            <a:ext cx="806450" cy="792163"/>
            <a:chOff x="3503" y="2484"/>
            <a:chExt cx="508" cy="499"/>
          </a:xfrm>
        </p:grpSpPr>
        <p:sp>
          <p:nvSpPr>
            <p:cNvPr id="460842" name="Text Box 42"/>
            <p:cNvSpPr txBox="1">
              <a:spLocks noChangeArrowheads="1"/>
            </p:cNvSpPr>
            <p:nvPr/>
          </p:nvSpPr>
          <p:spPr bwMode="auto">
            <a:xfrm>
              <a:off x="3555" y="248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0843" name="Text Box 43"/>
            <p:cNvSpPr txBox="1">
              <a:spLocks noChangeArrowheads="1"/>
            </p:cNvSpPr>
            <p:nvPr/>
          </p:nvSpPr>
          <p:spPr bwMode="auto">
            <a:xfrm>
              <a:off x="3503" y="274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0844" name="Text Box 44"/>
            <p:cNvSpPr txBox="1">
              <a:spLocks noChangeArrowheads="1"/>
            </p:cNvSpPr>
            <p:nvPr/>
          </p:nvSpPr>
          <p:spPr bwMode="auto">
            <a:xfrm>
              <a:off x="3647" y="2752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4 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r>
                <a:rPr 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0845" name="Text Box 45"/>
            <p:cNvSpPr txBox="1">
              <a:spLocks noChangeArrowheads="1"/>
            </p:cNvSpPr>
            <p:nvPr/>
          </p:nvSpPr>
          <p:spPr bwMode="auto">
            <a:xfrm>
              <a:off x="3800" y="275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460846" name="AutoShape 46"/>
          <p:cNvCxnSpPr>
            <a:cxnSpLocks noChangeShapeType="1"/>
            <a:stCxn id="460823" idx="0"/>
            <a:endCxn id="460842" idx="0"/>
          </p:cNvCxnSpPr>
          <p:nvPr/>
        </p:nvCxnSpPr>
        <p:spPr bwMode="auto">
          <a:xfrm rot="5400000" flipH="1">
            <a:off x="6810376" y="3830637"/>
            <a:ext cx="228600" cy="2257425"/>
          </a:xfrm>
          <a:prstGeom prst="curvedConnector3">
            <a:avLst>
              <a:gd name="adj1" fmla="val 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7" name="AutoShape 47"/>
          <p:cNvCxnSpPr>
            <a:cxnSpLocks noChangeShapeType="1"/>
          </p:cNvCxnSpPr>
          <p:nvPr/>
        </p:nvCxnSpPr>
        <p:spPr bwMode="auto">
          <a:xfrm rot="16200000" flipV="1">
            <a:off x="6694488" y="453548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8" name="AutoShape 48"/>
          <p:cNvCxnSpPr>
            <a:cxnSpLocks noChangeShapeType="1"/>
          </p:cNvCxnSpPr>
          <p:nvPr/>
        </p:nvCxnSpPr>
        <p:spPr bwMode="auto">
          <a:xfrm rot="16200000" flipV="1">
            <a:off x="6948488" y="45418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9" name="AutoShape 49"/>
          <p:cNvCxnSpPr>
            <a:cxnSpLocks noChangeShapeType="1"/>
          </p:cNvCxnSpPr>
          <p:nvPr/>
        </p:nvCxnSpPr>
        <p:spPr bwMode="auto">
          <a:xfrm rot="16200000" flipV="1">
            <a:off x="7164388" y="45418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0" name="AutoShape 50"/>
          <p:cNvCxnSpPr>
            <a:cxnSpLocks noChangeShapeType="1"/>
          </p:cNvCxnSpPr>
          <p:nvPr/>
        </p:nvCxnSpPr>
        <p:spPr bwMode="auto">
          <a:xfrm rot="16200000" flipV="1">
            <a:off x="7405688" y="45164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1" name="AutoShape 51"/>
          <p:cNvCxnSpPr>
            <a:cxnSpLocks noChangeShapeType="1"/>
          </p:cNvCxnSpPr>
          <p:nvPr/>
        </p:nvCxnSpPr>
        <p:spPr bwMode="auto">
          <a:xfrm rot="16200000" flipV="1">
            <a:off x="7634288" y="453548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52" name="Rectangle 52"/>
          <p:cNvSpPr>
            <a:spLocks noChangeArrowheads="1"/>
          </p:cNvSpPr>
          <p:nvPr/>
        </p:nvSpPr>
        <p:spPr bwMode="auto">
          <a:xfrm>
            <a:off x="4508500" y="6045200"/>
            <a:ext cx="4711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This is called a “</a:t>
            </a:r>
            <a:r>
              <a:rPr lang="en-US" sz="2000">
                <a:solidFill>
                  <a:srgbClr val="6600CC"/>
                </a:solidFill>
              </a:rPr>
              <a:t>shallow copy</a:t>
            </a:r>
            <a:r>
              <a:rPr lang="en-US" sz="2000">
                <a:solidFill>
                  <a:schemeClr val="tx1"/>
                </a:solidFill>
              </a:rPr>
              <a:t>.” a and b now contain </a:t>
            </a:r>
            <a:r>
              <a:rPr lang="en-US" sz="2000">
                <a:solidFill>
                  <a:srgbClr val="990000"/>
                </a:solidFill>
              </a:rPr>
              <a:t>identical</a:t>
            </a:r>
            <a:r>
              <a:rPr lang="en-US" sz="2000">
                <a:solidFill>
                  <a:schemeClr val="tx1"/>
                </a:solidFill>
              </a:rPr>
              <a:t> member values.</a:t>
            </a:r>
          </a:p>
        </p:txBody>
      </p:sp>
      <p:sp>
        <p:nvSpPr>
          <p:cNvPr id="460853" name="Line 53"/>
          <p:cNvSpPr>
            <a:spLocks noChangeShapeType="1"/>
          </p:cNvSpPr>
          <p:nvPr/>
        </p:nvSpPr>
        <p:spPr bwMode="auto">
          <a:xfrm>
            <a:off x="4775200" y="2590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54" name="Text Box 54"/>
          <p:cNvSpPr txBox="1">
            <a:spLocks noChangeArrowheads="1"/>
          </p:cNvSpPr>
          <p:nvPr/>
        </p:nvSpPr>
        <p:spPr bwMode="auto">
          <a:xfrm>
            <a:off x="8235950" y="54991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0855" name="Rectangle 55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8" grpId="0"/>
      <p:bldP spid="460808" grpId="1"/>
      <p:bldP spid="460823" grpId="0"/>
      <p:bldP spid="460824" grpId="0"/>
      <p:bldP spid="460825" grpId="0"/>
      <p:bldP spid="460826" grpId="0" animBg="1"/>
      <p:bldP spid="460826" grpId="1" animBg="1"/>
      <p:bldP spid="460852" grpId="0"/>
      <p:bldP spid="460853" grpId="0" animBg="1"/>
      <p:bldP spid="460853" grpId="1" animBg="1"/>
      <p:bldP spid="46085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B1A1-1AAA-4795-B07A-441ECF0DA62E}" type="slidenum">
              <a:rPr lang="en-US"/>
              <a:pPr/>
              <a:t>68</a:t>
            </a:fld>
            <a:endParaRPr lang="en-US"/>
          </a:p>
        </p:txBody>
      </p:sp>
      <p:sp>
        <p:nvSpPr>
          <p:cNvPr id="462850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4787900" y="5959475"/>
            <a:ext cx="4356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This is exactly what you’d want to happen, right?</a:t>
            </a:r>
          </a:p>
        </p:txBody>
      </p:sp>
      <p:grpSp>
        <p:nvGrpSpPr>
          <p:cNvPr id="462854" name="Group 6"/>
          <p:cNvGrpSpPr>
            <a:grpSpLocks/>
          </p:cNvGrpSpPr>
          <p:nvPr/>
        </p:nvGrpSpPr>
        <p:grpSpPr bwMode="auto">
          <a:xfrm>
            <a:off x="4584700" y="4724400"/>
            <a:ext cx="2238375" cy="990600"/>
            <a:chOff x="3006" y="2400"/>
            <a:chExt cx="1410" cy="624"/>
          </a:xfrm>
        </p:grpSpPr>
        <p:grpSp>
          <p:nvGrpSpPr>
            <p:cNvPr id="462855" name="Group 7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62856" name="Group 8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2857" name="Rectangle 9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2859" name="Text Box 11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2860" name="Rectangle 12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2861" name="Text Box 13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2862" name="Text Box 14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2863" name="Rectangle 15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4" name="Rectangle 16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5" name="Rectangle 17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6" name="Rectangle 18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7" name="Rectangle 19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62868" name="Group 20"/>
          <p:cNvGrpSpPr>
            <a:grpSpLocks/>
          </p:cNvGrpSpPr>
          <p:nvPr/>
        </p:nvGrpSpPr>
        <p:grpSpPr bwMode="auto">
          <a:xfrm>
            <a:off x="5561013" y="4857750"/>
            <a:ext cx="723900" cy="792163"/>
            <a:chOff x="3503" y="2484"/>
            <a:chExt cx="456" cy="499"/>
          </a:xfrm>
        </p:grpSpPr>
        <p:sp>
          <p:nvSpPr>
            <p:cNvPr id="462869" name="Text Box 21"/>
            <p:cNvSpPr txBox="1">
              <a:spLocks noChangeArrowheads="1"/>
            </p:cNvSpPr>
            <p:nvPr/>
          </p:nvSpPr>
          <p:spPr bwMode="auto">
            <a:xfrm>
              <a:off x="3555" y="248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2870" name="Text Box 22"/>
            <p:cNvSpPr txBox="1">
              <a:spLocks noChangeArrowheads="1"/>
            </p:cNvSpPr>
            <p:nvPr/>
          </p:nvSpPr>
          <p:spPr bwMode="auto">
            <a:xfrm>
              <a:off x="3503" y="274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2871" name="Text Box 23"/>
            <p:cNvSpPr txBox="1">
              <a:spLocks noChangeArrowheads="1"/>
            </p:cNvSpPr>
            <p:nvPr/>
          </p:nvSpPr>
          <p:spPr bwMode="auto">
            <a:xfrm>
              <a:off x="3646" y="27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2872" name="Text Box 24"/>
            <p:cNvSpPr txBox="1">
              <a:spLocks noChangeArrowheads="1"/>
            </p:cNvSpPr>
            <p:nvPr/>
          </p:nvSpPr>
          <p:spPr bwMode="auto">
            <a:xfrm>
              <a:off x="3800" y="275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62873" name="Group 25"/>
          <p:cNvGrpSpPr>
            <a:grpSpLocks/>
          </p:cNvGrpSpPr>
          <p:nvPr/>
        </p:nvGrpSpPr>
        <p:grpSpPr bwMode="auto">
          <a:xfrm>
            <a:off x="6816725" y="4953000"/>
            <a:ext cx="2251075" cy="990600"/>
            <a:chOff x="4294" y="3120"/>
            <a:chExt cx="1418" cy="624"/>
          </a:xfrm>
        </p:grpSpPr>
        <p:grpSp>
          <p:nvGrpSpPr>
            <p:cNvPr id="462874" name="Group 26"/>
            <p:cNvGrpSpPr>
              <a:grpSpLocks/>
            </p:cNvGrpSpPr>
            <p:nvPr/>
          </p:nvGrpSpPr>
          <p:grpSpPr bwMode="auto">
            <a:xfrm>
              <a:off x="4294" y="3120"/>
              <a:ext cx="1418" cy="624"/>
              <a:chOff x="2998" y="2400"/>
              <a:chExt cx="1418" cy="624"/>
            </a:xfrm>
          </p:grpSpPr>
          <p:grpSp>
            <p:nvGrpSpPr>
              <p:cNvPr id="462875" name="Group 27"/>
              <p:cNvGrpSpPr>
                <a:grpSpLocks/>
              </p:cNvGrpSpPr>
              <p:nvPr/>
            </p:nvGrpSpPr>
            <p:grpSpPr bwMode="auto">
              <a:xfrm>
                <a:off x="2998" y="2400"/>
                <a:ext cx="1418" cy="624"/>
                <a:chOff x="2946" y="3456"/>
                <a:chExt cx="1086" cy="624"/>
              </a:xfrm>
            </p:grpSpPr>
            <p:grpSp>
              <p:nvGrpSpPr>
                <p:cNvPr id="462876" name="Group 28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628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287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6" y="3648"/>
                    <a:ext cx="1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6287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946" y="3456"/>
                  <a:ext cx="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62880" name="Rectangle 32"/>
              <p:cNvSpPr>
                <a:spLocks noChangeArrowheads="1"/>
              </p:cNvSpPr>
              <p:nvPr/>
            </p:nvSpPr>
            <p:spPr bwMode="auto">
              <a:xfrm>
                <a:off x="3648" y="252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1" name="Text Box 33"/>
              <p:cNvSpPr txBox="1">
                <a:spLocks noChangeArrowheads="1"/>
              </p:cNvSpPr>
              <p:nvPr/>
            </p:nvSpPr>
            <p:spPr bwMode="auto">
              <a:xfrm>
                <a:off x="3192" y="248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62882" name="Text Box 34"/>
              <p:cNvSpPr txBox="1">
                <a:spLocks noChangeArrowheads="1"/>
              </p:cNvSpPr>
              <p:nvPr/>
            </p:nvSpPr>
            <p:spPr bwMode="auto">
              <a:xfrm>
                <a:off x="3193" y="273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62883" name="Rectangle 3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4" name="Rectangle 36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5" name="Rectangle 3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6" name="Rectangle 3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7" name="Rectangle 39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2888" name="Text Box 40"/>
            <p:cNvSpPr txBox="1">
              <a:spLocks noChangeArrowheads="1"/>
            </p:cNvSpPr>
            <p:nvPr/>
          </p:nvSpPr>
          <p:spPr bwMode="auto">
            <a:xfrm>
              <a:off x="4977" y="320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2889" name="Text Box 41"/>
            <p:cNvSpPr txBox="1">
              <a:spLocks noChangeArrowheads="1"/>
            </p:cNvSpPr>
            <p:nvPr/>
          </p:nvSpPr>
          <p:spPr bwMode="auto">
            <a:xfrm>
              <a:off x="4925" y="346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2890" name="Text Box 42"/>
            <p:cNvSpPr txBox="1">
              <a:spLocks noChangeArrowheads="1"/>
            </p:cNvSpPr>
            <p:nvPr/>
          </p:nvSpPr>
          <p:spPr bwMode="auto">
            <a:xfrm>
              <a:off x="5068" y="34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2891" name="Text Box 43"/>
            <p:cNvSpPr txBox="1">
              <a:spLocks noChangeArrowheads="1"/>
            </p:cNvSpPr>
            <p:nvPr/>
          </p:nvSpPr>
          <p:spPr bwMode="auto">
            <a:xfrm>
              <a:off x="5200" y="34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2892" name="Text Box 44"/>
            <p:cNvSpPr txBox="1">
              <a:spLocks noChangeArrowheads="1"/>
            </p:cNvSpPr>
            <p:nvPr/>
          </p:nvSpPr>
          <p:spPr bwMode="auto">
            <a:xfrm>
              <a:off x="5373" y="3471"/>
              <a:ext cx="1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62893" name="Rectangle 45"/>
          <p:cNvSpPr>
            <a:spLocks noChangeArrowheads="1"/>
          </p:cNvSpPr>
          <p:nvPr/>
        </p:nvSpPr>
        <p:spPr bwMode="auto">
          <a:xfrm>
            <a:off x="5553075" y="5276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2894" name="Rectangle 46"/>
          <p:cNvSpPr>
            <a:spLocks noChangeArrowheads="1"/>
          </p:cNvSpPr>
          <p:nvPr/>
        </p:nvSpPr>
        <p:spPr bwMode="auto">
          <a:xfrm>
            <a:off x="5789613" y="528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2895" name="Rectangle 47"/>
          <p:cNvSpPr>
            <a:spLocks noChangeArrowheads="1"/>
          </p:cNvSpPr>
          <p:nvPr/>
        </p:nvSpPr>
        <p:spPr bwMode="auto">
          <a:xfrm>
            <a:off x="6005513" y="528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62896" name="Group 48"/>
          <p:cNvGrpSpPr>
            <a:grpSpLocks/>
          </p:cNvGrpSpPr>
          <p:nvPr/>
        </p:nvGrpSpPr>
        <p:grpSpPr bwMode="auto">
          <a:xfrm>
            <a:off x="4724400" y="1600200"/>
            <a:ext cx="4038600" cy="3065463"/>
            <a:chOff x="2976" y="1094"/>
            <a:chExt cx="3024" cy="1248"/>
          </a:xfrm>
        </p:grpSpPr>
        <p:sp>
          <p:nvSpPr>
            <p:cNvPr id="462897" name="Rectangle 4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98" name="Rectangle 5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4787900" y="3708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0" name="Text Box 52"/>
          <p:cNvSpPr txBox="1">
            <a:spLocks noChangeArrowheads="1"/>
          </p:cNvSpPr>
          <p:nvPr/>
        </p:nvSpPr>
        <p:spPr bwMode="auto">
          <a:xfrm>
            <a:off x="5207000" y="35433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62901" name="Line 53"/>
          <p:cNvSpPr>
            <a:spLocks noChangeShapeType="1"/>
          </p:cNvSpPr>
          <p:nvPr/>
        </p:nvSpPr>
        <p:spPr bwMode="auto">
          <a:xfrm>
            <a:off x="4800600" y="4127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2" name="Line 54"/>
          <p:cNvSpPr>
            <a:spLocks noChangeShapeType="1"/>
          </p:cNvSpPr>
          <p:nvPr/>
        </p:nvSpPr>
        <p:spPr bwMode="auto">
          <a:xfrm>
            <a:off x="431800" y="4559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3" name="Line 55"/>
          <p:cNvSpPr>
            <a:spLocks noChangeShapeType="1"/>
          </p:cNvSpPr>
          <p:nvPr/>
        </p:nvSpPr>
        <p:spPr bwMode="auto">
          <a:xfrm>
            <a:off x="698500" y="5105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4" name="Text Box 56"/>
          <p:cNvSpPr txBox="1">
            <a:spLocks noChangeArrowheads="1"/>
          </p:cNvSpPr>
          <p:nvPr/>
        </p:nvSpPr>
        <p:spPr bwMode="auto">
          <a:xfrm>
            <a:off x="8461375" y="170497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6600CC"/>
                </a:solidFill>
              </a:rPr>
              <a:t>1</a:t>
            </a:r>
          </a:p>
          <a:p>
            <a:pPr algn="ctr"/>
            <a:r>
              <a:rPr lang="en-US" sz="2800">
                <a:solidFill>
                  <a:srgbClr val="6600CC"/>
                </a:solidFill>
              </a:rPr>
              <a:t>4</a:t>
            </a:r>
          </a:p>
          <a:p>
            <a:pPr algn="ctr"/>
            <a:r>
              <a:rPr lang="en-US" sz="2800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462905" name="Rectangle 57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/>
      <p:bldP spid="462899" grpId="0" animBg="1"/>
      <p:bldP spid="462899" grpId="1" animBg="1"/>
      <p:bldP spid="462900" grpId="0" autoUpdateAnimBg="0"/>
      <p:bldP spid="462901" grpId="0" animBg="1"/>
      <p:bldP spid="462901" grpId="1" animBg="1"/>
      <p:bldP spid="462902" grpId="0" animBg="1"/>
      <p:bldP spid="462902" grpId="1" animBg="1"/>
      <p:bldP spid="462903" grpId="0" animBg="1"/>
      <p:bldP spid="462903" grpId="1" animBg="1"/>
      <p:bldP spid="46290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DDE8-7CB3-4D2B-86A7-E63A0E7D6D78}" type="slidenum">
              <a:rPr lang="en-US"/>
              <a:pPr/>
              <a:t>69</a:t>
            </a:fld>
            <a:endParaRPr lang="en-US"/>
          </a:p>
        </p:txBody>
      </p:sp>
      <p:grpSp>
        <p:nvGrpSpPr>
          <p:cNvPr id="464898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464899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j=0;j&lt;m_n;j++)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4741863" y="1852613"/>
            <a:ext cx="4194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let’s look at an updated version of our </a:t>
            </a:r>
            <a:r>
              <a:rPr lang="en-US">
                <a:solidFill>
                  <a:srgbClr val="6600CC"/>
                </a:solidFill>
              </a:rPr>
              <a:t>Squares </a:t>
            </a:r>
            <a:r>
              <a:rPr lang="en-US">
                <a:solidFill>
                  <a:schemeClr val="tx1"/>
                </a:solidFill>
              </a:rPr>
              <a:t>class</a:t>
            </a:r>
            <a:r>
              <a:rPr lang="en-US"/>
              <a:t>.</a:t>
            </a:r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4724400" y="3146425"/>
            <a:ext cx="4321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It uses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delete</a:t>
            </a:r>
            <a:r>
              <a:rPr lang="en-US" dirty="0"/>
              <a:t> to dynamically allocate memory for its array.</a:t>
            </a:r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3" grpId="0"/>
      <p:bldP spid="4649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762000" y="3581400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8055" y="4311271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942" y="593913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791-B822-4F4D-9B16-D62446E90022}" type="slidenum">
              <a:rPr lang="en-US"/>
              <a:pPr/>
              <a:t>7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Pointer Variable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204373" y="990600"/>
            <a:ext cx="489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Actually… This isn’t the correct way to define a pointer variable.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1060173" y="1828800"/>
            <a:ext cx="70932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When you define a </a:t>
            </a:r>
            <a:r>
              <a:rPr lang="en-US" sz="2000" dirty="0" smtClean="0"/>
              <a:t>pointer variable, you have </a:t>
            </a:r>
            <a:r>
              <a:rPr lang="en-US" sz="2000" dirty="0"/>
              <a:t>to tell C++ what </a:t>
            </a:r>
            <a:r>
              <a:rPr lang="en-US" sz="2000" dirty="0" smtClean="0">
                <a:solidFill>
                  <a:srgbClr val="6600CC"/>
                </a:solidFill>
              </a:rPr>
              <a:t>type </a:t>
            </a:r>
            <a:r>
              <a:rPr lang="en-US" sz="2000" dirty="0">
                <a:solidFill>
                  <a:srgbClr val="6600CC"/>
                </a:solidFill>
              </a:rPr>
              <a:t>of variable </a:t>
            </a:r>
            <a:r>
              <a:rPr lang="en-US" sz="2000" dirty="0"/>
              <a:t>it’s going to point </a:t>
            </a:r>
            <a:r>
              <a:rPr lang="en-US" sz="2000" dirty="0" smtClean="0"/>
              <a:t>to.</a:t>
            </a:r>
            <a:endParaRPr lang="en-US" sz="2000" dirty="0"/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1098998" y="4311160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4473546" y="2883152"/>
            <a:ext cx="45372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Oh, and in C++, you use the </a:t>
            </a:r>
            <a:r>
              <a:rPr lang="en-US" sz="3600" baseline="-25000" dirty="0">
                <a:solidFill>
                  <a:srgbClr val="6600CC"/>
                </a:solidFill>
              </a:rPr>
              <a:t>*</a:t>
            </a:r>
            <a:r>
              <a:rPr lang="en-US" sz="2000" dirty="0"/>
              <a:t> symbol instead of the word </a:t>
            </a:r>
            <a:r>
              <a:rPr lang="en-US" sz="2000" dirty="0">
                <a:solidFill>
                  <a:srgbClr val="6600CC"/>
                </a:solidFill>
              </a:rPr>
              <a:t>“</a:t>
            </a:r>
            <a:r>
              <a:rPr lang="en-US" sz="2000" dirty="0" smtClean="0">
                <a:solidFill>
                  <a:srgbClr val="6600CC"/>
                </a:solidFill>
              </a:rPr>
              <a:t>pointer”: 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914400" y="5477470"/>
            <a:ext cx="1978269" cy="510092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9513" y="5477470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pointer p;</a:t>
            </a:r>
            <a:endParaRPr lang="en-US" dirty="0"/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1580644" y="5501683"/>
            <a:ext cx="1138280" cy="461665"/>
          </a:xfrm>
          <a:prstGeom prst="rect">
            <a:avLst/>
          </a:prstGeom>
          <a:solidFill>
            <a:srgbClr val="ABFF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1605595" y="5538516"/>
            <a:ext cx="4026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702740" y="5488343"/>
            <a:ext cx="1480168" cy="461665"/>
          </a:xfrm>
          <a:prstGeom prst="rect">
            <a:avLst/>
          </a:prstGeom>
          <a:solidFill>
            <a:srgbClr val="ABFF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953000" y="3937337"/>
            <a:ext cx="381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Now we know the proper syntax to define a pointer variable!</a:t>
            </a:r>
            <a:endParaRPr lang="en-US" sz="20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581400" y="4914900"/>
            <a:ext cx="2819400" cy="1048448"/>
          </a:xfrm>
          <a:prstGeom prst="wedgeRoundRectCallout">
            <a:avLst>
              <a:gd name="adj1" fmla="val -80601"/>
              <a:gd name="adj2" fmla="val 57993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I’d like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hold the address </a:t>
            </a:r>
            <a:r>
              <a:rPr lang="en-US" sz="1800" dirty="0"/>
              <a:t>of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(point to) the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chickens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281104" y="3190644"/>
            <a:ext cx="2057400" cy="847956"/>
          </a:xfrm>
          <a:prstGeom prst="wedgeRoundRectCallout">
            <a:avLst>
              <a:gd name="adj1" fmla="val -90933"/>
              <a:gd name="adj2" fmla="val 90873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chickens is an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2414124" y="3924300"/>
            <a:ext cx="3986676" cy="1104900"/>
          </a:xfrm>
          <a:prstGeom prst="wedgeRoundRectCallout">
            <a:avLst>
              <a:gd name="adj1" fmla="val -70744"/>
              <a:gd name="adj2" fmla="val 9312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this now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tells C++ that the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pointer variable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will be used to point at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variables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1800" dirty="0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876800" y="5385137"/>
            <a:ext cx="396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To understand the type of your new variable, simply read your declaration from right to left…</a:t>
            </a:r>
            <a:endParaRPr lang="en-US" sz="2000" dirty="0"/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3747961" y="4248601"/>
            <a:ext cx="2819400" cy="1048448"/>
          </a:xfrm>
          <a:prstGeom prst="wedgeRoundRectCallout">
            <a:avLst>
              <a:gd name="adj1" fmla="val -108728"/>
              <a:gd name="adj2" fmla="val 78060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1599" y="431127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“Variable </a:t>
            </a:r>
            <a:r>
              <a:rPr lang="en-US" sz="1800" dirty="0" smtClean="0">
                <a:solidFill>
                  <a:srgbClr val="6600CC"/>
                </a:solidFill>
              </a:rPr>
              <a:t>p</a:t>
            </a:r>
            <a:r>
              <a:rPr lang="en-US" sz="1800" dirty="0" smtClean="0"/>
              <a:t> is a 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4291476" y="461016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pointer</a:t>
            </a:r>
            <a:r>
              <a:rPr lang="en-US" sz="1800" dirty="0" smtClean="0"/>
              <a:t> to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3733800" y="491831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an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/>
              <a:t>variable.”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05017 0.001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82319E-6 L -0.00017 0.1738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32709E-6 L -0.08489 -0.0004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05 0.00023 " pathEditMode="relative" ptsTypes="AA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05 0.00023 " pathEditMode="relative" ptsTypes="AA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-4.51076E-7 L -0.06128 0.0002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6.24566E-7 L -0.06007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889 0.00023 " pathEditMode="relative" ptsTypes="AA">
                                      <p:cBhvr>
                                        <p:cTn id="1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/>
      <p:bldP spid="363529" grpId="0"/>
      <p:bldP spid="363531" grpId="0" build="allAtOnce"/>
      <p:bldP spid="363532" grpId="0"/>
      <p:bldP spid="3" grpId="0" animBg="1"/>
      <p:bldP spid="3" grpId="1" animBg="1"/>
      <p:bldP spid="2" grpId="0"/>
      <p:bldP spid="363535" grpId="0" animBg="1"/>
      <p:bldP spid="363534" grpId="0"/>
      <p:bldP spid="22" grpId="0" animBg="1"/>
      <p:bldP spid="22" grpId="1" animBg="1"/>
      <p:bldP spid="23" grpId="0"/>
      <p:bldP spid="4" grpId="0" animBg="1"/>
      <p:bldP spid="4" grpId="1" animBg="1"/>
      <p:bldP spid="25" grpId="0" animBg="1"/>
      <p:bldP spid="25" grpId="1" animBg="1"/>
      <p:bldP spid="26" grpId="0" animBg="1"/>
      <p:bldP spid="26" grpId="1" animBg="1"/>
      <p:bldP spid="37" grpId="0"/>
      <p:bldP spid="41" grpId="0" animBg="1"/>
      <p:bldP spid="41" grpId="1" animBg="1"/>
      <p:bldP spid="41" grpId="2" animBg="1"/>
      <p:bldP spid="5" grpId="0"/>
      <p:bldP spid="5" grpId="1"/>
      <p:bldP spid="5" grpId="2"/>
      <p:bldP spid="43" grpId="0"/>
      <p:bldP spid="43" grpId="1"/>
      <p:bldP spid="4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AC9-7966-40C5-83F2-6F21102AF285}" type="slidenum">
              <a:rPr lang="en-US"/>
              <a:pPr/>
              <a:t>70</a:t>
            </a:fld>
            <a:endParaRPr lang="en-US"/>
          </a:p>
        </p:txBody>
      </p:sp>
      <p:sp>
        <p:nvSpPr>
          <p:cNvPr id="466946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4724400" y="2695575"/>
            <a:ext cx="43084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/>
              <a:t>When constructed, it uses </a:t>
            </a:r>
            <a:r>
              <a:rPr lang="en-US" sz="2600">
                <a:solidFill>
                  <a:srgbClr val="990000"/>
                </a:solidFill>
              </a:rPr>
              <a:t>new</a:t>
            </a:r>
            <a:r>
              <a:rPr lang="en-US" sz="2600"/>
              <a:t> to allocate an array to hold the squares.</a:t>
            </a: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4838700" y="30607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4648200" y="4267200"/>
            <a:ext cx="43084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/>
              <a:t>When it is destructed, it uses </a:t>
            </a:r>
            <a:r>
              <a:rPr lang="en-US" sz="2600">
                <a:solidFill>
                  <a:srgbClr val="990000"/>
                </a:solidFill>
              </a:rPr>
              <a:t>delete </a:t>
            </a:r>
            <a:r>
              <a:rPr lang="en-US" sz="2600"/>
              <a:t>to release its array.</a:t>
            </a:r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5881688" y="452120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52" name="Rectangle 8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6953" name="Text Box 9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cxnSp>
        <p:nvCxnSpPr>
          <p:cNvPr id="466954" name="AutoShape 10"/>
          <p:cNvCxnSpPr>
            <a:cxnSpLocks noChangeShapeType="1"/>
            <a:stCxn id="466947" idx="1"/>
            <a:endCxn id="466953" idx="0"/>
          </p:cNvCxnSpPr>
          <p:nvPr/>
        </p:nvCxnSpPr>
        <p:spPr bwMode="auto">
          <a:xfrm rot="10800000">
            <a:off x="2228850" y="2844800"/>
            <a:ext cx="2495550" cy="492125"/>
          </a:xfrm>
          <a:prstGeom prst="curvedConnector4">
            <a:avLst>
              <a:gd name="adj1" fmla="val 47074"/>
              <a:gd name="adj2" fmla="val 14645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cxnSp>
        <p:nvCxnSpPr>
          <p:cNvPr id="466956" name="AutoShape 12"/>
          <p:cNvCxnSpPr>
            <a:cxnSpLocks noChangeShapeType="1"/>
            <a:stCxn id="466950" idx="2"/>
            <a:endCxn id="466955" idx="2"/>
          </p:cNvCxnSpPr>
          <p:nvPr/>
        </p:nvCxnSpPr>
        <p:spPr bwMode="auto">
          <a:xfrm rot="16200000" flipV="1">
            <a:off x="4244181" y="3256757"/>
            <a:ext cx="760413" cy="2806700"/>
          </a:xfrm>
          <a:prstGeom prst="curvedConnector3">
            <a:avLst>
              <a:gd name="adj1" fmla="val -30065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4683125" y="5895975"/>
            <a:ext cx="4308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/>
              <a:t>Let’s see what happens with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/>
      <p:bldP spid="466949" grpId="0"/>
      <p:bldP spid="46695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1BD-98FF-4E8A-A1AB-B071787E491A}" type="slidenum">
              <a:rPr lang="en-US"/>
              <a:pPr/>
              <a:t>71</a:t>
            </a:fld>
            <a:endParaRPr lang="en-US"/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9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9000" name="Line 8"/>
          <p:cNvSpPr>
            <a:spLocks noChangeShapeType="1"/>
          </p:cNvSpPr>
          <p:nvPr/>
        </p:nvSpPr>
        <p:spPr bwMode="auto">
          <a:xfrm>
            <a:off x="47625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>
            <a:off x="431800" y="2400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2286000" y="1968500"/>
            <a:ext cx="3540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69003" name="Group 11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69004" name="Group 12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69005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9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9008" name="Text Box 16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9010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9011" name="Text Box 1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9013" name="Line 21"/>
          <p:cNvSpPr>
            <a:spLocks noChangeShapeType="1"/>
          </p:cNvSpPr>
          <p:nvPr/>
        </p:nvSpPr>
        <p:spPr bwMode="auto">
          <a:xfrm>
            <a:off x="673100" y="2679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69015" name="Line 23"/>
          <p:cNvSpPr>
            <a:spLocks noChangeShapeType="1"/>
          </p:cNvSpPr>
          <p:nvPr/>
        </p:nvSpPr>
        <p:spPr bwMode="auto">
          <a:xfrm>
            <a:off x="673100" y="295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6" name="AutoShape 24"/>
          <p:cNvSpPr>
            <a:spLocks noChangeArrowheads="1"/>
          </p:cNvSpPr>
          <p:nvPr/>
        </p:nvSpPr>
        <p:spPr bwMode="auto">
          <a:xfrm>
            <a:off x="2057400" y="8382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of memory for me?</a:t>
            </a:r>
          </a:p>
        </p:txBody>
      </p:sp>
      <p:grpSp>
        <p:nvGrpSpPr>
          <p:cNvPr id="469017" name="Group 25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69018" name="Rectangle 2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9" name="Rectangle 2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20" name="Text Box 28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69021" name="Rectangle 2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9022" name="AutoShape 30"/>
          <p:cNvSpPr>
            <a:spLocks noChangeArrowheads="1"/>
          </p:cNvSpPr>
          <p:nvPr/>
        </p:nvSpPr>
        <p:spPr bwMode="auto">
          <a:xfrm flipH="1">
            <a:off x="5105400" y="4876800"/>
            <a:ext cx="3340100" cy="1790700"/>
          </a:xfrm>
          <a:prstGeom prst="wedgeRoundRectCallout">
            <a:avLst>
              <a:gd name="adj1" fmla="val -70486"/>
              <a:gd name="adj2" fmla="val 6205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Sure, I’ll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for you at address </a:t>
            </a:r>
            <a:r>
              <a:rPr lang="en-US" sz="2800">
                <a:solidFill>
                  <a:srgbClr val="990000"/>
                </a:solidFill>
              </a:rPr>
              <a:t>800</a:t>
            </a:r>
            <a:r>
              <a:rPr lang="en-US" sz="2800"/>
              <a:t>.</a:t>
            </a:r>
          </a:p>
        </p:txBody>
      </p:sp>
      <p:sp>
        <p:nvSpPr>
          <p:cNvPr id="469023" name="Text Box 31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69024" name="AutoShape 32"/>
          <p:cNvCxnSpPr>
            <a:cxnSpLocks noChangeShapeType="1"/>
            <a:stCxn id="469023" idx="3"/>
            <a:endCxn id="469018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25" name="Line 33"/>
          <p:cNvSpPr>
            <a:spLocks noChangeShapeType="1"/>
          </p:cNvSpPr>
          <p:nvPr/>
        </p:nvSpPr>
        <p:spPr bwMode="auto">
          <a:xfrm>
            <a:off x="7239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6" name="Line 34"/>
          <p:cNvSpPr>
            <a:spLocks noChangeShapeType="1"/>
          </p:cNvSpPr>
          <p:nvPr/>
        </p:nvSpPr>
        <p:spPr bwMode="auto">
          <a:xfrm>
            <a:off x="990600" y="350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7" name="Text Box 35"/>
          <p:cNvSpPr txBox="1">
            <a:spLocks noChangeArrowheads="1"/>
          </p:cNvSpPr>
          <p:nvPr/>
        </p:nvSpPr>
        <p:spPr bwMode="auto">
          <a:xfrm>
            <a:off x="7016750" y="44418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69028" name="Line 36"/>
          <p:cNvSpPr>
            <a:spLocks noChangeShapeType="1"/>
          </p:cNvSpPr>
          <p:nvPr/>
        </p:nvSpPr>
        <p:spPr bwMode="auto">
          <a:xfrm>
            <a:off x="736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9" name="Line 37"/>
          <p:cNvSpPr>
            <a:spLocks noChangeShapeType="1"/>
          </p:cNvSpPr>
          <p:nvPr/>
        </p:nvSpPr>
        <p:spPr bwMode="auto">
          <a:xfrm>
            <a:off x="990600" y="350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30" name="Text Box 38"/>
          <p:cNvSpPr txBox="1">
            <a:spLocks noChangeArrowheads="1"/>
          </p:cNvSpPr>
          <p:nvPr/>
        </p:nvSpPr>
        <p:spPr bwMode="auto">
          <a:xfrm>
            <a:off x="7007225" y="476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69031" name="Line 39"/>
          <p:cNvSpPr>
            <a:spLocks noChangeShapeType="1"/>
          </p:cNvSpPr>
          <p:nvPr/>
        </p:nvSpPr>
        <p:spPr bwMode="auto">
          <a:xfrm>
            <a:off x="723900" y="3225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32" name="Line 40"/>
          <p:cNvSpPr>
            <a:spLocks noChangeShapeType="1"/>
          </p:cNvSpPr>
          <p:nvPr/>
        </p:nvSpPr>
        <p:spPr bwMode="auto">
          <a:xfrm>
            <a:off x="990600" y="350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69034" name="Line 42"/>
          <p:cNvSpPr>
            <a:spLocks noChangeShapeType="1"/>
          </p:cNvSpPr>
          <p:nvPr/>
        </p:nvSpPr>
        <p:spPr bwMode="auto">
          <a:xfrm>
            <a:off x="457200" y="3771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 animBg="1"/>
      <p:bldP spid="469000" grpId="1" animBg="1"/>
      <p:bldP spid="469001" grpId="0" animBg="1"/>
      <p:bldP spid="469001" grpId="1" animBg="1"/>
      <p:bldP spid="469002" grpId="0"/>
      <p:bldP spid="469002" grpId="1"/>
      <p:bldP spid="469013" grpId="0" animBg="1"/>
      <p:bldP spid="469013" grpId="1" animBg="1"/>
      <p:bldP spid="469014" grpId="0"/>
      <p:bldP spid="469015" grpId="0" animBg="1"/>
      <p:bldP spid="469015" grpId="1" animBg="1"/>
      <p:bldP spid="469016" grpId="0" animBg="1"/>
      <p:bldP spid="469016" grpId="1" animBg="1"/>
      <p:bldP spid="469022" grpId="0" animBg="1"/>
      <p:bldP spid="469022" grpId="1" animBg="1"/>
      <p:bldP spid="469023" grpId="0"/>
      <p:bldP spid="469025" grpId="0" animBg="1"/>
      <p:bldP spid="469025" grpId="1" animBg="1"/>
      <p:bldP spid="469026" grpId="0" animBg="1"/>
      <p:bldP spid="469026" grpId="1" animBg="1"/>
      <p:bldP spid="469027" grpId="0"/>
      <p:bldP spid="469028" grpId="0" animBg="1"/>
      <p:bldP spid="469028" grpId="1" animBg="1"/>
      <p:bldP spid="469029" grpId="0" animBg="1"/>
      <p:bldP spid="469029" grpId="1" animBg="1"/>
      <p:bldP spid="469030" grpId="0"/>
      <p:bldP spid="469031" grpId="0" animBg="1"/>
      <p:bldP spid="469031" grpId="1" animBg="1"/>
      <p:bldP spid="469032" grpId="0" animBg="1"/>
      <p:bldP spid="469032" grpId="1" animBg="1"/>
      <p:bldP spid="469033" grpId="0"/>
      <p:bldP spid="469034" grpId="0" animBg="1"/>
      <p:bldP spid="469034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72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048" name="Line 8"/>
          <p:cNvSpPr>
            <a:spLocks noChangeShapeType="1"/>
          </p:cNvSpPr>
          <p:nvPr/>
        </p:nvSpPr>
        <p:spPr bwMode="auto">
          <a:xfrm>
            <a:off x="4800600" y="2349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7016750" y="44418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07225" y="476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71070" name="Line 30"/>
          <p:cNvSpPr>
            <a:spLocks noChangeShapeType="1"/>
          </p:cNvSpPr>
          <p:nvPr/>
        </p:nvSpPr>
        <p:spPr bwMode="auto">
          <a:xfrm>
            <a:off x="51689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875213" y="5638800"/>
            <a:ext cx="1677987" cy="990600"/>
            <a:chOff x="2871" y="2880"/>
            <a:chExt cx="1057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71082" name="AutoShape 42"/>
          <p:cNvCxnSpPr>
            <a:cxnSpLocks noChangeShapeType="1"/>
            <a:stCxn id="471059" idx="3"/>
            <a:endCxn id="471081" idx="0"/>
          </p:cNvCxnSpPr>
          <p:nvPr/>
        </p:nvCxnSpPr>
        <p:spPr bwMode="auto">
          <a:xfrm>
            <a:off x="6024563" y="4902200"/>
            <a:ext cx="134937" cy="881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800</a:t>
            </a:r>
          </a:p>
        </p:txBody>
      </p:sp>
      <p:cxnSp>
        <p:nvCxnSpPr>
          <p:cNvPr id="471084" name="AutoShape 44"/>
          <p:cNvCxnSpPr>
            <a:cxnSpLocks noChangeShapeType="1"/>
          </p:cNvCxnSpPr>
          <p:nvPr/>
        </p:nvCxnSpPr>
        <p:spPr bwMode="auto">
          <a:xfrm>
            <a:off x="6108700" y="5313363"/>
            <a:ext cx="211138" cy="8810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5" name="Line 45"/>
          <p:cNvSpPr>
            <a:spLocks noChangeShapeType="1"/>
          </p:cNvSpPr>
          <p:nvPr/>
        </p:nvSpPr>
        <p:spPr bwMode="auto">
          <a:xfrm>
            <a:off x="5181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6" name="Line 46"/>
          <p:cNvSpPr>
            <a:spLocks noChangeShapeType="1"/>
          </p:cNvSpPr>
          <p:nvPr/>
        </p:nvSpPr>
        <p:spPr bwMode="auto">
          <a:xfrm>
            <a:off x="4851400" y="347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7" name="Text Box 47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91" name="Line 51"/>
          <p:cNvSpPr>
            <a:spLocks noChangeShapeType="1"/>
          </p:cNvSpPr>
          <p:nvPr/>
        </p:nvSpPr>
        <p:spPr bwMode="auto">
          <a:xfrm>
            <a:off x="4191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92" name="Line 52"/>
          <p:cNvSpPr>
            <a:spLocks noChangeShapeType="1"/>
          </p:cNvSpPr>
          <p:nvPr/>
        </p:nvSpPr>
        <p:spPr bwMode="auto">
          <a:xfrm>
            <a:off x="2501900" y="3848100"/>
            <a:ext cx="203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093" name="AutoShape 53"/>
          <p:cNvSpPr>
            <a:spLocks noChangeArrowheads="1"/>
          </p:cNvSpPr>
          <p:nvPr/>
        </p:nvSpPr>
        <p:spPr bwMode="auto">
          <a:xfrm>
            <a:off x="2806700" y="20447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I’m done with the memory at address </a:t>
            </a:r>
            <a:r>
              <a:rPr lang="en-US" sz="2800">
                <a:solidFill>
                  <a:srgbClr val="990000"/>
                </a:solidFill>
              </a:rPr>
              <a:t>800</a:t>
            </a:r>
            <a:r>
              <a:rPr lang="en-US" sz="2800"/>
              <a:t>.</a:t>
            </a:r>
          </a:p>
        </p:txBody>
      </p:sp>
      <p:sp>
        <p:nvSpPr>
          <p:cNvPr id="471094" name="AutoShape 54"/>
          <p:cNvSpPr>
            <a:spLocks noChangeArrowheads="1"/>
          </p:cNvSpPr>
          <p:nvPr/>
        </p:nvSpPr>
        <p:spPr bwMode="auto">
          <a:xfrm flipH="1">
            <a:off x="5181600" y="5067300"/>
            <a:ext cx="3340100" cy="1790700"/>
          </a:xfrm>
          <a:prstGeom prst="wedgeRoundRectCallout">
            <a:avLst>
              <a:gd name="adj1" fmla="val -68204"/>
              <a:gd name="adj2" fmla="val 4698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Ok – I’ll free that memory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8" grpId="0" animBg="1"/>
      <p:bldP spid="471048" grpId="1" animBg="1"/>
      <p:bldP spid="471067" grpId="0"/>
      <p:bldP spid="471068" grpId="0"/>
      <p:bldP spid="471069" grpId="0"/>
      <p:bldP spid="471070" grpId="0" animBg="1"/>
      <p:bldP spid="471070" grpId="1" animBg="1"/>
      <p:bldP spid="471081" grpId="0"/>
      <p:bldP spid="471081" grpId="1"/>
      <p:bldP spid="471083" grpId="0"/>
      <p:bldP spid="471083" grpId="1"/>
      <p:bldP spid="471085" grpId="0" animBg="1"/>
      <p:bldP spid="471085" grpId="1" animBg="1"/>
      <p:bldP spid="471086" grpId="0" animBg="1"/>
      <p:bldP spid="471086" grpId="1" animBg="1"/>
      <p:bldP spid="471087" grpId="0" autoUpdateAnimBg="0"/>
      <p:bldP spid="471091" grpId="0" animBg="1"/>
      <p:bldP spid="471091" grpId="1" animBg="1"/>
      <p:bldP spid="471092" grpId="0" animBg="1"/>
      <p:bldP spid="471092" grpId="1" animBg="1"/>
      <p:bldP spid="471093" grpId="0" animBg="1"/>
      <p:bldP spid="471093" grpId="1" animBg="1"/>
      <p:bldP spid="471094" grpId="0" animBg="1"/>
      <p:bldP spid="471094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00E-4B57-4F42-9356-298D03454965}" type="slidenum">
              <a:rPr lang="en-US"/>
              <a:pPr/>
              <a:t>73</a:t>
            </a:fld>
            <a:endParaRPr lang="en-US"/>
          </a:p>
        </p:txBody>
      </p:sp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092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3093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309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09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3096" name="Group 8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73097" name="Group 9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73098" name="Group 10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3099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310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3101" name="Text Box 13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73102" name="Rectangle 14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3103" name="Text Box 15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3104" name="Text Box 16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3105" name="Rectangle 17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3108" name="AutoShape 20"/>
          <p:cNvCxnSpPr>
            <a:cxnSpLocks noChangeShapeType="1"/>
            <a:stCxn id="473107" idx="3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3109" name="Line 21"/>
          <p:cNvSpPr>
            <a:spLocks noChangeShapeType="1"/>
          </p:cNvSpPr>
          <p:nvPr/>
        </p:nvSpPr>
        <p:spPr bwMode="auto">
          <a:xfrm>
            <a:off x="4800600" y="3898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3110" name="Text Box 22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73111" name="Text Box 23"/>
          <p:cNvSpPr txBox="1">
            <a:spLocks noChangeArrowheads="1"/>
          </p:cNvSpPr>
          <p:nvPr/>
        </p:nvSpPr>
        <p:spPr bwMode="auto">
          <a:xfrm>
            <a:off x="4784725" y="5711825"/>
            <a:ext cx="4054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Utoh, now </a:t>
            </a:r>
            <a:r>
              <a:rPr lang="en-US">
                <a:solidFill>
                  <a:srgbClr val="990000"/>
                </a:solidFill>
              </a:rPr>
              <a:t>a.m_sq</a:t>
            </a:r>
            <a:r>
              <a:rPr lang="en-US"/>
              <a:t> points to memory that’s no longer reserved!</a:t>
            </a:r>
          </a:p>
        </p:txBody>
      </p:sp>
      <p:sp>
        <p:nvSpPr>
          <p:cNvPr id="473112" name="Text Box 24"/>
          <p:cNvSpPr txBox="1">
            <a:spLocks noChangeArrowheads="1"/>
          </p:cNvSpPr>
          <p:nvPr/>
        </p:nvSpPr>
        <p:spPr bwMode="auto">
          <a:xfrm>
            <a:off x="4787900" y="5721350"/>
            <a:ext cx="405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Who knows what data is stored there now?!?!?</a:t>
            </a:r>
          </a:p>
        </p:txBody>
      </p:sp>
      <p:sp>
        <p:nvSpPr>
          <p:cNvPr id="473113" name="Text Box 25"/>
          <p:cNvSpPr txBox="1">
            <a:spLocks noChangeArrowheads="1"/>
          </p:cNvSpPr>
          <p:nvPr/>
        </p:nvSpPr>
        <p:spPr bwMode="auto">
          <a:xfrm>
            <a:off x="6832600" y="4514850"/>
            <a:ext cx="8636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-525</a:t>
            </a:r>
          </a:p>
          <a:p>
            <a:pPr algn="ctr"/>
            <a:r>
              <a:rPr lang="en-US" sz="2200">
                <a:solidFill>
                  <a:srgbClr val="6600CC"/>
                </a:solidFill>
              </a:rPr>
              <a:t>7523</a:t>
            </a:r>
          </a:p>
          <a:p>
            <a:pPr algn="ctr"/>
            <a:r>
              <a:rPr lang="en-US" sz="2200">
                <a:solidFill>
                  <a:srgbClr val="6600CC"/>
                </a:solidFill>
              </a:rPr>
              <a:t>119</a:t>
            </a:r>
          </a:p>
        </p:txBody>
      </p:sp>
      <p:sp>
        <p:nvSpPr>
          <p:cNvPr id="473114" name="Line 26"/>
          <p:cNvSpPr>
            <a:spLocks noChangeShapeType="1"/>
          </p:cNvSpPr>
          <p:nvPr/>
        </p:nvSpPr>
        <p:spPr bwMode="auto">
          <a:xfrm>
            <a:off x="431800" y="463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3115" name="Line 27"/>
          <p:cNvSpPr>
            <a:spLocks noChangeShapeType="1"/>
          </p:cNvSpPr>
          <p:nvPr/>
        </p:nvSpPr>
        <p:spPr bwMode="auto">
          <a:xfrm>
            <a:off x="711200" y="5168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3116" name="Text Box 28"/>
          <p:cNvSpPr txBox="1">
            <a:spLocks noChangeArrowheads="1"/>
          </p:cNvSpPr>
          <p:nvPr/>
        </p:nvSpPr>
        <p:spPr bwMode="auto">
          <a:xfrm>
            <a:off x="8166100" y="1751013"/>
            <a:ext cx="1054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-525</a:t>
            </a:r>
          </a:p>
          <a:p>
            <a:pPr algn="ctr"/>
            <a:r>
              <a:rPr lang="en-US" sz="2800"/>
              <a:t>7523</a:t>
            </a:r>
          </a:p>
          <a:p>
            <a:pPr algn="ctr"/>
            <a:r>
              <a:rPr lang="en-US" sz="2800"/>
              <a:t>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9" grpId="0" animBg="1"/>
      <p:bldP spid="473109" grpId="1" animBg="1"/>
      <p:bldP spid="473111" grpId="0"/>
      <p:bldP spid="473111" grpId="1"/>
      <p:bldP spid="473112" grpId="0"/>
      <p:bldP spid="473112" grpId="1"/>
      <p:bldP spid="473113" grpId="0"/>
      <p:bldP spid="473114" grpId="0" animBg="1"/>
      <p:bldP spid="473114" grpId="1" animBg="1"/>
      <p:bldP spid="473115" grpId="0" animBg="1"/>
      <p:bldP spid="473115" grpId="1" animBg="1"/>
      <p:bldP spid="4731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74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4" name="Line 8"/>
          <p:cNvSpPr>
            <a:spLocks noChangeShapeType="1"/>
          </p:cNvSpPr>
          <p:nvPr/>
        </p:nvSpPr>
        <p:spPr bwMode="auto">
          <a:xfrm>
            <a:off x="51816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75146" name="Text Box 10"/>
          <p:cNvSpPr txBox="1">
            <a:spLocks noChangeArrowheads="1"/>
          </p:cNvSpPr>
          <p:nvPr/>
        </p:nvSpPr>
        <p:spPr bwMode="auto">
          <a:xfrm>
            <a:off x="4419600" y="698500"/>
            <a:ext cx="4054475" cy="12065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we copy </a:t>
            </a:r>
            <a:r>
              <a:rPr lang="en-US" dirty="0">
                <a:solidFill>
                  <a:srgbClr val="6600CC"/>
                </a:solidFill>
              </a:rPr>
              <a:t>a</a:t>
            </a:r>
            <a:r>
              <a:rPr lang="en-US" dirty="0"/>
              <a:t>’s members into </a:t>
            </a:r>
            <a:r>
              <a:rPr lang="en-US" dirty="0">
                <a:solidFill>
                  <a:srgbClr val="6600CC"/>
                </a:solidFill>
              </a:rPr>
              <a:t>b</a:t>
            </a:r>
            <a:r>
              <a:rPr lang="en-US" dirty="0"/>
              <a:t>, both </a:t>
            </a:r>
            <a:r>
              <a:rPr lang="en-US" dirty="0">
                <a:solidFill>
                  <a:srgbClr val="6600CC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6600CC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point to the same memory</a:t>
            </a:r>
            <a:r>
              <a:rPr lang="en-US" dirty="0"/>
              <a:t>.</a:t>
            </a:r>
          </a:p>
        </p:txBody>
      </p:sp>
      <p:grpSp>
        <p:nvGrpSpPr>
          <p:cNvPr id="475147" name="Group 11"/>
          <p:cNvGrpSpPr>
            <a:grpSpLocks/>
          </p:cNvGrpSpPr>
          <p:nvPr/>
        </p:nvGrpSpPr>
        <p:grpSpPr bwMode="auto">
          <a:xfrm>
            <a:off x="4722813" y="4594225"/>
            <a:ext cx="4427537" cy="2187575"/>
            <a:chOff x="2975" y="2894"/>
            <a:chExt cx="2789" cy="1378"/>
          </a:xfrm>
        </p:grpSpPr>
        <p:grpSp>
          <p:nvGrpSpPr>
            <p:cNvPr id="475148" name="Group 12"/>
            <p:cNvGrpSpPr>
              <a:grpSpLocks/>
            </p:cNvGrpSpPr>
            <p:nvPr/>
          </p:nvGrpSpPr>
          <p:grpSpPr bwMode="auto">
            <a:xfrm>
              <a:off x="2975" y="2976"/>
              <a:ext cx="1049" cy="624"/>
              <a:chOff x="2879" y="2880"/>
              <a:chExt cx="1049" cy="624"/>
            </a:xfrm>
          </p:grpSpPr>
          <p:grpSp>
            <p:nvGrpSpPr>
              <p:cNvPr id="475149" name="Group 13"/>
              <p:cNvGrpSpPr>
                <a:grpSpLocks/>
              </p:cNvGrpSpPr>
              <p:nvPr/>
            </p:nvGrpSpPr>
            <p:grpSpPr bwMode="auto">
              <a:xfrm>
                <a:off x="2879" y="2880"/>
                <a:ext cx="1049" cy="624"/>
                <a:chOff x="2921" y="3456"/>
                <a:chExt cx="1111" cy="624"/>
              </a:xfrm>
            </p:grpSpPr>
            <p:grpSp>
              <p:nvGrpSpPr>
                <p:cNvPr id="475150" name="Group 14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7515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5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751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21" y="3456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475154" name="Rectangle 18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5155" name="Text Box 19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75156" name="Text Box 20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75157" name="Rectangle 21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5158" name="Text Box 22"/>
            <p:cNvSpPr txBox="1">
              <a:spLocks noChangeArrowheads="1"/>
            </p:cNvSpPr>
            <p:nvPr/>
          </p:nvSpPr>
          <p:spPr bwMode="auto">
            <a:xfrm>
              <a:off x="3677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75159" name="Group 23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75160" name="Rectangle 24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161" name="Rectangle 25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162" name="Text Box 26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75163" name="Rectangle 27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5164" name="Text Box 28"/>
            <p:cNvSpPr txBox="1">
              <a:spLocks noChangeArrowheads="1"/>
            </p:cNvSpPr>
            <p:nvPr/>
          </p:nvSpPr>
          <p:spPr bwMode="auto">
            <a:xfrm>
              <a:off x="3620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75165" name="AutoShape 29"/>
            <p:cNvCxnSpPr>
              <a:cxnSpLocks noChangeShapeType="1"/>
              <a:stCxn id="475164" idx="3"/>
              <a:endCxn id="475160" idx="1"/>
            </p:cNvCxnSpPr>
            <p:nvPr/>
          </p:nvCxnSpPr>
          <p:spPr bwMode="auto">
            <a:xfrm flipV="1">
              <a:off x="3985" y="3055"/>
              <a:ext cx="377" cy="378"/>
            </a:xfrm>
            <a:prstGeom prst="curvedConnector3">
              <a:avLst>
                <a:gd name="adj1" fmla="val 51194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5166" name="Text Box 30"/>
            <p:cNvSpPr txBox="1">
              <a:spLocks noChangeArrowheads="1"/>
            </p:cNvSpPr>
            <p:nvPr/>
          </p:nvSpPr>
          <p:spPr bwMode="auto">
            <a:xfrm>
              <a:off x="4516" y="2894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75167" name="Text Box 31"/>
            <p:cNvSpPr txBox="1">
              <a:spLocks noChangeArrowheads="1"/>
            </p:cNvSpPr>
            <p:nvPr/>
          </p:nvSpPr>
          <p:spPr bwMode="auto">
            <a:xfrm>
              <a:off x="4510" y="309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75168" name="Text Box 32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  <p:grpSp>
          <p:nvGrpSpPr>
            <p:cNvPr id="475169" name="Group 33"/>
            <p:cNvGrpSpPr>
              <a:grpSpLocks/>
            </p:cNvGrpSpPr>
            <p:nvPr/>
          </p:nvGrpSpPr>
          <p:grpSpPr bwMode="auto">
            <a:xfrm>
              <a:off x="3167" y="3648"/>
              <a:ext cx="1057" cy="624"/>
              <a:chOff x="2871" y="2880"/>
              <a:chExt cx="1057" cy="624"/>
            </a:xfrm>
          </p:grpSpPr>
          <p:grpSp>
            <p:nvGrpSpPr>
              <p:cNvPr id="475170" name="Group 34"/>
              <p:cNvGrpSpPr>
                <a:grpSpLocks/>
              </p:cNvGrpSpPr>
              <p:nvPr/>
            </p:nvGrpSpPr>
            <p:grpSpPr bwMode="auto">
              <a:xfrm>
                <a:off x="2871" y="2880"/>
                <a:ext cx="1057" cy="624"/>
                <a:chOff x="2913" y="3456"/>
                <a:chExt cx="1119" cy="624"/>
              </a:xfrm>
            </p:grpSpPr>
            <p:grpSp>
              <p:nvGrpSpPr>
                <p:cNvPr id="475171" name="Group 35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7517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7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7517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13" y="3456"/>
                  <a:ext cx="24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75175" name="Rectangle 39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5176" name="Text Box 40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75177" name="Text Box 41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75178" name="Rectangle 42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5179" name="Text Box 43"/>
            <p:cNvSpPr txBox="1">
              <a:spLocks noChangeArrowheads="1"/>
            </p:cNvSpPr>
            <p:nvPr/>
          </p:nvSpPr>
          <p:spPr bwMode="auto">
            <a:xfrm>
              <a:off x="3869" y="37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475180" name="Text Box 44"/>
            <p:cNvSpPr txBox="1">
              <a:spLocks noChangeArrowheads="1"/>
            </p:cNvSpPr>
            <p:nvPr/>
          </p:nvSpPr>
          <p:spPr bwMode="auto">
            <a:xfrm>
              <a:off x="3807" y="399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800</a:t>
              </a:r>
            </a:p>
          </p:txBody>
        </p:sp>
        <p:grpSp>
          <p:nvGrpSpPr>
            <p:cNvPr id="475181" name="Group 45"/>
            <p:cNvGrpSpPr>
              <a:grpSpLocks/>
            </p:cNvGrpSpPr>
            <p:nvPr/>
          </p:nvGrpSpPr>
          <p:grpSpPr bwMode="auto">
            <a:xfrm>
              <a:off x="4128" y="3063"/>
              <a:ext cx="256" cy="1073"/>
              <a:chOff x="4032" y="2967"/>
              <a:chExt cx="256" cy="1073"/>
            </a:xfrm>
          </p:grpSpPr>
          <p:cxnSp>
            <p:nvCxnSpPr>
              <p:cNvPr id="475182" name="AutoShape 46"/>
              <p:cNvCxnSpPr>
                <a:cxnSpLocks noChangeShapeType="1"/>
              </p:cNvCxnSpPr>
              <p:nvPr/>
            </p:nvCxnSpPr>
            <p:spPr bwMode="auto">
              <a:xfrm flipV="1">
                <a:off x="4128" y="2967"/>
                <a:ext cx="160" cy="1052"/>
              </a:xfrm>
              <a:prstGeom prst="curvedConnector3">
                <a:avLst>
                  <a:gd name="adj1" fmla="val 42500"/>
                </a:avLst>
              </a:prstGeom>
              <a:noFill/>
              <a:ln w="381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5183" name="Line 47"/>
              <p:cNvSpPr>
                <a:spLocks noChangeShapeType="1"/>
              </p:cNvSpPr>
              <p:nvPr/>
            </p:nvSpPr>
            <p:spPr bwMode="auto">
              <a:xfrm flipH="1">
                <a:off x="4032" y="4008"/>
                <a:ext cx="104" cy="32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75184" name="Text Box 48"/>
          <p:cNvSpPr txBox="1">
            <a:spLocks noChangeArrowheads="1"/>
          </p:cNvSpPr>
          <p:nvPr/>
        </p:nvSpPr>
        <p:spPr bwMode="auto">
          <a:xfrm>
            <a:off x="4419600" y="685800"/>
            <a:ext cx="4054475" cy="230187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when </a:t>
            </a:r>
            <a:r>
              <a:rPr lang="en-US">
                <a:solidFill>
                  <a:srgbClr val="6600CC"/>
                </a:solidFill>
              </a:rPr>
              <a:t>b</a:t>
            </a:r>
            <a:r>
              <a:rPr lang="en-US"/>
              <a:t> is destructed, it frees the memory at </a:t>
            </a:r>
            <a:r>
              <a:rPr lang="en-US">
                <a:solidFill>
                  <a:srgbClr val="6600CC"/>
                </a:solidFill>
              </a:rPr>
              <a:t>800</a:t>
            </a:r>
            <a:r>
              <a:rPr lang="en-US"/>
              <a:t>. </a:t>
            </a:r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006666"/>
                </a:solidFill>
              </a:rPr>
              <a:t>But this memory is </a:t>
            </a:r>
            <a:r>
              <a:rPr lang="en-US" i="1">
                <a:solidFill>
                  <a:srgbClr val="006666"/>
                </a:solidFill>
              </a:rPr>
              <a:t>still</a:t>
            </a:r>
            <a:r>
              <a:rPr lang="en-US">
                <a:solidFill>
                  <a:srgbClr val="006666"/>
                </a:solidFill>
              </a:rPr>
              <a:t> being used by a.  Utoh!</a:t>
            </a:r>
          </a:p>
        </p:txBody>
      </p:sp>
      <p:sp>
        <p:nvSpPr>
          <p:cNvPr id="475185" name="Line 49"/>
          <p:cNvSpPr>
            <a:spLocks noChangeShapeType="1"/>
          </p:cNvSpPr>
          <p:nvPr/>
        </p:nvSpPr>
        <p:spPr bwMode="auto">
          <a:xfrm>
            <a:off x="4864100" y="3467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6934200" y="4572000"/>
            <a:ext cx="2209800" cy="1295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5187" name="Group 51"/>
          <p:cNvGrpSpPr>
            <a:grpSpLocks/>
          </p:cNvGrpSpPr>
          <p:nvPr/>
        </p:nvGrpSpPr>
        <p:grpSpPr bwMode="auto">
          <a:xfrm>
            <a:off x="4876800" y="4953000"/>
            <a:ext cx="3111500" cy="1879600"/>
            <a:chOff x="3064" y="3112"/>
            <a:chExt cx="1960" cy="1184"/>
          </a:xfrm>
        </p:grpSpPr>
        <p:sp>
          <p:nvSpPr>
            <p:cNvPr id="475188" name="Rectangle 52"/>
            <p:cNvSpPr>
              <a:spLocks noChangeArrowheads="1"/>
            </p:cNvSpPr>
            <p:nvPr/>
          </p:nvSpPr>
          <p:spPr bwMode="auto">
            <a:xfrm>
              <a:off x="3064" y="3632"/>
              <a:ext cx="1392" cy="66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5189" name="Rectangle 53"/>
            <p:cNvSpPr>
              <a:spLocks noChangeArrowheads="1"/>
            </p:cNvSpPr>
            <p:nvPr/>
          </p:nvSpPr>
          <p:spPr bwMode="auto">
            <a:xfrm>
              <a:off x="4256" y="3112"/>
              <a:ext cx="768" cy="66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5190" name="Oval 54"/>
          <p:cNvSpPr>
            <a:spLocks noChangeArrowheads="1"/>
          </p:cNvSpPr>
          <p:nvPr/>
        </p:nvSpPr>
        <p:spPr bwMode="auto">
          <a:xfrm>
            <a:off x="5753100" y="5270500"/>
            <a:ext cx="571500" cy="368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1" name="Text Box 55"/>
          <p:cNvSpPr txBox="1">
            <a:spLocks noChangeArrowheads="1"/>
          </p:cNvSpPr>
          <p:nvPr/>
        </p:nvSpPr>
        <p:spPr bwMode="auto">
          <a:xfrm>
            <a:off x="4705350" y="5864225"/>
            <a:ext cx="420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a.m_sq still points to 800!  It thinks it’s still reserved.</a:t>
            </a:r>
          </a:p>
        </p:txBody>
      </p:sp>
      <p:sp>
        <p:nvSpPr>
          <p:cNvPr id="475192" name="Text Box 56"/>
          <p:cNvSpPr txBox="1">
            <a:spLocks noChangeArrowheads="1"/>
          </p:cNvSpPr>
          <p:nvPr/>
        </p:nvSpPr>
        <p:spPr bwMode="auto">
          <a:xfrm>
            <a:off x="4419600" y="685800"/>
            <a:ext cx="4054475" cy="12065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Finally, when we print a’s square values, they are no longer valid!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475193" name="Line 57"/>
          <p:cNvSpPr>
            <a:spLocks noChangeShapeType="1"/>
          </p:cNvSpPr>
          <p:nvPr/>
        </p:nvSpPr>
        <p:spPr bwMode="auto">
          <a:xfrm>
            <a:off x="4800600" y="3886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7010400" y="4494213"/>
            <a:ext cx="369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4" grpId="0" animBg="1"/>
      <p:bldP spid="475144" grpId="1" animBg="1"/>
      <p:bldP spid="475146" grpId="0" animBg="1"/>
      <p:bldP spid="475146" grpId="1" animBg="1"/>
      <p:bldP spid="475184" grpId="0" animBg="1"/>
      <p:bldP spid="475184" grpId="1" animBg="1"/>
      <p:bldP spid="475185" grpId="0" animBg="1"/>
      <p:bldP spid="475185" grpId="1" animBg="1"/>
      <p:bldP spid="475186" grpId="0" animBg="1"/>
      <p:bldP spid="475190" grpId="0" animBg="1"/>
      <p:bldP spid="475191" grpId="0"/>
      <p:bldP spid="475192" grpId="0" animBg="1"/>
      <p:bldP spid="475193" grpId="0" animBg="1"/>
      <p:bldP spid="47519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A31-664C-4CFD-8606-008855182339}" type="slidenum">
              <a:rPr lang="en-US"/>
              <a:pPr/>
              <a:t>75</a:t>
            </a:fld>
            <a:endParaRPr lang="en-US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384175" y="1143000"/>
            <a:ext cx="312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Any time your class: 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11188" y="1692275"/>
            <a:ext cx="6983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Allocates dynamic memory</a:t>
            </a:r>
          </a:p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Opens system resources (like opening a file) 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415925" y="2819400"/>
            <a:ext cx="796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/>
              <a:t>You need to define your own </a:t>
            </a:r>
            <a:r>
              <a:rPr lang="en-US" i="1" u="sng">
                <a:solidFill>
                  <a:srgbClr val="006666"/>
                </a:solidFill>
              </a:rPr>
              <a:t>copy constructor</a:t>
            </a:r>
            <a:r>
              <a:rPr lang="en-US" u="sng">
                <a:solidFill>
                  <a:srgbClr val="006666"/>
                </a:solidFill>
              </a:rPr>
              <a:t>.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381000" y="37052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</a:rPr>
              <a:t>The copy constructor must:</a:t>
            </a:r>
            <a:endParaRPr lang="en-US">
              <a:cs typeface="Courier New" pitchFamily="49" charset="0"/>
            </a:endParaRPr>
          </a:p>
        </p:txBody>
      </p:sp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685800" y="4194175"/>
            <a:ext cx="830580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Determine how much memory is allocated by the old variable.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Allocate the same amount of memory in the new variable.</a:t>
            </a:r>
          </a:p>
          <a:p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3. Copy the contents of the old variable to the new variable, as appropriate.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/>
      <p:bldP spid="47719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A891-E573-440C-BA65-F9B84BEE7669}" type="slidenum">
              <a:rPr lang="en-US"/>
              <a:pPr/>
              <a:t>76</a:t>
            </a:fld>
            <a:endParaRPr lang="en-US"/>
          </a:p>
        </p:txBody>
      </p:sp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General copy constructor syntax:</a:t>
            </a:r>
          </a:p>
        </p:txBody>
      </p:sp>
      <p:sp>
        <p:nvSpPr>
          <p:cNvPr id="479236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84502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class SomeClass</a:t>
            </a:r>
          </a:p>
          <a:p>
            <a:r>
              <a:rPr lang="en-US">
                <a:solidFill>
                  <a:schemeClr val="accent2"/>
                </a:solidFill>
              </a:rPr>
              <a:t>{</a:t>
            </a:r>
          </a:p>
          <a:p>
            <a:r>
              <a:rPr lang="en-US">
                <a:solidFill>
                  <a:schemeClr val="accent2"/>
                </a:solidFill>
              </a:rPr>
              <a:t> public: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rgbClr val="990000"/>
                </a:solidFill>
              </a:rPr>
              <a:t>       SomeClass (</a:t>
            </a:r>
            <a:r>
              <a:rPr lang="en-US" i="1" u="sng">
                <a:solidFill>
                  <a:srgbClr val="006666"/>
                </a:solidFill>
              </a:rPr>
              <a:t>const</a:t>
            </a:r>
            <a:r>
              <a:rPr lang="en-US">
                <a:solidFill>
                  <a:srgbClr val="990000"/>
                </a:solidFill>
              </a:rPr>
              <a:t> SomeClass </a:t>
            </a:r>
            <a:r>
              <a:rPr lang="en-US">
                <a:solidFill>
                  <a:srgbClr val="006666"/>
                </a:solidFill>
              </a:rPr>
              <a:t>&amp;</a:t>
            </a:r>
            <a:r>
              <a:rPr lang="en-US">
                <a:solidFill>
                  <a:srgbClr val="990000"/>
                </a:solidFill>
              </a:rPr>
              <a:t>src)</a:t>
            </a:r>
          </a:p>
          <a:p>
            <a:r>
              <a:rPr lang="en-US">
                <a:solidFill>
                  <a:srgbClr val="990000"/>
                </a:solidFill>
              </a:rPr>
              <a:t>       {</a:t>
            </a:r>
          </a:p>
          <a:p>
            <a:r>
              <a:rPr lang="en-US">
                <a:solidFill>
                  <a:srgbClr val="990000"/>
                </a:solidFill>
              </a:rPr>
              <a:t>  	   // 1. Allocate memory for the new variable</a:t>
            </a:r>
          </a:p>
          <a:p>
            <a:r>
              <a:rPr lang="en-US">
                <a:solidFill>
                  <a:srgbClr val="990000"/>
                </a:solidFill>
              </a:rPr>
              <a:t>	   // 2. Copy data from old variable into the new one</a:t>
            </a:r>
          </a:p>
          <a:p>
            <a:r>
              <a:rPr lang="en-US">
                <a:solidFill>
                  <a:srgbClr val="990000"/>
                </a:solidFill>
              </a:rPr>
              <a:t>       }</a:t>
            </a:r>
          </a:p>
          <a:p>
            <a:r>
              <a:rPr lang="en-US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479237" name="AutoShape 5"/>
          <p:cNvSpPr>
            <a:spLocks noChangeArrowheads="1"/>
          </p:cNvSpPr>
          <p:nvPr/>
        </p:nvSpPr>
        <p:spPr bwMode="auto">
          <a:xfrm>
            <a:off x="3505200" y="2133600"/>
            <a:ext cx="2667000" cy="1143000"/>
          </a:xfrm>
          <a:prstGeom prst="wedgeRoundRectCallout">
            <a:avLst>
              <a:gd name="adj1" fmla="val -57440"/>
              <a:gd name="adj2" fmla="val 82361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const</a:t>
            </a:r>
            <a:r>
              <a:rPr lang="en-US"/>
              <a:t> keyword!</a:t>
            </a:r>
          </a:p>
        </p:txBody>
      </p:sp>
      <p:sp>
        <p:nvSpPr>
          <p:cNvPr id="479238" name="AutoShape 6"/>
          <p:cNvSpPr>
            <a:spLocks noChangeArrowheads="1"/>
          </p:cNvSpPr>
          <p:nvPr/>
        </p:nvSpPr>
        <p:spPr bwMode="auto">
          <a:xfrm>
            <a:off x="5638800" y="2044700"/>
            <a:ext cx="3168650" cy="1231900"/>
          </a:xfrm>
          <a:prstGeom prst="wedgeRoundRectCallout">
            <a:avLst>
              <a:gd name="adj1" fmla="val -56264"/>
              <a:gd name="adj2" fmla="val 80028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&amp;</a:t>
            </a:r>
            <a:r>
              <a:rPr lang="en-US"/>
              <a:t> symbol to make src a reference!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nimBg="1"/>
      <p:bldP spid="479237" grpId="1" animBg="1"/>
      <p:bldP spid="479238" grpId="0" animBg="1"/>
      <p:bldP spid="479238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77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  <a:r>
              <a:rPr lang="en-US" sz="1800" b="1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delete[]m_sq; }</a:t>
            </a:r>
          </a:p>
          <a:p>
            <a:pPr indent="457200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syntax: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Squares(const Squares &amp;src)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m_sq[j] = src.m_sq[j];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watch our correct copy constructor work!</a:t>
            </a:r>
          </a:p>
        </p:txBody>
      </p:sp>
      <p:grpSp>
        <p:nvGrpSpPr>
          <p:cNvPr id="481289" name="Group 9"/>
          <p:cNvGrpSpPr>
            <a:grpSpLocks/>
          </p:cNvGrpSpPr>
          <p:nvPr/>
        </p:nvGrpSpPr>
        <p:grpSpPr bwMode="auto">
          <a:xfrm>
            <a:off x="4810125" y="4724400"/>
            <a:ext cx="1665288" cy="990600"/>
            <a:chOff x="2879" y="2880"/>
            <a:chExt cx="1049" cy="624"/>
          </a:xfrm>
        </p:grpSpPr>
        <p:grpSp>
          <p:nvGrpSpPr>
            <p:cNvPr id="481290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8129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294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8129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297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5924550" y="4856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81300" name="Group 20"/>
          <p:cNvGrpSpPr>
            <a:grpSpLocks/>
          </p:cNvGrpSpPr>
          <p:nvPr/>
        </p:nvGrpSpPr>
        <p:grpSpPr bwMode="auto">
          <a:xfrm>
            <a:off x="6935788" y="4673600"/>
            <a:ext cx="2214562" cy="1006475"/>
            <a:chOff x="4289" y="3264"/>
            <a:chExt cx="1395" cy="634"/>
          </a:xfrm>
        </p:grpSpPr>
        <p:sp>
          <p:nvSpPr>
            <p:cNvPr id="48130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8130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05" name="Text Box 25"/>
          <p:cNvSpPr txBox="1">
            <a:spLocks noChangeArrowheads="1"/>
          </p:cNvSpPr>
          <p:nvPr/>
        </p:nvSpPr>
        <p:spPr bwMode="auto">
          <a:xfrm>
            <a:off x="5834063" y="5273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81306" name="AutoShape 26"/>
          <p:cNvCxnSpPr>
            <a:cxnSpLocks noChangeShapeType="1"/>
            <a:stCxn id="481305" idx="3"/>
            <a:endCxn id="481301" idx="1"/>
          </p:cNvCxnSpPr>
          <p:nvPr/>
        </p:nvCxnSpPr>
        <p:spPr bwMode="auto">
          <a:xfrm flipV="1">
            <a:off x="6413500" y="4849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07" name="Text Box 27"/>
          <p:cNvSpPr txBox="1">
            <a:spLocks noChangeArrowheads="1"/>
          </p:cNvSpPr>
          <p:nvPr/>
        </p:nvSpPr>
        <p:spPr bwMode="auto">
          <a:xfrm>
            <a:off x="7169150" y="45942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81308" name="Text Box 28"/>
          <p:cNvSpPr txBox="1">
            <a:spLocks noChangeArrowheads="1"/>
          </p:cNvSpPr>
          <p:nvPr/>
        </p:nvSpPr>
        <p:spPr bwMode="auto">
          <a:xfrm>
            <a:off x="7159625" y="49164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81309" name="Text Box 29"/>
          <p:cNvSpPr txBox="1">
            <a:spLocks noChangeArrowheads="1"/>
          </p:cNvSpPr>
          <p:nvPr/>
        </p:nvSpPr>
        <p:spPr bwMode="auto">
          <a:xfrm>
            <a:off x="7162800" y="52324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81310" name="Line 30"/>
          <p:cNvSpPr>
            <a:spLocks noChangeShapeType="1"/>
          </p:cNvSpPr>
          <p:nvPr/>
        </p:nvSpPr>
        <p:spPr bwMode="auto">
          <a:xfrm>
            <a:off x="2159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1" name="Line 31"/>
          <p:cNvSpPr>
            <a:spLocks noChangeShapeType="1"/>
          </p:cNvSpPr>
          <p:nvPr/>
        </p:nvSpPr>
        <p:spPr bwMode="auto">
          <a:xfrm>
            <a:off x="4648200" y="153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2" name="Line 32"/>
          <p:cNvSpPr>
            <a:spLocks noChangeShapeType="1"/>
          </p:cNvSpPr>
          <p:nvPr/>
        </p:nvSpPr>
        <p:spPr bwMode="auto">
          <a:xfrm>
            <a:off x="46736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3" name="Line 33"/>
          <p:cNvSpPr>
            <a:spLocks noChangeShapeType="1"/>
          </p:cNvSpPr>
          <p:nvPr/>
        </p:nvSpPr>
        <p:spPr bwMode="auto">
          <a:xfrm>
            <a:off x="5029200" y="237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4" name="Line 34"/>
          <p:cNvSpPr>
            <a:spLocks noChangeShapeType="1"/>
          </p:cNvSpPr>
          <p:nvPr/>
        </p:nvSpPr>
        <p:spPr bwMode="auto">
          <a:xfrm>
            <a:off x="2540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1315" name="Group 35"/>
          <p:cNvGrpSpPr>
            <a:grpSpLocks/>
          </p:cNvGrpSpPr>
          <p:nvPr/>
        </p:nvGrpSpPr>
        <p:grpSpPr bwMode="auto">
          <a:xfrm>
            <a:off x="4799013" y="5715000"/>
            <a:ext cx="1677987" cy="990600"/>
            <a:chOff x="2871" y="2880"/>
            <a:chExt cx="1057" cy="624"/>
          </a:xfrm>
        </p:grpSpPr>
        <p:grpSp>
          <p:nvGrpSpPr>
            <p:cNvPr id="481316" name="Group 36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481317" name="Group 37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3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320" name="Text Box 40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81321" name="Rectangle 41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22" name="Text Box 42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323" name="Text Box 43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81324" name="Rectangle 44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25" name="Text Box 45"/>
          <p:cNvSpPr txBox="1">
            <a:spLocks noChangeArrowheads="1"/>
          </p:cNvSpPr>
          <p:nvPr/>
        </p:nvSpPr>
        <p:spPr bwMode="auto">
          <a:xfrm>
            <a:off x="4349750" y="4724400"/>
            <a:ext cx="725488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src </a:t>
            </a:r>
            <a:endParaRPr lang="en-US"/>
          </a:p>
        </p:txBody>
      </p:sp>
      <p:sp>
        <p:nvSpPr>
          <p:cNvPr id="481326" name="Line 46"/>
          <p:cNvSpPr>
            <a:spLocks noChangeShapeType="1"/>
          </p:cNvSpPr>
          <p:nvPr/>
        </p:nvSpPr>
        <p:spPr bwMode="auto">
          <a:xfrm>
            <a:off x="457200" y="349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27" name="Text Box 47"/>
          <p:cNvSpPr txBox="1">
            <a:spLocks noChangeArrowheads="1"/>
          </p:cNvSpPr>
          <p:nvPr/>
        </p:nvSpPr>
        <p:spPr bwMode="auto">
          <a:xfrm>
            <a:off x="5918200" y="586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81328" name="AutoShape 48"/>
          <p:cNvCxnSpPr>
            <a:cxnSpLocks noChangeShapeType="1"/>
            <a:stCxn id="481299" idx="3"/>
            <a:endCxn id="481327" idx="3"/>
          </p:cNvCxnSpPr>
          <p:nvPr/>
        </p:nvCxnSpPr>
        <p:spPr bwMode="auto">
          <a:xfrm flipH="1">
            <a:off x="6257925" y="5054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29" name="Line 49"/>
          <p:cNvSpPr>
            <a:spLocks noChangeShapeType="1"/>
          </p:cNvSpPr>
          <p:nvPr/>
        </p:nvSpPr>
        <p:spPr bwMode="auto">
          <a:xfrm>
            <a:off x="469900" y="375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30" name="AutoShape 50"/>
          <p:cNvSpPr>
            <a:spLocks noChangeArrowheads="1"/>
          </p:cNvSpPr>
          <p:nvPr/>
        </p:nvSpPr>
        <p:spPr bwMode="auto">
          <a:xfrm>
            <a:off x="1828800" y="1181100"/>
            <a:ext cx="4953000" cy="2171700"/>
          </a:xfrm>
          <a:prstGeom prst="wedgeRoundRectCallout">
            <a:avLst>
              <a:gd name="adj1" fmla="val -47306"/>
              <a:gd name="adj2" fmla="val 6476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the </a:t>
            </a:r>
            <a:r>
              <a:rPr lang="en-US" sz="2800">
                <a:solidFill>
                  <a:srgbClr val="6600CC"/>
                </a:solidFill>
              </a:rPr>
              <a:t>original variable</a:t>
            </a:r>
            <a:r>
              <a:rPr lang="en-US" sz="2800"/>
              <a:t> needed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of memory, so can you reserve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for me too?</a:t>
            </a:r>
          </a:p>
        </p:txBody>
      </p:sp>
      <p:sp>
        <p:nvSpPr>
          <p:cNvPr id="481331" name="AutoShape 51"/>
          <p:cNvSpPr>
            <a:spLocks noChangeArrowheads="1"/>
          </p:cNvSpPr>
          <p:nvPr/>
        </p:nvSpPr>
        <p:spPr bwMode="auto">
          <a:xfrm flipH="1">
            <a:off x="4572000" y="4114800"/>
            <a:ext cx="3340100" cy="1790700"/>
          </a:xfrm>
          <a:prstGeom prst="wedgeRoundRectCallout">
            <a:avLst>
              <a:gd name="adj1" fmla="val -86458"/>
              <a:gd name="adj2" fmla="val 10443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Sure, I’ll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for you at address </a:t>
            </a:r>
            <a:r>
              <a:rPr lang="en-US" sz="2800">
                <a:solidFill>
                  <a:srgbClr val="990000"/>
                </a:solidFill>
              </a:rPr>
              <a:t>900</a:t>
            </a:r>
            <a:r>
              <a:rPr lang="en-US" sz="2800"/>
              <a:t>.</a:t>
            </a:r>
          </a:p>
        </p:txBody>
      </p:sp>
      <p:grpSp>
        <p:nvGrpSpPr>
          <p:cNvPr id="481332" name="Group 52"/>
          <p:cNvGrpSpPr>
            <a:grpSpLocks/>
          </p:cNvGrpSpPr>
          <p:nvPr/>
        </p:nvGrpSpPr>
        <p:grpSpPr bwMode="auto">
          <a:xfrm>
            <a:off x="6921500" y="5791200"/>
            <a:ext cx="2214563" cy="1006475"/>
            <a:chOff x="4289" y="3264"/>
            <a:chExt cx="1395" cy="634"/>
          </a:xfrm>
        </p:grpSpPr>
        <p:sp>
          <p:nvSpPr>
            <p:cNvPr id="481333" name="Rectangle 5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4" name="Rectangle 5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5" name="Text Box 5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00000900</a:t>
              </a:r>
            </a:p>
            <a:p>
              <a:r>
                <a:rPr lang="en-US" sz="2000" b="1">
                  <a:latin typeface="Courier New" pitchFamily="49" charset="0"/>
                </a:rPr>
                <a:t>00000904</a:t>
              </a:r>
            </a:p>
            <a:p>
              <a:r>
                <a:rPr lang="en-US" sz="2000" b="1">
                  <a:latin typeface="Courier New" pitchFamily="49" charset="0"/>
                </a:rPr>
                <a:t>00000908</a:t>
              </a:r>
            </a:p>
          </p:txBody>
        </p:sp>
        <p:sp>
          <p:nvSpPr>
            <p:cNvPr id="481336" name="Rectangle 5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37" name="Text Box 57"/>
          <p:cNvSpPr txBox="1">
            <a:spLocks noChangeArrowheads="1"/>
          </p:cNvSpPr>
          <p:nvPr/>
        </p:nvSpPr>
        <p:spPr bwMode="auto">
          <a:xfrm>
            <a:off x="5829300" y="6265863"/>
            <a:ext cx="5794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rgbClr val="FF0066"/>
                </a:solidFill>
              </a:rPr>
              <a:t>900</a:t>
            </a:r>
          </a:p>
        </p:txBody>
      </p:sp>
      <p:cxnSp>
        <p:nvCxnSpPr>
          <p:cNvPr id="481338" name="AutoShape 58"/>
          <p:cNvCxnSpPr>
            <a:cxnSpLocks noChangeShapeType="1"/>
          </p:cNvCxnSpPr>
          <p:nvPr/>
        </p:nvCxnSpPr>
        <p:spPr bwMode="auto">
          <a:xfrm flipV="1">
            <a:off x="6346825" y="5851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39" name="Line 59"/>
          <p:cNvSpPr>
            <a:spLocks noChangeShapeType="1"/>
          </p:cNvSpPr>
          <p:nvPr/>
        </p:nvSpPr>
        <p:spPr bwMode="auto">
          <a:xfrm>
            <a:off x="4699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0" name="AutoShape 60"/>
          <p:cNvSpPr>
            <a:spLocks noChangeArrowheads="1"/>
          </p:cNvSpPr>
          <p:nvPr/>
        </p:nvSpPr>
        <p:spPr bwMode="auto">
          <a:xfrm>
            <a:off x="2057400" y="1651000"/>
            <a:ext cx="4864100" cy="1930400"/>
          </a:xfrm>
          <a:prstGeom prst="wedgeRoundRectCallout">
            <a:avLst>
              <a:gd name="adj1" fmla="val -47259"/>
              <a:gd name="adj2" fmla="val 6661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Now I’ll copy the values from the old array into my new array.</a:t>
            </a:r>
          </a:p>
        </p:txBody>
      </p:sp>
      <p:sp>
        <p:nvSpPr>
          <p:cNvPr id="481341" name="Line 61"/>
          <p:cNvSpPr>
            <a:spLocks noChangeShapeType="1"/>
          </p:cNvSpPr>
          <p:nvPr/>
        </p:nvSpPr>
        <p:spPr bwMode="auto">
          <a:xfrm>
            <a:off x="787400" y="4292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2" name="Text Box 62"/>
          <p:cNvSpPr txBox="1">
            <a:spLocks noChangeArrowheads="1"/>
          </p:cNvSpPr>
          <p:nvPr/>
        </p:nvSpPr>
        <p:spPr bwMode="auto">
          <a:xfrm>
            <a:off x="7162800" y="5729288"/>
            <a:ext cx="34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cxnSp>
        <p:nvCxnSpPr>
          <p:cNvPr id="481343" name="AutoShape 63"/>
          <p:cNvCxnSpPr>
            <a:cxnSpLocks noChangeShapeType="1"/>
            <a:stCxn id="481307" idx="3"/>
            <a:endCxn id="481342" idx="3"/>
          </p:cNvCxnSpPr>
          <p:nvPr/>
        </p:nvCxnSpPr>
        <p:spPr bwMode="auto">
          <a:xfrm flipH="1">
            <a:off x="7507288" y="48545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4" name="Line 64"/>
          <p:cNvSpPr>
            <a:spLocks noChangeShapeType="1"/>
          </p:cNvSpPr>
          <p:nvPr/>
        </p:nvSpPr>
        <p:spPr bwMode="auto">
          <a:xfrm>
            <a:off x="4572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5" name="Line 65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6" name="Text Box 66"/>
          <p:cNvSpPr txBox="1">
            <a:spLocks noChangeArrowheads="1"/>
          </p:cNvSpPr>
          <p:nvPr/>
        </p:nvSpPr>
        <p:spPr bwMode="auto">
          <a:xfrm>
            <a:off x="7134225" y="603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cxnSp>
        <p:nvCxnSpPr>
          <p:cNvPr id="481347" name="AutoShape 67"/>
          <p:cNvCxnSpPr>
            <a:cxnSpLocks noChangeShapeType="1"/>
            <a:endCxn id="481346" idx="3"/>
          </p:cNvCxnSpPr>
          <p:nvPr/>
        </p:nvCxnSpPr>
        <p:spPr bwMode="auto">
          <a:xfrm flipH="1">
            <a:off x="7535863" y="51593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8" name="Line 68"/>
          <p:cNvSpPr>
            <a:spLocks noChangeShapeType="1"/>
          </p:cNvSpPr>
          <p:nvPr/>
        </p:nvSpPr>
        <p:spPr bwMode="auto">
          <a:xfrm>
            <a:off x="4445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9" name="Line 69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50" name="Text Box 70"/>
          <p:cNvSpPr txBox="1">
            <a:spLocks noChangeArrowheads="1"/>
          </p:cNvSpPr>
          <p:nvPr/>
        </p:nvSpPr>
        <p:spPr bwMode="auto">
          <a:xfrm>
            <a:off x="7134225" y="63388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cxnSp>
        <p:nvCxnSpPr>
          <p:cNvPr id="481351" name="AutoShape 71"/>
          <p:cNvCxnSpPr>
            <a:cxnSpLocks noChangeShapeType="1"/>
            <a:endCxn id="481350" idx="3"/>
          </p:cNvCxnSpPr>
          <p:nvPr/>
        </p:nvCxnSpPr>
        <p:spPr bwMode="auto">
          <a:xfrm flipH="1">
            <a:off x="7535863" y="54641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2" name="Line 72"/>
          <p:cNvSpPr>
            <a:spLocks noChangeShapeType="1"/>
          </p:cNvSpPr>
          <p:nvPr/>
        </p:nvSpPr>
        <p:spPr bwMode="auto">
          <a:xfrm>
            <a:off x="279400" y="4572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481299" grpId="0"/>
      <p:bldP spid="481305" grpId="0"/>
      <p:bldP spid="481307" grpId="0"/>
      <p:bldP spid="481308" grpId="0"/>
      <p:bldP spid="481309" grpId="0"/>
      <p:bldP spid="481310" grpId="0" animBg="1"/>
      <p:bldP spid="481310" grpId="1" animBg="1"/>
      <p:bldP spid="481311" grpId="0" animBg="1"/>
      <p:bldP spid="481311" grpId="1" animBg="1"/>
      <p:bldP spid="481312" grpId="0" animBg="1"/>
      <p:bldP spid="481312" grpId="1" animBg="1"/>
      <p:bldP spid="481313" grpId="0" animBg="1"/>
      <p:bldP spid="481313" grpId="1" animBg="1"/>
      <p:bldP spid="481314" grpId="0" animBg="1"/>
      <p:bldP spid="481314" grpId="1" animBg="1"/>
      <p:bldP spid="481325" grpId="0" animBg="1"/>
      <p:bldP spid="481325" grpId="1" animBg="1"/>
      <p:bldP spid="481326" grpId="0" animBg="1"/>
      <p:bldP spid="481326" grpId="1" animBg="1"/>
      <p:bldP spid="481327" grpId="0"/>
      <p:bldP spid="481329" grpId="0" animBg="1"/>
      <p:bldP spid="481329" grpId="1" animBg="1"/>
      <p:bldP spid="481330" grpId="0" animBg="1"/>
      <p:bldP spid="481330" grpId="1" animBg="1"/>
      <p:bldP spid="481331" grpId="0" animBg="1"/>
      <p:bldP spid="481331" grpId="1" animBg="1"/>
      <p:bldP spid="481337" grpId="0"/>
      <p:bldP spid="481339" grpId="0" animBg="1"/>
      <p:bldP spid="481339" grpId="1" animBg="1"/>
      <p:bldP spid="481340" grpId="0" animBg="1"/>
      <p:bldP spid="481340" grpId="1" animBg="1"/>
      <p:bldP spid="481341" grpId="0" animBg="1"/>
      <p:bldP spid="481341" grpId="1" animBg="1"/>
      <p:bldP spid="481342" grpId="0"/>
      <p:bldP spid="481344" grpId="0" animBg="1"/>
      <p:bldP spid="481344" grpId="1" animBg="1"/>
      <p:bldP spid="481345" grpId="0" animBg="1"/>
      <p:bldP spid="481345" grpId="1" animBg="1"/>
      <p:bldP spid="481346" grpId="0"/>
      <p:bldP spid="481348" grpId="0" animBg="1"/>
      <p:bldP spid="481348" grpId="1" animBg="1"/>
      <p:bldP spid="481349" grpId="0" animBg="1"/>
      <p:bldP spid="481349" grpId="1" animBg="1"/>
      <p:bldP spid="481350" grpId="0"/>
      <p:bldP spid="481352" grpId="0" animBg="1"/>
      <p:bldP spid="481352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BCF-6571-4C1A-9C87-0185EC35F7C6}" type="slidenum">
              <a:rPr lang="en-US"/>
              <a:pPr/>
              <a:t>78</a:t>
            </a:fld>
            <a:endParaRPr lang="en-US"/>
          </a:p>
        </p:txBody>
      </p:sp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syntax: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Squares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3333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333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3336" name="Line 8"/>
          <p:cNvSpPr>
            <a:spLocks noChangeShapeType="1"/>
          </p:cNvSpPr>
          <p:nvPr/>
        </p:nvSpPr>
        <p:spPr bwMode="auto">
          <a:xfrm>
            <a:off x="4686300" y="292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799013" y="4594225"/>
            <a:ext cx="4351337" cy="2263775"/>
            <a:chOff x="3023" y="2894"/>
            <a:chExt cx="2741" cy="1426"/>
          </a:xfrm>
        </p:grpSpPr>
        <p:grpSp>
          <p:nvGrpSpPr>
            <p:cNvPr id="483338" name="Group 10"/>
            <p:cNvGrpSpPr>
              <a:grpSpLocks/>
            </p:cNvGrpSpPr>
            <p:nvPr/>
          </p:nvGrpSpPr>
          <p:grpSpPr bwMode="auto">
            <a:xfrm>
              <a:off x="3030" y="2976"/>
              <a:ext cx="1049" cy="624"/>
              <a:chOff x="2879" y="2880"/>
              <a:chExt cx="1049" cy="624"/>
            </a:xfrm>
          </p:grpSpPr>
          <p:grpSp>
            <p:nvGrpSpPr>
              <p:cNvPr id="483339" name="Group 11"/>
              <p:cNvGrpSpPr>
                <a:grpSpLocks/>
              </p:cNvGrpSpPr>
              <p:nvPr/>
            </p:nvGrpSpPr>
            <p:grpSpPr bwMode="auto">
              <a:xfrm>
                <a:off x="2879" y="2880"/>
                <a:ext cx="1049" cy="624"/>
                <a:chOff x="2921" y="3456"/>
                <a:chExt cx="1111" cy="624"/>
              </a:xfrm>
            </p:grpSpPr>
            <p:grpSp>
              <p:nvGrpSpPr>
                <p:cNvPr id="483340" name="Group 12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21" y="3456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483344" name="Rectangle 16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45" name="Text Box 17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46" name="Text Box 18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83347" name="Rectangle 19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3732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49" name="Group 21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83350" name="Rectangle 22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1" name="Rectangle 23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2" name="Text Box 24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83353" name="Rectangle 25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54" name="Text Box 26"/>
            <p:cNvSpPr txBox="1">
              <a:spLocks noChangeArrowheads="1"/>
            </p:cNvSpPr>
            <p:nvPr/>
          </p:nvSpPr>
          <p:spPr bwMode="auto">
            <a:xfrm>
              <a:off x="3675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83355" name="AutoShape 27"/>
            <p:cNvCxnSpPr>
              <a:cxnSpLocks noChangeShapeType="1"/>
              <a:stCxn id="483354" idx="3"/>
              <a:endCxn id="483350" idx="1"/>
            </p:cNvCxnSpPr>
            <p:nvPr/>
          </p:nvCxnSpPr>
          <p:spPr bwMode="auto">
            <a:xfrm flipV="1">
              <a:off x="4040" y="3055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56" name="Text Box 28"/>
            <p:cNvSpPr txBox="1">
              <a:spLocks noChangeArrowheads="1"/>
            </p:cNvSpPr>
            <p:nvPr/>
          </p:nvSpPr>
          <p:spPr bwMode="auto">
            <a:xfrm>
              <a:off x="4516" y="2894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57" name="Text Box 29"/>
            <p:cNvSpPr txBox="1">
              <a:spLocks noChangeArrowheads="1"/>
            </p:cNvSpPr>
            <p:nvPr/>
          </p:nvSpPr>
          <p:spPr bwMode="auto">
            <a:xfrm>
              <a:off x="4510" y="309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83358" name="Text Box 30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  <p:grpSp>
          <p:nvGrpSpPr>
            <p:cNvPr id="483359" name="Group 31"/>
            <p:cNvGrpSpPr>
              <a:grpSpLocks/>
            </p:cNvGrpSpPr>
            <p:nvPr/>
          </p:nvGrpSpPr>
          <p:grpSpPr bwMode="auto">
            <a:xfrm>
              <a:off x="3023" y="3600"/>
              <a:ext cx="1057" cy="624"/>
              <a:chOff x="2871" y="2880"/>
              <a:chExt cx="1057" cy="624"/>
            </a:xfrm>
          </p:grpSpPr>
          <p:grpSp>
            <p:nvGrpSpPr>
              <p:cNvPr id="483360" name="Group 32"/>
              <p:cNvGrpSpPr>
                <a:grpSpLocks/>
              </p:cNvGrpSpPr>
              <p:nvPr/>
            </p:nvGrpSpPr>
            <p:grpSpPr bwMode="auto">
              <a:xfrm>
                <a:off x="2871" y="2880"/>
                <a:ext cx="1057" cy="624"/>
                <a:chOff x="2913" y="3456"/>
                <a:chExt cx="1119" cy="624"/>
              </a:xfrm>
            </p:grpSpPr>
            <p:grpSp>
              <p:nvGrpSpPr>
                <p:cNvPr id="483361" name="Group 33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6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13" y="3456"/>
                  <a:ext cx="24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83365" name="Rectangle 37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66" name="Text Box 38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67" name="Text Box 39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83368" name="Rectangle 40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69" name="Text Box 41"/>
            <p:cNvSpPr txBox="1">
              <a:spLocks noChangeArrowheads="1"/>
            </p:cNvSpPr>
            <p:nvPr/>
          </p:nvSpPr>
          <p:spPr bwMode="auto">
            <a:xfrm>
              <a:off x="3728" y="36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70" name="Group 42"/>
            <p:cNvGrpSpPr>
              <a:grpSpLocks/>
            </p:cNvGrpSpPr>
            <p:nvPr/>
          </p:nvGrpSpPr>
          <p:grpSpPr bwMode="auto">
            <a:xfrm>
              <a:off x="4360" y="3648"/>
              <a:ext cx="1395" cy="634"/>
              <a:chOff x="4289" y="3264"/>
              <a:chExt cx="1395" cy="634"/>
            </a:xfrm>
          </p:grpSpPr>
          <p:sp>
            <p:nvSpPr>
              <p:cNvPr id="483371" name="Rectangle 43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2" name="Rectangle 44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</p:txBody>
          </p:sp>
          <p:sp>
            <p:nvSpPr>
              <p:cNvPr id="483374" name="Rectangle 46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75" name="Text Box 47"/>
            <p:cNvSpPr txBox="1">
              <a:spLocks noChangeArrowheads="1"/>
            </p:cNvSpPr>
            <p:nvPr/>
          </p:nvSpPr>
          <p:spPr bwMode="auto">
            <a:xfrm>
              <a:off x="3672" y="3947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>
                  <a:solidFill>
                    <a:srgbClr val="FF0066"/>
                  </a:solidFill>
                </a:rPr>
                <a:t>900</a:t>
              </a:r>
            </a:p>
          </p:txBody>
        </p:sp>
        <p:cxnSp>
          <p:nvCxnSpPr>
            <p:cNvPr id="483376" name="AutoShape 48"/>
            <p:cNvCxnSpPr>
              <a:cxnSpLocks noChangeShapeType="1"/>
            </p:cNvCxnSpPr>
            <p:nvPr/>
          </p:nvCxnSpPr>
          <p:spPr bwMode="auto">
            <a:xfrm flipV="1">
              <a:off x="3998" y="3686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77" name="Text Box 49"/>
            <p:cNvSpPr txBox="1">
              <a:spLocks noChangeArrowheads="1"/>
            </p:cNvSpPr>
            <p:nvPr/>
          </p:nvSpPr>
          <p:spPr bwMode="auto">
            <a:xfrm>
              <a:off x="4512" y="3609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78" name="Text Box 50"/>
            <p:cNvSpPr txBox="1">
              <a:spLocks noChangeArrowheads="1"/>
            </p:cNvSpPr>
            <p:nvPr/>
          </p:nvSpPr>
          <p:spPr bwMode="auto">
            <a:xfrm>
              <a:off x="4494" y="380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83379" name="Text Box 51"/>
            <p:cNvSpPr txBox="1">
              <a:spLocks noChangeArrowheads="1"/>
            </p:cNvSpPr>
            <p:nvPr/>
          </p:nvSpPr>
          <p:spPr bwMode="auto">
            <a:xfrm>
              <a:off x="4494" y="3993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</p:grp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5041900" y="27559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83381" name="Line 53"/>
          <p:cNvSpPr>
            <a:spLocks noChangeShapeType="1"/>
          </p:cNvSpPr>
          <p:nvPr/>
        </p:nvSpPr>
        <p:spPr bwMode="auto">
          <a:xfrm>
            <a:off x="2159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2" name="Line 54"/>
          <p:cNvSpPr>
            <a:spLocks noChangeShapeType="1"/>
          </p:cNvSpPr>
          <p:nvPr/>
        </p:nvSpPr>
        <p:spPr bwMode="auto">
          <a:xfrm>
            <a:off x="2476500" y="1752600"/>
            <a:ext cx="1524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3383" name="AutoShape 55"/>
          <p:cNvSpPr>
            <a:spLocks noChangeArrowheads="1"/>
          </p:cNvSpPr>
          <p:nvPr/>
        </p:nvSpPr>
        <p:spPr bwMode="auto">
          <a:xfrm>
            <a:off x="2971800" y="88900"/>
            <a:ext cx="4953000" cy="1587500"/>
          </a:xfrm>
          <a:prstGeom prst="wedgeRoundRectCallout">
            <a:avLst>
              <a:gd name="adj1" fmla="val -47306"/>
              <a:gd name="adj2" fmla="val 7019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free the memory at address 900 for me.</a:t>
            </a:r>
          </a:p>
        </p:txBody>
      </p:sp>
      <p:sp>
        <p:nvSpPr>
          <p:cNvPr id="483384" name="Rectangle 56"/>
          <p:cNvSpPr>
            <a:spLocks noChangeArrowheads="1"/>
          </p:cNvSpPr>
          <p:nvPr/>
        </p:nvSpPr>
        <p:spPr bwMode="auto">
          <a:xfrm>
            <a:off x="6858000" y="57277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5" name="Rectangle 57"/>
          <p:cNvSpPr>
            <a:spLocks noChangeArrowheads="1"/>
          </p:cNvSpPr>
          <p:nvPr/>
        </p:nvSpPr>
        <p:spPr bwMode="auto">
          <a:xfrm>
            <a:off x="4800600" y="57658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6" name="AutoShape 58"/>
          <p:cNvSpPr>
            <a:spLocks noChangeArrowheads="1"/>
          </p:cNvSpPr>
          <p:nvPr/>
        </p:nvSpPr>
        <p:spPr bwMode="auto">
          <a:xfrm flipH="1">
            <a:off x="5105400" y="4876800"/>
            <a:ext cx="3721100" cy="1371600"/>
          </a:xfrm>
          <a:prstGeom prst="wedgeRoundRectCallout">
            <a:avLst>
              <a:gd name="adj1" fmla="val -58153"/>
              <a:gd name="adj2" fmla="val 8935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 sweat, homie. Consider it freed.</a:t>
            </a:r>
          </a:p>
        </p:txBody>
      </p:sp>
      <p:sp>
        <p:nvSpPr>
          <p:cNvPr id="483387" name="Line 59"/>
          <p:cNvSpPr>
            <a:spLocks noChangeShapeType="1"/>
          </p:cNvSpPr>
          <p:nvPr/>
        </p:nvSpPr>
        <p:spPr bwMode="auto">
          <a:xfrm>
            <a:off x="46482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8" name="Line 60"/>
          <p:cNvSpPr>
            <a:spLocks noChangeShapeType="1"/>
          </p:cNvSpPr>
          <p:nvPr/>
        </p:nvSpPr>
        <p:spPr bwMode="auto">
          <a:xfrm>
            <a:off x="228600" y="5003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9" name="Text Box 61"/>
          <p:cNvSpPr txBox="1">
            <a:spLocks noChangeArrowheads="1"/>
          </p:cNvSpPr>
          <p:nvPr/>
        </p:nvSpPr>
        <p:spPr bwMode="auto">
          <a:xfrm>
            <a:off x="4797425" y="6092825"/>
            <a:ext cx="410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We’re A-OK, since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 still has its own array!</a:t>
            </a:r>
          </a:p>
        </p:txBody>
      </p:sp>
      <p:sp>
        <p:nvSpPr>
          <p:cNvPr id="483390" name="Text Box 62"/>
          <p:cNvSpPr txBox="1">
            <a:spLocks noChangeArrowheads="1"/>
          </p:cNvSpPr>
          <p:nvPr/>
        </p:nvSpPr>
        <p:spPr bwMode="auto">
          <a:xfrm>
            <a:off x="8410575" y="167322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  <a:p>
            <a:pPr algn="ctr"/>
            <a:r>
              <a:rPr lang="en-US" sz="2800"/>
              <a:t>4</a:t>
            </a:r>
          </a:p>
          <a:p>
            <a:pPr algn="ctr"/>
            <a:r>
              <a:rPr lang="en-US" sz="280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36" grpId="1" animBg="1"/>
      <p:bldP spid="483380" grpId="0"/>
      <p:bldP spid="483381" grpId="0" animBg="1"/>
      <p:bldP spid="483381" grpId="1" animBg="1"/>
      <p:bldP spid="483382" grpId="0" animBg="1"/>
      <p:bldP spid="483382" grpId="1" animBg="1"/>
      <p:bldP spid="483383" grpId="0" animBg="1"/>
      <p:bldP spid="483383" grpId="1" animBg="1"/>
      <p:bldP spid="483384" grpId="0" animBg="1"/>
      <p:bldP spid="483385" grpId="0" animBg="1"/>
      <p:bldP spid="483386" grpId="0" animBg="1"/>
      <p:bldP spid="483386" grpId="1" animBg="1"/>
      <p:bldP spid="483387" grpId="0" animBg="1"/>
      <p:bldP spid="483387" grpId="1" animBg="1"/>
      <p:bldP spid="483388" grpId="0" animBg="1"/>
      <p:bldP spid="483388" grpId="1" animBg="1"/>
      <p:bldP spid="483389" grpId="0"/>
      <p:bldP spid="48339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79</a:t>
            </a:fld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236484" y="304800"/>
            <a:ext cx="87080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So when you see code like this:</a:t>
            </a: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80202" y="1648599"/>
            <a:ext cx="870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C++ actually understands it this way:</a:t>
            </a: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 smtClean="0"/>
              <a:t>int</a:t>
            </a:r>
            <a:r>
              <a:rPr lang="en-US" sz="1700" dirty="0" smtClean="0"/>
              <a:t> main()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nums</a:t>
            </a:r>
            <a:r>
              <a:rPr lang="en-US" sz="1800" dirty="0" smtClean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4794" y="4736068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1" name="Rectangle 90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[2];  </a:t>
            </a:r>
            <a:endParaRPr lang="en-US" sz="1800" dirty="0"/>
          </a:p>
        </p:txBody>
      </p:sp>
      <p:sp>
        <p:nvSpPr>
          <p:cNvPr id="93" name="Rectangle 92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</a:t>
            </a:r>
            <a:r>
              <a:rPr lang="en-US" sz="1800" dirty="0" err="1" smtClean="0"/>
              <a:t>ptr</a:t>
            </a:r>
            <a:r>
              <a:rPr lang="en-US" sz="1800" dirty="0" smtClean="0"/>
              <a:t>;  </a:t>
            </a:r>
            <a:endParaRPr lang="en-US" sz="1800" dirty="0"/>
          </a:p>
        </p:txBody>
      </p:sp>
      <p:sp>
        <p:nvSpPr>
          <p:cNvPr id="101" name="Rectangle 100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[0</a:t>
            </a:r>
            <a:r>
              <a:rPr lang="en-US" sz="1600" dirty="0" smtClean="0">
                <a:solidFill>
                  <a:srgbClr val="FF0000"/>
                </a:solidFill>
              </a:rPr>
              <a:t>] or 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*(ptr+2);  </a:t>
            </a:r>
            <a:endParaRPr lang="en-US" sz="1800" dirty="0"/>
          </a:p>
        </p:txBody>
      </p:sp>
      <p:sp>
        <p:nvSpPr>
          <p:cNvPr id="104" name="Rectangle 103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881" y="5877448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cout</a:t>
            </a:r>
            <a:r>
              <a:rPr lang="en-US" sz="1800" dirty="0" smtClean="0">
                <a:solidFill>
                  <a:srgbClr val="6600CC"/>
                </a:solidFill>
              </a:rPr>
              <a:t> &lt;&lt; *(ptr+2);  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131183" y="2181999"/>
            <a:ext cx="870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“Okay,           is a pointer variable and it points to value(s) of the         type.”</a:t>
            </a:r>
          </a:p>
        </p:txBody>
      </p:sp>
      <p:sp>
        <p:nvSpPr>
          <p:cNvPr id="107" name="Text Box 5"/>
          <p:cNvSpPr txBox="1">
            <a:spLocks noChangeArrowheads="1"/>
          </p:cNvSpPr>
          <p:nvPr/>
        </p:nvSpPr>
        <p:spPr bwMode="auto">
          <a:xfrm>
            <a:off x="49305" y="2602468"/>
            <a:ext cx="870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“I’m going to start at the address in         , then advance past            values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7628" y="2983023"/>
            <a:ext cx="7300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and then </a:t>
            </a:r>
            <a:r>
              <a:rPr lang="en-US" sz="1800" dirty="0" smtClean="0">
                <a:solidFill>
                  <a:srgbClr val="7030A0"/>
                </a:solidFill>
              </a:rPr>
              <a:t>        the </a:t>
            </a:r>
            <a:r>
              <a:rPr lang="en-US" sz="1800" dirty="0">
                <a:solidFill>
                  <a:srgbClr val="7030A0"/>
                </a:solidFill>
              </a:rPr>
              <a:t>value at this address”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94793" y="4737184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*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ptr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nums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37610" y="2193805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7" name="Curved Connector 16"/>
          <p:cNvCxnSpPr>
            <a:stCxn id="57" idx="1"/>
            <a:endCxn id="19" idx="1"/>
          </p:cNvCxnSpPr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781378" y="348499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400147" y="406537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420584" y="465792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410856" y="347124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5" name="Curved Connector 24"/>
          <p:cNvCxnSpPr>
            <a:stCxn id="118" idx="3"/>
            <a:endCxn id="116" idx="3"/>
          </p:cNvCxnSpPr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3552216" y="760692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02131" y="1181991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029635" y="75860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2488" y="94722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...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947884" y="117750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32095" y="117707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cout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59259E-6 L 0.3342 -0.579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-290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254 L 0.32622 -0.6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-3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3 L -0.3092 0.210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105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41493 0.211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69313E-7 L -0.0243 0.2064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10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21823 0.2078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208 L -0.0125 0.0601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-0.02639 0.26574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05" grpId="0"/>
      <p:bldP spid="105" grpId="1"/>
      <p:bldP spid="106" grpId="0"/>
      <p:bldP spid="107" grpId="0"/>
      <p:bldP spid="7" grpId="0"/>
      <p:bldP spid="110" grpId="0"/>
      <p:bldP spid="110" grpId="1"/>
      <p:bldP spid="112" grpId="0"/>
      <p:bldP spid="112" grpId="1"/>
      <p:bldP spid="6" grpId="0"/>
      <p:bldP spid="6" grpId="1"/>
      <p:bldP spid="108" grpId="0"/>
      <p:bldP spid="108" grpId="1"/>
      <p:bldP spid="109" grpId="0"/>
      <p:bldP spid="109" grpId="1"/>
      <p:bldP spid="15" grpId="0"/>
      <p:bldP spid="111" grpId="0"/>
      <p:bldP spid="111" grpId="1"/>
      <p:bldP spid="113" grpId="0"/>
      <p:bldP spid="113" grpId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t="4262" r="5338" b="10660"/>
          <a:stretch/>
        </p:blipFill>
        <p:spPr bwMode="auto">
          <a:xfrm>
            <a:off x="6028517" y="4651740"/>
            <a:ext cx="1362883" cy="129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06384"/>
            <a:ext cx="130968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 b="8909"/>
          <a:stretch/>
        </p:blipFill>
        <p:spPr bwMode="auto">
          <a:xfrm>
            <a:off x="5867400" y="3355028"/>
            <a:ext cx="1140415" cy="136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38200" y="914400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Why do we have to tell C++ what type of variable our pointer points to? Who cares?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4000" dirty="0" smtClean="0"/>
              <a:t>Why Specify </a:t>
            </a:r>
            <a:r>
              <a:rPr lang="en-US" sz="4000" smtClean="0"/>
              <a:t>the Type?</a:t>
            </a:r>
            <a:endParaRPr lang="en-US" sz="4000" dirty="0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762000" y="3581400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055" y="4311271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8942" y="593913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9513" y="5477470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*p;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318058" y="4718175"/>
            <a:ext cx="2057400" cy="847956"/>
          </a:xfrm>
          <a:prstGeom prst="wedgeRoundRectCallout">
            <a:avLst>
              <a:gd name="adj1" fmla="val -142850"/>
              <a:gd name="adj2" fmla="val 53656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heck do we need this?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524000" y="1676400"/>
            <a:ext cx="6400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Well, would you tell your veterinarian what kind of pet you had before he performed surgery?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98942" y="2514600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Of course you would – you have to know *what* type of thing you’re pointing at before you can operate on it!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0912" y="4549165"/>
            <a:ext cx="622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66"/>
                </a:solidFill>
              </a:rPr>
              <a:t>?</a:t>
            </a:r>
            <a:endParaRPr lang="en-US" sz="6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2" grpId="1" animBg="1"/>
      <p:bldP spid="13" grpId="0"/>
      <p:bldP spid="14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11"/>
          <p:cNvSpPr>
            <a:spLocks noChangeArrowheads="1"/>
          </p:cNvSpPr>
          <p:nvPr/>
        </p:nvSpPr>
        <p:spPr bwMode="auto">
          <a:xfrm>
            <a:off x="6583011" y="5485278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74F-B9A8-4932-A83D-3E58E8EE0A98}" type="slidenum">
              <a:rPr lang="en-US"/>
              <a:pPr/>
              <a:t>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 smtClean="0"/>
              <a:t>Back to Memory Lane</a:t>
            </a:r>
            <a:endParaRPr lang="en-US" sz="4000" dirty="0"/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So in our computer’s memory, we store </a:t>
            </a:r>
            <a:r>
              <a:rPr lang="en-US" dirty="0" smtClean="0">
                <a:solidFill>
                  <a:srgbClr val="6600CC"/>
                </a:solidFill>
              </a:rPr>
              <a:t>variables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88183" y="4789703"/>
            <a:ext cx="949633" cy="878836"/>
            <a:chOff x="196850" y="4435475"/>
            <a:chExt cx="2438400" cy="2498725"/>
          </a:xfrm>
        </p:grpSpPr>
        <p:pic>
          <p:nvPicPr>
            <p:cNvPr id="349210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0" y="4435475"/>
              <a:ext cx="2438400" cy="249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 rot="21471956">
              <a:off x="298450" y="5375275"/>
              <a:ext cx="1720850" cy="488950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349191" name="AutoShape 7"/>
          <p:cNvSpPr>
            <a:spLocks noChangeArrowheads="1"/>
          </p:cNvSpPr>
          <p:nvPr/>
        </p:nvSpPr>
        <p:spPr bwMode="auto">
          <a:xfrm>
            <a:off x="429491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2" name="AutoShape 8"/>
          <p:cNvSpPr>
            <a:spLocks noChangeArrowheads="1"/>
          </p:cNvSpPr>
          <p:nvPr/>
        </p:nvSpPr>
        <p:spPr bwMode="auto">
          <a:xfrm>
            <a:off x="1449099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3" name="AutoShape 9"/>
          <p:cNvSpPr>
            <a:spLocks noChangeArrowheads="1"/>
          </p:cNvSpPr>
          <p:nvPr/>
        </p:nvSpPr>
        <p:spPr bwMode="auto">
          <a:xfrm>
            <a:off x="2468707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4" name="AutoShape 10"/>
          <p:cNvSpPr>
            <a:spLocks noChangeArrowheads="1"/>
          </p:cNvSpPr>
          <p:nvPr/>
        </p:nvSpPr>
        <p:spPr bwMode="auto">
          <a:xfrm>
            <a:off x="3488315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5" name="AutoShape 11"/>
          <p:cNvSpPr>
            <a:spLocks noChangeArrowheads="1"/>
          </p:cNvSpPr>
          <p:nvPr/>
        </p:nvSpPr>
        <p:spPr bwMode="auto">
          <a:xfrm>
            <a:off x="4507923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4" name="Rectangle 20"/>
          <p:cNvSpPr>
            <a:spLocks noChangeArrowheads="1"/>
          </p:cNvSpPr>
          <p:nvPr/>
        </p:nvSpPr>
        <p:spPr bwMode="auto">
          <a:xfrm>
            <a:off x="429491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1000</a:t>
            </a:r>
            <a:endParaRPr lang="en-US" sz="1800" dirty="0"/>
          </a:p>
        </p:txBody>
      </p:sp>
      <p:sp>
        <p:nvSpPr>
          <p:cNvPr id="349205" name="Rectangle 21"/>
          <p:cNvSpPr>
            <a:spLocks noChangeArrowheads="1"/>
          </p:cNvSpPr>
          <p:nvPr/>
        </p:nvSpPr>
        <p:spPr bwMode="auto">
          <a:xfrm>
            <a:off x="1449099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1001</a:t>
            </a:r>
            <a:endParaRPr lang="en-US" sz="1800" dirty="0"/>
          </a:p>
        </p:txBody>
      </p:sp>
      <p:sp>
        <p:nvSpPr>
          <p:cNvPr id="349206" name="Rectangle 22"/>
          <p:cNvSpPr>
            <a:spLocks noChangeArrowheads="1"/>
          </p:cNvSpPr>
          <p:nvPr/>
        </p:nvSpPr>
        <p:spPr bwMode="auto">
          <a:xfrm>
            <a:off x="2468707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1002</a:t>
            </a:r>
            <a:endParaRPr lang="en-US" sz="1800" dirty="0"/>
          </a:p>
        </p:txBody>
      </p:sp>
      <p:sp>
        <p:nvSpPr>
          <p:cNvPr id="349207" name="Rectangle 23"/>
          <p:cNvSpPr>
            <a:spLocks noChangeArrowheads="1"/>
          </p:cNvSpPr>
          <p:nvPr/>
        </p:nvSpPr>
        <p:spPr bwMode="auto">
          <a:xfrm>
            <a:off x="3488315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1003</a:t>
            </a:r>
            <a:endParaRPr lang="en-US" sz="1800" dirty="0"/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546548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7585764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But they’re all just variables!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487041" y="12954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And some variables hold </a:t>
            </a:r>
            <a:r>
              <a:rPr lang="en-US" dirty="0" smtClean="0">
                <a:solidFill>
                  <a:srgbClr val="6600CC"/>
                </a:solidFill>
              </a:rPr>
              <a:t>regular values </a:t>
            </a:r>
            <a:r>
              <a:rPr lang="en-US" dirty="0" smtClean="0"/>
              <a:t>(like </a:t>
            </a:r>
            <a:r>
              <a:rPr lang="en-US" dirty="0" err="1" smtClean="0"/>
              <a:t>ints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While other variables hold </a:t>
            </a:r>
            <a:r>
              <a:rPr lang="en-US" dirty="0" smtClean="0">
                <a:solidFill>
                  <a:srgbClr val="6600CC"/>
                </a:solidFill>
              </a:rPr>
              <a:t>address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42479" y="2819400"/>
            <a:ext cx="3982515" cy="2585323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foo()</a:t>
            </a:r>
          </a:p>
          <a:p>
            <a:r>
              <a:rPr lang="en-US" sz="1800" dirty="0" smtClean="0">
                <a:solidFill>
                  <a:srgbClr val="6600CC"/>
                </a:solidFill>
              </a:rPr>
              <a:t>{</a:t>
            </a: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4241" y="3368095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short chickens = 5;</a:t>
            </a:r>
            <a:br>
              <a:rPr lang="en-US" sz="1800" dirty="0" smtClean="0"/>
            </a:br>
            <a:endParaRPr lang="en-US" sz="1800" dirty="0"/>
          </a:p>
        </p:txBody>
      </p: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1455892" y="5437847"/>
            <a:ext cx="2332031" cy="922947"/>
            <a:chOff x="2672" y="3255"/>
            <a:chExt cx="1621" cy="700"/>
          </a:xfrm>
        </p:grpSpPr>
        <p:sp>
          <p:nvSpPr>
            <p:cNvPr id="51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>
                <a:alpha val="8588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3091" y="3255"/>
              <a:ext cx="982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chickens</a:t>
              </a:r>
              <a:endParaRPr lang="en-US" i="1" dirty="0"/>
            </a:p>
            <a:p>
              <a:r>
                <a:rPr lang="en-US" sz="800" i="1" dirty="0"/>
                <a:t> </a:t>
              </a:r>
              <a:r>
                <a:rPr lang="en-US" i="1" dirty="0" smtClean="0"/>
                <a:t>    </a:t>
              </a:r>
              <a:r>
                <a:rPr lang="en-US" i="1" dirty="0">
                  <a:solidFill>
                    <a:srgbClr val="990000"/>
                  </a:solidFill>
                </a:rPr>
                <a:t>5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49795" y="365760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short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&amp;chickens;</a:t>
            </a:r>
            <a:br>
              <a:rPr lang="en-US" sz="1800" dirty="0" smtClean="0"/>
            </a:br>
            <a:endParaRPr lang="en-US" sz="1800" dirty="0"/>
          </a:p>
        </p:txBody>
      </p: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4511985" y="5434476"/>
            <a:ext cx="4433256" cy="922947"/>
            <a:chOff x="2672" y="3255"/>
            <a:chExt cx="1621" cy="700"/>
          </a:xfrm>
        </p:grpSpPr>
        <p:sp>
          <p:nvSpPr>
            <p:cNvPr id="55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>
                <a:alpha val="8588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3359" y="3255"/>
              <a:ext cx="305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err="1" smtClean="0"/>
                <a:t>ptr</a:t>
              </a:r>
              <a:endParaRPr lang="en-US" i="1" dirty="0" smtClean="0"/>
            </a:p>
            <a:p>
              <a:pPr algn="ctr"/>
              <a:r>
                <a:rPr lang="en-US" i="1" dirty="0" smtClean="0">
                  <a:solidFill>
                    <a:srgbClr val="990000"/>
                  </a:solidFill>
                </a:rPr>
                <a:t>1001</a:t>
              </a:r>
              <a:endParaRPr lang="en-US" i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349208" name="Rectangle 24"/>
          <p:cNvSpPr>
            <a:spLocks noChangeArrowheads="1"/>
          </p:cNvSpPr>
          <p:nvPr/>
        </p:nvSpPr>
        <p:spPr bwMode="auto">
          <a:xfrm>
            <a:off x="4507923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1004</a:t>
            </a:r>
            <a:endParaRPr lang="en-US" sz="1800" dirty="0"/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5546548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1005</a:t>
            </a:r>
            <a:endParaRPr lang="en-US" sz="1800" dirty="0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6566156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1006</a:t>
            </a:r>
            <a:endParaRPr lang="en-US" sz="1800" dirty="0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7585764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1007</a:t>
            </a:r>
            <a:endParaRPr lang="en-US" sz="1800" dirty="0"/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4424995" y="2881627"/>
            <a:ext cx="4795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Finally, every variable in memory has an address!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" y="403357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chickens;</a:t>
            </a:r>
            <a:endParaRPr lang="en-US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762000" y="428338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771031" y="472102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&amp;chickens;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771031" y="496969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&amp;</a:t>
            </a:r>
            <a:r>
              <a:rPr lang="en-US" sz="1800" dirty="0" err="1" smtClean="0"/>
              <a:t>ptr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4295670" y="4120801"/>
            <a:ext cx="4795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Cool huh?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575" y="4064862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5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96426" y="4317738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1001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55549" y="472440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1001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19400" y="4985368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1004</a:t>
            </a:r>
            <a:endParaRPr lang="en-US" sz="1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44" grpId="0"/>
      <p:bldP spid="45" grpId="0"/>
      <p:bldP spid="46" grpId="0"/>
      <p:bldP spid="49" grpId="0"/>
      <p:bldP spid="53" grpId="0"/>
      <p:bldP spid="57" grpId="0"/>
      <p:bldP spid="58" grpId="0"/>
      <p:bldP spid="60" grpId="0"/>
      <p:bldP spid="62" grpId="0"/>
      <p:bldP spid="63" grpId="0"/>
      <p:bldP spid="66" grpId="0"/>
      <p:bldP spid="5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32424</TotalTime>
  <Words>10137</Words>
  <Application>Microsoft Office PowerPoint</Application>
  <PresentationFormat>On-screen Show (4:3)</PresentationFormat>
  <Paragraphs>3379</Paragraphs>
  <Slides>79</Slides>
  <Notes>72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Default Design</vt:lpstr>
      <vt:lpstr>Bitmap Image</vt:lpstr>
      <vt:lpstr>Lecture #3</vt:lpstr>
      <vt:lpstr>Let’s Play….</vt:lpstr>
      <vt:lpstr>Every Variable has an Address</vt:lpstr>
      <vt:lpstr>PowerPoint Presentation</vt:lpstr>
      <vt:lpstr>PowerPoint Presentation</vt:lpstr>
      <vt:lpstr>Ok, So What’s a Pointer?</vt:lpstr>
      <vt:lpstr>Defining a Pointer Variable</vt:lpstr>
      <vt:lpstr>PowerPoint Presentation</vt:lpstr>
      <vt:lpstr>Back to Memory Lane</vt:lpstr>
      <vt:lpstr>What do I do with Pointers?</vt:lpstr>
      <vt:lpstr>PowerPoint Presentation</vt:lpstr>
      <vt:lpstr>What if We Didn’t Use Pointers?</vt:lpstr>
      <vt:lpstr>PowerPoint Presentation</vt:lpstr>
      <vt:lpstr>What Happens Here?</vt:lpstr>
      <vt:lpstr>Class Challenge</vt:lpstr>
      <vt:lpstr>Class Challenge Solution</vt:lpstr>
      <vt:lpstr>Wrong Challenge Solution #1</vt:lpstr>
      <vt:lpstr>Wrong Challenge Solution #2</vt:lpstr>
      <vt:lpstr>Arrays, Addresses and Pointers</vt:lpstr>
      <vt:lpstr>Arrays, Addresses and Pointers</vt:lpstr>
      <vt:lpstr>Pointer Arithmetic and Arrays</vt:lpstr>
      <vt:lpstr>Pointer Arithmetic and Arrays</vt:lpstr>
      <vt:lpstr>Pointers Work with Structures Too!</vt:lpstr>
      <vt:lpstr> </vt:lpstr>
      <vt:lpstr>PowerPoint Presentation</vt:lpstr>
      <vt:lpstr>A New Type of Variable</vt:lpstr>
      <vt:lpstr>Dynamic Variables</vt:lpstr>
      <vt:lpstr>Dynamic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New and Delete </vt:lpstr>
      <vt:lpstr>PowerPoint Presentation</vt:lpstr>
      <vt:lpstr>PowerPoint Presentation</vt:lpstr>
      <vt:lpstr>Using new and delete to Allocate Class Variables</vt:lpstr>
      <vt:lpstr>new/delete With C’tors, D’tors</vt:lpstr>
      <vt:lpstr>new/delete With C’tors, D’tors</vt:lpstr>
      <vt:lpstr>new/delete With C’tors, D’tors</vt:lpstr>
      <vt:lpstr>Using new and delete to Allocate Class Instances</vt:lpstr>
      <vt:lpstr>Classes and the “this” Pointer</vt:lpstr>
      <vt:lpstr>The Old Days…Before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Construction</vt:lpstr>
      <vt:lpstr>Copy Construction</vt:lpstr>
      <vt:lpstr>Copy Construction</vt:lpstr>
      <vt:lpstr>Copy Construction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Construction</vt:lpstr>
      <vt:lpstr>Copy Construction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Preferred Customer</dc:creator>
  <cp:lastModifiedBy>Windows User</cp:lastModifiedBy>
  <cp:revision>3045</cp:revision>
  <dcterms:created xsi:type="dcterms:W3CDTF">2002-10-09T05:27:34Z</dcterms:created>
  <dcterms:modified xsi:type="dcterms:W3CDTF">2015-01-06T04:58:17Z</dcterms:modified>
</cp:coreProperties>
</file>