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356" r:id="rId3"/>
    <p:sldId id="304" r:id="rId4"/>
    <p:sldId id="305" r:id="rId5"/>
    <p:sldId id="306" r:id="rId6"/>
    <p:sldId id="307" r:id="rId7"/>
    <p:sldId id="364" r:id="rId8"/>
    <p:sldId id="365" r:id="rId9"/>
    <p:sldId id="309" r:id="rId10"/>
    <p:sldId id="357" r:id="rId11"/>
    <p:sldId id="358" r:id="rId12"/>
    <p:sldId id="308" r:id="rId13"/>
    <p:sldId id="368" r:id="rId14"/>
    <p:sldId id="367" r:id="rId15"/>
    <p:sldId id="310" r:id="rId16"/>
    <p:sldId id="311" r:id="rId17"/>
    <p:sldId id="345" r:id="rId18"/>
    <p:sldId id="312" r:id="rId19"/>
    <p:sldId id="313" r:id="rId20"/>
    <p:sldId id="315" r:id="rId21"/>
    <p:sldId id="316" r:id="rId22"/>
    <p:sldId id="359" r:id="rId23"/>
    <p:sldId id="360" r:id="rId24"/>
    <p:sldId id="361" r:id="rId25"/>
    <p:sldId id="362" r:id="rId26"/>
    <p:sldId id="363" r:id="rId27"/>
    <p:sldId id="366" r:id="rId28"/>
    <p:sldId id="319" r:id="rId29"/>
    <p:sldId id="320" r:id="rId30"/>
    <p:sldId id="321" r:id="rId31"/>
    <p:sldId id="322" r:id="rId32"/>
    <p:sldId id="355" r:id="rId33"/>
    <p:sldId id="324" r:id="rId34"/>
    <p:sldId id="325" r:id="rId35"/>
    <p:sldId id="351" r:id="rId36"/>
    <p:sldId id="344" r:id="rId37"/>
    <p:sldId id="327" r:id="rId38"/>
    <p:sldId id="350" r:id="rId3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008080"/>
    <a:srgbClr val="6600CC"/>
    <a:srgbClr val="FCCFC8"/>
    <a:srgbClr val="FFF2BD"/>
    <a:srgbClr val="E7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6059" autoAdjust="0"/>
  </p:normalViewPr>
  <p:slideViewPr>
    <p:cSldViewPr snapToGrid="0">
      <p:cViewPr>
        <p:scale>
          <a:sx n="69" d="100"/>
          <a:sy n="69" d="100"/>
        </p:scale>
        <p:origin x="-2520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7" Type="http://schemas.openxmlformats.org/officeDocument/2006/relationships/slide" Target="slides/slide32.xml"/><Relationship Id="rId2" Type="http://schemas.openxmlformats.org/officeDocument/2006/relationships/slide" Target="slides/slide22.xml"/><Relationship Id="rId1" Type="http://schemas.openxmlformats.org/officeDocument/2006/relationships/slide" Target="slides/slide4.xml"/><Relationship Id="rId6" Type="http://schemas.openxmlformats.org/officeDocument/2006/relationships/slide" Target="slides/slide26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terminator wiped out entire families across the Ukraine at point-blank range with a 12-gauge shotgon “to me, killing people is like ripping up a duvet.”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Stacks </a:t>
            </a:r>
          </a:p>
          <a:p>
            <a:r>
              <a:rPr lang="en-US">
                <a:solidFill>
                  <a:schemeClr val="accent2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01913"/>
            <a:ext cx="3190875" cy="3468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3022600"/>
            <a:ext cx="36449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11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8725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Stacks are one of the most USEFUL data structures 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Storing undo items for your word processor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The last item you typed (and on the stack) is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5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13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Stack… in your CPU!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6402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main(void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1;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foo( 3 );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484346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41" name="Text Box 45"/>
          <p:cNvSpPr txBox="1">
            <a:spLocks noChangeArrowheads="1"/>
          </p:cNvSpPr>
          <p:nvPr/>
        </p:nvSpPr>
        <p:spPr bwMode="auto">
          <a:xfrm>
            <a:off x="4864100" y="57896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788988"/>
            <a:ext cx="1209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77025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47788" y="41306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72263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4" name="Text Box 78"/>
          <p:cNvSpPr txBox="1">
            <a:spLocks noChangeArrowheads="1"/>
          </p:cNvSpPr>
          <p:nvPr/>
        </p:nvSpPr>
        <p:spPr bwMode="auto">
          <a:xfrm>
            <a:off x="1414463" y="59721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439375" name="Line 79"/>
          <p:cNvSpPr>
            <a:spLocks noChangeShapeType="1"/>
          </p:cNvSpPr>
          <p:nvPr/>
        </p:nvSpPr>
        <p:spPr bwMode="auto">
          <a:xfrm>
            <a:off x="290513" y="6215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6" name="Line 80"/>
          <p:cNvSpPr>
            <a:spLocks noChangeShapeType="1"/>
          </p:cNvSpPr>
          <p:nvPr/>
        </p:nvSpPr>
        <p:spPr bwMode="auto">
          <a:xfrm>
            <a:off x="76200" y="350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77" name="Group 81"/>
          <p:cNvGrpSpPr>
            <a:grpSpLocks/>
          </p:cNvGrpSpPr>
          <p:nvPr/>
        </p:nvGrpSpPr>
        <p:grpSpPr bwMode="auto">
          <a:xfrm>
            <a:off x="6675438" y="4789488"/>
            <a:ext cx="1871662" cy="563562"/>
            <a:chOff x="4208" y="3258"/>
            <a:chExt cx="1179" cy="355"/>
          </a:xfrm>
        </p:grpSpPr>
        <p:sp>
          <p:nvSpPr>
            <p:cNvPr id="439378" name="Rectangle 82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9379" name="Text Box 83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80" name="Line 84"/>
          <p:cNvSpPr>
            <a:spLocks noChangeShapeType="1"/>
          </p:cNvSpPr>
          <p:nvPr/>
        </p:nvSpPr>
        <p:spPr bwMode="auto">
          <a:xfrm>
            <a:off x="309563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1" name="Line 85"/>
          <p:cNvSpPr>
            <a:spLocks noChangeShapeType="1"/>
          </p:cNvSpPr>
          <p:nvPr/>
        </p:nvSpPr>
        <p:spPr bwMode="auto">
          <a:xfrm>
            <a:off x="319088" y="4343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2" name="Rectangle 86"/>
          <p:cNvSpPr>
            <a:spLocks noChangeArrowheads="1"/>
          </p:cNvSpPr>
          <p:nvPr/>
        </p:nvSpPr>
        <p:spPr bwMode="auto">
          <a:xfrm>
            <a:off x="1406525" y="4176713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3" name="Text Box 87"/>
          <p:cNvSpPr txBox="1">
            <a:spLocks noChangeArrowheads="1"/>
          </p:cNvSpPr>
          <p:nvPr/>
        </p:nvSpPr>
        <p:spPr bwMode="auto">
          <a:xfrm>
            <a:off x="1371600" y="4114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439384" name="Line 88"/>
          <p:cNvSpPr>
            <a:spLocks noChangeShapeType="1"/>
          </p:cNvSpPr>
          <p:nvPr/>
        </p:nvSpPr>
        <p:spPr bwMode="auto">
          <a:xfrm>
            <a:off x="76200" y="2209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85" name="Group 89"/>
          <p:cNvGrpSpPr>
            <a:grpSpLocks/>
          </p:cNvGrpSpPr>
          <p:nvPr/>
        </p:nvGrpSpPr>
        <p:grpSpPr bwMode="auto">
          <a:xfrm>
            <a:off x="6677025" y="4405313"/>
            <a:ext cx="1871663" cy="563562"/>
            <a:chOff x="4208" y="3258"/>
            <a:chExt cx="1179" cy="355"/>
          </a:xfrm>
        </p:grpSpPr>
        <p:sp>
          <p:nvSpPr>
            <p:cNvPr id="439386" name="Rectangle 9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9387" name="Text Box 9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88" name="Line 92"/>
          <p:cNvSpPr>
            <a:spLocks noChangeShapeType="1"/>
          </p:cNvSpPr>
          <p:nvPr/>
        </p:nvSpPr>
        <p:spPr bwMode="auto">
          <a:xfrm>
            <a:off x="295275" y="27622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89" name="Line 93"/>
          <p:cNvSpPr>
            <a:spLocks noChangeShapeType="1"/>
          </p:cNvSpPr>
          <p:nvPr/>
        </p:nvSpPr>
        <p:spPr bwMode="auto">
          <a:xfrm>
            <a:off x="95250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>
            <a:off x="123825" y="461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When you </a:t>
            </a:r>
            <a:r>
              <a:rPr lang="en-US" sz="1900">
                <a:solidFill>
                  <a:srgbClr val="990000"/>
                </a:solidFill>
              </a:rPr>
              <a:t>pass a value to a function</a:t>
            </a:r>
            <a:r>
              <a:rPr lang="en-US" sz="1900"/>
              <a:t>, the CPU </a:t>
            </a:r>
            <a:r>
              <a:rPr lang="en-US" sz="1900">
                <a:solidFill>
                  <a:srgbClr val="006666"/>
                </a:solidFill>
              </a:rPr>
              <a:t>pushes</a:t>
            </a:r>
            <a:r>
              <a:rPr lang="en-US" sz="1900"/>
              <a:t> that value onto a </a:t>
            </a:r>
            <a:r>
              <a:rPr lang="en-US" sz="1900" i="1">
                <a:solidFill>
                  <a:schemeClr val="accent2"/>
                </a:solidFill>
              </a:rPr>
              <a:t>stack</a:t>
            </a:r>
            <a:r>
              <a:rPr lang="en-US" sz="190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>
                <a:cs typeface="Courier New" pitchFamily="49" charset="0"/>
              </a:rPr>
              <a:t>Every time you </a:t>
            </a:r>
            <a:r>
              <a:rPr lang="en-US" sz="1900" i="1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>
                <a:cs typeface="Courier New" pitchFamily="49" charset="0"/>
              </a:rPr>
              <a:t> your program </a:t>
            </a:r>
            <a:r>
              <a:rPr lang="en-US" sz="190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>
                <a:cs typeface="Courier New" pitchFamily="49" charset="0"/>
              </a:rPr>
              <a:t> it on the PC’s </a:t>
            </a:r>
            <a:r>
              <a:rPr lang="en-US" sz="190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>
                <a:cs typeface="Courier New" pitchFamily="49" charset="0"/>
              </a:rPr>
              <a:t> automatically!</a:t>
            </a:r>
            <a:r>
              <a:rPr lang="en-US" sz="190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/>
              <a:t>… when your </a:t>
            </a:r>
            <a:r>
              <a:rPr lang="en-US" sz="1900">
                <a:solidFill>
                  <a:srgbClr val="990000"/>
                </a:solidFill>
              </a:rPr>
              <a:t>function returns</a:t>
            </a:r>
            <a:r>
              <a:rPr lang="en-US" sz="1900"/>
              <a:t>, the values are </a:t>
            </a:r>
            <a:r>
              <a:rPr lang="en-US" sz="1900">
                <a:solidFill>
                  <a:srgbClr val="006666"/>
                </a:solidFill>
              </a:rPr>
              <a:t>popped</a:t>
            </a:r>
            <a:r>
              <a:rPr lang="en-US" sz="1900"/>
              <a:t> off the </a:t>
            </a:r>
            <a:r>
              <a:rPr lang="en-US" sz="1900">
                <a:solidFill>
                  <a:schemeClr val="accent2"/>
                </a:solidFill>
              </a:rPr>
              <a:t>stack</a:t>
            </a:r>
            <a:r>
              <a:rPr lang="en-US" sz="1900"/>
              <a:t> and go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9769E-7 L 0.09236 -0.43617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180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3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39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439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0" dur="2000" fill="hold"/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33" grpId="0"/>
      <p:bldP spid="43934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73" grpId="0" animBg="1"/>
      <p:bldP spid="439373" grpId="1" animBg="1"/>
      <p:bldP spid="439374" grpId="0"/>
      <p:bldP spid="439374" grpId="1"/>
      <p:bldP spid="439374" grpId="2"/>
      <p:bldP spid="439375" grpId="0" animBg="1"/>
      <p:bldP spid="439375" grpId="1" animBg="1"/>
      <p:bldP spid="439376" grpId="0" animBg="1"/>
      <p:bldP spid="439376" grpId="1" animBg="1"/>
      <p:bldP spid="439380" grpId="0" animBg="1"/>
      <p:bldP spid="439380" grpId="1" animBg="1"/>
      <p:bldP spid="439381" grpId="0" animBg="1"/>
      <p:bldP spid="439381" grpId="1" animBg="1"/>
      <p:bldP spid="439382" grpId="0" animBg="1"/>
      <p:bldP spid="439382" grpId="1" animBg="1"/>
      <p:bldP spid="439383" grpId="0"/>
      <p:bldP spid="439383" grpId="1"/>
      <p:bldP spid="439383" grpId="2"/>
      <p:bldP spid="439384" grpId="0" animBg="1"/>
      <p:bldP spid="439384" grpId="1" animBg="1"/>
      <p:bldP spid="439388" grpId="0" animBg="1"/>
      <p:bldP spid="439388" grpId="1" animBg="1"/>
      <p:bldP spid="439389" grpId="0" animBg="1"/>
      <p:bldP spid="439389" grpId="1" animBg="1"/>
      <p:bldP spid="439390" grpId="0" animBg="1"/>
      <p:bldP spid="439390" grpId="1" animBg="1"/>
      <p:bldP spid="439391" grpId="0"/>
      <p:bldP spid="439391" grpId="1"/>
      <p:bldP spid="439392" grpId="0"/>
      <p:bldP spid="439392" grpId="2"/>
      <p:bldP spid="439393" grpId="0"/>
      <p:bldP spid="43939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14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And even when you </a:t>
            </a:r>
            <a:r>
              <a:rPr lang="en-US">
                <a:solidFill>
                  <a:srgbClr val="6600CC"/>
                </a:solidFill>
              </a:rPr>
              <a:t>delete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text or pictures</a:t>
            </a:r>
            <a:r>
              <a:rPr lang="en-US"/>
              <a:t>, this is </a:t>
            </a:r>
            <a:br>
              <a:rPr lang="en-US"/>
            </a:br>
            <a:r>
              <a:rPr lang="en-US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15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16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106680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 number: 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 token is an operator: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Pop top two numbers off stack into variables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Apply operator to the two #s</a:t>
            </a:r>
          </a:p>
          <a:p>
            <a:pPr lvl="1">
              <a:buFontTx/>
              <a:buAutoNum type="alphaLcPeriod"/>
            </a:pP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Push the result of the operation on the stack</a:t>
            </a: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6858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After all tokens have been processed, the top #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01622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31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46863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016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0177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322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468876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5"/>
            <a:ext cx="29718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01516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381000" y="60198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26523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Given the following postfix expression: </a:t>
            </a:r>
            <a:r>
              <a:rPr lang="en-US">
                <a:solidFill>
                  <a:srgbClr val="000099"/>
                </a:solidFill>
              </a:rPr>
              <a:t>6 7 8 + 3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844675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Show the contents of the stack after the </a:t>
            </a:r>
            <a:r>
              <a:rPr lang="en-US">
                <a:solidFill>
                  <a:srgbClr val="000099"/>
                </a:solidFill>
              </a:rPr>
              <a:t>3</a:t>
            </a:r>
            <a:r>
              <a:rPr lang="en-US"/>
              <a:t> has been processed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895600"/>
            <a:ext cx="8153400" cy="3810000"/>
            <a:chOff x="240" y="1824"/>
            <a:chExt cx="5136" cy="2400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 number: 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 token is an operator: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Pop top two numbers off stack into variables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Apply operator to the two #s</a:t>
              </a:r>
            </a:p>
            <a:p>
              <a:pPr lvl="1">
                <a:buFontTx/>
                <a:buAutoNum type="alphaLcPeriod"/>
              </a:pPr>
              <a:r>
                <a:rPr lang="en-US">
                  <a:solidFill>
                    <a:srgbClr val="990000"/>
                  </a:solidFill>
                  <a:latin typeface="Comic Sans MS" pitchFamily="66" charset="0"/>
                </a:rPr>
                <a:t>Push the result of the operation on the stack</a:t>
              </a:r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</a:p>
            <a:p>
              <a:pPr>
                <a:buFontTx/>
                <a:buAutoNum type="arabicPeriod"/>
              </a:pPr>
              <a:r>
                <a:rPr lang="en-US">
                  <a:solidFill>
                    <a:srgbClr val="006666"/>
                  </a:solidFill>
                  <a:latin typeface="Comic Sans MS" pitchFamily="66" charset="0"/>
                </a:rPr>
                <a:t>If there are more tokens, advance to the next token and go back to step #2 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can also be used to convert </a:t>
            </a:r>
            <a:r>
              <a:rPr lang="en-US">
                <a:solidFill>
                  <a:srgbClr val="6600CC"/>
                </a:solidFill>
              </a:rPr>
              <a:t>infix expressions </a:t>
            </a:r>
            <a:r>
              <a:rPr lang="en-US">
                <a:solidFill>
                  <a:schemeClr val="tx1"/>
                </a:solidFill>
              </a:rPr>
              <a:t>to </a:t>
            </a:r>
            <a:r>
              <a:rPr lang="en-US">
                <a:solidFill>
                  <a:srgbClr val="6600CC"/>
                </a:solidFill>
              </a:rPr>
              <a:t>postfix expressions</a:t>
            </a:r>
            <a:r>
              <a:rPr lang="en-US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07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For example: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/>
              <a:t>	To:	</a:t>
            </a:r>
            <a:r>
              <a:rPr lang="en-US">
                <a:solidFill>
                  <a:srgbClr val="006666"/>
                </a:solidFill>
              </a:rPr>
              <a:t>3 5 + 4 3 2 / + * 5 –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Or</a:t>
            </a:r>
          </a:p>
          <a:p>
            <a:endParaRPr lang="en-US"/>
          </a:p>
          <a:p>
            <a:r>
              <a:rPr lang="en-US"/>
              <a:t>	From: </a:t>
            </a:r>
            <a:r>
              <a:rPr lang="en-US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/>
              <a:t>	To:   </a:t>
            </a:r>
            <a:r>
              <a:rPr lang="en-US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Since people are more used to </a:t>
            </a:r>
            <a:r>
              <a:rPr lang="en-US">
                <a:solidFill>
                  <a:srgbClr val="6600CC"/>
                </a:solidFill>
              </a:rPr>
              <a:t>infix</a:t>
            </a:r>
            <a:r>
              <a:rPr lang="en-US"/>
              <a:t> notation…</a:t>
            </a:r>
          </a:p>
          <a:p>
            <a:pPr algn="ctr"/>
            <a:endParaRPr lang="en-US"/>
          </a:p>
          <a:p>
            <a:pPr algn="ctr"/>
            <a:r>
              <a:rPr lang="en-US"/>
              <a:t>You can let the user type in an </a:t>
            </a:r>
            <a:r>
              <a:rPr lang="en-US">
                <a:solidFill>
                  <a:srgbClr val="6600CC"/>
                </a:solidFill>
              </a:rPr>
              <a:t>infix </a:t>
            </a:r>
            <a:r>
              <a:rPr lang="en-US"/>
              <a:t>expression…</a:t>
            </a:r>
          </a:p>
          <a:p>
            <a:pPr algn="ctr"/>
            <a:endParaRPr lang="en-US"/>
          </a:p>
          <a:p>
            <a:pPr algn="ctr"/>
            <a:r>
              <a:rPr lang="en-US"/>
              <a:t>And then convert it into a </a:t>
            </a:r>
            <a:r>
              <a:rPr lang="en-US">
                <a:solidFill>
                  <a:srgbClr val="6600CC"/>
                </a:solidFill>
              </a:rPr>
              <a:t>postfix </a:t>
            </a:r>
            <a:r>
              <a:rPr lang="en-US"/>
              <a:t>expression.</a:t>
            </a:r>
          </a:p>
          <a:p>
            <a:pPr algn="ctr"/>
            <a:endParaRPr lang="en-US"/>
          </a:p>
          <a:p>
            <a:pPr algn="ctr"/>
            <a:r>
              <a:rPr lang="en-US"/>
              <a:t>Finally, you can use the </a:t>
            </a:r>
            <a:r>
              <a:rPr lang="en-US">
                <a:solidFill>
                  <a:srgbClr val="6600CC"/>
                </a:solidFill>
              </a:rPr>
              <a:t>postfix evaluation alg </a:t>
            </a:r>
            <a:r>
              <a:rPr lang="en-US" sz="1800">
                <a:solidFill>
                  <a:srgbClr val="6600CC"/>
                </a:solidFill>
              </a:rPr>
              <a:t>(that we just learned)</a:t>
            </a:r>
            <a:r>
              <a:rPr lang="en-US" sz="1800"/>
              <a:t> </a:t>
            </a:r>
            <a:br>
              <a:rPr lang="en-US" sz="1800"/>
            </a:br>
            <a:r>
              <a:rPr lang="en-US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first…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20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21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22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23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24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25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26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8DA3-1AC1-404A-9792-4778B0EA722C}" type="slidenum">
              <a:rPr lang="en-US"/>
              <a:pPr/>
              <a:t>27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/>
          <a:stretch>
            <a:fillRect/>
          </a:stretch>
        </p:blipFill>
        <p:spPr bwMode="auto">
          <a:xfrm>
            <a:off x="1235075" y="1371600"/>
            <a:ext cx="645795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28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The queue is another ADT that is is just a like a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>
                <a:cs typeface="Courier New" pitchFamily="49" charset="0"/>
              </a:rPr>
              <a:t> at the store or at the bank.</a:t>
            </a:r>
            <a:endParaRPr lang="en-US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3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31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32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(AKA Breadth-first Search)</a:t>
            </a:r>
            <a:endParaRPr lang="en-US" sz="1400" dirty="0"/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34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36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37</a:t>
            </a:fld>
            <a:endParaRPr lang="en-US"/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1828800" y="1930400"/>
            <a:ext cx="6019800" cy="4686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828800" y="1905000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queue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38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5" y="187483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43000" y="228600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66813" y="3048000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43000" y="3429000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43000" y="3810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43000" y="4191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43000" y="45720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457200" y="6051550"/>
            <a:ext cx="8153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257800" y="228600"/>
            <a:ext cx="38100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stack is called a </a:t>
            </a:r>
            <a:r>
              <a:rPr lang="en-US">
                <a:solidFill>
                  <a:schemeClr val="accent2"/>
                </a:solidFill>
              </a:rPr>
              <a:t>Last-In-First-Out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5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6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use an array to hold our stack items.</a:t>
            </a:r>
          </a:p>
          <a:p>
            <a:pPr algn="ctr"/>
            <a:endParaRPr lang="en-US"/>
          </a:p>
          <a:p>
            <a:pPr algn="ctr"/>
            <a:r>
              <a:rPr lang="en-US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 smtClean="0">
                <a:solidFill>
                  <a:srgbClr val="FF0000"/>
                </a:solidFill>
              </a:rPr>
              <a:t>return</a:t>
            </a:r>
            <a:r>
              <a:rPr lang="en-US" sz="1800" dirty="0" smtClean="0">
                <a:solidFill>
                  <a:srgbClr val="990000"/>
                </a:solidFill>
              </a:rPr>
              <a:t>; // overflow!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</a:t>
            </a:r>
            <a:r>
              <a:rPr lang="en-US" sz="1800" dirty="0" smtClean="0">
                <a:solidFill>
                  <a:srgbClr val="99000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return -1</a:t>
            </a:r>
            <a:r>
              <a:rPr lang="en-US" sz="1800" dirty="0" smtClean="0">
                <a:solidFill>
                  <a:srgbClr val="990000"/>
                </a:solidFill>
              </a:rPr>
              <a:t>; // underflow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7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8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</a:t>
            </a:r>
            <a:r>
              <a:rPr lang="en-US" sz="2000" dirty="0" smtClean="0"/>
              <a:t>in </a:t>
            </a:r>
            <a:r>
              <a:rPr lang="en-US" sz="2000" dirty="0" err="1" smtClean="0">
                <a:solidFill>
                  <a:srgbClr val="6600CC"/>
                </a:solidFill>
              </a:rPr>
              <a:t>m_stack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r>
              <a:rPr lang="en-US" sz="1600" dirty="0" smtClean="0">
                <a:solidFill>
                  <a:schemeClr val="accent2"/>
                </a:solidFill>
              </a:rPr>
              <a:t/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decrement </a:t>
            </a:r>
            <a:r>
              <a:rPr lang="en-US" sz="1600" dirty="0">
                <a:solidFill>
                  <a:schemeClr val="accent2"/>
                </a:solidFill>
              </a:rPr>
              <a:t>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9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749800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93027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400800" y="2438400"/>
            <a:ext cx="2789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Note</a:t>
            </a:r>
            <a:r>
              <a:rPr lang="en-US">
                <a:solidFill>
                  <a:schemeClr val="tx1"/>
                </a:solidFill>
              </a:rPr>
              <a:t>: The STL </a:t>
            </a:r>
            <a:r>
              <a:rPr lang="en-US">
                <a:solidFill>
                  <a:srgbClr val="000099"/>
                </a:solidFill>
              </a:rPr>
              <a:t>pop()</a:t>
            </a:r>
            <a:r>
              <a:rPr lang="en-US">
                <a:solidFill>
                  <a:schemeClr val="tx1"/>
                </a:solidFill>
              </a:rPr>
              <a:t> command simply removes the top item from the stack, </a:t>
            </a:r>
            <a:r>
              <a:rPr lang="en-US">
                <a:solidFill>
                  <a:srgbClr val="6600CC"/>
                </a:solidFill>
              </a:rPr>
              <a:t>but doesn’t return it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609600" y="5181600"/>
            <a:ext cx="1905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609600" y="4876800"/>
            <a:ext cx="297815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 bwMode="auto">
          <a:xfrm>
            <a:off x="6456363" y="4787900"/>
            <a:ext cx="26114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So to get the top item, before popping it, use the </a:t>
            </a:r>
            <a:r>
              <a:rPr lang="en-US">
                <a:solidFill>
                  <a:srgbClr val="000099"/>
                </a:solidFill>
              </a:rPr>
              <a:t>top()</a:t>
            </a:r>
            <a:r>
              <a:rPr lang="en-US">
                <a:solidFill>
                  <a:schemeClr val="tx1"/>
                </a:solidFill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  <p:bldP spid="297997" grpId="0" animBg="1"/>
      <p:bldP spid="297997" grpId="1" animBg="1"/>
      <p:bldP spid="297998" grpId="0" animBg="1"/>
      <p:bldP spid="29799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3161</Words>
  <Application>Microsoft Office PowerPoint</Application>
  <PresentationFormat>On-screen Show (4:3)</PresentationFormat>
  <Paragraphs>1005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Lecture #5</vt:lpstr>
      <vt:lpstr>But first…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Queue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Queues</vt:lpstr>
      <vt:lpstr>Class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3093</cp:revision>
  <dcterms:created xsi:type="dcterms:W3CDTF">2002-10-09T05:27:34Z</dcterms:created>
  <dcterms:modified xsi:type="dcterms:W3CDTF">2014-01-25T17:13:44Z</dcterms:modified>
</cp:coreProperties>
</file>