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259" r:id="rId3"/>
    <p:sldId id="260" r:id="rId4"/>
    <p:sldId id="261" r:id="rId5"/>
    <p:sldId id="264" r:id="rId6"/>
    <p:sldId id="262" r:id="rId7"/>
    <p:sldId id="267" r:id="rId8"/>
    <p:sldId id="291" r:id="rId9"/>
    <p:sldId id="266" r:id="rId10"/>
    <p:sldId id="307" r:id="rId11"/>
    <p:sldId id="309" r:id="rId12"/>
    <p:sldId id="270" r:id="rId13"/>
    <p:sldId id="271" r:id="rId14"/>
    <p:sldId id="331" r:id="rId15"/>
    <p:sldId id="333" r:id="rId16"/>
    <p:sldId id="334" r:id="rId17"/>
    <p:sldId id="336" r:id="rId18"/>
    <p:sldId id="337" r:id="rId19"/>
    <p:sldId id="339" r:id="rId20"/>
    <p:sldId id="338" r:id="rId21"/>
    <p:sldId id="340" r:id="rId22"/>
    <p:sldId id="313" r:id="rId23"/>
    <p:sldId id="324" r:id="rId24"/>
    <p:sldId id="321" r:id="rId25"/>
    <p:sldId id="330" r:id="rId26"/>
    <p:sldId id="281" r:id="rId27"/>
    <p:sldId id="283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5" r:id="rId39"/>
    <p:sldId id="273" r:id="rId40"/>
    <p:sldId id="351" r:id="rId41"/>
    <p:sldId id="352" r:id="rId42"/>
    <p:sldId id="353" r:id="rId43"/>
    <p:sldId id="356" r:id="rId44"/>
    <p:sldId id="354" r:id="rId45"/>
    <p:sldId id="357" r:id="rId46"/>
    <p:sldId id="317" r:id="rId47"/>
    <p:sldId id="358" r:id="rId48"/>
    <p:sldId id="359" r:id="rId49"/>
    <p:sldId id="360" r:id="rId50"/>
    <p:sldId id="318" r:id="rId51"/>
    <p:sldId id="319" r:id="rId52"/>
    <p:sldId id="320" r:id="rId53"/>
    <p:sldId id="279" r:id="rId54"/>
    <p:sldId id="280" r:id="rId55"/>
    <p:sldId id="323" r:id="rId56"/>
    <p:sldId id="327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8C8CD"/>
    <a:srgbClr val="996633"/>
    <a:srgbClr val="FFFFFF"/>
    <a:srgbClr val="FF8B8B"/>
    <a:srgbClr val="C3DAFD"/>
    <a:srgbClr val="B6D2FC"/>
    <a:srgbClr val="FFC5C5"/>
    <a:srgbClr val="FFDAD1"/>
    <a:srgbClr val="A3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9897" autoAdjust="0"/>
  </p:normalViewPr>
  <p:slideViewPr>
    <p:cSldViewPr>
      <p:cViewPr>
        <p:scale>
          <a:sx n="112" d="100"/>
          <a:sy n="112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5.xml"/><Relationship Id="rId2" Type="http://schemas.openxmlformats.org/officeDocument/2006/relationships/slide" Target="slides/slide54.xml"/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10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12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13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15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16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17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18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2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20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21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22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23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24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27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28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29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45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47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50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51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52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53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54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55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56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7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8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9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#6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528637" y="4403725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From Wikipedia: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“Inheritance </a:t>
            </a:r>
            <a:r>
              <a:rPr lang="en-US" dirty="0"/>
              <a:t>is a way to form new classes (instances of which are called objects) using classes that have already been defined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9591"/>
            <a:ext cx="4619625" cy="19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10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11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Terminology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1772554" y="1674324"/>
            <a:ext cx="5618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both </a:t>
            </a:r>
            <a:r>
              <a:rPr lang="en-US" dirty="0" smtClean="0">
                <a:solidFill>
                  <a:srgbClr val="6600CC"/>
                </a:solidFill>
              </a:rPr>
              <a:t>Animal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rgbClr val="6600CC"/>
                </a:solidFill>
              </a:rPr>
              <a:t>Mammal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base classes.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626237" y="795498"/>
            <a:ext cx="620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class that serves as the basis for other classes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 smtClean="0">
                <a:solidFill>
                  <a:srgbClr val="FF0000"/>
                </a:solidFill>
              </a:rPr>
              <a:t>base class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 smtClean="0">
                <a:solidFill>
                  <a:srgbClr val="FF0000"/>
                </a:solidFill>
              </a:rPr>
              <a:t>superclass.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86200"/>
            <a:ext cx="6934200" cy="2667000"/>
            <a:chOff x="457200" y="3733800"/>
            <a:chExt cx="8229600" cy="3048000"/>
          </a:xfrm>
        </p:grpSpPr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H="1">
              <a:off x="2057400" y="4267200"/>
              <a:ext cx="1676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>
              <a:off x="4308475" y="4270375"/>
              <a:ext cx="3175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4938713" y="4271963"/>
              <a:ext cx="2036762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>
              <a:off x="7397750" y="5638800"/>
              <a:ext cx="671513" cy="63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048000" y="37338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Animal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4572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Fish</a:t>
              </a: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60198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Mammal</a:t>
              </a: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6477000" y="6248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Marsupial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32004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Reptile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950678" y="3048000"/>
            <a:ext cx="7407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 smtClean="0">
                <a:solidFill>
                  <a:srgbClr val="6600CC"/>
                </a:solidFill>
              </a:rPr>
              <a:t>Fish, Reptile, Mammal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Marsupial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derived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57200" y="22098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class that is derived from a base class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 smtClean="0">
                <a:solidFill>
                  <a:srgbClr val="FF0000"/>
                </a:solidFill>
              </a:rPr>
              <a:t>derived class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 smtClean="0">
                <a:solidFill>
                  <a:srgbClr val="FF0000"/>
                </a:solidFill>
              </a:rPr>
              <a:t>subclass. 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4596386" y="3576698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1" name="Left Arrow 20"/>
          <p:cNvSpPr/>
          <p:nvPr/>
        </p:nvSpPr>
        <p:spPr bwMode="auto">
          <a:xfrm rot="19332579">
            <a:off x="6772374" y="4025626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2" name="Left Arrow 21"/>
          <p:cNvSpPr/>
          <p:nvPr/>
        </p:nvSpPr>
        <p:spPr bwMode="auto">
          <a:xfrm flipH="1">
            <a:off x="3912971" y="5804913"/>
            <a:ext cx="1540268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4" name="Left Arrow 23"/>
          <p:cNvSpPr/>
          <p:nvPr/>
        </p:nvSpPr>
        <p:spPr bwMode="auto">
          <a:xfrm rot="1376943">
            <a:off x="6900551" y="5384025"/>
            <a:ext cx="1736665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6" name="Left Arrow 25"/>
          <p:cNvSpPr/>
          <p:nvPr/>
        </p:nvSpPr>
        <p:spPr bwMode="auto">
          <a:xfrm rot="18254173" flipH="1">
            <a:off x="336523" y="5644255"/>
            <a:ext cx="1444512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7" name="Left Arrow 26"/>
          <p:cNvSpPr/>
          <p:nvPr/>
        </p:nvSpPr>
        <p:spPr bwMode="auto">
          <a:xfrm rot="18254173" flipH="1">
            <a:off x="2072934" y="5644254"/>
            <a:ext cx="1444511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18" grpId="0"/>
      <p:bldP spid="19" grpId="0"/>
      <p:bldP spid="20" grpId="0"/>
      <p:bldP spid="2" grpId="0" animBg="1"/>
      <p:bldP spid="21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12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91660"/>
            <a:chOff x="2976" y="1835"/>
            <a:chExt cx="2112" cy="1737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</a:rPr>
                <a:t>};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572000" y="1417638"/>
            <a:ext cx="4514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now a </a:t>
            </a:r>
            <a:r>
              <a:rPr lang="en-US" sz="2400" dirty="0" err="1"/>
              <a:t>CompSciStudent</a:t>
            </a:r>
            <a:r>
              <a:rPr lang="en-US" sz="2400" dirty="0"/>
              <a:t> object can </a:t>
            </a:r>
            <a:r>
              <a:rPr lang="en-US" sz="2400" dirty="0">
                <a:solidFill>
                  <a:srgbClr val="6600CC"/>
                </a:solidFill>
              </a:rPr>
              <a:t>say smart things</a:t>
            </a:r>
            <a:r>
              <a:rPr lang="en-US" sz="2400" dirty="0"/>
              <a:t>, has a </a:t>
            </a:r>
            <a:r>
              <a:rPr lang="en-US" sz="2400" dirty="0">
                <a:solidFill>
                  <a:srgbClr val="006666"/>
                </a:solidFill>
              </a:rPr>
              <a:t>student ID</a:t>
            </a:r>
            <a:r>
              <a:rPr lang="en-US" sz="2400" dirty="0"/>
              <a:t>, and </a:t>
            </a:r>
            <a:r>
              <a:rPr lang="en-US" sz="2400" dirty="0" smtClean="0"/>
              <a:t>she </a:t>
            </a:r>
            <a:r>
              <a:rPr lang="en-US" sz="2400" dirty="0"/>
              <a:t>also has a </a:t>
            </a:r>
            <a:r>
              <a:rPr lang="en-US" sz="2400" dirty="0">
                <a:solidFill>
                  <a:srgbClr val="FF3300"/>
                </a:solidFill>
              </a:rPr>
              <a:t>name</a:t>
            </a:r>
            <a:r>
              <a:rPr lang="en-US" sz="2400" dirty="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324600" y="0"/>
            <a:ext cx="2819400" cy="1415772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Now let’s see the </a:t>
            </a:r>
            <a:r>
              <a:rPr lang="en-US" sz="1800" dirty="0" smtClean="0">
                <a:solidFill>
                  <a:srgbClr val="7030A0"/>
                </a:solidFill>
              </a:rPr>
              <a:t/>
            </a:r>
            <a:br>
              <a:rPr lang="en-US" sz="1800" dirty="0" smtClean="0">
                <a:solidFill>
                  <a:srgbClr val="7030A0"/>
                </a:solidFill>
              </a:rPr>
            </a:br>
            <a:r>
              <a:rPr lang="en-US" sz="1800" dirty="0" smtClean="0">
                <a:solidFill>
                  <a:srgbClr val="7030A0"/>
                </a:solidFill>
              </a:rPr>
              <a:t>actual </a:t>
            </a:r>
            <a:r>
              <a:rPr lang="en-US" sz="1800" dirty="0">
                <a:solidFill>
                  <a:srgbClr val="7030A0"/>
                </a:solidFill>
              </a:rPr>
              <a:t>C++ syntax…</a:t>
            </a:r>
          </a:p>
          <a:p>
            <a:pPr algn="ctr"/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(I </a:t>
            </a:r>
            <a:r>
              <a:rPr lang="en-US" sz="1800" dirty="0">
                <a:solidFill>
                  <a:srgbClr val="FF0000"/>
                </a:solidFill>
              </a:rPr>
              <a:t>cheated</a:t>
            </a:r>
            <a:r>
              <a:rPr lang="en-US" sz="1800" dirty="0">
                <a:solidFill>
                  <a:srgbClr val="7030A0"/>
                </a:solidFill>
              </a:rPr>
              <a:t>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>
            <a:off x="3489325" y="2667000"/>
            <a:ext cx="3273425" cy="150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13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270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3048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3962400" y="973137"/>
            <a:ext cx="5133975" cy="3221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539528" y="990600"/>
            <a:ext cx="585735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is a kind 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10000" y="4391561"/>
            <a:ext cx="534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line says that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publicly</a:t>
            </a:r>
            <a:r>
              <a:rPr lang="en-US" dirty="0"/>
              <a:t> </a:t>
            </a:r>
            <a:r>
              <a:rPr lang="en-US" dirty="0" smtClean="0"/>
              <a:t>states that </a:t>
            </a:r>
            <a:r>
              <a:rPr lang="en-US" dirty="0"/>
              <a:t>it is a subclass of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/>
              <a:t>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923665" y="5229761"/>
            <a:ext cx="5133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causes our </a:t>
            </a:r>
            <a:r>
              <a:rPr lang="en-US" dirty="0" err="1">
                <a:solidFill>
                  <a:srgbClr val="990000"/>
                </a:solidFill>
              </a:rPr>
              <a:t>ShieldedRobot</a:t>
            </a:r>
            <a:r>
              <a:rPr lang="en-US" dirty="0"/>
              <a:t> class to have all of the </a:t>
            </a:r>
            <a:r>
              <a:rPr lang="en-US" dirty="0">
                <a:solidFill>
                  <a:schemeClr val="tx1"/>
                </a:solidFill>
              </a:rPr>
              <a:t>member variables and functions</a:t>
            </a:r>
            <a:r>
              <a:rPr lang="en-US" dirty="0"/>
              <a:t> of </a:t>
            </a:r>
            <a:r>
              <a:rPr lang="en-US" dirty="0">
                <a:solidFill>
                  <a:srgbClr val="9900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PLUS</a:t>
            </a:r>
            <a:r>
              <a:rPr lang="en-US" dirty="0"/>
              <a:t> its own members as well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2154" y="1324205"/>
            <a:ext cx="1623646" cy="180871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629400" y="1246531"/>
            <a:ext cx="1713554" cy="384149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8292" y="1233316"/>
            <a:ext cx="16030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public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8294629" y="1241753"/>
            <a:ext cx="8418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Robot</a:t>
            </a:r>
            <a:endParaRPr lang="en-US" sz="1700" dirty="0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038600" y="128079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7445E-6 L -0.0697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6" grpId="0" autoUpdateAnimBg="0"/>
      <p:bldP spid="16" grpId="0" animBg="1"/>
      <p:bldP spid="2" grpId="0"/>
      <p:bldP spid="9" grpId="0"/>
      <p:bldP spid="3358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42510" y="914400"/>
            <a:ext cx="8024296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Three Uses of Inheritance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</a:t>
                </a:r>
                <a:r>
                  <a:rPr lang="en-US" dirty="0" smtClean="0"/>
                  <a:t>reuse </a:t>
                </a:r>
                <a:br>
                  <a:rPr lang="en-US" dirty="0" smtClean="0"/>
                </a:br>
                <a:r>
                  <a:rPr lang="en-US" dirty="0" smtClean="0"/>
                  <a:t>the </a:t>
                </a:r>
                <a:r>
                  <a:rPr lang="en-US" dirty="0"/>
                  <a:t>same </a:t>
                </a:r>
                <a:r>
                  <a:rPr lang="en-US" dirty="0" smtClean="0"/>
                  <a:t>code </a:t>
                </a:r>
                <a:r>
                  <a:rPr lang="en-US" dirty="0"/>
                  <a:t>in your derived classes (to </a:t>
                </a:r>
                <a:r>
                  <a:rPr lang="en-US" dirty="0" smtClean="0"/>
                  <a:t>reduce duplication).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Extension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Extension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Specialization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Specialization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from the </a:t>
                </a:r>
                <a:r>
                  <a:rPr lang="en-US" dirty="0" smtClean="0"/>
                  <a:t>base </a:t>
                </a:r>
                <a:r>
                  <a:rPr lang="en-US" dirty="0"/>
                  <a:t>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15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Whiner </a:t>
              </a:r>
              <a:r>
                <a:rPr lang="en-US" sz="1800" b="1" dirty="0" err="1" smtClean="0">
                  <a:latin typeface="Courier New" pitchFamily="49" charset="0"/>
                </a:rPr>
                <a:t>joe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</a:t>
              </a: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}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Whiner: 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public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Person</a:t>
            </a:r>
            <a:endParaRPr lang="en-US" sz="17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: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Inheritance: Reuse</a:t>
            </a:r>
            <a:endParaRPr lang="en-US" sz="3600" dirty="0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8789" y="166710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2632" y="222445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joe.goToBathroom</a:t>
            </a:r>
            <a:r>
              <a:rPr lang="en-US" sz="1800" b="1" dirty="0" smtClean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486400" y="57988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5486400" y="6088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4403802" y="20999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36431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37632" y="302347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goToBathroom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joe.complain</a:t>
            </a:r>
            <a:r>
              <a:rPr lang="en-US" sz="1800" b="1" dirty="0" smtClean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446334" y="240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4710793" y="2950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4724400" y="32019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417015" y="24010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832998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702513" y="1687285"/>
            <a:ext cx="3146087" cy="537165"/>
          </a:xfrm>
          <a:prstGeom prst="rect">
            <a:avLst/>
          </a:prstGeom>
          <a:solidFill>
            <a:srgbClr val="CCFFFF">
              <a:alpha val="85098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2568E-6 L 0.43732 -0.045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-22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7265E-6 L 0.43663 -0.004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43975 0.04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4" grpId="0"/>
      <p:bldP spid="4" grpId="1"/>
      <p:bldP spid="6" grpId="0"/>
      <p:bldP spid="35" grpId="0"/>
      <p:bldP spid="38" grpId="0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5" grpId="0" autoUpdateAnimBg="0"/>
      <p:bldP spid="46" grpId="0"/>
      <p:bldP spid="48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16</a:t>
            </a:fld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016000"/>
            <a:ext cx="3683000" cy="337553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485616" y="2964377"/>
            <a:ext cx="3552984" cy="1127760"/>
          </a:xfrm>
          <a:prstGeom prst="rect">
            <a:avLst/>
          </a:prstGeom>
          <a:solidFill>
            <a:srgbClr val="FFDAD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990600"/>
            <a:ext cx="51816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endParaRPr 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void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  <a:b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</a:br>
            <a:endParaRPr lang="en-US" sz="300" b="1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950040"/>
            <a:ext cx="4570413" cy="3594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911940"/>
            <a:ext cx="5181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152400" y="5616714"/>
            <a:ext cx="899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Private members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base class</a:t>
            </a:r>
            <a:r>
              <a:rPr lang="en-US" dirty="0" smtClean="0"/>
              <a:t> are </a:t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hidden</a:t>
            </a:r>
            <a:r>
              <a:rPr lang="en-US" dirty="0" smtClean="0"/>
              <a:t> from the </a:t>
            </a:r>
            <a:r>
              <a:rPr lang="en-US" dirty="0" smtClean="0">
                <a:solidFill>
                  <a:srgbClr val="FF0000"/>
                </a:solidFill>
              </a:rPr>
              <a:t>derived class(</a:t>
            </a:r>
            <a:r>
              <a:rPr lang="en-US" dirty="0" err="1" smtClean="0">
                <a:solidFill>
                  <a:srgbClr val="FF0000"/>
                </a:solidFill>
              </a:rPr>
              <a:t>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!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6858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ILLEGAL!</a:t>
            </a:r>
          </a:p>
          <a:p>
            <a:pPr algn="ctr"/>
            <a:endParaRPr lang="en-US" sz="1100" dirty="0"/>
          </a:p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6600CC"/>
                </a:solidFill>
              </a:rPr>
              <a:t>derived</a:t>
            </a:r>
            <a:r>
              <a:rPr lang="en-US" dirty="0"/>
              <a:t> class may </a:t>
            </a:r>
            <a:r>
              <a:rPr lang="en-US" dirty="0">
                <a:solidFill>
                  <a:srgbClr val="FF3300"/>
                </a:solidFill>
              </a:rPr>
              <a:t>not</a:t>
            </a:r>
            <a:r>
              <a:rPr lang="en-US" dirty="0"/>
              <a:t> access </a:t>
            </a:r>
            <a:r>
              <a:rPr lang="en-US" dirty="0">
                <a:solidFill>
                  <a:srgbClr val="FF3300"/>
                </a:solidFill>
              </a:rPr>
              <a:t>private members</a:t>
            </a:r>
            <a:r>
              <a:rPr lang="en-US" dirty="0"/>
              <a:t> of the </a:t>
            </a:r>
            <a:r>
              <a:rPr lang="en-US" dirty="0">
                <a:solidFill>
                  <a:srgbClr val="6600CC"/>
                </a:solidFill>
              </a:rPr>
              <a:t>base</a:t>
            </a:r>
            <a:r>
              <a:rPr lang="en-US" dirty="0"/>
              <a:t> class!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smtClean="0"/>
              <a:t>Inheritance: Reuse</a:t>
            </a:r>
            <a:endParaRPr lang="en-US" sz="3600" kern="0" dirty="0"/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5194300" y="2733497"/>
            <a:ext cx="36904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chargeBattery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();  </a:t>
            </a:r>
            <a:r>
              <a:rPr lang="en-US" sz="2200" dirty="0" smtClean="0">
                <a:solidFill>
                  <a:srgbClr val="FF0000"/>
                </a:solidFill>
              </a:rPr>
              <a:t>// FAIL!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52400" y="4724400"/>
            <a:ext cx="899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 smtClean="0">
                <a:solidFill>
                  <a:srgbClr val="FF0000"/>
                </a:solidFill>
              </a:rPr>
              <a:t>public members </a:t>
            </a:r>
            <a:r>
              <a:rPr lang="en-US" dirty="0" smtClean="0"/>
              <a:t>in the base class are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exposed/reused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FF0000"/>
                </a:solidFill>
              </a:rPr>
              <a:t>derived class(</a:t>
            </a:r>
            <a:r>
              <a:rPr lang="en-US" dirty="0" err="1" smtClean="0">
                <a:solidFill>
                  <a:srgbClr val="FF0000"/>
                </a:solidFill>
              </a:rPr>
              <a:t>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utoShape 64"/>
          <p:cNvSpPr>
            <a:spLocks noChangeArrowheads="1"/>
          </p:cNvSpPr>
          <p:nvPr/>
        </p:nvSpPr>
        <p:spPr bwMode="auto">
          <a:xfrm>
            <a:off x="505936" y="8382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dirty="0" smtClean="0">
                <a:solidFill>
                  <a:srgbClr val="FF0000"/>
                </a:solidFill>
              </a:rPr>
              <a:t>hidden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all </a:t>
            </a:r>
            <a:r>
              <a:rPr lang="en-US" dirty="0" smtClean="0">
                <a:solidFill>
                  <a:srgbClr val="FF0000"/>
                </a:solidFill>
              </a:rPr>
              <a:t>derived classes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 can’t be reused directly.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2715340"/>
            <a:ext cx="33890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600CC"/>
                </a:solidFill>
              </a:rPr>
              <a:t>m_x</a:t>
            </a:r>
            <a:r>
              <a:rPr lang="en-US" sz="2200" dirty="0">
                <a:solidFill>
                  <a:srgbClr val="6600CC"/>
                </a:solidFill>
              </a:rPr>
              <a:t> = </a:t>
            </a:r>
            <a:r>
              <a:rPr lang="en-US" sz="2200" dirty="0" err="1">
                <a:solidFill>
                  <a:srgbClr val="6600CC"/>
                </a:solidFill>
              </a:rPr>
              <a:t>m_y</a:t>
            </a:r>
            <a:r>
              <a:rPr lang="en-US" sz="2200" dirty="0">
                <a:solidFill>
                  <a:srgbClr val="6600CC"/>
                </a:solidFill>
              </a:rPr>
              <a:t> = 0; </a:t>
            </a:r>
            <a:r>
              <a:rPr lang="en-US" sz="2200" dirty="0">
                <a:solidFill>
                  <a:srgbClr val="FF0000"/>
                </a:solidFill>
              </a:rPr>
              <a:t>// </a:t>
            </a:r>
            <a:r>
              <a:rPr lang="en-US" sz="2200" dirty="0" smtClean="0">
                <a:solidFill>
                  <a:srgbClr val="FF0000"/>
                </a:solidFill>
              </a:rPr>
              <a:t>FAIL!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6" grpId="0" animBg="1"/>
      <p:bldP spid="344124" grpId="0"/>
      <p:bldP spid="344128" grpId="0" animBg="1"/>
      <p:bldP spid="344128" grpId="1" animBg="1"/>
      <p:bldP spid="13" grpId="0" autoUpdateAnimBg="0"/>
      <p:bldP spid="13" grpId="1"/>
      <p:bldP spid="14" grpId="0"/>
      <p:bldP spid="15" grpId="0" animBg="1"/>
      <p:bldP spid="15" grpId="1" animBg="1"/>
      <p:bldP spid="3441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350838" y="685800"/>
            <a:ext cx="864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would like your </a:t>
            </a:r>
            <a:r>
              <a:rPr lang="en-US" sz="1800" dirty="0">
                <a:solidFill>
                  <a:srgbClr val="6600CC"/>
                </a:solidFill>
              </a:rPr>
              <a:t>derived</a:t>
            </a:r>
            <a:r>
              <a:rPr lang="en-US" sz="1800" dirty="0"/>
              <a:t> class to be able to </a:t>
            </a:r>
            <a:r>
              <a:rPr lang="en-US" sz="1800" dirty="0" smtClean="0"/>
              <a:t>reuse </a:t>
            </a:r>
            <a:br>
              <a:rPr lang="en-US" sz="1800" dirty="0" smtClean="0"/>
            </a:br>
            <a:r>
              <a:rPr lang="en-US" sz="1800" dirty="0" smtClean="0"/>
              <a:t>one or more </a:t>
            </a:r>
            <a:r>
              <a:rPr lang="en-US" sz="1800" dirty="0" smtClean="0">
                <a:solidFill>
                  <a:srgbClr val="FF0000"/>
                </a:solidFill>
              </a:rPr>
              <a:t>private </a:t>
            </a:r>
            <a:r>
              <a:rPr lang="en-US" sz="1800" dirty="0">
                <a:solidFill>
                  <a:srgbClr val="FF0000"/>
                </a:solidFill>
              </a:rPr>
              <a:t>member</a:t>
            </a:r>
            <a:r>
              <a:rPr lang="en-US" sz="1200" dirty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functions</a:t>
            </a:r>
            <a:r>
              <a:rPr lang="en-US" sz="1800" dirty="0" smtClean="0"/>
              <a:t> of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6600CC"/>
                </a:solidFill>
              </a:rPr>
              <a:t>base</a:t>
            </a:r>
            <a:r>
              <a:rPr lang="en-US" sz="1800" dirty="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85800" y="1371600"/>
            <a:ext cx="791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But you don’t want the rest of your program to </a:t>
            </a:r>
            <a:r>
              <a:rPr lang="en-US" sz="1800" dirty="0" smtClean="0"/>
              <a:t>use them…</a:t>
            </a:r>
            <a:endParaRPr lang="en-US" sz="1800" dirty="0"/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4966" y="1828800"/>
            <a:ext cx="791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Then make </a:t>
            </a:r>
            <a:r>
              <a:rPr lang="en-US" sz="1800" dirty="0" smtClean="0"/>
              <a:t>them </a:t>
            </a:r>
            <a:r>
              <a:rPr lang="en-US" sz="1800" dirty="0" smtClean="0">
                <a:solidFill>
                  <a:srgbClr val="990000"/>
                </a:solidFill>
              </a:rPr>
              <a:t>protected</a:t>
            </a:r>
            <a:r>
              <a:rPr lang="en-US" sz="1800" dirty="0" smtClean="0"/>
              <a:t> </a:t>
            </a:r>
            <a:r>
              <a:rPr lang="en-US" sz="1800" dirty="0"/>
              <a:t>instead of </a:t>
            </a:r>
            <a:r>
              <a:rPr lang="en-US" sz="1800" dirty="0" smtClean="0">
                <a:solidFill>
                  <a:srgbClr val="990000"/>
                </a:solidFill>
              </a:rPr>
              <a:t>private</a:t>
            </a:r>
            <a:r>
              <a:rPr lang="en-US" sz="1800" dirty="0"/>
              <a:t> </a:t>
            </a:r>
            <a:r>
              <a:rPr lang="en-US" sz="1800" dirty="0" smtClean="0"/>
              <a:t>in the base class:</a:t>
            </a:r>
            <a:endParaRPr lang="en-US" sz="1800" dirty="0"/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5353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(void)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23418"/>
            <a:chOff x="144" y="3120"/>
            <a:chExt cx="2784" cy="1346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703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stan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stan.chargeBattery</a:t>
              </a:r>
              <a:r>
                <a:rPr lang="en-US" sz="1700" b="1" dirty="0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-106680" y="3693160"/>
            <a:ext cx="51816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void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68935" y="5247640"/>
            <a:ext cx="1273175" cy="354013"/>
            <a:chOff x="789" y="3978"/>
            <a:chExt cx="802" cy="223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89" y="3978"/>
              <a:ext cx="80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28601" y="2286000"/>
            <a:ext cx="8763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This lets your derived class (</a:t>
            </a:r>
            <a:r>
              <a:rPr lang="en-US" sz="1800" i="1" dirty="0" smtClean="0"/>
              <a:t>and</a:t>
            </a:r>
            <a:r>
              <a:rPr lang="en-US" sz="1800" dirty="0" smtClean="0"/>
              <a:t> its derived classes) </a:t>
            </a:r>
            <a:br>
              <a:rPr lang="en-US" sz="1800" dirty="0" smtClean="0"/>
            </a:br>
            <a:r>
              <a:rPr lang="en-US" sz="1800" dirty="0" smtClean="0"/>
              <a:t>reuse these member functions from the base class.</a:t>
            </a:r>
            <a:endParaRPr lang="en-US" sz="1800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dirty="0" smtClean="0"/>
              <a:t>Inheritance: Reuse</a:t>
            </a:r>
            <a:endParaRPr lang="en-US" sz="3600" kern="0" dirty="0">
              <a:solidFill>
                <a:srgbClr val="FF3300"/>
              </a:solidFill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5638800" y="5247640"/>
            <a:ext cx="3429000" cy="1552264"/>
          </a:xfrm>
          <a:prstGeom prst="wedgeRoundRectCallout">
            <a:avLst>
              <a:gd name="adj1" fmla="val -63947"/>
              <a:gd name="adj2" fmla="val -63018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e.g., you’d like your </a:t>
            </a:r>
            <a:r>
              <a:rPr lang="en-US" dirty="0" err="1" smtClean="0">
                <a:solidFill>
                  <a:srgbClr val="6600CC"/>
                </a:solidFill>
              </a:rPr>
              <a:t>ShieldedRobot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be able to call </a:t>
            </a:r>
            <a:r>
              <a:rPr lang="en-US" dirty="0" smtClean="0">
                <a:solidFill>
                  <a:srgbClr val="6600CC"/>
                </a:solidFill>
              </a:rPr>
              <a:t>Robot’s </a:t>
            </a:r>
            <a:r>
              <a:rPr lang="en-US" dirty="0" err="1" smtClean="0">
                <a:solidFill>
                  <a:srgbClr val="FF0000"/>
                </a:solidFill>
              </a:rPr>
              <a:t>chargeBattery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method…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1002" y="2971800"/>
            <a:ext cx="8686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But still prevents the rest of your program from seeing/using them!</a:t>
            </a:r>
            <a:endParaRPr lang="en-US" sz="1800" dirty="0"/>
          </a:p>
        </p:txBody>
      </p:sp>
      <p:sp>
        <p:nvSpPr>
          <p:cNvPr id="2" name="Left Arrow 1"/>
          <p:cNvSpPr/>
          <p:nvPr/>
        </p:nvSpPr>
        <p:spPr bwMode="auto">
          <a:xfrm rot="20757999">
            <a:off x="1514611" y="4722874"/>
            <a:ext cx="1828800" cy="776132"/>
          </a:xfrm>
          <a:prstGeom prst="leftArrow">
            <a:avLst/>
          </a:prstGeom>
          <a:solidFill>
            <a:srgbClr val="FFDAD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Change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478423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chargeBattery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(); 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4692502" y="4757880"/>
            <a:ext cx="4312664" cy="411277"/>
            <a:chOff x="816" y="3966"/>
            <a:chExt cx="875" cy="23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820" y="3966"/>
              <a:ext cx="87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chargeBattery</a:t>
              </a:r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// Now i</a:t>
              </a:r>
              <a:r>
                <a:rPr lang="en-US" dirty="0" smtClean="0">
                  <a:solidFill>
                    <a:srgbClr val="006666"/>
                  </a:solidFill>
                </a:rPr>
                <a:t>t’s OK!</a:t>
              </a:r>
              <a:endParaRPr lang="en-US" dirty="0">
                <a:solidFill>
                  <a:srgbClr val="006666"/>
                </a:solidFill>
              </a:endParaRP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7369040" y="5331023"/>
            <a:ext cx="16225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STILL </a:t>
            </a:r>
            <a:r>
              <a:rPr lang="en-US" sz="1400" dirty="0" smtClean="0">
                <a:solidFill>
                  <a:srgbClr val="FF0000"/>
                </a:solidFill>
              </a:rPr>
              <a:t>FAILS!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343401" y="4036153"/>
            <a:ext cx="4724400" cy="2685322"/>
          </a:xfrm>
          <a:prstGeom prst="wedgeRoundRectCallout">
            <a:avLst>
              <a:gd name="adj1" fmla="val -92124"/>
              <a:gd name="adj2" fmla="val 32191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 smtClean="0">
                <a:solidFill>
                  <a:srgbClr val="FF0000"/>
                </a:solidFill>
              </a:rPr>
              <a:t> never ever </a:t>
            </a:r>
            <a:r>
              <a:rPr lang="en-US" dirty="0" smtClean="0">
                <a:solidFill>
                  <a:schemeClr val="tx1"/>
                </a:solidFill>
              </a:rPr>
              <a:t>make your </a:t>
            </a:r>
            <a:r>
              <a:rPr lang="en-US" dirty="0" smtClean="0">
                <a:solidFill>
                  <a:srgbClr val="FF0000"/>
                </a:solidFill>
              </a:rPr>
              <a:t>member variables protected (or public)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class’s member variables are for it to access alone!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If you </a:t>
            </a:r>
            <a:r>
              <a:rPr lang="en-US" dirty="0" smtClean="0">
                <a:solidFill>
                  <a:srgbClr val="FF0000"/>
                </a:solidFill>
              </a:rPr>
              <a:t>expose member variables </a:t>
            </a:r>
            <a:r>
              <a:rPr lang="en-US" dirty="0" smtClean="0"/>
              <a:t>to a </a:t>
            </a:r>
            <a:r>
              <a:rPr lang="en-US" dirty="0" smtClean="0">
                <a:solidFill>
                  <a:srgbClr val="FF0000"/>
                </a:solidFill>
              </a:rPr>
              <a:t>derived class</a:t>
            </a:r>
            <a:r>
              <a:rPr lang="en-US" dirty="0" smtClean="0"/>
              <a:t>, you violate encapsulation – and that’s bad!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4" grpId="0"/>
      <p:bldP spid="400395" grpId="0"/>
      <p:bldP spid="400396" grpId="0"/>
      <p:bldP spid="400398" grpId="0" animBg="1"/>
      <p:bldP spid="400410" grpId="0"/>
      <p:bldP spid="23" grpId="0"/>
      <p:bldP spid="27" grpId="0" animBg="1"/>
      <p:bldP spid="27" grpId="1" animBg="1"/>
      <p:bldP spid="24" grpId="0"/>
      <p:bldP spid="2" grpId="0" animBg="1"/>
      <p:bldP spid="2" grpId="1" animBg="1"/>
      <p:bldP spid="3" grpId="0"/>
      <p:bldP spid="3" grpId="1"/>
      <p:bldP spid="400412" grpId="0"/>
      <p:bldP spid="2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18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 dirty="0" smtClean="0">
                <a:ea typeface="新細明體" pitchFamily="18" charset="-120"/>
              </a:rPr>
              <a:t>Reuse </a:t>
            </a:r>
            <a:r>
              <a:rPr lang="en-US" altLang="zh-TW" sz="3600" dirty="0">
                <a:ea typeface="新細明體" pitchFamily="18" charset="-120"/>
              </a:rPr>
              <a:t>Summary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public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protected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</a:t>
            </a:r>
            <a:r>
              <a:rPr lang="en-US" sz="1800" smtClean="0"/>
              <a:t>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all classes derived from B may access </a:t>
            </a:r>
            <a:r>
              <a:rPr lang="en-US" sz="1800" dirty="0" smtClean="0"/>
              <a:t>it.</a:t>
            </a:r>
            <a:endParaRPr lang="en-US" sz="1800" dirty="0"/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No classes/functions unrelated to B may access it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71283" y="1322436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643719" y="4940042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7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28897" y="2824704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Three Uses of Inheritance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</a:t>
                </a:r>
                <a:r>
                  <a:rPr lang="en-US" dirty="0" smtClean="0"/>
                  <a:t>reuse </a:t>
                </a:r>
                <a:br>
                  <a:rPr lang="en-US" dirty="0" smtClean="0"/>
                </a:br>
                <a:r>
                  <a:rPr lang="en-US" dirty="0" smtClean="0"/>
                  <a:t>the </a:t>
                </a:r>
                <a:r>
                  <a:rPr lang="en-US" dirty="0"/>
                  <a:t>same </a:t>
                </a:r>
                <a:r>
                  <a:rPr lang="en-US" dirty="0" smtClean="0"/>
                  <a:t>code </a:t>
                </a:r>
                <a:r>
                  <a:rPr lang="en-US" dirty="0"/>
                  <a:t>in your derived classes (to </a:t>
                </a:r>
                <a:r>
                  <a:rPr lang="en-US" dirty="0" smtClean="0"/>
                  <a:t>reduce duplication).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Extension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Extension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Specialization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Specialization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from the </a:t>
                </a:r>
                <a:r>
                  <a:rPr lang="en-US" dirty="0" smtClean="0"/>
                  <a:t>base </a:t>
                </a:r>
                <a:r>
                  <a:rPr lang="en-US" dirty="0"/>
                  <a:t>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2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29032"/>
            <a:ext cx="8458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Let’s say we’re writing a video game. 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In the game, the player has to fight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various </a:t>
            </a:r>
            <a:r>
              <a:rPr lang="en-US" sz="2400" dirty="0">
                <a:solidFill>
                  <a:srgbClr val="6600CC"/>
                </a:solidFill>
              </a:rPr>
              <a:t>monsters</a:t>
            </a:r>
            <a:r>
              <a:rPr lang="en-US" sz="2400" dirty="0"/>
              <a:t> </a:t>
            </a:r>
            <a:r>
              <a:rPr lang="en-US" sz="2400" dirty="0" smtClean="0"/>
              <a:t>to save </a:t>
            </a:r>
            <a:r>
              <a:rPr lang="en-US" sz="2400" dirty="0"/>
              <a:t>the world.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8600" y="45146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each monster you could provide a </a:t>
            </a:r>
            <a:r>
              <a:rPr lang="en-US" sz="2400" i="1" dirty="0">
                <a:solidFill>
                  <a:srgbClr val="6600CC"/>
                </a:solidFill>
              </a:rPr>
              <a:t>class definition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50292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42900" y="5646003"/>
            <a:ext cx="438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example, consider the </a:t>
            </a:r>
            <a:r>
              <a:rPr lang="en-US" sz="2400" dirty="0">
                <a:solidFill>
                  <a:schemeClr val="accent2"/>
                </a:solidFill>
              </a:rPr>
              <a:t>Robot</a:t>
            </a:r>
            <a:r>
              <a:rPr lang="en-US" sz="2400" dirty="0"/>
              <a:t> </a:t>
            </a:r>
            <a:r>
              <a:rPr lang="en-US" sz="2400" dirty="0" smtClean="0"/>
              <a:t>class…</a:t>
            </a:r>
            <a:endParaRPr lang="en-US" sz="2400" dirty="0"/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/>
      <p:bldP spid="3235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20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Whiner </a:t>
              </a:r>
              <a:r>
                <a:rPr lang="en-US" sz="1800" b="1" dirty="0" err="1" smtClean="0">
                  <a:latin typeface="Courier New" pitchFamily="49" charset="0"/>
                </a:rPr>
                <a:t>joe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</a:t>
              </a: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}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Whiner: 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public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Person</a:t>
            </a:r>
            <a:endParaRPr lang="en-US" sz="17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 smtClean="0">
                <a:latin typeface="Courier New" pitchFamily="49" charset="0"/>
                <a:ea typeface="MS Mincho" pitchFamily="49" charset="-128"/>
              </a:rPr>
            </a:br>
            <a:endParaRPr lang="en-US" sz="500" b="1" dirty="0" smtClean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Inheritance: Extension</a:t>
            </a:r>
            <a:endParaRPr lang="en-US" sz="3600" dirty="0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14800"/>
            <a:ext cx="5346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Extension is the process of adding new </a:t>
            </a:r>
            <a:b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methods or data to a derived class.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1371600"/>
            <a:ext cx="36311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hate ” &lt;&lt; </a:t>
            </a:r>
            <a:br>
              <a:rPr lang="en-US" sz="1800" b="1" dirty="0" smtClean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       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 smtClean="0">
                <a:latin typeface="Courier New" pitchFamily="49" charset="0"/>
                <a:ea typeface="MS Mincho" pitchFamily="49" charset="-128"/>
              </a:rPr>
            </a:br>
            <a:r>
              <a:rPr lang="en-US" sz="1600" b="1" dirty="0" smtClean="0"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9772" y="4750951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All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public extensions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may be used normally by the rest of your program.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5027" y="3058633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private: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61104" y="55944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joe.complain</a:t>
            </a:r>
            <a:r>
              <a:rPr lang="en-US" sz="1800" b="1" dirty="0" smtClean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489681" y="57815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495800" y="1818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4758068" y="23515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04800" y="5418275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But while these extend your derived class, they’re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unknown to your base class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!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078" y="2491565"/>
            <a:ext cx="4044697" cy="1482853"/>
            <a:chOff x="255078" y="2491565"/>
            <a:chExt cx="4044697" cy="1482853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319898" y="2551814"/>
              <a:ext cx="3810000" cy="1422604"/>
            </a:xfrm>
            <a:prstGeom prst="rect">
              <a:avLst/>
            </a:prstGeom>
            <a:solidFill>
              <a:srgbClr val="CCFFFF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255078" y="2491565"/>
              <a:ext cx="404469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   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   if (</a:t>
              </a:r>
              <a:r>
                <a:rPr lang="en-US" sz="1800" b="1" dirty="0" err="1" smtClean="0">
                  <a:latin typeface="Courier New" pitchFamily="49" charset="0"/>
                </a:rPr>
                <a:t>iAmConstipated</a:t>
              </a:r>
              <a:r>
                <a:rPr lang="en-US" sz="1800" b="1" dirty="0" smtClean="0">
                  <a:latin typeface="Courier New" pitchFamily="49" charset="0"/>
                </a:rPr>
                <a:t>)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     complain();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// ERROR;</a:t>
              </a:r>
            </a:p>
            <a:p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</a:rPr>
                <a:t>   }</a:t>
              </a:r>
              <a:b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9898" y="61354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Your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base class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only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knows about itself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– it knows nothing about classes derived from it!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34" grpId="0" autoUpdateAnimBg="0"/>
      <p:bldP spid="33" grpId="0"/>
      <p:bldP spid="36" grpId="0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7" grpId="0" autoUpdateAnimBg="0"/>
      <p:bldP spid="5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92695" y="4453268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Three Uses of Inheritance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</a:t>
                </a:r>
                <a:r>
                  <a:rPr lang="en-US" dirty="0" smtClean="0"/>
                  <a:t>reuse </a:t>
                </a:r>
                <a:br>
                  <a:rPr lang="en-US" dirty="0" smtClean="0"/>
                </a:br>
                <a:r>
                  <a:rPr lang="en-US" dirty="0" smtClean="0"/>
                  <a:t>the </a:t>
                </a:r>
                <a:r>
                  <a:rPr lang="en-US" dirty="0"/>
                  <a:t>same </a:t>
                </a:r>
                <a:r>
                  <a:rPr lang="en-US" dirty="0" smtClean="0"/>
                  <a:t>code </a:t>
                </a:r>
                <a:r>
                  <a:rPr lang="en-US" dirty="0"/>
                  <a:t>in your derived classes (to </a:t>
                </a:r>
                <a:r>
                  <a:rPr lang="en-US" dirty="0" smtClean="0"/>
                  <a:t>reduce duplication).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Extension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Extension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Specialization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Specialization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from the </a:t>
                </a:r>
                <a:r>
                  <a:rPr lang="en-US" dirty="0" smtClean="0"/>
                  <a:t>base </a:t>
                </a:r>
                <a:r>
                  <a:rPr lang="en-US" dirty="0"/>
                  <a:t>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22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Inheritance: Specialization/Overriding</a:t>
            </a:r>
            <a:endParaRPr lang="en-US" sz="32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</a:t>
            </a:r>
            <a:r>
              <a:rPr lang="en-US" sz="2400" i="1" dirty="0" smtClean="0">
                <a:solidFill>
                  <a:srgbClr val="6600CC"/>
                </a:solidFill>
              </a:rPr>
              <a:t>or </a:t>
            </a:r>
            <a:r>
              <a:rPr lang="en-US" sz="2400" i="1" dirty="0" smtClean="0">
                <a:solidFill>
                  <a:srgbClr val="FF0000"/>
                </a:solidFill>
              </a:rPr>
              <a:t>specialize</a:t>
            </a:r>
            <a:r>
              <a:rPr lang="en-US" sz="2400" i="1" dirty="0" smtClean="0">
                <a:solidFill>
                  <a:srgbClr val="6600CC"/>
                </a:solidFill>
              </a:rPr>
              <a:t> </a:t>
            </a:r>
            <a:r>
              <a:rPr lang="en-US" sz="2400" dirty="0" smtClean="0">
                <a:solidFill>
                  <a:srgbClr val="6600CC"/>
                </a:solidFill>
              </a:rPr>
              <a:t>existing </a:t>
            </a:r>
            <a:r>
              <a:rPr lang="en-US" sz="2400" dirty="0">
                <a:solidFill>
                  <a:srgbClr val="6600CC"/>
                </a:solidFill>
              </a:rPr>
              <a:t>functions</a:t>
            </a:r>
            <a:r>
              <a:rPr lang="en-US" sz="2400" dirty="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For example, I can replace the </a:t>
            </a:r>
            <a:r>
              <a:rPr lang="en-US" sz="2400" dirty="0" err="1">
                <a:solidFill>
                  <a:srgbClr val="C00000"/>
                </a:solidFill>
              </a:rPr>
              <a:t>WhatDoISay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 in my base class with a new version in my derived class…</a:t>
            </a:r>
          </a:p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“I love circuits!”;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Inheritance: Specialization/Overriding</a:t>
            </a:r>
            <a:endParaRPr lang="en-US" sz="3200" dirty="0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</a:t>
            </a:r>
            <a:r>
              <a:rPr lang="en-US" sz="2400" i="1" dirty="0" smtClean="0">
                <a:solidFill>
                  <a:srgbClr val="6600CC"/>
                </a:solidFill>
              </a:rPr>
              <a:t>or </a:t>
            </a:r>
            <a:r>
              <a:rPr lang="en-US" sz="2400" i="1" dirty="0" smtClean="0">
                <a:solidFill>
                  <a:srgbClr val="FF0000"/>
                </a:solidFill>
              </a:rPr>
              <a:t>specialize</a:t>
            </a:r>
            <a:r>
              <a:rPr lang="en-US" sz="2400" i="1" dirty="0" smtClean="0">
                <a:solidFill>
                  <a:srgbClr val="6600CC"/>
                </a:solidFill>
              </a:rPr>
              <a:t> </a:t>
            </a:r>
            <a:r>
              <a:rPr lang="en-US" sz="2400" dirty="0" smtClean="0">
                <a:solidFill>
                  <a:srgbClr val="6600CC"/>
                </a:solidFill>
              </a:rPr>
              <a:t>existing </a:t>
            </a:r>
            <a:r>
              <a:rPr lang="en-US" sz="2400" dirty="0">
                <a:solidFill>
                  <a:srgbClr val="6600CC"/>
                </a:solidFill>
              </a:rPr>
              <a:t>functions</a:t>
            </a:r>
            <a:r>
              <a:rPr lang="en-US" sz="2400" dirty="0"/>
              <a:t> from the base class in your derived class.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52394"/>
            <a:chOff x="2976" y="1835"/>
            <a:chExt cx="2499" cy="194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 err="1" smtClean="0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Student     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endParaRPr lang="en-US" sz="17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latin typeface="Courier New" pitchFamily="49" charset="0"/>
              </a:endParaRPr>
            </a:p>
            <a:p>
              <a:endParaRPr lang="en-US" sz="1700" dirty="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DavidS</a:t>
              </a:r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smtClean="0"/>
              <a:t>Hmmm</a:t>
            </a:r>
            <a:r>
              <a:rPr lang="en-US" sz="1800" dirty="0"/>
              <a:t>. Since </a:t>
            </a:r>
            <a:r>
              <a:rPr lang="en-US" sz="1800" dirty="0" err="1"/>
              <a:t>carey</a:t>
            </a:r>
            <a:r>
              <a:rPr lang="en-US" sz="1800" dirty="0"/>
              <a:t> is a regular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, I’ll call Student’s version of </a:t>
            </a:r>
            <a:r>
              <a:rPr lang="en-US" sz="1800" dirty="0" err="1"/>
              <a:t>WhatDoISay</a:t>
            </a:r>
            <a:r>
              <a:rPr lang="en-US" sz="1800" dirty="0"/>
              <a:t>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dirty="0" smtClean="0"/>
              <a:t>Hmmm</a:t>
            </a:r>
            <a:r>
              <a:rPr lang="en-US" dirty="0"/>
              <a:t>. Since </a:t>
            </a:r>
            <a:r>
              <a:rPr lang="en-US" dirty="0" err="1"/>
              <a:t>davidS</a:t>
            </a:r>
            <a:r>
              <a:rPr lang="en-US" dirty="0"/>
              <a:t> is a  </a:t>
            </a:r>
            <a:r>
              <a:rPr lang="en-US" dirty="0" err="1">
                <a:solidFill>
                  <a:srgbClr val="6600CC"/>
                </a:solidFill>
              </a:rPr>
              <a:t>NerdyStudent</a:t>
            </a:r>
            <a:r>
              <a:rPr lang="en-US" dirty="0"/>
              <a:t>, I’ll call </a:t>
            </a:r>
            <a:r>
              <a:rPr lang="en-US" dirty="0" err="1"/>
              <a:t>NerdyStudent’s</a:t>
            </a:r>
            <a:r>
              <a:rPr lang="en-US" dirty="0"/>
              <a:t> version of </a:t>
            </a:r>
            <a:r>
              <a:rPr lang="en-US" dirty="0" err="1"/>
              <a:t>WhatDoISay</a:t>
            </a:r>
            <a:r>
              <a:rPr lang="en-US" dirty="0"/>
              <a:t>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</a:t>
            </a:r>
            <a:r>
              <a:rPr lang="en-US" sz="2400" dirty="0" smtClean="0">
                <a:solidFill>
                  <a:srgbClr val="6600CC"/>
                </a:solidFill>
              </a:rPr>
              <a:t>love </a:t>
            </a:r>
            <a:r>
              <a:rPr lang="en-US" sz="2400" dirty="0">
                <a:solidFill>
                  <a:srgbClr val="6600CC"/>
                </a:solidFill>
              </a:rPr>
              <a:t>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24</a:t>
            </a:fld>
            <a:endParaRPr lang="en-US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</a:t>
            </a:r>
            <a:r>
              <a:rPr lang="en-US" sz="2400" dirty="0" smtClean="0"/>
              <a:t>must only </a:t>
            </a:r>
            <a:r>
              <a:rPr lang="en-US" sz="2400" dirty="0"/>
              <a:t>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553325" cy="1312862"/>
            <a:chOff x="157" y="2921"/>
            <a:chExt cx="4758" cy="827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21"/>
              <a:ext cx="4758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349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Inheritance: Specialization/Overriding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0607" y="33147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Student::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“Hello!”;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30899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NerdyStudent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“I love circuits!”;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  <p:bldP spid="3" grpId="0"/>
      <p:bldP spid="3" grpId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Specialization: When to Use Virtual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You only want to use the </a:t>
            </a:r>
            <a:r>
              <a:rPr lang="en-US" sz="2400" dirty="0" smtClean="0">
                <a:solidFill>
                  <a:srgbClr val="FF0000"/>
                </a:solidFill>
              </a:rPr>
              <a:t>virtual</a:t>
            </a:r>
            <a:r>
              <a:rPr lang="en-US" sz="2400" dirty="0" smtClean="0"/>
              <a:t> keyword for functions you intend to override in your subclasses.</a:t>
            </a:r>
            <a:endParaRPr lang="en-US" sz="24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// inherits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{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is the same across all Robots…</a:t>
            </a:r>
            <a:br>
              <a:rPr lang="en-US" dirty="0" smtClean="0"/>
            </a:br>
            <a:endParaRPr lang="en-US" sz="1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So we </a:t>
            </a:r>
            <a:r>
              <a:rPr lang="en-US" baseline="0" dirty="0" smtClean="0">
                <a:solidFill>
                  <a:srgbClr val="FF3300"/>
                </a:solidFill>
              </a:rPr>
              <a:t>won’t</a:t>
            </a:r>
            <a:r>
              <a:rPr lang="en-US" baseline="0" dirty="0" smtClean="0"/>
              <a:t> make it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virtual </a:t>
            </a:r>
            <a:r>
              <a:rPr lang="en-US" dirty="0" smtClean="0"/>
              <a:t>function.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 smtClean="0"/>
              <a:t>n our base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 should make </a:t>
            </a:r>
            <a:r>
              <a:rPr lang="en-US" dirty="0" smtClean="0">
                <a:solidFill>
                  <a:srgbClr val="7030A0"/>
                </a:solidFill>
              </a:rPr>
              <a:t>talk() </a:t>
            </a:r>
            <a:r>
              <a:rPr lang="en-US" dirty="0" smtClean="0">
                <a:solidFill>
                  <a:srgbClr val="FF3300"/>
                </a:solidFill>
              </a:rPr>
              <a:t>virtual</a:t>
            </a:r>
            <a:r>
              <a:rPr lang="en-US" dirty="0" smtClean="0"/>
              <a:t> so it can</a:t>
            </a:r>
            <a:br>
              <a:rPr lang="en-US" dirty="0" smtClean="0"/>
            </a:br>
            <a:r>
              <a:rPr lang="en-US" dirty="0" smtClean="0"/>
              <a:t>be redefined!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getY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uiExpand="1" build="p" animBg="1"/>
      <p:bldP spid="13" grpId="1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26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613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58200" cy="1143000"/>
          </a:xfrm>
        </p:spPr>
        <p:txBody>
          <a:bodyPr/>
          <a:lstStyle/>
          <a:p>
            <a:r>
              <a:rPr lang="en-US" sz="3600" dirty="0"/>
              <a:t>Specialization: </a:t>
            </a:r>
            <a:r>
              <a:rPr lang="en-US" sz="3600" dirty="0" smtClean="0"/>
              <a:t>Method Visibility</a:t>
            </a:r>
            <a:endParaRPr lang="en-US" sz="3600" dirty="0"/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1088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5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5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100" b="1" dirty="0">
                <a:latin typeface="Courier New" pitchFamily="49" charset="0"/>
                <a:ea typeface="MS Mincho" pitchFamily="49" charset="-128"/>
              </a:rPr>
              <a:t>    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096061" y="4408490"/>
            <a:ext cx="3293215" cy="1739900"/>
            <a:chOff x="2175" y="3175"/>
            <a:chExt cx="1796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lily;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lily.cheer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614839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962400"/>
            <a:ext cx="539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If you </a:t>
            </a:r>
            <a:r>
              <a:rPr lang="en-US" dirty="0" smtClean="0">
                <a:solidFill>
                  <a:srgbClr val="990000"/>
                </a:solidFill>
              </a:rPr>
              <a:t>redefine a function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the derived class…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7772" y="4706706"/>
            <a:ext cx="4833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then the </a:t>
            </a:r>
            <a:r>
              <a:rPr lang="en-US" dirty="0" smtClean="0">
                <a:solidFill>
                  <a:srgbClr val="006666"/>
                </a:solidFill>
              </a:rPr>
              <a:t>redefined version </a:t>
            </a:r>
            <a:r>
              <a:rPr lang="en-US" dirty="0" smtClean="0">
                <a:solidFill>
                  <a:srgbClr val="FF0000"/>
                </a:solidFill>
              </a:rPr>
              <a:t>hides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base version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204" y="5562600"/>
            <a:ext cx="5044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(But only when using your derived class)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9466" y="17189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virtual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0" y="1914525"/>
            <a:ext cx="3693042" cy="499066"/>
          </a:xfrm>
          <a:prstGeom prst="rect">
            <a:avLst/>
          </a:prstGeom>
          <a:solidFill>
            <a:srgbClr val="CCFFFF">
              <a:alpha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100651" y="4408967"/>
            <a:ext cx="3293215" cy="1739900"/>
            <a:chOff x="2175" y="3175"/>
            <a:chExt cx="1796" cy="1096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Student </a:t>
              </a:r>
              <a:r>
                <a:rPr lang="en-US" sz="1800" b="1" dirty="0" err="1" smtClean="0">
                  <a:latin typeface="Courier New" pitchFamily="49" charset="0"/>
                </a:rPr>
                <a:t>george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george.cheer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6144104" y="513128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6133471" y="5703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662765" y="19995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967565" y="2286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322952" y="6172200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600CC"/>
                </a:solidFill>
              </a:rPr>
              <a:t>go bruins!</a:t>
            </a:r>
            <a:endParaRPr lang="en-US" sz="24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3" grpId="0" animBg="1"/>
      <p:bldP spid="354353" grpId="1" animBg="1"/>
      <p:bldP spid="354354" grpId="0" animBg="1"/>
      <p:bldP spid="354354" grpId="1" animBg="1"/>
      <p:bldP spid="354355" grpId="0" animBg="1"/>
      <p:bldP spid="354355" grpId="1" animBg="1"/>
      <p:bldP spid="354356" grpId="0" animBg="1"/>
      <p:bldP spid="354356" grpId="1" animBg="1"/>
      <p:bldP spid="354358" grpId="0" animBg="1"/>
      <p:bldP spid="354358" grpId="1" animBg="1"/>
      <p:bldP spid="354359" grpId="0" animBg="1"/>
      <p:bldP spid="354359" grpId="1" animBg="1"/>
      <p:bldP spid="354360" grpId="0"/>
      <p:bldP spid="354360" grpId="1"/>
      <p:bldP spid="2" grpId="0"/>
      <p:bldP spid="3" grpId="0"/>
      <p:bldP spid="22" grpId="0"/>
      <p:bldP spid="4" grpId="0"/>
      <p:bldP spid="5" grpId="0" animBg="1"/>
      <p:bldP spid="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lily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lily.getExcitedAboutCS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 smtClean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97054" y="53045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40401" y="5987727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lily.Student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::cheer();</a:t>
            </a:r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1208881" y="6350297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</a:t>
            </a:r>
            <a:r>
              <a:rPr lang="en-US" sz="2800" dirty="0" smtClean="0"/>
              <a:t>Reuse of Hidden Base-class Methods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200" y="4639270"/>
            <a:ext cx="443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If you want to call the </a:t>
            </a:r>
            <a:r>
              <a:rPr lang="en-US" sz="1800" dirty="0" smtClean="0">
                <a:solidFill>
                  <a:srgbClr val="C00000"/>
                </a:solidFill>
              </a:rPr>
              <a:t>base class’s version</a:t>
            </a:r>
            <a:r>
              <a:rPr lang="en-US" sz="1800" dirty="0" smtClean="0"/>
              <a:t> of a method that’s </a:t>
            </a:r>
            <a:r>
              <a:rPr lang="en-US" sz="1800" dirty="0" smtClean="0">
                <a:solidFill>
                  <a:srgbClr val="6600CC"/>
                </a:solidFill>
              </a:rPr>
              <a:t>been redefined </a:t>
            </a:r>
            <a:r>
              <a:rPr lang="en-US" sz="1800" dirty="0" smtClean="0"/>
              <a:t>in the derived class…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2860" y="5602069"/>
            <a:ext cx="395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 can do so by using the </a:t>
            </a:r>
            <a:r>
              <a:rPr lang="en-US" sz="1800" dirty="0" err="1" smtClean="0">
                <a:solidFill>
                  <a:srgbClr val="6600CC"/>
                </a:solidFill>
              </a:rPr>
              <a:t>baseclass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sz="1800" dirty="0" smtClean="0">
                <a:solidFill>
                  <a:srgbClr val="FF0000"/>
                </a:solidFill>
              </a:rPr>
              <a:t>method()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syntax…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getExcitedAboutCS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	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60785" y="338750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cheer();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913" y="3653611"/>
            <a:ext cx="420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Your </a:t>
            </a:r>
            <a:r>
              <a:rPr lang="en-US" sz="1800" dirty="0" smtClean="0">
                <a:solidFill>
                  <a:srgbClr val="C00000"/>
                </a:solidFill>
              </a:rPr>
              <a:t>derived class </a:t>
            </a:r>
            <a:r>
              <a:rPr lang="en-US" sz="1800" dirty="0" smtClean="0"/>
              <a:t>will, by default, always </a:t>
            </a:r>
            <a:r>
              <a:rPr lang="en-US" sz="1800" dirty="0" smtClean="0"/>
              <a:t>uses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C00000"/>
                </a:solidFill>
              </a:rPr>
              <a:t>most derived version </a:t>
            </a:r>
            <a:r>
              <a:rPr lang="en-US" sz="1800" dirty="0" smtClean="0"/>
              <a:t>of a specialized method.</a:t>
            </a:r>
            <a:endParaRPr lang="en-US" sz="1800" dirty="0"/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5194449" y="58509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4609952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4855534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 rot="812081" flipH="1">
            <a:off x="2083560" y="969471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Uses the most-derived 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version of the method!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634719" y="19138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4900282" y="24620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 bwMode="auto">
          <a:xfrm rot="20175043">
            <a:off x="3322224" y="894791"/>
            <a:ext cx="230088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We want to use 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this one!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41343" y="3398808"/>
            <a:ext cx="1130061" cy="319177"/>
          </a:xfrm>
          <a:prstGeom prst="rect">
            <a:avLst/>
          </a:prstGeom>
          <a:solidFill>
            <a:srgbClr val="FFDAD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198671" y="53039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190226" y="58501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615130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850922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22696" y="2005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5664677" y="1025911"/>
            <a:ext cx="3100181" cy="1994471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err="1" smtClean="0"/>
              <a:t>Ahh</a:t>
            </a:r>
            <a:r>
              <a:rPr lang="en-US" sz="1800" dirty="0"/>
              <a:t>, since the programmer prefixed this with </a:t>
            </a:r>
            <a:r>
              <a:rPr lang="en-US" sz="1800" dirty="0">
                <a:solidFill>
                  <a:srgbClr val="6600CC"/>
                </a:solidFill>
              </a:rPr>
              <a:t>Student::</a:t>
            </a:r>
            <a:r>
              <a:rPr lang="en-US" sz="1800" dirty="0"/>
              <a:t> I’ll call </a:t>
            </a:r>
            <a:r>
              <a:rPr lang="en-US" sz="1800" dirty="0" smtClean="0"/>
              <a:t>Student’s version </a:t>
            </a:r>
            <a:r>
              <a:rPr lang="en-US" sz="1800" dirty="0"/>
              <a:t>of the </a:t>
            </a:r>
            <a:r>
              <a:rPr lang="en-US" sz="1800" dirty="0" smtClean="0">
                <a:solidFill>
                  <a:srgbClr val="FF0000"/>
                </a:solidFill>
              </a:rPr>
              <a:t>cheer() </a:t>
            </a:r>
            <a:r>
              <a:rPr lang="en-US" sz="1800" dirty="0" smtClean="0"/>
              <a:t>function</a:t>
            </a:r>
            <a:r>
              <a:rPr lang="en-US" sz="1800" dirty="0"/>
              <a:t>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603" y="99570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992" y="337397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21747" y="22920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1510726" y="6350297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</a:t>
            </a:r>
            <a:r>
              <a:rPr lang="en-US" sz="2400" dirty="0" smtClean="0">
                <a:solidFill>
                  <a:srgbClr val="6600CC"/>
                </a:solidFill>
              </a:rPr>
              <a:t>bruins!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210004" y="61500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28798" y="20119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68"/>
          <p:cNvSpPr>
            <a:spLocks noChangeArrowheads="1"/>
          </p:cNvSpPr>
          <p:nvPr/>
        </p:nvSpPr>
        <p:spPr bwMode="auto">
          <a:xfrm>
            <a:off x="5817077" y="4315331"/>
            <a:ext cx="3100181" cy="1321174"/>
          </a:xfrm>
          <a:prstGeom prst="wedgeRoundRectCallout">
            <a:avLst>
              <a:gd name="adj1" fmla="val -44886"/>
              <a:gd name="adj2" fmla="val 7841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/>
              <a:t>You can also use this syntax, although it’s pretty rare.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2066 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43629 0.3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5" grpId="0" animBg="1"/>
      <p:bldP spid="357425" grpId="1" animBg="1"/>
      <p:bldP spid="357440" grpId="0"/>
      <p:bldP spid="357441" grpId="0"/>
      <p:bldP spid="357441" grpId="1"/>
      <p:bldP spid="3" grpId="0"/>
      <p:bldP spid="4" grpId="0"/>
      <p:bldP spid="5" grpId="0"/>
      <p:bldP spid="6" grpId="0"/>
      <p:bldP spid="6" grpId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 animBg="1"/>
      <p:bldP spid="7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10" grpId="0" animBg="1"/>
      <p:bldP spid="1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357444" grpId="0" animBg="1"/>
      <p:bldP spid="357444" grpId="1" animBg="1"/>
      <p:bldP spid="8" grpId="0"/>
      <p:bldP spid="8" grpId="1"/>
      <p:bldP spid="8" grpId="2"/>
      <p:bldP spid="9" grpId="0"/>
      <p:bldP spid="57" grpId="0" animBg="1"/>
      <p:bldP spid="57" grpId="1" animBg="1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4464204" y="4472771"/>
            <a:ext cx="4648134" cy="2215241"/>
            <a:chOff x="2207" y="3190"/>
            <a:chExt cx="1747" cy="1181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733" cy="116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747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 smtClean="0">
                  <a:latin typeface="Courier New" pitchFamily="49" charset="0"/>
                </a:rPr>
                <a:t>carey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 string x = </a:t>
              </a:r>
              <a:r>
                <a:rPr lang="en-US" sz="1800" b="1" dirty="0" err="1" smtClean="0">
                  <a:latin typeface="Courier New" pitchFamily="49" charset="0"/>
                </a:rPr>
                <a:t>carey.whatILike</a:t>
              </a:r>
              <a:r>
                <a:rPr lang="en-US" sz="1800" b="1" dirty="0" smtClean="0">
                  <a:latin typeface="Courier New" pitchFamily="49" charset="0"/>
                </a:rPr>
                <a:t>();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2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cout</a:t>
              </a:r>
              <a:r>
                <a:rPr lang="en-US" sz="12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&lt;&lt;</a:t>
              </a:r>
              <a:r>
                <a:rPr lang="en-US" sz="12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“Carey likes</a:t>
              </a:r>
              <a:r>
                <a:rPr lang="en-US" sz="12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”</a:t>
              </a:r>
              <a:r>
                <a:rPr lang="en-US" sz="14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&lt;&lt; x;</a:t>
              </a:r>
              <a:r>
                <a:rPr lang="en-US" sz="1800" b="1" dirty="0" smtClean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  <a:endParaRPr lang="en-US" sz="1800" b="1" dirty="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6"/>
            <a:ext cx="3962400" cy="44883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4469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Student()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= “alcohol”;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100" b="1" dirty="0" smtClean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}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string </a:t>
            </a:r>
            <a:r>
              <a:rPr lang="en-US" sz="1800" b="1" dirty="0" err="1" smtClean="0">
                <a:latin typeface="Courier New" pitchFamily="49" charset="0"/>
              </a:rPr>
              <a:t>myFavorite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</a:t>
            </a:r>
            <a:r>
              <a:rPr lang="en-US" sz="2800" dirty="0" smtClean="0"/>
              <a:t>Reuse of Hidden Base-class Methods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0" y="5507504"/>
            <a:ext cx="44642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smtClean="0"/>
              <a:t>Sometimes a method in your derived class will want to rely upon the overridden version in the base class…</a:t>
            </a:r>
            <a:endParaRPr lang="en-US" sz="1900" dirty="0"/>
          </a:p>
        </p:txBody>
      </p:sp>
      <p:sp>
        <p:nvSpPr>
          <p:cNvPr id="44" name="Left Arrow 43"/>
          <p:cNvSpPr/>
          <p:nvPr/>
        </p:nvSpPr>
        <p:spPr bwMode="auto">
          <a:xfrm rot="812081" flipH="1">
            <a:off x="2083559" y="1021334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This method here…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5" name="Left Arrow 44"/>
          <p:cNvSpPr/>
          <p:nvPr/>
        </p:nvSpPr>
        <p:spPr bwMode="auto">
          <a:xfrm rot="1568554">
            <a:off x="3954687" y="3427879"/>
            <a:ext cx="277562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Needs to use this 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one that it overrides…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179497" y="2279347"/>
            <a:ext cx="3906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Student::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whatILike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5532863" y="533400"/>
            <a:ext cx="3100181" cy="1530777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/>
              <a:t>Here’s how we do it!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smtClean="0"/>
              <a:t>First, you call the base-version of the method…</a:t>
            </a:r>
            <a:endParaRPr lang="en-US" sz="1800" dirty="0"/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5238180" y="4114800"/>
            <a:ext cx="3100181" cy="1530777"/>
          </a:xfrm>
          <a:prstGeom prst="wedgeRoundRectCallout">
            <a:avLst>
              <a:gd name="adj1" fmla="val -38772"/>
              <a:gd name="adj2" fmla="val -95390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/>
              <a:t>Then you modify any result you get back, as required… and return it.</a:t>
            </a:r>
            <a:endParaRPr lang="en-US" sz="1800" dirty="0"/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193536" y="2917902"/>
            <a:ext cx="3493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+= “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bunsen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burners”</a:t>
            </a:r>
            <a:b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-53898" y="6450977"/>
            <a:ext cx="446420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smtClean="0"/>
              <a:t>Let’s see how this works!</a:t>
            </a:r>
            <a:endParaRPr lang="en-US" sz="1900" dirty="0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516245" y="518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05094" y="5759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624041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916641" y="24777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3714690"/>
            <a:ext cx="3352800" cy="400110"/>
            <a:chOff x="5461818" y="-608265"/>
            <a:chExt cx="3612332" cy="400110"/>
          </a:xfrm>
        </p:grpSpPr>
        <p:sp>
          <p:nvSpPr>
            <p:cNvPr id="2" name="Rectangle 1"/>
            <p:cNvSpPr/>
            <p:nvPr/>
          </p:nvSpPr>
          <p:spPr bwMode="auto">
            <a:xfrm>
              <a:off x="6032808" y="-533400"/>
              <a:ext cx="3041342" cy="304800"/>
            </a:xfrm>
            <a:prstGeom prst="rect">
              <a:avLst/>
            </a:prstGeom>
            <a:solidFill>
              <a:srgbClr val="FFDAD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818" y="-60826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fav</a:t>
              </a:r>
              <a:endParaRPr lang="en-US" dirty="0"/>
            </a:p>
          </p:txBody>
        </p:sp>
      </p:grpSp>
      <p:sp>
        <p:nvSpPr>
          <p:cNvPr id="69" name="Line 49"/>
          <p:cNvSpPr>
            <a:spLocks noChangeShapeType="1"/>
          </p:cNvSpPr>
          <p:nvPr/>
        </p:nvSpPr>
        <p:spPr bwMode="auto">
          <a:xfrm>
            <a:off x="273089" y="3266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665355" y="382115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341598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“alcohol”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927792" y="30907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7041611" y="3810666"/>
            <a:ext cx="93772" cy="272538"/>
          </a:xfrm>
          <a:prstGeom prst="rect">
            <a:avLst/>
          </a:prstGeom>
          <a:solidFill>
            <a:srgbClr val="FFDAD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60" y="3777093"/>
            <a:ext cx="216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</a:t>
            </a:r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4946378" y="3388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0219" y="3778921"/>
            <a:ext cx="287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“alcohol </a:t>
            </a:r>
            <a:r>
              <a:rPr lang="en-US" sz="1800" dirty="0" err="1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burners</a:t>
            </a:r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4461 0.052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2032 0.2222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4" grpId="1" animBg="1"/>
      <p:bldP spid="45" grpId="0" animBg="1"/>
      <p:bldP spid="45" grpId="1" animBg="1"/>
      <p:bldP spid="48" grpId="0"/>
      <p:bldP spid="50" grpId="0" animBg="1"/>
      <p:bldP spid="50" grpId="1" animBg="1"/>
      <p:bldP spid="56" grpId="0" animBg="1"/>
      <p:bldP spid="56" grpId="1" animBg="1"/>
      <p:bldP spid="63" grpId="0"/>
      <p:bldP spid="64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2" grpId="1" animBg="1"/>
      <p:bldP spid="74" grpId="0" animBg="1"/>
      <p:bldP spid="13" grpId="0"/>
      <p:bldP spid="76" grpId="0" animBg="1"/>
      <p:bldP spid="76" grpId="1" animBg="1"/>
      <p:bldP spid="77" grpId="0"/>
      <p:bldP spid="7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29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" y="117646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Ok, how are super-classes and sub-classes constructed? 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8703" y="1733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Let’s see!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4000" dirty="0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962400" y="6096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Now lets consider a </a:t>
            </a:r>
            <a:r>
              <a:rPr lang="en-US" sz="2400" dirty="0">
                <a:solidFill>
                  <a:srgbClr val="6600CC"/>
                </a:solidFill>
              </a:rPr>
              <a:t>Shielded Robot</a:t>
            </a:r>
            <a:r>
              <a:rPr lang="en-US" sz="2400" dirty="0"/>
              <a:t> </a:t>
            </a:r>
            <a:r>
              <a:rPr lang="en-US" sz="2400" dirty="0" smtClean="0"/>
              <a:t>class…</a:t>
            </a:r>
            <a:endParaRPr lang="en-US" sz="2400" dirty="0"/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233205" y="11430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2749927"/>
            <a:ext cx="49514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have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i="1" dirty="0" smtClean="0">
                <a:solidFill>
                  <a:srgbClr val="006666"/>
                </a:solidFill>
              </a:rPr>
              <a:t>coordinates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endParaRPr lang="en-US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In </a:t>
            </a:r>
            <a:r>
              <a:rPr lang="en-US" dirty="0" smtClean="0">
                <a:solidFill>
                  <a:srgbClr val="6600CC"/>
                </a:solidFill>
              </a:rPr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Robot class</a:t>
            </a:r>
            <a:r>
              <a:rPr lang="en-US" i="1" dirty="0" smtClean="0">
                <a:solidFill>
                  <a:srgbClr val="6600CC"/>
                </a:solidFill>
              </a:rPr>
              <a:t>, 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describe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In </a:t>
            </a:r>
            <a:r>
              <a:rPr lang="en-US" dirty="0" smtClean="0">
                <a:solidFill>
                  <a:srgbClr val="006666"/>
                </a:solidFill>
              </a:rPr>
              <a:t>the </a:t>
            </a:r>
            <a:r>
              <a:rPr lang="en-US" i="1" dirty="0" err="1" smtClean="0">
                <a:solidFill>
                  <a:schemeClr val="accent2"/>
                </a:solidFill>
              </a:rPr>
              <a:t>ShieldedRobot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dirty="0" smtClean="0">
                <a:solidFill>
                  <a:srgbClr val="990000"/>
                </a:solidFill>
              </a:rPr>
              <a:t>x</a:t>
            </a:r>
            <a:r>
              <a:rPr lang="en-US" dirty="0" smtClean="0">
                <a:solidFill>
                  <a:srgbClr val="006666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br>
              <a:rPr lang="en-US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  also describe </a:t>
            </a:r>
            <a:r>
              <a:rPr lang="en-US" dirty="0">
                <a:solidFill>
                  <a:srgbClr val="006666"/>
                </a:solidFill>
              </a:rPr>
              <a:t>the robot’s position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So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have the same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   purpose/meaning in both classes! </a:t>
            </a:r>
            <a:r>
              <a:rPr lang="en-US" dirty="0" smtClean="0"/>
              <a:t> </a:t>
            </a:r>
            <a:endParaRPr lang="en-US" dirty="0"/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also provide the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same set of methods to </a:t>
            </a:r>
            <a:r>
              <a:rPr lang="en-US" dirty="0">
                <a:solidFill>
                  <a:srgbClr val="990000"/>
                </a:solidFill>
              </a:rPr>
              <a:t>get</a:t>
            </a:r>
            <a:r>
              <a:rPr lang="en-US" dirty="0">
                <a:solidFill>
                  <a:srgbClr val="006666"/>
                </a:solidFill>
              </a:rPr>
              <a:t> and 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</a:t>
            </a:r>
            <a:r>
              <a:rPr lang="en-US" dirty="0">
                <a:solidFill>
                  <a:srgbClr val="990000"/>
                </a:solidFill>
              </a:rPr>
              <a:t>set</a:t>
            </a:r>
            <a:r>
              <a:rPr lang="en-US" dirty="0">
                <a:solidFill>
                  <a:srgbClr val="006666"/>
                </a:solidFill>
              </a:rPr>
              <a:t> the values of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3584575"/>
            <a:ext cx="4038600" cy="3231654"/>
            <a:chOff x="457200" y="1314450"/>
            <a:chExt cx="4038600" cy="323165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9900" y="1317625"/>
              <a:ext cx="3454400" cy="31638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457200" y="1314450"/>
              <a:ext cx="403860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s);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234386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9215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we know that C++ automatically constructs an object’s member variables first, then runs the object’s constructor...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782056"/>
            <a:ext cx="34290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Before C++ can run</a:t>
            </a:r>
            <a:br>
              <a:rPr lang="en-US" dirty="0" smtClean="0"/>
            </a:br>
            <a:r>
              <a:rPr lang="en-US" dirty="0" smtClean="0"/>
              <a:t>your constructor body…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2819400" y="3124200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It must first construct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its </a:t>
            </a:r>
            <a:r>
              <a:rPr lang="en-US" dirty="0" smtClean="0"/>
              <a:t>member variables (</a:t>
            </a:r>
            <a:r>
              <a:rPr lang="en-US" dirty="0" err="1" smtClean="0"/>
              <a:t>objs</a:t>
            </a:r>
            <a:r>
              <a:rPr lang="en-US" dirty="0" smtClean="0"/>
              <a:t>)!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eft Arrow 50"/>
          <p:cNvSpPr/>
          <p:nvPr/>
        </p:nvSpPr>
        <p:spPr bwMode="auto">
          <a:xfrm>
            <a:off x="3810000" y="1447800"/>
            <a:ext cx="4876800" cy="1972184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And if you don’t explicitly construct </a:t>
            </a:r>
            <a:br>
              <a:rPr lang="en-US" dirty="0" smtClean="0"/>
            </a:br>
            <a:r>
              <a:rPr lang="en-US" dirty="0" smtClean="0"/>
              <a:t>your member variables (objects), </a:t>
            </a:r>
            <a:br>
              <a:rPr lang="en-US" dirty="0" smtClean="0"/>
            </a:br>
            <a:r>
              <a:rPr lang="en-US" dirty="0" smtClean="0"/>
              <a:t>C++ does it for you!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52136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Forget about inheritance </a:t>
            </a:r>
            <a:r>
              <a:rPr lang="en-US" dirty="0" smtClean="0"/>
              <a:t>for a second and think back a few weeks to </a:t>
            </a:r>
            <a:r>
              <a:rPr lang="en-US" dirty="0" smtClean="0">
                <a:solidFill>
                  <a:srgbClr val="FF0000"/>
                </a:solidFill>
              </a:rPr>
              <a:t>class construction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7188E-6 L 0 0.037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6" grpId="0" animBg="1"/>
      <p:bldP spid="339987" grpId="0"/>
      <p:bldP spid="45" grpId="0"/>
      <p:bldP spid="45" grpId="1"/>
      <p:bldP spid="4" grpId="0"/>
      <p:bldP spid="5" grpId="0" animBg="1"/>
      <p:bldP spid="6" grpId="0" animBg="1"/>
      <p:bldP spid="6" grpId="1" animBg="1"/>
      <p:bldP spid="50" grpId="0" animBg="1"/>
      <p:bldP spid="50" grpId="1" animBg="1"/>
      <p:bldP spid="51" grpId="0" animBg="1"/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747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286000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6196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as you’d guess, C++ also does this for derived classes…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55344" y="3353624"/>
            <a:ext cx="3733800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</a:t>
            </a:r>
            <a:r>
              <a:rPr lang="en-US" dirty="0" err="1" smtClean="0"/>
              <a:t>ShieldGenerator</a:t>
            </a:r>
            <a:r>
              <a:rPr lang="en-US" dirty="0" smtClean="0"/>
              <a:t> needs to be constructed!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68656" y="1614410"/>
            <a:ext cx="4155744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Since you didn’t do so explicitly, C++ does it for you!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8871E-6 L -3.33333E-6 0.031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3701 " pathEditMode="relative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nimBg="1"/>
      <p:bldP spid="339994" grpId="0"/>
      <p:bldP spid="46" grpId="0"/>
      <p:bldP spid="46" grpId="1"/>
      <p:bldP spid="4" grpId="0"/>
      <p:bldP spid="13" grpId="0" animBg="1"/>
      <p:bldP spid="2" grpId="0" animBg="1"/>
      <p:bldP spid="2" grpId="1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But when you define a derived object, it has both superclass and subclass parts…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both need to be constructed!</a:t>
            </a:r>
            <a:endParaRPr lang="en-US" sz="1800" dirty="0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5029200" y="56937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526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488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So which one is constructed first?</a:t>
            </a:r>
            <a:endParaRPr lang="en-US" sz="18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85564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construct the base part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4077586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then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part of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construct the derived part first…</a:t>
            </a:r>
          </a:p>
        </p:txBody>
      </p:sp>
    </p:spTree>
    <p:extLst>
      <p:ext uri="{BB962C8B-B14F-4D97-AF65-F5344CB8AC3E}">
        <p14:creationId xmlns:p14="http://schemas.microsoft.com/office/powerpoint/2010/main" val="3270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18" grpId="0" animBg="1"/>
      <p:bldP spid="18" grpId="1" animBg="1"/>
      <p:bldP spid="19" grpId="0" animBg="1"/>
      <p:bldP spid="7" grpId="0" animBg="1"/>
      <p:bldP spid="40" grpId="0" animBg="1"/>
      <p:bldP spid="42" grpId="0" animBg="1"/>
      <p:bldP spid="43" grpId="0"/>
      <p:bldP spid="2" grpId="0" animBg="1"/>
      <p:bldP spid="2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Answer: </a:t>
            </a:r>
            <a:r>
              <a:rPr lang="en-US" sz="1800" dirty="0" smtClean="0"/>
              <a:t>C++ always constructs the base part first, then the derived part second!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constructor – just as it did to construct your member variables!</a:t>
            </a:r>
            <a:endParaRPr lang="en-US" sz="1800" dirty="0"/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runs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class’s constructor first.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it runs the derived class’s constructor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1" y="304800"/>
            <a:ext cx="2927554" cy="1212989"/>
          </a:xfrm>
          <a:prstGeom prst="wedgeRoundRectCallout">
            <a:avLst>
              <a:gd name="adj1" fmla="val 1246"/>
              <a:gd name="adj2" fmla="val 11823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Just as C++ added a</a:t>
            </a:r>
            <a:r>
              <a:rPr lang="en-US" sz="1800" dirty="0" smtClean="0"/>
              <a:t>n implicit call to initialize </a:t>
            </a:r>
            <a:r>
              <a:rPr lang="en-US" sz="1800" dirty="0" err="1" smtClean="0"/>
              <a:t>ShieldedRobot’s</a:t>
            </a:r>
            <a:r>
              <a:rPr lang="en-US" sz="1800" dirty="0" smtClean="0"/>
              <a:t> member variables…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Answer: </a:t>
            </a:r>
            <a:r>
              <a:rPr lang="en-US" sz="1800" dirty="0" smtClean="0"/>
              <a:t>C++ always constructs the basic part first, then the derived part second!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constructor – just as it did to construct your member variables!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4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5068669"/>
            <a:ext cx="50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So any time you define a derived object…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 rot="2247975">
            <a:off x="2692947" y="825737"/>
            <a:ext cx="2566690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calls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your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class’s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754469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Then C++ (implicitly) </a:t>
            </a:r>
            <a:r>
              <a:rPr lang="en-US" sz="1800" dirty="0" smtClean="0">
                <a:solidFill>
                  <a:schemeClr val="tx1"/>
                </a:solidFill>
              </a:rPr>
              <a:t>constructs </a:t>
            </a:r>
            <a:r>
              <a:rPr lang="en-US" sz="1800" dirty="0" smtClean="0">
                <a:solidFill>
                  <a:schemeClr val="tx1"/>
                </a:solidFill>
              </a:rPr>
              <a:t>your derived object’s member variables…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2054226" y="2036805"/>
            <a:ext cx="2898774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Next C++ constructs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your member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44245" y="6412468"/>
            <a:ext cx="54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Last, C++ runs the body of your derived </a:t>
            </a:r>
            <a:r>
              <a:rPr lang="en-US" sz="1800" dirty="0" err="1" smtClean="0">
                <a:solidFill>
                  <a:schemeClr val="tx1"/>
                </a:solidFill>
              </a:rPr>
              <a:t>c’tor</a:t>
            </a:r>
            <a:r>
              <a:rPr lang="en-US" sz="1800" dirty="0" smtClean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1447800" y="2286000"/>
            <a:ext cx="3245623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Finally, C++ runs the body</a:t>
            </a:r>
            <a:br>
              <a:rPr lang="en-US" sz="1800" dirty="0" smtClean="0"/>
            </a:br>
            <a:r>
              <a:rPr lang="en-US" sz="1800" dirty="0" smtClean="0"/>
              <a:t>of the derived </a:t>
            </a:r>
            <a:r>
              <a:rPr lang="en-US" sz="1800" dirty="0" err="1" smtClean="0"/>
              <a:t>c’tor</a:t>
            </a:r>
            <a:r>
              <a:rPr lang="en-US" sz="1800" dirty="0" smtClean="0"/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41512">
            <a:off x="6315390" y="4785476"/>
            <a:ext cx="2914020" cy="1323286"/>
          </a:xfrm>
          <a:prstGeom prst="downArrow">
            <a:avLst>
              <a:gd name="adj1" fmla="val 50000"/>
              <a:gd name="adj2" fmla="val 49180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We’re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defining a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5421868"/>
            <a:ext cx="588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++ first (implicitly) calls your base </a:t>
            </a:r>
            <a:r>
              <a:rPr lang="en-US" sz="1800" dirty="0" err="1" smtClean="0">
                <a:solidFill>
                  <a:schemeClr val="tx1"/>
                </a:solidFill>
              </a:rPr>
              <a:t>c’tor</a:t>
            </a:r>
            <a:r>
              <a:rPr lang="en-US" sz="1800" dirty="0" smtClean="0">
                <a:solidFill>
                  <a:schemeClr val="tx1"/>
                </a:solidFill>
              </a:rPr>
              <a:t>…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9757 0.03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162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2622 0.285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93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2" grpId="1" animBg="1"/>
      <p:bldP spid="2" grpId="2" animBg="1"/>
      <p:bldP spid="2" grpId="3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7" grpId="0" animBg="1"/>
      <p:bldP spid="7" grpId="1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Alright, let’s see the whole thing in action!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408967" y="2199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605668" y="24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408821" y="21548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13621" y="2410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Battery()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40720" y="2669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629278" y="293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40720" y="3189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616301" y="27652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4398334" y="30170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4713767" y="32855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385932" y="35477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5068054" y="66081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 animBg="1"/>
      <p:bldP spid="42" grpId="0" animBg="1"/>
      <p:bldP spid="43" grpId="0" animBg="1"/>
      <p:bldP spid="49" grpId="0" animBg="1"/>
      <p:bldP spid="49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/>
      <p:bldP spid="73" grpId="0" animBg="1"/>
      <p:bldP spid="73" grpId="1" animBg="1"/>
      <p:bldP spid="74" grpId="0" animBg="1"/>
      <p:bldP spid="7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17445" y="-21265"/>
            <a:ext cx="1905000" cy="457200"/>
          </a:xfrm>
        </p:spPr>
        <p:txBody>
          <a:bodyPr/>
          <a:lstStyle/>
          <a:p>
            <a:fld id="{DD01FF24-9953-43F1-80E8-D27680FB5275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4245" y="967193"/>
            <a:ext cx="5181600" cy="4138207"/>
            <a:chOff x="-44245" y="967193"/>
            <a:chExt cx="5181600" cy="4138207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7555" y="992593"/>
              <a:ext cx="3683000" cy="411280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auto">
            <a:xfrm>
              <a:off x="-44245" y="967193"/>
              <a:ext cx="5181600" cy="140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superclass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Robot(void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700" b="1" dirty="0">
                <a:solidFill>
                  <a:srgbClr val="6600CC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76200" y="2285999"/>
            <a:ext cx="5181600" cy="2389497"/>
            <a:chOff x="-76200" y="2285999"/>
            <a:chExt cx="5181600" cy="2389497"/>
          </a:xfrm>
        </p:grpSpPr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-76200" y="2490282"/>
              <a:ext cx="5181600" cy="218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 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= 0;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...</a:t>
              </a:r>
              <a:endParaRPr lang="en-US" sz="17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   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 Battery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m_bat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5344" y="2285999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m_bat’s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</p:grp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992593"/>
            <a:ext cx="5213555" cy="4469003"/>
            <a:chOff x="3886200" y="992593"/>
            <a:chExt cx="5213555" cy="4469003"/>
          </a:xfrm>
        </p:grpSpPr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4349955" y="1030693"/>
              <a:ext cx="4581525" cy="408279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3918155" y="992593"/>
              <a:ext cx="5181600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subclass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: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  <a:t>public Robot </a:t>
              </a:r>
              <a:b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886200" y="2845495"/>
              <a:ext cx="5181600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= 1;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...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m_sheildStrength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ShieldGenerator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m_sg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6816" y="2634104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m_sg’s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31734" y="2307266"/>
              <a:ext cx="2819400" cy="262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Robot’s constructor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62747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And of course, this applies if you inherit more than one time!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  <a:endParaRPr lang="en-US" sz="17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Machine()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955344" y="3406014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constructor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822975" y="3351682"/>
            <a:ext cx="450764" cy="363830"/>
            <a:chOff x="5879910" y="3754877"/>
            <a:chExt cx="450764" cy="363830"/>
          </a:xfrm>
        </p:grpSpPr>
        <p:sp>
          <p:nvSpPr>
            <p:cNvPr id="78" name="Oval 7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79910" y="377696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#1</a:t>
              </a:r>
              <a:endParaRPr lang="en-US" sz="16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58714" y="3336920"/>
            <a:ext cx="482825" cy="363830"/>
            <a:chOff x="5863880" y="3754877"/>
            <a:chExt cx="482825" cy="363830"/>
          </a:xfrm>
        </p:grpSpPr>
        <p:sp>
          <p:nvSpPr>
            <p:cNvPr id="81" name="Oval 8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#2</a:t>
              </a:r>
              <a:endParaRPr lang="en-US" sz="16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77056" y="1210056"/>
            <a:ext cx="482825" cy="363830"/>
            <a:chOff x="5863880" y="3754877"/>
            <a:chExt cx="482825" cy="363830"/>
          </a:xfrm>
        </p:grpSpPr>
        <p:sp>
          <p:nvSpPr>
            <p:cNvPr id="84" name="Oval 8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#3</a:t>
              </a:r>
              <a:endParaRPr lang="en-US" sz="16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199" y="4150258"/>
            <a:ext cx="482825" cy="363830"/>
            <a:chOff x="5863880" y="3754877"/>
            <a:chExt cx="482825" cy="363830"/>
          </a:xfrm>
        </p:grpSpPr>
        <p:sp>
          <p:nvSpPr>
            <p:cNvPr id="87" name="Oval 8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#5</a:t>
              </a:r>
              <a:endParaRPr 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53016" y="3734246"/>
            <a:ext cx="482825" cy="363830"/>
            <a:chOff x="5863880" y="3754877"/>
            <a:chExt cx="482825" cy="363830"/>
          </a:xfrm>
        </p:grpSpPr>
        <p:sp>
          <p:nvSpPr>
            <p:cNvPr id="90" name="Oval 8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#4</a:t>
              </a:r>
              <a:endParaRPr lang="en-US" sz="16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22975" y="3743995"/>
            <a:ext cx="482825" cy="363830"/>
            <a:chOff x="5863880" y="3754877"/>
            <a:chExt cx="482825" cy="363830"/>
          </a:xfrm>
        </p:grpSpPr>
        <p:sp>
          <p:nvSpPr>
            <p:cNvPr id="96" name="Oval 95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#6</a:t>
              </a:r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822975" y="4237269"/>
            <a:ext cx="482825" cy="363830"/>
            <a:chOff x="5863880" y="3754877"/>
            <a:chExt cx="482825" cy="363830"/>
          </a:xfrm>
        </p:grpSpPr>
        <p:sp>
          <p:nvSpPr>
            <p:cNvPr id="99" name="Oval 98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1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23 L 0.00017 0.1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18 L 0.00017 0.209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2" grpId="1"/>
      <p:bldP spid="75" grpId="0" animBg="1"/>
      <p:bldP spid="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&amp; Destruction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371600"/>
            <a:ext cx="6318738" cy="4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95417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121729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5105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OK, so how does destruction work with inheritance?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5562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Remember that C++ implicitly destructs </a:t>
            </a:r>
            <a:r>
              <a:rPr lang="en-US" sz="2200" i="1" dirty="0" smtClean="0">
                <a:solidFill>
                  <a:schemeClr val="tx1"/>
                </a:solidFill>
              </a:rPr>
              <a:t>all</a:t>
            </a:r>
            <a:r>
              <a:rPr lang="en-US" sz="2200" dirty="0" smtClean="0">
                <a:solidFill>
                  <a:schemeClr val="tx1"/>
                </a:solidFill>
              </a:rPr>
              <a:t> of an object’s member variables after the outer object’s destructor runs.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63246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And of course, this applies for derived objects </a:t>
            </a:r>
            <a:r>
              <a:rPr lang="en-US" sz="2200" smtClean="0">
                <a:solidFill>
                  <a:schemeClr val="tx1"/>
                </a:solidFill>
              </a:rPr>
              <a:t>too!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61" name="Left Arrow 60"/>
          <p:cNvSpPr/>
          <p:nvPr/>
        </p:nvSpPr>
        <p:spPr bwMode="auto">
          <a:xfrm>
            <a:off x="3429000" y="1626921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First C++ runs the body of </a:t>
            </a:r>
            <a:br>
              <a:rPr lang="en-US" dirty="0" smtClean="0"/>
            </a:br>
            <a:r>
              <a:rPr lang="en-US" dirty="0" smtClean="0"/>
              <a:t>your outer object’s </a:t>
            </a:r>
            <a:r>
              <a:rPr lang="en-US" dirty="0" err="1" smtClean="0"/>
              <a:t>d’tor</a:t>
            </a:r>
            <a:r>
              <a:rPr lang="en-US" dirty="0" smtClean="0"/>
              <a:t>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>
            <a:off x="3581400" y="2387807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Then C++ destructs </a:t>
            </a:r>
            <a:r>
              <a:rPr lang="en-US" i="1" dirty="0" smtClean="0">
                <a:solidFill>
                  <a:srgbClr val="FF0000"/>
                </a:solidFill>
              </a:rPr>
              <a:t>all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member objects.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33E-6 L 0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1439E-6 L 0 0.068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428E-6 L 0.01215 0.06226 L 0.01632 0.12451 L -0.01007 0.14858 L -0.09479 0.14858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7565E-6 L -3.33333E-6 0.033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/>
      <p:bldP spid="51" grpId="0"/>
      <p:bldP spid="51" grpId="1"/>
      <p:bldP spid="56" grpId="0"/>
      <p:bldP spid="58" grpId="0"/>
      <p:bldP spid="59" grpId="0"/>
      <p:bldP spid="60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205" y="1143000"/>
            <a:ext cx="4491195" cy="5673229"/>
            <a:chOff x="233205" y="1143000"/>
            <a:chExt cx="4491195" cy="567322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33205" y="1143000"/>
              <a:ext cx="4038600" cy="2679700"/>
              <a:chOff x="2912" y="2448"/>
              <a:chExt cx="2544" cy="176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920" y="2480"/>
                <a:ext cx="2176" cy="172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912" y="2448"/>
                <a:ext cx="2544" cy="17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Robot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800" y="3584575"/>
              <a:ext cx="4038600" cy="3231654"/>
              <a:chOff x="457200" y="1314450"/>
              <a:chExt cx="4038600" cy="323165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69900" y="1317625"/>
                <a:ext cx="3454400" cy="31638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7200" y="1314450"/>
                <a:ext cx="4038600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getShield</a:t>
                </a:r>
                <a:r>
                  <a:rPr lang="en-US" sz="17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endParaRPr lang="en-US" sz="17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</p:grp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4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810000" y="1066800"/>
            <a:ext cx="510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fact, the only difference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between a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that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also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6600CC"/>
                </a:solidFill>
              </a:rPr>
              <a:t>shield</a:t>
            </a:r>
            <a:r>
              <a:rPr lang="en-US" dirty="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85800" y="3581400"/>
            <a:ext cx="403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        </a:t>
            </a:r>
            <a:r>
              <a:rPr lang="en-US" sz="1700" b="1" dirty="0" err="1" smtClean="0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233828" y="5000625"/>
            <a:ext cx="43501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It’s a pity that even though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has just a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few </a:t>
            </a:r>
            <a:r>
              <a:rPr lang="en-US" dirty="0">
                <a:solidFill>
                  <a:srgbClr val="990000"/>
                </a:solidFill>
              </a:rPr>
              <a:t>extra features</a:t>
            </a:r>
            <a:r>
              <a:rPr lang="en-US" dirty="0">
                <a:solidFill>
                  <a:schemeClr val="tx1"/>
                </a:solidFill>
              </a:rPr>
              <a:t> we have to define a </a:t>
            </a:r>
            <a:r>
              <a:rPr lang="en-US" dirty="0">
                <a:solidFill>
                  <a:srgbClr val="990000"/>
                </a:solidFill>
              </a:rPr>
              <a:t>whole new class</a:t>
            </a:r>
            <a:r>
              <a:rPr lang="en-US" dirty="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4167803" y="2630031"/>
            <a:ext cx="4477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/>
              <a:t> essentially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>
                <a:solidFill>
                  <a:srgbClr val="990000"/>
                </a:solidFill>
              </a:rPr>
              <a:t>is a kind of</a:t>
            </a:r>
            <a:r>
              <a:rPr lang="en-US" i="1" dirty="0" smtClean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Robot</a:t>
            </a:r>
            <a:r>
              <a:rPr lang="en-US" dirty="0"/>
              <a:t>!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 smtClean="0"/>
              <a:t>It </a:t>
            </a:r>
            <a:r>
              <a:rPr lang="en-US" dirty="0"/>
              <a:t>shares </a:t>
            </a:r>
            <a:r>
              <a:rPr lang="en-US" i="1" dirty="0"/>
              <a:t>all </a:t>
            </a:r>
            <a:r>
              <a:rPr lang="en-US" dirty="0"/>
              <a:t>of the same </a:t>
            </a:r>
            <a:r>
              <a:rPr lang="en-US" dirty="0" smtClean="0"/>
              <a:t>methods and </a:t>
            </a:r>
            <a:r>
              <a:rPr lang="en-US" dirty="0"/>
              <a:t>data as a Robot; it just has some </a:t>
            </a:r>
            <a:r>
              <a:rPr lang="en-US" i="1" dirty="0">
                <a:solidFill>
                  <a:srgbClr val="990000"/>
                </a:solidFill>
              </a:rPr>
              <a:t>additional</a:t>
            </a:r>
            <a:r>
              <a:rPr lang="en-US" i="1" dirty="0"/>
              <a:t> </a:t>
            </a:r>
            <a:r>
              <a:rPr lang="en-US" dirty="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7" grpId="0"/>
      <p:bldP spid="325647" grpId="1"/>
      <p:bldP spid="325648" grpId="0"/>
      <p:bldP spid="325650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But when you define a derived object, it has both superclass and subclass parts…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both need to be destructed!</a:t>
            </a:r>
            <a:endParaRPr lang="en-US" sz="1800" dirty="0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5029200" y="53919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5266664" y="597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300" b="1" dirty="0" smtClean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So which one is destructed first?</a:t>
            </a:r>
            <a:endParaRPr lang="en-US" sz="1800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destruct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4052642" y="4283591"/>
            <a:ext cx="2362200" cy="1066800"/>
          </a:xfrm>
          <a:prstGeom prst="wedgeRoundRectCallout">
            <a:avLst>
              <a:gd name="adj1" fmla="val -92255"/>
              <a:gd name="adj2" fmla="val -34277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derived part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4034354" y="3048000"/>
            <a:ext cx="2362200" cy="1147116"/>
          </a:xfrm>
          <a:prstGeom prst="wedgeRoundRectCallout">
            <a:avLst>
              <a:gd name="adj1" fmla="val -95480"/>
              <a:gd name="adj2" fmla="val -4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destruct the base part first…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54" grpId="0"/>
      <p:bldP spid="55" grpId="0" animBg="1"/>
      <p:bldP spid="55" grpId="1" animBg="1"/>
      <p:bldP spid="57" grpId="0" animBg="1"/>
      <p:bldP spid="57" grpId="1" animBg="1"/>
      <p:bldP spid="63" grpId="0" animBg="1"/>
      <p:bldP spid="2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 smtClean="0"/>
              <a:t>C++ destructs the derived part first, then the base part second.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300" b="1" dirty="0" smtClean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destructs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destructor – just as it did to destruct your member variables!</a:t>
            </a:r>
            <a:endParaRPr 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5" grpId="1" animBg="1"/>
      <p:bldP spid="57" grpId="0" animBg="1"/>
      <p:bldP spid="57" grpId="1" animBg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 smtClean="0"/>
              <a:t>C++ destructs the derived part first, then the base part second.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300" b="1" dirty="0" smtClean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destructor – just as it did to destruct your member variables!</a:t>
            </a:r>
            <a:endParaRPr lang="en-US" sz="18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897857" y="1590957"/>
            <a:ext cx="2816085" cy="1685643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runs the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body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your derived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destructor.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1791504" y="2403108"/>
            <a:ext cx="2908103" cy="1649959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C++ destructs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all member objects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derived part.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504951" y="2705337"/>
            <a:ext cx="3245461" cy="1702867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C++ asks the base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 to destruct itself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same manner.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77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-0.03004 0.0544 C -0.03681 0.06597 -0.04028 0.0838 -0.04028 0.10162 C -0.04028 0.12269 -0.03681 0.13912 -0.03004 0.1507 L 3.33333E-6 0.20718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201 -0.2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0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3" grpId="0" animBg="1"/>
      <p:bldP spid="3" grpId="1" animBg="1"/>
      <p:bldP spid="3" grpId="2" animBg="1"/>
      <p:bldP spid="58" grpId="0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282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1457326" y="3463642"/>
            <a:ext cx="1695450" cy="16287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04951" y="3530317"/>
            <a:ext cx="1600200" cy="72390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411163" y="3349342"/>
            <a:ext cx="1093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 smtClean="0"/>
              <a:t>phyllis</a:t>
            </a:r>
            <a:endParaRPr lang="en-US" sz="2400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503363" y="370970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6600CC"/>
                </a:solidFill>
              </a:rPr>
              <a:t>m_x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00188" y="3970055"/>
            <a:ext cx="7953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6600CC"/>
                </a:solidFill>
              </a:rPr>
              <a:t>m_bat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054226" y="3787492"/>
            <a:ext cx="20796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238376" y="4035142"/>
            <a:ext cx="752475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498601" y="3481105"/>
            <a:ext cx="1431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/>
              <a:t>Robot’s data</a:t>
            </a:r>
            <a:r>
              <a:rPr lang="en-US" sz="1600" dirty="0"/>
              <a:t>: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1495426" y="4303430"/>
            <a:ext cx="1600200" cy="73025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414463" y="4532030"/>
            <a:ext cx="1484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6600CC"/>
                </a:solidFill>
              </a:rPr>
              <a:t>m_shieldStrength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03526" y="4560605"/>
            <a:ext cx="241300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436688" y="4270092"/>
            <a:ext cx="1816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ShieldedRobot’s</a:t>
            </a:r>
            <a:r>
              <a:rPr lang="en-US" sz="300" b="1" dirty="0"/>
              <a:t> </a:t>
            </a:r>
            <a:r>
              <a:rPr lang="en-US" sz="300" b="1" dirty="0" smtClean="0"/>
              <a:t> </a:t>
            </a:r>
            <a:r>
              <a:rPr lang="en-US" sz="1200" b="1" dirty="0" smtClean="0"/>
              <a:t>data</a:t>
            </a:r>
            <a:r>
              <a:rPr lang="en-US" sz="1200" b="1" dirty="0"/>
              <a:t>: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276135" y="370874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6600CC"/>
                </a:solidFill>
              </a:rPr>
              <a:t>m_y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826998" y="3786532"/>
            <a:ext cx="188119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1427050" y="4766351"/>
            <a:ext cx="558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6600CC"/>
                </a:solidFill>
              </a:rPr>
              <a:t>m_sg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985216" y="4794926"/>
            <a:ext cx="1072197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Alright, let’s see the whole thing in action!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393499" y="21989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741847" y="272143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36335" y="472959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6633"/>
                </a:solidFill>
              </a:rPr>
              <a:t>Off</a:t>
            </a:r>
            <a:endParaRPr lang="en-US" sz="1600" dirty="0">
              <a:solidFill>
                <a:srgbClr val="996633"/>
              </a:solidFill>
            </a:endParaRP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437043" y="29727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452256" y="322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~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463142" y="35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278699" y="21771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675029" y="26996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42039" y="396240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6633"/>
                </a:solidFill>
              </a:rPr>
              <a:t>Empty</a:t>
            </a:r>
            <a:endParaRPr lang="en-US" sz="1600" dirty="0">
              <a:solidFill>
                <a:srgbClr val="996633"/>
              </a:solidFill>
            </a:endParaRPr>
          </a:p>
        </p:txBody>
      </p:sp>
      <p:sp>
        <p:nvSpPr>
          <p:cNvPr id="77" name="Line 49"/>
          <p:cNvSpPr>
            <a:spLocks noChangeShapeType="1"/>
          </p:cNvSpPr>
          <p:nvPr/>
        </p:nvSpPr>
        <p:spPr bwMode="auto">
          <a:xfrm>
            <a:off x="359343" y="2951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9"/>
          <p:cNvSpPr>
            <a:spLocks noChangeShapeType="1"/>
          </p:cNvSpPr>
          <p:nvPr/>
        </p:nvSpPr>
        <p:spPr bwMode="auto">
          <a:xfrm>
            <a:off x="359343" y="32122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~Battery()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6" grpId="1"/>
      <p:bldP spid="37" grpId="0" animBg="1"/>
      <p:bldP spid="38" grpId="0" animBg="1"/>
      <p:bldP spid="38" grpId="1" animBg="1"/>
      <p:bldP spid="39" grpId="0"/>
      <p:bldP spid="40" grpId="0" animBg="1"/>
      <p:bldP spid="42" grpId="0"/>
      <p:bldP spid="45" grpId="0" animBg="1"/>
      <p:bldP spid="48" grpId="0"/>
      <p:bldP spid="30" grpId="0"/>
      <p:bldP spid="31" grpId="0" animBg="1"/>
      <p:bldP spid="28" grpId="0"/>
      <p:bldP spid="28" grpId="1"/>
      <p:bldP spid="29" grpId="0" animBg="1"/>
      <p:bldP spid="29" grpId="1" animBg="1"/>
      <p:bldP spid="63" grpId="0" animBg="1"/>
      <p:bldP spid="63" grpId="1" animBg="1"/>
      <p:bldP spid="53" grpId="0" animBg="1"/>
      <p:bldP spid="53" grpId="1" animBg="1"/>
      <p:bldP spid="55" grpId="0"/>
      <p:bldP spid="55" grpId="1"/>
      <p:bldP spid="55" grpId="2"/>
      <p:bldP spid="57" grpId="0"/>
      <p:bldP spid="61" grpId="0"/>
      <p:bldP spid="61" grpId="1"/>
      <p:bldP spid="62" grpId="0"/>
      <p:bldP spid="64" grpId="0" animBg="1"/>
      <p:bldP spid="64" grpId="1" animBg="1"/>
      <p:bldP spid="66" grpId="0"/>
      <p:bldP spid="66" grpId="1"/>
      <p:bldP spid="66" grpId="2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/>
      <p:bldP spid="76" grpId="1"/>
      <p:bldP spid="76" grpId="2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380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248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And of course, this applies if you inherit more than one time!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  <a:endParaRPr lang="en-US" sz="17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~Machine()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73274" y="436614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destructor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29600" y="3513226"/>
            <a:ext cx="450764" cy="363830"/>
            <a:chOff x="5879910" y="3754877"/>
            <a:chExt cx="450764" cy="363830"/>
          </a:xfrm>
        </p:grpSpPr>
        <p:sp>
          <p:nvSpPr>
            <p:cNvPr id="65" name="Oval 64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9910" y="37729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#1</a:t>
              </a:r>
              <a:endParaRPr lang="en-US" sz="1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94375" y="4011168"/>
            <a:ext cx="482825" cy="363830"/>
            <a:chOff x="5863880" y="3754877"/>
            <a:chExt cx="482825" cy="363830"/>
          </a:xfrm>
        </p:grpSpPr>
        <p:sp>
          <p:nvSpPr>
            <p:cNvPr id="68" name="Oval 6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#2</a:t>
              </a:r>
              <a:endParaRPr lang="en-US" sz="16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92568" y="4397146"/>
            <a:ext cx="482825" cy="363830"/>
            <a:chOff x="5863880" y="3754877"/>
            <a:chExt cx="482825" cy="363830"/>
          </a:xfrm>
        </p:grpSpPr>
        <p:sp>
          <p:nvSpPr>
            <p:cNvPr id="71" name="Oval 7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#3</a:t>
              </a:r>
              <a:endParaRPr lang="en-US" sz="16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03375" y="3505200"/>
            <a:ext cx="482825" cy="363830"/>
            <a:chOff x="5863880" y="3754877"/>
            <a:chExt cx="482825" cy="363830"/>
          </a:xfrm>
        </p:grpSpPr>
        <p:sp>
          <p:nvSpPr>
            <p:cNvPr id="74" name="Oval 7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#4</a:t>
              </a:r>
              <a:endParaRPr lang="en-US" sz="16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3367" y="3972412"/>
            <a:ext cx="482825" cy="363830"/>
            <a:chOff x="5863880" y="3754877"/>
            <a:chExt cx="482825" cy="363830"/>
          </a:xfrm>
        </p:grpSpPr>
        <p:sp>
          <p:nvSpPr>
            <p:cNvPr id="77" name="Oval 7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#5</a:t>
              </a:r>
              <a:endParaRPr lang="en-US" sz="16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1560" y="4358390"/>
            <a:ext cx="482825" cy="363830"/>
            <a:chOff x="5863880" y="3754877"/>
            <a:chExt cx="482825" cy="363830"/>
          </a:xfrm>
        </p:grpSpPr>
        <p:sp>
          <p:nvSpPr>
            <p:cNvPr id="80" name="Oval 7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#6</a:t>
              </a:r>
              <a:endParaRPr 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70315" y="1205262"/>
            <a:ext cx="482825" cy="363830"/>
            <a:chOff x="5863880" y="3754877"/>
            <a:chExt cx="482825" cy="363830"/>
          </a:xfrm>
        </p:grpSpPr>
        <p:sp>
          <p:nvSpPr>
            <p:cNvPr id="83" name="Oval 82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028 L 0.00017 0.195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6" grpId="0"/>
      <p:bldP spid="46" grpId="1"/>
      <p:bldP spid="47" grpId="0" animBg="1"/>
      <p:bldP spid="49" grpId="0" animBg="1"/>
      <p:bldP spid="50" grpId="0"/>
      <p:bldP spid="51" grpId="0"/>
      <p:bldP spid="60" grpId="0" animBg="1"/>
      <p:bldP spid="54" grpId="0" animBg="1"/>
      <p:bldP spid="57" grpId="0"/>
      <p:bldP spid="57" grpId="1"/>
      <p:bldP spid="61" grpId="0" animBg="1"/>
      <p:bldP spid="6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45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a.what_do_i_weigh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base class: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638800"/>
            <a:ext cx="772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When you construct an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you </a:t>
            </a:r>
            <a:r>
              <a:rPr lang="en-US" sz="2400" i="1" dirty="0"/>
              <a:t>must specify </a:t>
            </a:r>
            <a:r>
              <a:rPr lang="en-US" sz="2400" dirty="0"/>
              <a:t>the animal’s weight.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5" y="1981200"/>
            <a:ext cx="4378325" cy="3417888"/>
            <a:chOff x="180975" y="1981200"/>
            <a:chExt cx="4378325" cy="3417888"/>
          </a:xfrm>
        </p:grpSpPr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231775" y="1981200"/>
              <a:ext cx="4279900" cy="313531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80975" y="1981200"/>
              <a:ext cx="4378325" cy="341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 smtClean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 smtClean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{</a:t>
              </a:r>
              <a:r>
                <a:rPr lang="en-US" sz="1800" b="1" dirty="0" err="1" smtClean="0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 smtClean="0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smtClean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 smtClean="0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!\n"; 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 bwMode="auto">
          <a:xfrm>
            <a:off x="4953000" y="1110018"/>
            <a:ext cx="3276601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 must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a value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construct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 Animal!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  <p:bldP spid="34100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46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consider the </a:t>
            </a:r>
            <a:r>
              <a:rPr lang="en-US" sz="2400" dirty="0">
                <a:solidFill>
                  <a:srgbClr val="990000"/>
                </a:solidFill>
              </a:rPr>
              <a:t>Duck </a:t>
            </a: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rgbClr val="990000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It’s a subclass of</a:t>
            </a:r>
            <a:r>
              <a:rPr lang="en-US" sz="2400" dirty="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3987" y="50292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 have a </a:t>
            </a:r>
            <a:r>
              <a:rPr lang="en-US" sz="2400" dirty="0" smtClean="0">
                <a:solidFill>
                  <a:srgbClr val="FF0000"/>
                </a:solidFill>
              </a:rPr>
              <a:t>problem</a:t>
            </a:r>
            <a:r>
              <a:rPr lang="en-US" sz="2400" dirty="0" smtClean="0"/>
              <a:t>!  Can anyone see what it is?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725416" y="5461000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Right!  Our Animal constructor </a:t>
            </a:r>
            <a:r>
              <a:rPr lang="en-US" sz="2400" dirty="0" smtClean="0">
                <a:solidFill>
                  <a:srgbClr val="FF0000"/>
                </a:solidFill>
              </a:rPr>
              <a:t>requires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parameter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" y="5892800"/>
            <a:ext cx="923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But our Duck class uses C++’s implicit construction mechanism… 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3074" y="6324600"/>
            <a:ext cx="91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it doesn’t pass any parameters in!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91000" y="2480734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-27296"/>
            <a:ext cx="8305800" cy="1447800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762000" y="419100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parameter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5279858" y="652181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Doesn’t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 smtClean="0"/>
              <a:t>in!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262E-6 L 0.00018 0.043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57" grpId="0"/>
      <p:bldP spid="6" grpId="0"/>
      <p:bldP spid="6" grpId="1"/>
      <p:bldP spid="61" grpId="0" animBg="1"/>
      <p:bldP spid="8" grpId="0" animBg="1"/>
      <p:bldP spid="3" grpId="0" animBg="1"/>
      <p:bldP spid="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61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191000" y="278740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47</a:t>
            </a:fld>
            <a:endParaRPr lang="en-US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6600CC"/>
                </a:solidFill>
              </a:rPr>
              <a:t>So what can we do?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01612" y="4933890"/>
            <a:ext cx="8726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</a:t>
            </a: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>
                <a:solidFill>
                  <a:srgbClr val="006666"/>
                </a:solidFill>
              </a:rPr>
              <a:t>superclass</a:t>
            </a:r>
            <a:r>
              <a:rPr lang="en-US" dirty="0"/>
              <a:t> requires </a:t>
            </a:r>
            <a:r>
              <a:rPr lang="en-US" dirty="0">
                <a:solidFill>
                  <a:srgbClr val="6600CC"/>
                </a:solidFill>
              </a:rPr>
              <a:t>parameters</a:t>
            </a:r>
            <a:r>
              <a:rPr lang="en-US" dirty="0"/>
              <a:t> </a:t>
            </a:r>
            <a:r>
              <a:rPr lang="en-US" dirty="0" smtClean="0"/>
              <a:t>for construction</a:t>
            </a:r>
            <a:r>
              <a:rPr lang="en-US" dirty="0"/>
              <a:t>, then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add an </a:t>
            </a:r>
            <a:r>
              <a:rPr lang="en-US" dirty="0" smtClean="0">
                <a:solidFill>
                  <a:srgbClr val="6600CC"/>
                </a:solidFill>
              </a:rPr>
              <a:t>initializer list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>
                <a:solidFill>
                  <a:srgbClr val="006666"/>
                </a:solidFill>
              </a:rPr>
              <a:t>subclass </a:t>
            </a:r>
            <a:r>
              <a:rPr lang="en-US" dirty="0" smtClean="0">
                <a:solidFill>
                  <a:srgbClr val="006666"/>
                </a:solidFill>
              </a:rPr>
              <a:t>constructor!</a:t>
            </a:r>
            <a:endParaRPr lang="en-US" dirty="0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0" y="5641776"/>
            <a:ext cx="9129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6600CC"/>
                </a:solidFill>
              </a:rPr>
              <a:t>first item </a:t>
            </a:r>
            <a:r>
              <a:rPr lang="en-US" dirty="0" smtClean="0">
                <a:solidFill>
                  <a:schemeClr val="tx1"/>
                </a:solidFill>
              </a:rPr>
              <a:t>in your initializer list must be…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5717844" y="221014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6729047" y="2255397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297656" y="638169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Of course, then C++ </a:t>
            </a:r>
            <a:r>
              <a:rPr lang="en-US" dirty="0" smtClean="0">
                <a:solidFill>
                  <a:srgbClr val="FF0000"/>
                </a:solidFill>
              </a:rPr>
              <a:t>doesn’t implicitly call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base’s </a:t>
            </a:r>
            <a:r>
              <a:rPr lang="en-US" dirty="0" err="1" smtClean="0">
                <a:solidFill>
                  <a:srgbClr val="FF0000"/>
                </a:solidFill>
              </a:rPr>
              <a:t>c’tor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anymore!</a:t>
            </a:r>
            <a:endParaRPr lang="en-US" dirty="0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5" name="Down Arrow 54"/>
          <p:cNvSpPr/>
          <p:nvPr/>
        </p:nvSpPr>
        <p:spPr bwMode="auto">
          <a:xfrm>
            <a:off x="509588" y="419100"/>
            <a:ext cx="2919412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this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>
            <a:off x="5397500" y="2590800"/>
            <a:ext cx="3136900" cy="1775619"/>
          </a:xfrm>
          <a:prstGeom prst="up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 an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initializer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list here!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76739" y="144711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Animal   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3886200" y="2971800"/>
            <a:ext cx="2556669" cy="1800225"/>
          </a:xfrm>
          <a:prstGeom prst="wedgeRoundRectCallout">
            <a:avLst>
              <a:gd name="adj1" fmla="val 71686"/>
              <a:gd name="adj2" fmla="val -710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And in </a:t>
            </a:r>
            <a:r>
              <a:rPr lang="en-US" dirty="0"/>
              <a:t>this case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Ducks </a:t>
            </a:r>
            <a:r>
              <a:rPr lang="en-US" dirty="0"/>
              <a:t>would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weigh 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/>
              <a:t> 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66" y="5945289"/>
            <a:ext cx="6343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along with </a:t>
            </a:r>
            <a:r>
              <a:rPr lang="en-US" dirty="0" smtClean="0">
                <a:solidFill>
                  <a:srgbClr val="6600CC"/>
                </a:solidFill>
              </a:rPr>
              <a:t>parameters </a:t>
            </a:r>
            <a:r>
              <a:rPr lang="en-US" dirty="0">
                <a:solidFill>
                  <a:srgbClr val="6600CC"/>
                </a:solidFill>
              </a:rPr>
              <a:t>in parentheses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07" y="5945289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the name of the base class</a:t>
            </a:r>
            <a:endParaRPr lang="en-US" dirty="0"/>
          </a:p>
        </p:txBody>
      </p:sp>
      <p:sp>
        <p:nvSpPr>
          <p:cNvPr id="72" name="Rounded Rectangular Callout 71"/>
          <p:cNvSpPr/>
          <p:nvPr/>
        </p:nvSpPr>
        <p:spPr bwMode="auto">
          <a:xfrm>
            <a:off x="1788723" y="-61914"/>
            <a:ext cx="3335734" cy="1800225"/>
          </a:xfrm>
          <a:prstGeom prst="wedgeRoundRectCallout">
            <a:avLst>
              <a:gd name="adj1" fmla="val 72835"/>
              <a:gd name="adj2" fmla="val 838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Remember, we define an initializer list by adding a colon after the header of the constructor…</a:t>
            </a:r>
            <a:endParaRPr lang="en-US" dirty="0"/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1676400" y="61785"/>
            <a:ext cx="3335734" cy="1800225"/>
          </a:xfrm>
          <a:prstGeom prst="wedgeRoundRectCallout">
            <a:avLst>
              <a:gd name="adj1" fmla="val 98752"/>
              <a:gd name="adj2" fmla="val 764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This states that before we can construct a Duck, we must first construct the Animal base part of our object!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0831E-6 L -0.15625 0.120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5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0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395273" grpId="0"/>
      <p:bldP spid="395278" grpId="0"/>
      <p:bldP spid="395283" grpId="0"/>
      <p:bldP spid="395284" grpId="0"/>
      <p:bldP spid="395290" grpId="0"/>
      <p:bldP spid="55" grpId="0" animBg="1"/>
      <p:bldP spid="55" grpId="2" animBg="1"/>
      <p:bldP spid="3" grpId="0" animBg="1"/>
      <p:bldP spid="3" grpId="1" animBg="1"/>
      <p:bldP spid="4" grpId="0"/>
      <p:bldP spid="4" grpId="1"/>
      <p:bldP spid="69" grpId="0" animBg="1"/>
      <p:bldP spid="69" grpId="1" animBg="1"/>
      <p:bldP spid="5" grpId="0"/>
      <p:bldP spid="6" grpId="0"/>
      <p:bldP spid="72" grpId="0" animBg="1"/>
      <p:bldP spid="72" grpId="1" animBg="1"/>
      <p:bldP spid="66" grpId="0" animBg="1"/>
      <p:bldP spid="6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48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7656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85653"/>
            <a:chOff x="2712" y="624"/>
            <a:chExt cx="2960" cy="329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29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91306" y="5044242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 if your derived class has </a:t>
            </a:r>
            <a:r>
              <a:rPr lang="en-US" dirty="0" smtClean="0">
                <a:solidFill>
                  <a:srgbClr val="FF0000"/>
                </a:solidFill>
              </a:rPr>
              <a:t>member objects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2813" y="5848290"/>
            <a:ext cx="494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</a:t>
            </a:r>
            <a:r>
              <a:rPr lang="en-US" dirty="0">
                <a:solidFill>
                  <a:srgbClr val="FF0000"/>
                </a:solidFill>
              </a:rPr>
              <a:t>initialized in this way too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5393" y="421781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928836" y="4198207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Stomach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5181600" y="-33118"/>
            <a:ext cx="39624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Stomach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Stomach(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howMuchGas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91306" y="5446266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whose </a:t>
            </a:r>
            <a:r>
              <a:rPr lang="en-US" dirty="0" err="1" smtClean="0">
                <a:solidFill>
                  <a:srgbClr val="FF0000"/>
                </a:solidFill>
              </a:rPr>
              <a:t>c’tors</a:t>
            </a:r>
            <a:r>
              <a:rPr lang="en-US" dirty="0" smtClean="0">
                <a:solidFill>
                  <a:srgbClr val="FF0000"/>
                </a:solidFill>
              </a:rPr>
              <a:t> require parameters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4605" y="418281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endParaRPr lang="en-US" sz="1800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110046" y="222878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869" y="224172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33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3663 -0.279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356 L -2.77778E-7 0.000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4" grpId="0"/>
      <p:bldP spid="4" grpId="1"/>
      <p:bldP spid="57" grpId="0"/>
      <p:bldP spid="57" grpId="1"/>
      <p:bldP spid="58" grpId="0" animBg="1"/>
      <p:bldP spid="58" grpId="1" animBg="1"/>
      <p:bldP spid="59" grpId="0"/>
      <p:bldP spid="5" grpId="0"/>
      <p:bldP spid="5" grpId="1"/>
      <p:bldP spid="5" grpId="2"/>
      <p:bldP spid="60" grpId="0"/>
      <p:bldP spid="60" grpId="1"/>
      <p:bldP spid="6" grpId="0"/>
      <p:bldP spid="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49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23419"/>
            <a:chOff x="144" y="3120"/>
            <a:chExt cx="2784" cy="1346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6858000" y="22421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6324600" y="2099769"/>
            <a:ext cx="152400" cy="2371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53594 -0.026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1" grpId="0" animBg="1"/>
      <p:bldP spid="395311" grpId="1" animBg="1"/>
      <p:bldP spid="395312" grpId="0" animBg="1"/>
      <p:bldP spid="395312" grpId="1" animBg="1"/>
      <p:bldP spid="395317" grpId="0" animBg="1"/>
      <p:bldP spid="395317" grpId="1" animBg="1"/>
      <p:bldP spid="395318" grpId="0"/>
      <p:bldP spid="395318" grpId="1"/>
      <p:bldP spid="395318" grpId="2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  <p:bldP spid="52" grpId="0" animBg="1"/>
      <p:bldP spid="5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5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04800"/>
            <a:ext cx="7772400" cy="1143000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724400" y="533400"/>
            <a:ext cx="380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Here’s another </a:t>
            </a:r>
            <a:r>
              <a:rPr lang="en-US" sz="2400" dirty="0" smtClean="0"/>
              <a:t>example…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381000"/>
            <a:ext cx="3886200" cy="3692525"/>
            <a:chOff x="457200" y="1808163"/>
            <a:chExt cx="3886200" cy="3692525"/>
          </a:xfrm>
        </p:grpSpPr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57200" y="1811338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57200" y="1808163"/>
              <a:ext cx="3870325" cy="366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6675" y="2401887"/>
            <a:ext cx="3946525" cy="4760913"/>
            <a:chOff x="4664075" y="1447800"/>
            <a:chExt cx="3946525" cy="4760913"/>
          </a:xfrm>
        </p:grpSpPr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4664075" y="1447800"/>
              <a:ext cx="3886200" cy="474503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4740275" y="1447800"/>
              <a:ext cx="3870325" cy="476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dirty="0">
                  <a:latin typeface="Courier New" pitchFamily="49" charset="0"/>
                </a:rPr>
                <a:t> 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m_nStudentID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m_fGPA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14800" y="1085671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Notice that a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r>
              <a:rPr lang="en-US" sz="1800" dirty="0" smtClean="0"/>
              <a:t>basically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u="sng" dirty="0" smtClean="0">
                <a:solidFill>
                  <a:srgbClr val="990000"/>
                </a:solidFill>
              </a:rPr>
              <a:t>is a type of</a:t>
            </a:r>
            <a:r>
              <a:rPr lang="en-US" sz="1800" i="1" dirty="0" smtClean="0">
                <a:solidFill>
                  <a:srgbClr val="990000"/>
                </a:solidFill>
              </a:rPr>
              <a:t>  </a:t>
            </a:r>
            <a:r>
              <a:rPr lang="en-US" sz="1800" dirty="0" smtClean="0">
                <a:solidFill>
                  <a:srgbClr val="6600CC"/>
                </a:solidFill>
              </a:rPr>
              <a:t>Person</a:t>
            </a:r>
            <a:r>
              <a:rPr lang="en-US" sz="1800" dirty="0"/>
              <a:t>!  </a:t>
            </a:r>
            <a:r>
              <a:rPr lang="en-US" sz="1800" dirty="0" smtClean="0"/>
              <a:t>It shares </a:t>
            </a:r>
            <a:r>
              <a:rPr lang="en-US" sz="1800" i="1" dirty="0"/>
              <a:t>all </a:t>
            </a:r>
            <a:r>
              <a:rPr lang="en-US" sz="1800" dirty="0"/>
              <a:t>of the same </a:t>
            </a:r>
            <a:r>
              <a:rPr lang="en-US" sz="1800" dirty="0" smtClean="0"/>
              <a:t>methods/data </a:t>
            </a:r>
            <a:r>
              <a:rPr lang="en-US" sz="1800" dirty="0"/>
              <a:t>as a </a:t>
            </a:r>
            <a:r>
              <a:rPr lang="en-US" sz="1800" dirty="0" smtClean="0"/>
              <a:t>Person and </a:t>
            </a:r>
            <a:r>
              <a:rPr lang="en-US" sz="1800" dirty="0"/>
              <a:t>just </a:t>
            </a:r>
            <a:r>
              <a:rPr lang="en-US" sz="1800" dirty="0" smtClean="0"/>
              <a:t> adds some </a:t>
            </a:r>
            <a:r>
              <a:rPr lang="en-US" sz="1800" i="1" dirty="0">
                <a:solidFill>
                  <a:srgbClr val="990000"/>
                </a:solidFill>
              </a:rPr>
              <a:t>additional</a:t>
            </a:r>
            <a:r>
              <a:rPr lang="en-US" sz="1800" i="1" dirty="0"/>
              <a:t> </a:t>
            </a:r>
            <a:r>
              <a:rPr lang="en-US" sz="1800" dirty="0"/>
              <a:t>methods/data.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53200" y="2881979"/>
            <a:ext cx="24384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so closely related…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Yet, to define </a:t>
            </a:r>
            <a:r>
              <a:rPr lang="en-US" sz="1800" dirty="0" smtClean="0"/>
              <a:t>my </a:t>
            </a:r>
            <a:r>
              <a:rPr lang="en-US" sz="1800" dirty="0" smtClean="0">
                <a:solidFill>
                  <a:srgbClr val="6600CC"/>
                </a:solidFill>
              </a:rPr>
              <a:t>Student </a:t>
            </a:r>
            <a:r>
              <a:rPr lang="en-US" sz="1800" dirty="0" smtClean="0">
                <a:solidFill>
                  <a:schemeClr val="tx1"/>
                </a:solidFill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/>
              <a:t>I </a:t>
            </a:r>
            <a:r>
              <a:rPr lang="en-US" sz="1800" dirty="0" smtClean="0"/>
              <a:t>had to </a:t>
            </a:r>
            <a:r>
              <a:rPr lang="en-US" sz="1800" dirty="0" smtClean="0">
                <a:solidFill>
                  <a:srgbClr val="006666"/>
                </a:solidFill>
              </a:rPr>
              <a:t>write every one of its functions</a:t>
            </a:r>
            <a:r>
              <a:rPr lang="en-US" sz="1800" dirty="0" smtClean="0"/>
              <a:t> like </a:t>
            </a:r>
            <a:r>
              <a:rPr lang="en-US" sz="1800" dirty="0" err="1" smtClean="0">
                <a:solidFill>
                  <a:srgbClr val="FF0000"/>
                </a:solidFill>
              </a:rPr>
              <a:t>getName</a:t>
            </a:r>
            <a:r>
              <a:rPr lang="en-US" sz="1800" dirty="0" smtClean="0">
                <a:solidFill>
                  <a:srgbClr val="FF0000"/>
                </a:solidFill>
              </a:rPr>
              <a:t>()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setAge</a:t>
            </a:r>
            <a:r>
              <a:rPr lang="en-US" sz="1800" dirty="0" smtClean="0">
                <a:solidFill>
                  <a:srgbClr val="FF0000"/>
                </a:solidFill>
              </a:rPr>
              <a:t>()</a:t>
            </a:r>
            <a:r>
              <a:rPr lang="en-US" sz="1800" dirty="0" smtClean="0"/>
              <a:t>, etc., from scratch! </a:t>
            </a:r>
            <a:endParaRPr lang="en-US" sz="18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What a waste of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50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Alright, let’s </a:t>
            </a:r>
            <a:r>
              <a:rPr lang="en-US" sz="2400" dirty="0">
                <a:solidFill>
                  <a:schemeClr val="tx1"/>
                </a:solidFill>
              </a:rPr>
              <a:t>change our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specify the </a:t>
            </a:r>
            <a:r>
              <a:rPr lang="en-US" sz="2400" dirty="0">
                <a:solidFill>
                  <a:srgbClr val="006666"/>
                </a:solidFill>
              </a:rPr>
              <a:t>weight of a duck</a:t>
            </a:r>
            <a:r>
              <a:rPr lang="en-US" sz="2400" dirty="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21338" y="2690820"/>
            <a:ext cx="4481513" cy="401638"/>
            <a:chOff x="1729" y="3741"/>
            <a:chExt cx="2823" cy="253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29" y="3741"/>
              <a:ext cx="2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dirty="0"/>
                <a:t>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Now, any time we construct a </a:t>
            </a:r>
            <a:r>
              <a:rPr lang="en-US" sz="2400" dirty="0">
                <a:solidFill>
                  <a:srgbClr val="006666"/>
                </a:solidFill>
              </a:rPr>
              <a:t>Duck</a:t>
            </a:r>
            <a:r>
              <a:rPr lang="en-US" sz="2400" dirty="0"/>
              <a:t>, we must pass in its </a:t>
            </a:r>
            <a:r>
              <a:rPr lang="en-US" sz="2400" dirty="0">
                <a:solidFill>
                  <a:srgbClr val="990000"/>
                </a:solidFill>
              </a:rPr>
              <a:t>weight</a:t>
            </a:r>
            <a:r>
              <a:rPr lang="en-US" sz="2400" dirty="0"/>
              <a:t>. This is then passed on to the </a:t>
            </a:r>
            <a:r>
              <a:rPr lang="en-US" sz="2400" dirty="0">
                <a:solidFill>
                  <a:srgbClr val="006666"/>
                </a:solidFill>
              </a:rPr>
              <a:t>Animal</a:t>
            </a:r>
            <a:r>
              <a:rPr lang="en-US" sz="2400" dirty="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23419"/>
            <a:chOff x="144" y="3120"/>
            <a:chExt cx="2784" cy="1346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3" name="Arc 2"/>
          <p:cNvSpPr/>
          <p:nvPr/>
        </p:nvSpPr>
        <p:spPr bwMode="auto">
          <a:xfrm>
            <a:off x="6407944" y="2435224"/>
            <a:ext cx="1924843" cy="644311"/>
          </a:xfrm>
          <a:prstGeom prst="arc">
            <a:avLst>
              <a:gd name="adj1" fmla="val 10784086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  <p:bldP spid="3" grpId="0" animBg="1"/>
      <p:bldP spid="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51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Next, let’s update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26100" y="2633663"/>
            <a:ext cx="4481513" cy="396875"/>
            <a:chOff x="1732" y="3744"/>
            <a:chExt cx="2823" cy="250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32" y="3756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(2)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14008" y="2633663"/>
            <a:ext cx="5067021" cy="396875"/>
            <a:chOff x="1733" y="3744"/>
            <a:chExt cx="2823" cy="250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33" y="3748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(lbs-1)</a:t>
              </a:r>
              <a:endParaRPr lang="en-US" sz="24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Now let’s update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</a:t>
            </a:r>
            <a:r>
              <a:rPr lang="en-US" sz="2400" dirty="0" smtClean="0">
                <a:solidFill>
                  <a:schemeClr val="tx1"/>
                </a:solidFill>
              </a:rPr>
              <a:t>so you </a:t>
            </a:r>
            <a:r>
              <a:rPr lang="en-US" sz="2400" dirty="0">
                <a:solidFill>
                  <a:schemeClr val="tx1"/>
                </a:solidFill>
              </a:rPr>
              <a:t>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799"/>
            <a:ext cx="5067300" cy="930275"/>
            <a:chOff x="2400" y="1171"/>
            <a:chExt cx="3192" cy="586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Duck(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:</a:t>
              </a:r>
            </a:p>
            <a:p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Animal(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lbs-1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m_feathers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23418"/>
            <a:chOff x="144" y="3120"/>
            <a:chExt cx="2784" cy="1346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61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901514" y="30232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3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3198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Finally let’s define </a:t>
            </a:r>
            <a:r>
              <a:rPr lang="en-US" sz="2200" dirty="0">
                <a:solidFill>
                  <a:schemeClr val="tx1"/>
                </a:solidFill>
              </a:rPr>
              <a:t>a subclass called </a:t>
            </a:r>
            <a:r>
              <a:rPr lang="en-US" sz="2200" dirty="0">
                <a:solidFill>
                  <a:srgbClr val="990000"/>
                </a:solidFill>
              </a:rPr>
              <a:t>Mallard</a:t>
            </a:r>
            <a:r>
              <a:rPr lang="en-US" sz="2200" dirty="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All Mallard ducks weigh </a:t>
            </a:r>
            <a:r>
              <a:rPr lang="en-US" sz="1900" dirty="0">
                <a:solidFill>
                  <a:srgbClr val="006666"/>
                </a:solidFill>
              </a:rPr>
              <a:t>5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pounds, and have </a:t>
            </a:r>
            <a:r>
              <a:rPr lang="en-US" sz="1900" dirty="0">
                <a:solidFill>
                  <a:srgbClr val="006666"/>
                </a:solidFill>
              </a:rPr>
              <a:t>50</a:t>
            </a:r>
            <a:r>
              <a:rPr lang="en-US" sz="1900" dirty="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You can specify the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Mallard’s </a:t>
            </a:r>
            <a:r>
              <a:rPr lang="en-US" sz="1900" dirty="0">
                <a:solidFill>
                  <a:srgbClr val="6600CC"/>
                </a:solidFill>
              </a:rPr>
              <a:t>name </a:t>
            </a:r>
            <a:r>
              <a:rPr lang="en-US" sz="1900" dirty="0">
                <a:solidFill>
                  <a:schemeClr val="tx1"/>
                </a:solidFill>
              </a:rPr>
              <a:t>during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smtClean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Duck() </a:t>
                </a:r>
                <a:endPara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800" b="1" dirty="0" err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who_am_i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&lt;&lt; "A duck!";  }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586"/>
              <a:chOff x="2400" y="1171"/>
              <a:chExt cx="3192" cy="586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Duck(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lbs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: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 Animal(lbs-1)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{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m_feathers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name; 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 smtClean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</a:t>
            </a:r>
            <a:r>
              <a:rPr lang="en-US" sz="2400" dirty="0" smtClean="0">
                <a:solidFill>
                  <a:srgbClr val="FF3300"/>
                </a:solidFill>
              </a:rPr>
              <a:t>Ed”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663825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3952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6699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6858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</a:t>
            </a:r>
            <a:r>
              <a:rPr lang="en-US" sz="1500" b="1" dirty="0" smtClean="0">
                <a:solidFill>
                  <a:srgbClr val="FF3300"/>
                </a:solidFill>
              </a:rPr>
              <a:t>Ed”</a:t>
            </a:r>
            <a:endParaRPr lang="en-US" sz="1500" b="1" dirty="0">
              <a:solidFill>
                <a:srgbClr val="FF3300"/>
              </a:solidFill>
            </a:endParaRP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53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76200" y="4068763"/>
            <a:ext cx="4206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46498"/>
            <a:chOff x="144" y="3120"/>
            <a:chExt cx="2784" cy="1167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54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62632"/>
            <a:chOff x="144" y="3120"/>
            <a:chExt cx="2784" cy="1202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 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>
                <a:solidFill>
                  <a:schemeClr val="accent2"/>
                </a:solidFill>
              </a:rPr>
              <a:t>However</a:t>
            </a:r>
            <a:r>
              <a:rPr lang="en-US" sz="220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 then you </a:t>
            </a:r>
            <a:r>
              <a:rPr lang="en-US" sz="2200">
                <a:solidFill>
                  <a:schemeClr val="accent2"/>
                </a:solidFill>
              </a:rPr>
              <a:t>must</a:t>
            </a:r>
            <a:r>
              <a:rPr lang="en-US" sz="2200"/>
              <a:t> define assignment ops and copy ctors for the base </a:t>
            </a:r>
            <a:r>
              <a:rPr lang="en-US" sz="2200">
                <a:solidFill>
                  <a:srgbClr val="006666"/>
                </a:solidFill>
              </a:rPr>
              <a:t>class </a:t>
            </a:r>
            <a:r>
              <a:rPr lang="en-US" sz="2200" i="1"/>
              <a:t>and</a:t>
            </a:r>
            <a:r>
              <a:rPr lang="en-US" sz="2200"/>
              <a:t> also special versions of these fns for the </a:t>
            </a:r>
            <a:r>
              <a:rPr lang="en-US" sz="2200">
                <a:solidFill>
                  <a:srgbClr val="006666"/>
                </a:solidFill>
              </a:rPr>
              <a:t>derived</a:t>
            </a:r>
            <a:r>
              <a:rPr lang="en-US" sz="220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C++ </a:t>
            </a:r>
            <a:r>
              <a:rPr lang="en-US" sz="2200">
                <a:solidFill>
                  <a:srgbClr val="990000"/>
                </a:solidFill>
              </a:rPr>
              <a:t>first</a:t>
            </a:r>
            <a:r>
              <a:rPr lang="en-US" sz="2200"/>
              <a:t> copies the </a:t>
            </a:r>
            <a:r>
              <a:rPr lang="en-US" sz="2200">
                <a:solidFill>
                  <a:srgbClr val="990000"/>
                </a:solidFill>
              </a:rPr>
              <a:t>base</a:t>
            </a:r>
            <a:r>
              <a:rPr lang="en-US" sz="2200"/>
              <a:t> data, from curly to larry, and </a:t>
            </a:r>
            <a:r>
              <a:rPr lang="en-US" sz="2200">
                <a:solidFill>
                  <a:srgbClr val="006666"/>
                </a:solidFill>
              </a:rPr>
              <a:t>then</a:t>
            </a:r>
            <a:r>
              <a:rPr lang="en-US" sz="2200"/>
              <a:t> copies the </a:t>
            </a:r>
            <a:r>
              <a:rPr lang="en-US" sz="2200">
                <a:solidFill>
                  <a:srgbClr val="006666"/>
                </a:solidFill>
              </a:rPr>
              <a:t>derived</a:t>
            </a:r>
            <a:r>
              <a:rPr lang="en-US" sz="2200"/>
              <a:t> data from curly to larry </a:t>
            </a:r>
            <a:r>
              <a:rPr lang="en-US" sz="1200"/>
              <a:t>(using op=/copycon,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55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class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Person() { </a:t>
            </a:r>
            <a:r>
              <a:rPr lang="en-US" sz="1600" dirty="0" err="1">
                <a:solidFill>
                  <a:srgbClr val="6600CC"/>
                </a:solidFill>
              </a:rPr>
              <a:t>myBook</a:t>
            </a:r>
            <a:r>
              <a:rPr lang="en-US" sz="1600" dirty="0">
                <a:solidFill>
                  <a:srgbClr val="6600CC"/>
                </a:solidFill>
              </a:rPr>
              <a:t> = new Book; </a:t>
            </a:r>
            <a:r>
              <a:rPr lang="en-US" sz="1600" dirty="0"/>
              <a:t>}	</a:t>
            </a:r>
            <a:r>
              <a:rPr lang="en-US" sz="1600" dirty="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 dirty="0"/>
              <a:t>  Person(</a:t>
            </a:r>
            <a:r>
              <a:rPr lang="en-US" sz="1600" dirty="0" err="1"/>
              <a:t>const</a:t>
            </a:r>
            <a:r>
              <a:rPr lang="en-US" sz="1600" dirty="0"/>
              <a:t> Person &amp;other);  </a:t>
            </a:r>
          </a:p>
          <a:p>
            <a:r>
              <a:rPr lang="en-US" sz="1600" dirty="0"/>
              <a:t>  Person&amp; operator=(</a:t>
            </a:r>
            <a:r>
              <a:rPr lang="en-US" sz="1600" dirty="0" err="1"/>
              <a:t>const</a:t>
            </a:r>
            <a:r>
              <a:rPr lang="en-US" sz="1600" dirty="0"/>
              <a:t> Person &amp;other);   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Book *</a:t>
            </a:r>
            <a:r>
              <a:rPr lang="en-US" sz="1600" dirty="0" err="1"/>
              <a:t>myBook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700" dirty="0"/>
          </a:p>
          <a:p>
            <a:r>
              <a:rPr lang="en-US" sz="1600" dirty="0"/>
              <a:t>class Student: public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Student(</a:t>
            </a:r>
            <a:r>
              <a:rPr lang="en-US" sz="1600" dirty="0" err="1"/>
              <a:t>const</a:t>
            </a:r>
            <a:r>
              <a:rPr lang="en-US" sz="1600" dirty="0"/>
              <a:t> Student &amp;other) </a:t>
            </a:r>
            <a:r>
              <a:rPr lang="en-US" sz="1600" dirty="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… // make a copy of other’s linked list of classes…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Student&amp; operator=(</a:t>
            </a:r>
            <a:r>
              <a:rPr lang="en-US" sz="1600" dirty="0" err="1"/>
              <a:t>const</a:t>
            </a:r>
            <a:r>
              <a:rPr lang="en-US" sz="1600" dirty="0"/>
              <a:t> Student &amp;other)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if (this == &amp;other) return *this;</a:t>
            </a:r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 dirty="0"/>
              <a:t>      … // free my classes and then allocate room for other’s list of classes</a:t>
            </a:r>
          </a:p>
          <a:p>
            <a:r>
              <a:rPr lang="en-US" sz="1600" dirty="0"/>
              <a:t>      return(*this);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LinkedList</a:t>
            </a:r>
            <a:r>
              <a:rPr lang="en-US" sz="1600" dirty="0"/>
              <a:t> *</a:t>
            </a:r>
            <a:r>
              <a:rPr lang="en-US" sz="1600" dirty="0" err="1"/>
              <a:t>myClasses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650958"/>
            <a:ext cx="8505825" cy="4105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56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r>
              <a:rPr lang="en-US"/>
              <a:t/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35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Extension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Extension </a:t>
            </a:r>
            <a:r>
              <a:rPr lang="en-US" dirty="0"/>
              <a:t>is when you </a:t>
            </a:r>
            <a:r>
              <a:rPr lang="en-US" dirty="0">
                <a:solidFill>
                  <a:schemeClr val="accent2"/>
                </a:solidFill>
              </a:rPr>
              <a:t>add new behaviors</a:t>
            </a:r>
            <a:r>
              <a:rPr lang="en-US" dirty="0"/>
              <a:t> (member functions)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or data</a:t>
            </a:r>
            <a:r>
              <a:rPr lang="en-US" dirty="0"/>
              <a:t> to a derived class that were not present in a base class.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brake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turn</a:t>
            </a:r>
            <a:r>
              <a:rPr lang="en-US" dirty="0"/>
              <a:t>(float angle)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 err="1">
                <a:solidFill>
                  <a:srgbClr val="FF3300"/>
                </a:solidFill>
              </a:rPr>
              <a:t>shootLaser</a:t>
            </a:r>
            <a:r>
              <a:rPr lang="en-US" dirty="0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Specialization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836930" y="5235099"/>
            <a:ext cx="7944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Specialization </a:t>
            </a:r>
            <a:r>
              <a:rPr lang="en-US" dirty="0"/>
              <a:t>is when you </a:t>
            </a:r>
            <a:r>
              <a:rPr lang="en-US" dirty="0">
                <a:solidFill>
                  <a:schemeClr val="accent2"/>
                </a:solidFill>
              </a:rPr>
              <a:t>redefine an existing behavior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from the </a:t>
            </a:r>
            <a:r>
              <a:rPr lang="en-US" dirty="0" smtClean="0"/>
              <a:t>base </a:t>
            </a:r>
            <a:r>
              <a:rPr lang="en-US" dirty="0"/>
              <a:t>class) with a new behavior (in your derived class).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 smtClean="0">
                <a:solidFill>
                  <a:srgbClr val="6600CC"/>
                </a:solidFill>
              </a:rPr>
              <a:t>addSpeed</a:t>
            </a:r>
            <a:r>
              <a:rPr lang="en-US" dirty="0" smtClean="0">
                <a:solidFill>
                  <a:srgbClr val="6600CC"/>
                </a:solidFill>
              </a:rPr>
              <a:t>(10);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 smtClean="0">
                <a:solidFill>
                  <a:srgbClr val="FF3300"/>
                </a:solidFill>
              </a:rPr>
              <a:t>addSpeed</a:t>
            </a:r>
            <a:r>
              <a:rPr lang="en-US" dirty="0" smtClean="0">
                <a:solidFill>
                  <a:srgbClr val="FF3300"/>
                </a:solidFill>
              </a:rPr>
              <a:t>(200);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904022" y="1884531"/>
            <a:ext cx="7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Reuse is when you </a:t>
            </a:r>
            <a:r>
              <a:rPr lang="en-US" dirty="0">
                <a:solidFill>
                  <a:schemeClr val="accent2"/>
                </a:solidFill>
              </a:rPr>
              <a:t>write code once</a:t>
            </a:r>
            <a:r>
              <a:rPr lang="en-US" dirty="0"/>
              <a:t> in a base class and reuse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same code </a:t>
            </a:r>
            <a:r>
              <a:rPr lang="en-US" dirty="0"/>
              <a:t>in your derived classes (to save time).</a:t>
            </a:r>
          </a:p>
          <a:p>
            <a:pPr algn="ctr"/>
            <a:endParaRPr lang="en-US" dirty="0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6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63214" y="3886200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Inheritance</a:t>
            </a:r>
            <a:r>
              <a:rPr lang="en-US" dirty="0"/>
              <a:t> is a technique that enables us to define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“subclass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/>
              <a:t>(like </a:t>
            </a:r>
            <a:r>
              <a:rPr lang="en-US" dirty="0" err="1"/>
              <a:t>ShieldedRobot</a:t>
            </a:r>
            <a:r>
              <a:rPr lang="en-US" dirty="0"/>
              <a:t>) and have it </a:t>
            </a:r>
            <a:r>
              <a:rPr lang="en-US" dirty="0">
                <a:solidFill>
                  <a:srgbClr val="6600CC"/>
                </a:solidFill>
              </a:rPr>
              <a:t>“inherit”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/>
              <a:t>of the functions and data of a </a:t>
            </a:r>
            <a:r>
              <a:rPr lang="en-US" dirty="0">
                <a:solidFill>
                  <a:schemeClr val="accent2"/>
                </a:solidFill>
              </a:rPr>
              <a:t>“superclass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/>
              <a:t>(like Robot).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9602" y="31242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That’s the idea behind </a:t>
            </a:r>
            <a:r>
              <a:rPr lang="en-US" dirty="0" smtClean="0">
                <a:solidFill>
                  <a:srgbClr val="FF3300"/>
                </a:solidFill>
              </a:rPr>
              <a:t>C++ inheritance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49" y="1041737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Wouldn’t it be nice if C++ would let us somehow </a:t>
            </a:r>
            <a:r>
              <a:rPr lang="en-US" dirty="0" smtClean="0">
                <a:solidFill>
                  <a:srgbClr val="6600CC"/>
                </a:solidFill>
              </a:rPr>
              <a:t>define 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a new class </a:t>
            </a:r>
            <a:r>
              <a:rPr lang="en-US" dirty="0" smtClean="0">
                <a:solidFill>
                  <a:schemeClr val="tx1"/>
                </a:solidFill>
              </a:rPr>
              <a:t>and have it </a:t>
            </a:r>
            <a:r>
              <a:rPr lang="en-US" dirty="0" smtClean="0">
                <a:solidFill>
                  <a:srgbClr val="6600CC"/>
                </a:solidFill>
              </a:rPr>
              <a:t>“inherit” all of the methods/data 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of an existing, related class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900" y="2219011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Then we wouldn’t need to rewrite/copy all that code from our first class into our second class!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5261329"/>
            <a:ext cx="6692005" cy="1485900"/>
            <a:chOff x="1524000" y="5261329"/>
            <a:chExt cx="6692005" cy="1485900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524000" y="5496448"/>
              <a:ext cx="52578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Among other things, this enables you to </a:t>
              </a:r>
              <a:r>
                <a:rPr lang="en-US" dirty="0" smtClean="0">
                  <a:solidFill>
                    <a:srgbClr val="6600CC"/>
                  </a:solidFill>
                </a:rPr>
                <a:t>eliminate duplicate code</a:t>
              </a:r>
              <a:r>
                <a:rPr lang="en-US" dirty="0" smtClean="0"/>
                <a:t>, which is a big </a:t>
              </a:r>
              <a:br>
                <a:rPr lang="en-US" dirty="0" smtClean="0"/>
              </a:br>
              <a:r>
                <a:rPr lang="en-US" dirty="0" smtClean="0">
                  <a:solidFill>
                    <a:srgbClr val="FF3300"/>
                  </a:solidFill>
                </a:rPr>
                <a:t>no-no</a:t>
              </a:r>
              <a:r>
                <a:rPr lang="en-US" dirty="0" smtClean="0"/>
                <a:t> in software engineering!</a:t>
              </a:r>
              <a:endParaRPr lang="en-US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5261329"/>
              <a:ext cx="120560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2" grpId="0"/>
      <p:bldP spid="1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7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Inheritance: How it Works</a:t>
            </a:r>
            <a:endParaRPr lang="en-US" sz="3600" dirty="0"/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386264"/>
            <a:chOff x="336" y="528"/>
            <a:chExt cx="2544" cy="27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69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 smtClean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b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</a:br>
              <a:endParaRPr lang="en-US" sz="12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920916"/>
            <a:ext cx="6049963" cy="3784600"/>
            <a:chOff x="820" y="1567"/>
            <a:chExt cx="3456" cy="238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3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905456" y="67993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90000"/>
                </a:solidFill>
              </a:rPr>
              <a:t>First you </a:t>
            </a:r>
            <a:r>
              <a:rPr lang="en-US" dirty="0">
                <a:solidFill>
                  <a:srgbClr val="990000"/>
                </a:solidFill>
              </a:rPr>
              <a:t>define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and </a:t>
            </a:r>
            <a:r>
              <a:rPr lang="en-US" dirty="0">
                <a:solidFill>
                  <a:srgbClr val="990000"/>
                </a:solidFill>
              </a:rPr>
              <a:t>implement all of its </a:t>
            </a:r>
            <a:r>
              <a:rPr lang="en-US" dirty="0" smtClean="0">
                <a:solidFill>
                  <a:srgbClr val="990000"/>
                </a:solidFill>
              </a:rPr>
              <a:t>member </a:t>
            </a:r>
            <a:r>
              <a:rPr lang="en-US" dirty="0">
                <a:solidFill>
                  <a:srgbClr val="990000"/>
                </a:solidFill>
              </a:rPr>
              <a:t>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905456" y="138970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Then you </a:t>
            </a:r>
            <a:r>
              <a:rPr lang="en-US" i="1" dirty="0">
                <a:solidFill>
                  <a:srgbClr val="006666"/>
                </a:solidFill>
              </a:rPr>
              <a:t>define</a:t>
            </a:r>
            <a:r>
              <a:rPr lang="en-US" dirty="0">
                <a:solidFill>
                  <a:srgbClr val="990000"/>
                </a:solidFill>
              </a:rPr>
              <a:t> your </a:t>
            </a:r>
            <a:r>
              <a:rPr lang="en-US" dirty="0">
                <a:solidFill>
                  <a:srgbClr val="6600CC"/>
                </a:solidFill>
              </a:rPr>
              <a:t>subclass,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explicitly basing it </a:t>
            </a:r>
            <a:r>
              <a:rPr lang="en-US" dirty="0">
                <a:solidFill>
                  <a:srgbClr val="990000"/>
                </a:solidFill>
              </a:rPr>
              <a:t>on the </a:t>
            </a:r>
            <a:r>
              <a:rPr lang="en-US" dirty="0" smtClean="0">
                <a:solidFill>
                  <a:srgbClr val="6600CC"/>
                </a:solidFill>
              </a:rPr>
              <a:t>superclass</a:t>
            </a:r>
            <a:r>
              <a:rPr lang="en-US" dirty="0" smtClean="0">
                <a:solidFill>
                  <a:srgbClr val="990000"/>
                </a:solidFill>
              </a:rPr>
              <a:t>…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316617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sz="9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 </a:t>
            </a:r>
          </a:p>
          <a:p>
            <a:endParaRPr lang="en-US" sz="11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2427" y="2895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rgbClr val="6600CC"/>
                </a:solidFill>
                <a:latin typeface="Courier New" pitchFamily="49" charset="0"/>
              </a:rPr>
              <a:t>is a kind of</a:t>
            </a:r>
            <a:r>
              <a:rPr lang="en-US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3320" y="2097592"/>
            <a:ext cx="5364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90000"/>
                </a:solidFill>
              </a:rPr>
              <a:t>Finally you add </a:t>
            </a:r>
            <a:r>
              <a:rPr lang="en-US" dirty="0" smtClean="0">
                <a:solidFill>
                  <a:srgbClr val="006666"/>
                </a:solidFill>
              </a:rPr>
              <a:t>new </a:t>
            </a:r>
            <a:r>
              <a:rPr lang="en-US" dirty="0">
                <a:solidFill>
                  <a:srgbClr val="990000"/>
                </a:solidFill>
              </a:rPr>
              <a:t>variables and </a:t>
            </a:r>
            <a:r>
              <a:rPr lang="en-US" dirty="0" smtClean="0">
                <a:solidFill>
                  <a:srgbClr val="990000"/>
                </a:solidFill>
              </a:rPr>
              <a:t/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member </a:t>
            </a:r>
            <a:r>
              <a:rPr lang="en-US" dirty="0">
                <a:solidFill>
                  <a:srgbClr val="990000"/>
                </a:solidFill>
              </a:rPr>
              <a:t>functions as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85" y="5334000"/>
            <a:ext cx="2805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Your </a:t>
            </a:r>
            <a:r>
              <a:rPr lang="en-US" dirty="0" smtClean="0">
                <a:solidFill>
                  <a:srgbClr val="6600CC"/>
                </a:solidFill>
              </a:rPr>
              <a:t>subclass</a:t>
            </a:r>
            <a:r>
              <a:rPr lang="en-US" dirty="0" smtClean="0"/>
              <a:t> can now</a:t>
            </a:r>
            <a:br>
              <a:rPr lang="en-US" dirty="0" smtClean="0"/>
            </a:br>
            <a:r>
              <a:rPr lang="en-US" dirty="0" smtClean="0"/>
              <a:t>do everything the </a:t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superclass</a:t>
            </a:r>
            <a:r>
              <a:rPr lang="en-US" dirty="0"/>
              <a:t> </a:t>
            </a:r>
            <a:r>
              <a:rPr lang="en-US" dirty="0" smtClean="0"/>
              <a:t>can do, </a:t>
            </a:r>
            <a:br>
              <a:rPr lang="en-US" dirty="0" smtClean="0"/>
            </a:br>
            <a:r>
              <a:rPr lang="en-US" dirty="0" smtClean="0"/>
              <a:t>and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9590" y="54102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390" y="600069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978275" y="3752532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can do everything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a Robot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can do,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054475" y="4335144"/>
            <a:ext cx="48783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getShield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() </a:t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{ return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; }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s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{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= s; }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962400" y="5814694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a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has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PLUS 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98925" y="6055994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34747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49255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1295400" y="5090794"/>
            <a:ext cx="3838575" cy="1447800"/>
          </a:xfrm>
          <a:prstGeom prst="wedgeRoundRectCallout">
            <a:avLst>
              <a:gd name="adj1" fmla="val 103804"/>
              <a:gd name="adj2" fmla="val -18086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You explicitly tell C++ that your </a:t>
            </a:r>
            <a:r>
              <a:rPr lang="en-US" dirty="0" smtClean="0">
                <a:solidFill>
                  <a:srgbClr val="FF0000"/>
                </a:solidFill>
              </a:rPr>
              <a:t>new class </a:t>
            </a:r>
            <a:r>
              <a:rPr lang="en-US" dirty="0" smtClean="0"/>
              <a:t>is based on an </a:t>
            </a:r>
            <a:r>
              <a:rPr lang="en-US" dirty="0" smtClean="0">
                <a:solidFill>
                  <a:srgbClr val="FF0000"/>
                </a:solidFill>
              </a:rPr>
              <a:t>existing class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/>
      <p:bldP spid="331797" grpId="0"/>
      <p:bldP spid="2" grpId="0"/>
      <p:bldP spid="3" grpId="0"/>
      <p:bldP spid="4" grpId="0"/>
      <p:bldP spid="5" grpId="0"/>
      <p:bldP spid="26" grpId="0"/>
      <p:bldP spid="27" grpId="0" uiExpand="1" build="p"/>
      <p:bldP spid="28" grpId="0"/>
      <p:bldP spid="29" grpId="0"/>
      <p:bldP spid="11" grpId="0" uiExpand="1" build="p"/>
      <p:bldP spid="13" grpId="0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8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24326"/>
            <a:chOff x="336" y="528"/>
            <a:chExt cx="2544" cy="2598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getX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170363"/>
            <a:chOff x="820" y="1567"/>
            <a:chExt cx="3456" cy="2627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i="1" u="sng" dirty="0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everything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Robot does,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plus: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 dirty="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s)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s; }</a:t>
              </a:r>
            </a:p>
            <a:p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endParaRPr lang="en-US" sz="12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x,y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PLUS a</a:t>
              </a:r>
            </a:p>
            <a:p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803973" cy="17543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ShieldedRobot</a:t>
            </a:r>
            <a:r>
              <a:rPr lang="en-US" sz="1800" b="1" dirty="0">
                <a:latin typeface="Courier New" pitchFamily="49" charset="0"/>
              </a:rPr>
              <a:t> r;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r.setX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r.setShield</a:t>
            </a:r>
            <a:r>
              <a:rPr lang="en-US" sz="1800" b="1" dirty="0" smtClean="0">
                <a:latin typeface="Courier New" pitchFamily="49" charset="0"/>
              </a:rPr>
              <a:t>(10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r>
              <a:rPr lang="en-US" sz="1800" b="1" dirty="0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76200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059992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527240" y="2092867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9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“Is a” vs. “Has a”</a:t>
            </a:r>
            <a:endParaRPr lang="en-US" sz="3600" dirty="0"/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" y="816114"/>
            <a:ext cx="883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“A </a:t>
            </a:r>
            <a:r>
              <a:rPr lang="en-US" dirty="0">
                <a:solidFill>
                  <a:srgbClr val="FF3300"/>
                </a:solidFill>
              </a:rPr>
              <a:t>Student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</a:t>
            </a:r>
            <a:r>
              <a:rPr lang="en-US" i="1" u="sng" dirty="0" smtClean="0">
                <a:solidFill>
                  <a:srgbClr val="006666"/>
                </a:solidFill>
              </a:rPr>
              <a:t>a type of</a:t>
            </a:r>
            <a:r>
              <a:rPr lang="en-US" i="1" dirty="0" smtClean="0">
                <a:solidFill>
                  <a:srgbClr val="006666"/>
                </a:solidFill>
              </a:rPr>
              <a:t>  </a:t>
            </a:r>
            <a:r>
              <a:rPr lang="en-US" dirty="0">
                <a:solidFill>
                  <a:srgbClr val="FF3300"/>
                </a:solidFill>
              </a:rPr>
              <a:t>P</a:t>
            </a:r>
            <a:r>
              <a:rPr lang="en-US" dirty="0" smtClean="0">
                <a:solidFill>
                  <a:srgbClr val="FF3300"/>
                </a:solidFill>
              </a:rPr>
              <a:t>erson</a:t>
            </a:r>
            <a:r>
              <a:rPr lang="en-US" dirty="0" smtClean="0"/>
              <a:t> </a:t>
            </a:r>
            <a:r>
              <a:rPr lang="en-US" dirty="0"/>
              <a:t>(plus an ID</a:t>
            </a:r>
            <a:r>
              <a:rPr lang="en-US" dirty="0" smtClean="0"/>
              <a:t>#, GPA, etc.).” </a:t>
            </a:r>
            <a:endParaRPr lang="en-US" dirty="0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Any time we have such a relationship: “</a:t>
            </a:r>
            <a:r>
              <a:rPr lang="en-US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C</a:t>
            </a:r>
            <a:r>
              <a:rPr lang="en-US" dirty="0">
                <a:solidFill>
                  <a:srgbClr val="6600CC"/>
                </a:solidFill>
              </a:rPr>
              <a:t>++ inheritance </a:t>
            </a:r>
            <a:r>
              <a:rPr lang="en-US" dirty="0"/>
              <a:t>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04614"/>
            <a:ext cx="4833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contrast, consider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Person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A person </a:t>
            </a:r>
            <a:r>
              <a:rPr lang="en-US" i="1" u="sng" dirty="0">
                <a:solidFill>
                  <a:srgbClr val="006666"/>
                </a:solidFill>
              </a:rPr>
              <a:t>has a</a:t>
            </a:r>
            <a:r>
              <a:rPr lang="en-US" i="1" dirty="0"/>
              <a:t> </a:t>
            </a:r>
            <a:r>
              <a:rPr lang="en-US" dirty="0"/>
              <a:t>name,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wouldn’t</a:t>
            </a:r>
            <a:r>
              <a:rPr lang="en-US" dirty="0"/>
              <a:t> say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</a:t>
            </a:r>
            <a:r>
              <a:rPr lang="en-US" i="1" u="sng" dirty="0" smtClean="0">
                <a:solidFill>
                  <a:srgbClr val="006666"/>
                </a:solidFill>
              </a:rPr>
              <a:t>a type of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.”</a:t>
            </a:r>
          </a:p>
          <a:p>
            <a:pPr algn="ctr"/>
            <a:endParaRPr lang="en-US" sz="1600" dirty="0"/>
          </a:p>
          <a:p>
            <a:pPr algn="ctr"/>
            <a:r>
              <a:rPr lang="en-US" dirty="0" smtClean="0"/>
              <a:t>In this case, you’d simply make </a:t>
            </a:r>
            <a:br>
              <a:rPr lang="en-US" dirty="0" smtClean="0"/>
            </a:br>
            <a:r>
              <a:rPr lang="en-US" dirty="0" smtClean="0"/>
              <a:t>the name a member variable.</a:t>
            </a:r>
            <a:endParaRPr lang="en-US" dirty="0"/>
          </a:p>
          <a:p>
            <a:pPr algn="ctr"/>
            <a:endParaRPr lang="en-US" sz="1600" dirty="0"/>
          </a:p>
          <a:p>
            <a:pPr algn="ctr"/>
            <a:r>
              <a:rPr lang="en-US" dirty="0"/>
              <a:t>See the difference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6666"/>
                </a:solidFill>
              </a:rPr>
              <a:t>Student </a:t>
            </a:r>
            <a:r>
              <a:rPr lang="en-US" dirty="0">
                <a:solidFill>
                  <a:srgbClr val="006666"/>
                </a:solidFill>
              </a:rPr>
              <a:t>&amp; Person </a:t>
            </a:r>
            <a:r>
              <a:rPr lang="en-US" dirty="0"/>
              <a:t>vs</a:t>
            </a:r>
            <a:r>
              <a:rPr lang="en-US" dirty="0" smtClean="0"/>
              <a:t>.  </a:t>
            </a:r>
            <a:r>
              <a:rPr lang="en-US" dirty="0">
                <a:solidFill>
                  <a:srgbClr val="990000"/>
                </a:solidFill>
              </a:rPr>
              <a:t>Person &amp; name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124200"/>
            <a:ext cx="3886200" cy="3692525"/>
            <a:chOff x="152400" y="3124200"/>
            <a:chExt cx="3886200" cy="369252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152400" y="3127375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3870325" cy="366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14478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“A </a:t>
            </a:r>
            <a:r>
              <a:rPr lang="en-US" dirty="0" err="1">
                <a:solidFill>
                  <a:srgbClr val="FF3300"/>
                </a:solidFill>
              </a:rPr>
              <a:t>ShieldedRobot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plus a shield strength, </a:t>
            </a:r>
            <a:r>
              <a:rPr lang="en-US" dirty="0" smtClean="0"/>
              <a:t>etc.).”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5867400"/>
            <a:ext cx="2286000" cy="3048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 uiExpand="1" build="p" autoUpdateAnimBg="0"/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60402</TotalTime>
  <Words>6110</Words>
  <Application>Microsoft Office PowerPoint</Application>
  <PresentationFormat>On-screen Show (4:3)</PresentationFormat>
  <Paragraphs>2060</Paragraphs>
  <Slides>56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Lecture #6</vt:lpstr>
      <vt:lpstr>Inheritance</vt:lpstr>
      <vt:lpstr>Inheritance</vt:lpstr>
      <vt:lpstr>Inheritance</vt:lpstr>
      <vt:lpstr>Inheritance</vt:lpstr>
      <vt:lpstr>Inheritance</vt:lpstr>
      <vt:lpstr>Inheritance: How it Works</vt:lpstr>
      <vt:lpstr>Inheritance</vt:lpstr>
      <vt:lpstr>“Is a” vs. “Has a”</vt:lpstr>
      <vt:lpstr>Inheritance</vt:lpstr>
      <vt:lpstr>Inheritance: Terminology</vt:lpstr>
      <vt:lpstr>Inheritance</vt:lpstr>
      <vt:lpstr>Proper Inheritance Syntax</vt:lpstr>
      <vt:lpstr>The Three Uses of Inheritance</vt:lpstr>
      <vt:lpstr>Inheritance: Reuse</vt:lpstr>
      <vt:lpstr>PowerPoint Presentation</vt:lpstr>
      <vt:lpstr>PowerPoint Presentation</vt:lpstr>
      <vt:lpstr>Reuse Summary </vt:lpstr>
      <vt:lpstr>The Three Uses of Inheritance</vt:lpstr>
      <vt:lpstr>Inheritance: Extension</vt:lpstr>
      <vt:lpstr>The Three Uses of Inheritance</vt:lpstr>
      <vt:lpstr>Inheritance: Specialization/Overriding</vt:lpstr>
      <vt:lpstr>Inheritance: Specialization/Overriding</vt:lpstr>
      <vt:lpstr>Inheritance: Specialization/Overriding</vt:lpstr>
      <vt:lpstr>Specialization: When to Use Virtual</vt:lpstr>
      <vt:lpstr>Specialization: Method Visibility</vt:lpstr>
      <vt:lpstr>Specialization: Reuse of Hidden Base-class Methods</vt:lpstr>
      <vt:lpstr>Specialization: Reuse of Hidden Base-class Methods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3871</cp:revision>
  <dcterms:created xsi:type="dcterms:W3CDTF">2002-10-09T05:27:34Z</dcterms:created>
  <dcterms:modified xsi:type="dcterms:W3CDTF">2015-02-03T05:28:26Z</dcterms:modified>
</cp:coreProperties>
</file>