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303" r:id="rId2"/>
    <p:sldId id="389" r:id="rId3"/>
    <p:sldId id="517" r:id="rId4"/>
    <p:sldId id="445" r:id="rId5"/>
    <p:sldId id="446" r:id="rId6"/>
    <p:sldId id="447" r:id="rId7"/>
    <p:sldId id="448" r:id="rId8"/>
    <p:sldId id="449" r:id="rId9"/>
    <p:sldId id="394" r:id="rId10"/>
    <p:sldId id="395" r:id="rId11"/>
    <p:sldId id="396" r:id="rId12"/>
    <p:sldId id="397" r:id="rId13"/>
    <p:sldId id="495" r:id="rId14"/>
    <p:sldId id="398" r:id="rId15"/>
    <p:sldId id="511" r:id="rId16"/>
    <p:sldId id="512" r:id="rId17"/>
    <p:sldId id="513" r:id="rId18"/>
    <p:sldId id="514" r:id="rId19"/>
    <p:sldId id="515" r:id="rId20"/>
    <p:sldId id="516" r:id="rId21"/>
    <p:sldId id="454" r:id="rId22"/>
    <p:sldId id="461" r:id="rId23"/>
    <p:sldId id="455" r:id="rId24"/>
    <p:sldId id="459" r:id="rId25"/>
    <p:sldId id="456" r:id="rId26"/>
    <p:sldId id="457" r:id="rId27"/>
    <p:sldId id="460" r:id="rId28"/>
    <p:sldId id="497" r:id="rId29"/>
    <p:sldId id="401" r:id="rId30"/>
    <p:sldId id="462" r:id="rId31"/>
    <p:sldId id="466" r:id="rId32"/>
    <p:sldId id="467" r:id="rId33"/>
    <p:sldId id="468" r:id="rId34"/>
    <p:sldId id="469" r:id="rId35"/>
    <p:sldId id="526" r:id="rId36"/>
    <p:sldId id="528" r:id="rId37"/>
    <p:sldId id="530" r:id="rId38"/>
    <p:sldId id="470" r:id="rId39"/>
    <p:sldId id="498" r:id="rId40"/>
    <p:sldId id="477" r:id="rId41"/>
    <p:sldId id="501" r:id="rId42"/>
    <p:sldId id="519" r:id="rId43"/>
    <p:sldId id="502" r:id="rId44"/>
    <p:sldId id="503" r:id="rId45"/>
    <p:sldId id="504" r:id="rId46"/>
    <p:sldId id="505" r:id="rId47"/>
    <p:sldId id="476" r:id="rId48"/>
    <p:sldId id="479" r:id="rId49"/>
    <p:sldId id="480" r:id="rId50"/>
    <p:sldId id="481" r:id="rId51"/>
    <p:sldId id="482" r:id="rId52"/>
    <p:sldId id="483" r:id="rId53"/>
    <p:sldId id="499" r:id="rId54"/>
    <p:sldId id="412" r:id="rId55"/>
    <p:sldId id="506" r:id="rId56"/>
    <p:sldId id="507" r:id="rId57"/>
    <p:sldId id="508" r:id="rId58"/>
    <p:sldId id="509" r:id="rId59"/>
    <p:sldId id="531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96" r:id="rId69"/>
    <p:sldId id="424" r:id="rId70"/>
    <p:sldId id="532" r:id="rId71"/>
    <p:sldId id="533" r:id="rId72"/>
    <p:sldId id="534" r:id="rId73"/>
    <p:sldId id="542" r:id="rId74"/>
    <p:sldId id="543" r:id="rId75"/>
    <p:sldId id="544" r:id="rId76"/>
    <p:sldId id="545" r:id="rId77"/>
    <p:sldId id="546" r:id="rId78"/>
    <p:sldId id="547" r:id="rId79"/>
    <p:sldId id="548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8" r:id="rId95"/>
    <p:sldId id="453" r:id="rId96"/>
    <p:sldId id="450" r:id="rId97"/>
    <p:sldId id="451" r:id="rId98"/>
    <p:sldId id="452" r:id="rId99"/>
    <p:sldId id="473" r:id="rId100"/>
    <p:sldId id="474" r:id="rId101"/>
    <p:sldId id="475" r:id="rId102"/>
    <p:sldId id="487" r:id="rId103"/>
    <p:sldId id="488" r:id="rId104"/>
    <p:sldId id="489" r:id="rId105"/>
    <p:sldId id="490" r:id="rId106"/>
    <p:sldId id="520" r:id="rId107"/>
    <p:sldId id="521" r:id="rId108"/>
    <p:sldId id="522" r:id="rId10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0000"/>
    <a:srgbClr val="F9D0C3"/>
    <a:srgbClr val="6600CC"/>
    <a:srgbClr val="FCEFDC"/>
    <a:srgbClr val="FFFFFF"/>
    <a:srgbClr val="FFFFDD"/>
    <a:srgbClr val="FFFF99"/>
    <a:srgbClr val="FFFFEB"/>
    <a:srgbClr val="FB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0" autoAdjust="0"/>
    <p:restoredTop sz="95755" autoAdjust="0"/>
  </p:normalViewPr>
  <p:slideViewPr>
    <p:cSldViewPr snapToGrid="0">
      <p:cViewPr varScale="1">
        <p:scale>
          <a:sx n="105" d="100"/>
          <a:sy n="105" d="100"/>
        </p:scale>
        <p:origin x="-12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5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64A536-1894-48BC-B9E9-5FEC800C1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9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9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BAA8AB0-F8AC-423F-A223-E73E3D0ED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ECC0D-9434-43DE-BE5F-28C4C986B7A3}" type="slidenum">
              <a:rPr lang="en-US"/>
              <a:pPr/>
              <a:t>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C90B8-3FC9-47E4-BC49-5CA8270A96FB}" type="slidenum">
              <a:rPr lang="en-US"/>
              <a:pPr/>
              <a:t>10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7A11B-62A9-40F0-9897-520598A40915}" type="slidenum">
              <a:rPr lang="en-US"/>
              <a:pPr/>
              <a:t>101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9413-9231-416A-B4F6-56CEA1F3A32E}" type="slidenum">
              <a:rPr lang="en-US"/>
              <a:pPr/>
              <a:t>102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A263B-CEB4-49AC-A873-19FE6C4C1EE4}" type="slidenum">
              <a:rPr lang="en-US"/>
              <a:pPr/>
              <a:t>103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5A2CD-C3D0-423D-806D-59AF5AB140B5}" type="slidenum">
              <a:rPr lang="en-US"/>
              <a:pPr/>
              <a:t>104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ACE4-031B-4108-8066-2EB87729E68C}" type="slidenum">
              <a:rPr lang="en-US"/>
              <a:pPr/>
              <a:t>105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81D0C-9D76-498C-B8DF-3B4FF4956A3C}" type="slidenum">
              <a:rPr lang="en-US"/>
              <a:pPr/>
              <a:t>106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F2B8E-A52B-4CC7-AE1D-5B19E0CBF8B6}" type="slidenum">
              <a:rPr lang="en-US"/>
              <a:pPr/>
              <a:t>107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F9E3-F992-44EE-8BD0-E3CE23E2032D}" type="slidenum">
              <a:rPr lang="en-US"/>
              <a:pPr/>
              <a:t>108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ADED1-35E2-45B7-93A4-6050F2F96086}" type="slidenum">
              <a:rPr lang="en-US"/>
              <a:pPr/>
              <a:t>11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A24C7-BFA4-4038-AF4A-6A30B3AA18C0}" type="slidenum">
              <a:rPr lang="en-US"/>
              <a:pPr/>
              <a:t>12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B0B50-3FC6-47EE-9E8B-BD8D204A44F1}" type="slidenum">
              <a:rPr lang="en-US"/>
              <a:pPr/>
              <a:t>13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A748-F987-4A68-9867-CD2C43B574C2}" type="slidenum">
              <a:rPr lang="en-US"/>
              <a:pPr/>
              <a:t>14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A15E6-989B-4026-8591-9362FB80D7D6}" type="slidenum">
              <a:rPr lang="en-US"/>
              <a:pPr/>
              <a:t>15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8F854-502D-45D7-9E53-F158CF4A6C1D}" type="slidenum">
              <a:rPr lang="en-US"/>
              <a:pPr/>
              <a:t>16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2BB21-4759-4BB5-A039-78C66C9CCF3A}" type="slidenum">
              <a:rPr lang="en-US"/>
              <a:pPr/>
              <a:t>17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6F16E-C28A-4E12-9511-D7C8772082DE}" type="slidenum">
              <a:rPr lang="en-US"/>
              <a:pPr/>
              <a:t>18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61973-C2DA-4872-B9A9-274E5A29B7A4}" type="slidenum">
              <a:rPr lang="en-US"/>
              <a:pPr/>
              <a:t>19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4C880-7EEE-4E6C-989D-93ACD75E291E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A2187-C7C3-49F7-8FDD-B6400A2482D5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3 1 0 1 2 3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C5578-13C8-4EB7-BF14-FBF22FE2B777}" type="slidenum">
              <a:rPr lang="en-US"/>
              <a:pPr/>
              <a:t>21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3B489-97B9-4E4C-8EBF-FE9B510A8A8E}" type="slidenum">
              <a:rPr lang="en-US"/>
              <a:pPr/>
              <a:t>22</a:t>
            </a:fld>
            <a:endParaRPr 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33CF-80AD-4CAB-8679-6D114FBDB6EF}" type="slidenum">
              <a:rPr lang="en-US"/>
              <a:pPr/>
              <a:t>23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19221-DBAA-4EDC-B1B3-A04A255CE0A4}" type="slidenum">
              <a:rPr lang="en-US"/>
              <a:pPr/>
              <a:t>24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D240B-E48C-42BD-977B-E1029F650330}" type="slidenum">
              <a:rPr lang="en-US"/>
              <a:pPr/>
              <a:t>25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1B43-9C6B-4381-874D-59BD232F8ED4}" type="slidenum">
              <a:rPr lang="en-US"/>
              <a:pPr/>
              <a:t>26</a:t>
            </a:fld>
            <a:endParaRPr 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5C33E-B848-430D-B912-60D3183514DE}" type="slidenum">
              <a:rPr lang="en-US"/>
              <a:pPr/>
              <a:t>27</a:t>
            </a:fld>
            <a:endParaRPr 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DD97E-3C6D-486A-845E-05B682CDB971}" type="slidenum">
              <a:rPr lang="en-US"/>
              <a:pPr/>
              <a:t>28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5EA25-F1E6-43DC-B1A1-BEC4B90B8E84}" type="slidenum">
              <a:rPr lang="en-US"/>
              <a:pPr/>
              <a:t>29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D6D1E-062B-4850-97EB-02CEEBF58938}" type="slidenum">
              <a:rPr lang="en-US"/>
              <a:pPr/>
              <a:t>3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F3DFB-C3AE-4327-9B7F-6E021725C13D}" type="slidenum">
              <a:rPr lang="en-US"/>
              <a:pPr/>
              <a:t>30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F98BB-F902-4A92-A96D-57C9DBEDC644}" type="slidenum">
              <a:rPr lang="en-US"/>
              <a:pPr/>
              <a:t>31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83165-F7CC-4D6C-A1B6-C855A7A7B923}" type="slidenum">
              <a:rPr lang="en-US"/>
              <a:pPr/>
              <a:t>32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0BCAE-5953-42D1-B2BD-0A819BB8AF50}" type="slidenum">
              <a:rPr lang="en-US"/>
              <a:pPr/>
              <a:t>33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34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35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36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37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AA6FD-0DBA-4CF0-AAD3-FF17AED7C69A}" type="slidenum">
              <a:rPr lang="en-US"/>
              <a:pPr/>
              <a:t>38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AA048-FD62-4689-A983-6394E496BEF1}" type="slidenum">
              <a:rPr lang="en-US"/>
              <a:pPr/>
              <a:t>39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D9A4D-D22F-45AE-BFA4-AF60B0F1D99C}" type="slidenum">
              <a:rPr lang="en-US"/>
              <a:pPr/>
              <a:t>4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F9E3-F992-44EE-8BD0-E3CE23E2032D}" type="slidenum">
              <a:rPr lang="en-US"/>
              <a:pPr/>
              <a:t>40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E97B2-0E1B-4281-9674-AA3AADAC8439}" type="slidenum">
              <a:rPr lang="en-US"/>
              <a:pPr/>
              <a:t>41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6D24A-FA2C-45DD-8E5F-FEBF57599D86}" type="slidenum">
              <a:rPr lang="en-US"/>
              <a:pPr/>
              <a:t>42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BDFA7-7706-418A-8749-035B42D3B0F5}" type="slidenum">
              <a:rPr lang="en-US"/>
              <a:pPr/>
              <a:t>43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A0D58-51CF-47A0-BFAD-4B49B67EF9D8}" type="slidenum">
              <a:rPr lang="en-US"/>
              <a:pPr/>
              <a:t>44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4BFB3-0A53-4FB4-A2EF-F9558BA7842F}" type="slidenum">
              <a:rPr lang="en-US"/>
              <a:pPr/>
              <a:t>45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A40E7-6CEB-466F-ABC2-556680BBD576}" type="slidenum">
              <a:rPr lang="en-US"/>
              <a:pPr/>
              <a:t>46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161B0-0192-4995-9F03-1FA24AA4A029}" type="slidenum">
              <a:rPr lang="en-US"/>
              <a:pPr/>
              <a:t>47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4B3A-8E76-4792-A2FE-5B5C7C13FB47}" type="slidenum">
              <a:rPr lang="en-US"/>
              <a:pPr/>
              <a:t>48</a:t>
            </a:fld>
            <a:endParaRPr 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01563-EE81-472A-A882-745E0CE2692D}" type="slidenum">
              <a:rPr lang="en-US"/>
              <a:pPr/>
              <a:t>49</a:t>
            </a:fld>
            <a:endParaRPr 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6EF08-4750-402D-9A1E-9B901EF3A21F}" type="slidenum">
              <a:rPr lang="en-US"/>
              <a:pPr/>
              <a:t>5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3B9F4-4F2C-4944-9809-DEEBF618910C}" type="slidenum">
              <a:rPr lang="en-US"/>
              <a:pPr/>
              <a:t>50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D8F83-9925-48DD-A4CF-82592D722408}" type="slidenum">
              <a:rPr lang="en-US"/>
              <a:pPr/>
              <a:t>51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184E-5FD4-4AF6-9E69-BBCA28C398B9}" type="slidenum">
              <a:rPr lang="en-US"/>
              <a:pPr/>
              <a:t>52</a:t>
            </a:fld>
            <a:endParaRPr 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329F7-69CA-43E5-AE31-5E777F840D11}" type="slidenum">
              <a:rPr lang="en-US"/>
              <a:pPr/>
              <a:t>53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D5B-1957-4EE6-AE19-B35162C3ACDC}" type="slidenum">
              <a:rPr lang="en-US"/>
              <a:pPr/>
              <a:t>54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FDF7C-EF57-42D1-98C8-51F79DD6BF6B}" type="slidenum">
              <a:rPr lang="en-US"/>
              <a:pPr/>
              <a:t>55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2B886-B7D8-420E-ADF7-21A07D66FB98}" type="slidenum">
              <a:rPr lang="en-US"/>
              <a:pPr/>
              <a:t>56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9427A-9C4F-4F42-BCB5-B99AC8EF2304}" type="slidenum">
              <a:rPr lang="en-US"/>
              <a:pPr/>
              <a:t>57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1D7C8-60F4-441E-BF5E-50356A89D513}" type="slidenum">
              <a:rPr lang="en-US"/>
              <a:pPr/>
              <a:t>58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528F6-DD5B-4B5B-91C6-0A1694926BFA}" type="slidenum">
              <a:rPr lang="en-US"/>
              <a:pPr/>
              <a:t>60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6D7C3-3E05-4CEC-92F1-6D42399482EA}" type="slidenum">
              <a:rPr lang="en-US"/>
              <a:pPr/>
              <a:t>6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34F19-F388-413E-BD19-64FF021045E9}" type="slidenum">
              <a:rPr lang="en-US"/>
              <a:pPr/>
              <a:t>61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A4FD1-2F6B-4A1F-AA0B-C7866901FEAB}" type="slidenum">
              <a:rPr lang="en-US"/>
              <a:pPr/>
              <a:t>62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7C5A3-1A15-47E0-BF54-26E28B821F32}" type="slidenum">
              <a:rPr lang="en-US"/>
              <a:pPr/>
              <a:t>63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C16B7-CFEA-4826-AFE7-268333AFF088}" type="slidenum">
              <a:rPr lang="en-US"/>
              <a:pPr/>
              <a:t>64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0DEB4-47D9-48A3-8D08-9FE3CDB81405}" type="slidenum">
              <a:rPr lang="en-US"/>
              <a:pPr/>
              <a:t>65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07DA-4667-4ADC-A478-C15AC35B52E8}" type="slidenum">
              <a:rPr lang="en-US"/>
              <a:pPr/>
              <a:t>66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C1716-0E08-4E64-8E18-3FE092E61631}" type="slidenum">
              <a:rPr lang="en-US"/>
              <a:pPr/>
              <a:t>67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270FB-DEF1-410C-8032-A0C60CF17AB0}" type="slidenum">
              <a:rPr lang="en-US"/>
              <a:pPr/>
              <a:t>68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39A1-F1CE-450C-902A-DEE850D156A6}" type="slidenum">
              <a:rPr lang="en-US"/>
              <a:pPr/>
              <a:t>69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5374A-E61D-4C07-BF8B-5EC83C1033B7}" type="slidenum">
              <a:rPr lang="en-US"/>
              <a:pPr/>
              <a:t>70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35C53-9D4A-483B-A42F-C1A7E13E775F}" type="slidenum">
              <a:rPr lang="en-US"/>
              <a:pPr/>
              <a:t>7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49715-9ED6-4395-B8CC-C99822C5188E}" type="slidenum">
              <a:rPr lang="en-US"/>
              <a:pPr/>
              <a:t>71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F248-D653-4B12-A666-13DF3F6BDF34}" type="slidenum">
              <a:rPr lang="en-US"/>
              <a:pPr/>
              <a:t>72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77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78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106E-3BA2-497E-8D0A-52E93B6C643F}" type="slidenum">
              <a:rPr lang="en-US"/>
              <a:pPr/>
              <a:t>80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A5FBE-DEC5-4125-ABE0-CBDCD3959680}" type="slidenum">
              <a:rPr lang="en-US"/>
              <a:pPr/>
              <a:t>8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2F77E-4F06-4459-9DBC-3F0F6FD54DFC}" type="slidenum">
              <a:rPr lang="en-US"/>
              <a:pPr/>
              <a:t>81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BAC30-B4FF-4FFC-831B-46BA032B1013}" type="slidenum">
              <a:rPr lang="en-US"/>
              <a:pPr/>
              <a:t>82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B941-2E6F-499A-9999-AE5FF622451C}" type="slidenum">
              <a:rPr lang="en-US"/>
              <a:pPr/>
              <a:t>83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76925-81F7-4C08-A6A0-69B82A0DB979}" type="slidenum">
              <a:rPr lang="en-US"/>
              <a:pPr/>
              <a:t>84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41D63-A099-42F7-8D7A-9019CE6827E1}" type="slidenum">
              <a:rPr lang="en-US"/>
              <a:pPr/>
              <a:t>85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16B78-09DC-4C33-A140-DE3EED9993D4}" type="slidenum">
              <a:rPr lang="en-US"/>
              <a:pPr/>
              <a:t>86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98765-EE16-463B-AB5E-E96DA204DCF2}" type="slidenum">
              <a:rPr lang="en-US"/>
              <a:pPr/>
              <a:t>87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948E7-CFCD-4E5B-B42A-8AE1BEE4777B}" type="slidenum">
              <a:rPr lang="en-US"/>
              <a:pPr/>
              <a:t>88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E5888-A3BF-4DDB-B7CF-E54D6F00DB27}" type="slidenum">
              <a:rPr lang="en-US"/>
              <a:pPr/>
              <a:t>89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E76A-D594-4EC4-8C6A-830C42F8DF82}" type="slidenum">
              <a:rPr lang="en-US"/>
              <a:pPr/>
              <a:t>90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88E4B-B5F9-45DE-AF81-DD084FE69DD1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6DEBD-D159-4ED9-A049-318CB3606BA1}" type="slidenum">
              <a:rPr lang="en-US"/>
              <a:pPr/>
              <a:t>91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D88FD-CAC3-408E-AB79-15371A5C4FE3}" type="slidenum">
              <a:rPr lang="en-US"/>
              <a:pPr/>
              <a:t>92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01A9B-D0AF-4845-B4A4-E4AEBBC55F17}" type="slidenum">
              <a:rPr lang="en-US"/>
              <a:pPr/>
              <a:t>93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FE1EE-7A7B-4036-88CC-3235380A3090}" type="slidenum">
              <a:rPr lang="en-US"/>
              <a:pPr/>
              <a:t>94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3BD71-701E-45D1-8FE1-520B253CC51F}" type="slidenum">
              <a:rPr lang="en-US"/>
              <a:pPr/>
              <a:t>95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1B28A-90D2-45A3-B012-19C07E135E38}" type="slidenum">
              <a:rPr lang="en-US"/>
              <a:pPr/>
              <a:t>96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40E8-4E74-4FCF-9369-18D81E1C58B4}" type="slidenum">
              <a:rPr lang="en-US"/>
              <a:pPr/>
              <a:t>97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23FDD-DE3C-4AEE-A733-EC380CE7A726}" type="slidenum">
              <a:rPr lang="en-US"/>
              <a:pPr/>
              <a:t>98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6ABE2-470C-4953-AF25-0EFF89A41BC7}" type="slidenum">
              <a:rPr lang="en-US"/>
              <a:pPr/>
              <a:t>99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038D3-BC31-4264-BD86-997A5B7D0C23}" type="slidenum">
              <a:rPr lang="en-US"/>
              <a:pPr/>
              <a:t>100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7D95C-7847-4CF6-99B0-AA3419FBF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341B-4A81-4B1D-BFD5-0481E3A80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D790B-AC0B-48D7-883E-7D81A51FC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52575" y="-571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426689-5FA1-4EA3-8431-E426076D9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9936D-5924-4585-BBD1-B64FFC545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A3AB-3E90-4EF1-84DD-54797306E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AD066-D8CA-413A-8BE1-68186CA7A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E4EC-3E29-47E2-AA83-D4F5E739D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64D-15A7-442B-BD39-3D70F08789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3350C-CCD3-4359-A211-F079744A7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F0091-204A-483F-ADDA-CF04BE16E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E4D-C73E-489B-A8C3-330130557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078152F-8178-4BFD-AD9A-59A9092D97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54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g"/><Relationship Id="rId12" Type="http://schemas.openxmlformats.org/officeDocument/2006/relationships/image" Target="../media/image9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8.png"/><Relationship Id="rId10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8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EF4E-1EAF-46B4-B55D-3E0178E9785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85850"/>
            <a:ext cx="7480300" cy="1276350"/>
          </a:xfrm>
        </p:spPr>
        <p:txBody>
          <a:bodyPr/>
          <a:lstStyle/>
          <a:p>
            <a:r>
              <a:rPr lang="en-US" sz="2400"/>
              <a:t>Recursion</a:t>
            </a:r>
          </a:p>
          <a:p>
            <a:r>
              <a:rPr lang="en-US" sz="2400"/>
              <a:t>How to </a:t>
            </a:r>
            <a:r>
              <a:rPr lang="en-US" sz="2400" i="1">
                <a:solidFill>
                  <a:schemeClr val="accent2"/>
                </a:solidFill>
              </a:rPr>
              <a:t>design</a:t>
            </a:r>
            <a:r>
              <a:rPr lang="en-US" sz="2400"/>
              <a:t> an Object </a:t>
            </a:r>
            <a:br>
              <a:rPr lang="en-US" sz="2400"/>
            </a:br>
            <a:r>
              <a:rPr lang="en-US" sz="2400"/>
              <a:t>Oriented program</a:t>
            </a:r>
          </a:p>
        </p:txBody>
      </p:sp>
      <p:pic>
        <p:nvPicPr>
          <p:cNvPr id="37787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181225"/>
            <a:ext cx="5470525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Lecture #8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289-5C28-4837-A964-0E5F1B4E9073}" type="slidenum">
              <a:rPr lang="en-US"/>
              <a:pPr/>
              <a:t>10</a:t>
            </a:fld>
            <a:endParaRPr lang="en-US"/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smtClean="0">
                <a:latin typeface="Courier New" pitchFamily="49" charset="0"/>
                <a:cs typeface="Courier New" pitchFamily="49" charset="0"/>
              </a:rPr>
              <a:t>void eatCandy(int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eatCandy(layer-1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Stopping Condition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4552950" y="2819400"/>
            <a:ext cx="4373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Can you identify the </a:t>
            </a:r>
            <a:r>
              <a:rPr lang="en-US" sz="2400">
                <a:solidFill>
                  <a:srgbClr val="990000"/>
                </a:solidFill>
              </a:rPr>
              <a:t>stopping condition</a:t>
            </a:r>
            <a:r>
              <a:rPr lang="en-US" sz="2400"/>
              <a:t> in this function? 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320675" y="4572000"/>
            <a:ext cx="4097338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eatCandy(3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50863" y="1649413"/>
            <a:ext cx="3763962" cy="1457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4422775" y="3933825"/>
            <a:ext cx="4613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if we </a:t>
            </a:r>
            <a:r>
              <a:rPr lang="en-US" sz="24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400">
                <a:cs typeface="Courier New" pitchFamily="49" charset="0"/>
              </a:rPr>
              <a:t> this </a:t>
            </a:r>
            <a:r>
              <a:rPr lang="en-US" sz="2400">
                <a:solidFill>
                  <a:srgbClr val="990000"/>
                </a:solidFill>
                <a:cs typeface="Courier New" pitchFamily="49" charset="0"/>
              </a:rPr>
              <a:t>stopping condition</a:t>
            </a:r>
            <a:r>
              <a:rPr lang="en-US" sz="2400">
                <a:cs typeface="Courier New" pitchFamily="49" charset="0"/>
              </a:rPr>
              <a:t>/base case?</a:t>
            </a:r>
            <a:r>
              <a:rPr lang="en-US" sz="2400"/>
              <a:t> </a:t>
            </a:r>
          </a:p>
        </p:txBody>
      </p:sp>
      <p:sp>
        <p:nvSpPr>
          <p:cNvPr id="692234" name="Rectangle 10"/>
          <p:cNvSpPr>
            <a:spLocks noChangeArrowheads="1"/>
          </p:cNvSpPr>
          <p:nvPr/>
        </p:nvSpPr>
        <p:spPr bwMode="auto">
          <a:xfrm>
            <a:off x="585788" y="1695450"/>
            <a:ext cx="3686175" cy="13668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4405313" y="5216525"/>
            <a:ext cx="4616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Right! Our function would never stop running.</a:t>
            </a:r>
          </a:p>
          <a:p>
            <a:r>
              <a:rPr lang="en-US"/>
              <a:t>(We’d just keep licking forever) </a:t>
            </a:r>
          </a:p>
        </p:txBody>
      </p:sp>
      <p:pic>
        <p:nvPicPr>
          <p:cNvPr id="6922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525963" y="1412875"/>
            <a:ext cx="4438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Here’s a simple recursive function that shows how to  eat a </a:t>
            </a:r>
            <a:r>
              <a:rPr lang="en-US" sz="2400">
                <a:solidFill>
                  <a:srgbClr val="6600CC"/>
                </a:solidFill>
              </a:rPr>
              <a:t>tootsie-roll pop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utoUpdateAnimBg="0"/>
      <p:bldP spid="692232" grpId="0" animBg="1"/>
      <p:bldP spid="692233" grpId="0" autoUpdateAnimBg="0"/>
      <p:bldP spid="692234" grpId="0" animBg="1"/>
      <p:bldP spid="692235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0599-931F-43C7-8E4D-881032FB5BF7}" type="slidenum">
              <a:rPr lang="en-US"/>
              <a:pPr/>
              <a:t>100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5811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811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812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2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812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812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812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812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812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813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813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813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813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3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3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3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814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814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4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4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4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147" name="AutoShape 3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grpSp>
        <p:nvGrpSpPr>
          <p:cNvPr id="85814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85814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85815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8581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5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85815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5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6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816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6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85816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6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85816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6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85816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816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85817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7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7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85817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7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7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8581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8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8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858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8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8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85818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85819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9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819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85819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819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819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819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85819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9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819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820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0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0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85820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820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0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85820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85820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1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21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21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1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85821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1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85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5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90" grpId="0" animBg="1"/>
      <p:bldP spid="858190" grpId="1" animBg="1"/>
      <p:bldP spid="858191" grpId="0" animBg="1"/>
      <p:bldP spid="858191" grpId="1" animBg="1"/>
      <p:bldP spid="858202" grpId="0"/>
      <p:bldP spid="858202" grpId="1"/>
      <p:bldP spid="858202" grpId="2"/>
      <p:bldP spid="858203" grpId="0"/>
      <p:bldP spid="858203" grpId="1"/>
      <p:bldP spid="858203" grpId="2"/>
      <p:bldP spid="858204" grpId="0" animBg="1"/>
      <p:bldP spid="858204" grpId="1" animBg="1"/>
      <p:bldP spid="858205" grpId="0"/>
      <p:bldP spid="858205" grpId="1"/>
      <p:bldP spid="858213" grpId="0" animBg="1"/>
      <p:bldP spid="858213" grpId="1" animBg="1"/>
      <p:bldP spid="858214" grpId="0" animBg="1"/>
      <p:bldP spid="858214" grpId="1" animBg="1"/>
      <p:bldP spid="858215" grpId="0" animBg="1"/>
      <p:bldP spid="858215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E84-F503-42A0-848B-3161500052DA}" type="slidenum">
              <a:rPr lang="en-US"/>
              <a:pPr/>
              <a:t>101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6016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6016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6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6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6016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6016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6017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17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6017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6017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6017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6017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18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6018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8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18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18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8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6018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18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9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19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6019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9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9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19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6019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9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9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0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0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0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6020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20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6020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20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20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20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6021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21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1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1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6021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86022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86022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6022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6022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6023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6023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3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3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3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6023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6023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4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4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4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4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60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60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6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0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0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60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60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6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6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0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9" grpId="0" animBg="1"/>
      <p:bldP spid="860186" grpId="0"/>
      <p:bldP spid="860187" grpId="0"/>
      <p:bldP spid="860188" grpId="0" animBg="1"/>
      <p:bldP spid="860189" grpId="0" animBg="1"/>
      <p:bldP spid="860190" grpId="0"/>
      <p:bldP spid="860191" grpId="0" animBg="1"/>
      <p:bldP spid="860191" grpId="1" animBg="1"/>
      <p:bldP spid="860202" grpId="0"/>
      <p:bldP spid="860203" grpId="0" animBg="1"/>
      <p:bldP spid="860204" grpId="0" animBg="1"/>
      <p:bldP spid="860204" grpId="1" animBg="1"/>
      <p:bldP spid="860215" grpId="0"/>
      <p:bldP spid="860216" grpId="0" animBg="1"/>
      <p:bldP spid="860216" grpId="1" animBg="1"/>
      <p:bldP spid="860217" grpId="0" animBg="1"/>
      <p:bldP spid="860217" grpId="1" animBg="1"/>
      <p:bldP spid="860218" grpId="0" animBg="1"/>
      <p:bldP spid="860218" grpId="1" animBg="1"/>
      <p:bldP spid="860219" grpId="0" animBg="1"/>
      <p:bldP spid="860219" grpId="1" animBg="1"/>
      <p:bldP spid="860220" grpId="0"/>
      <p:bldP spid="860220" grpId="1"/>
      <p:bldP spid="860221" grpId="0" animBg="1"/>
      <p:bldP spid="860221" grpId="1" animBg="1"/>
      <p:bldP spid="860222" grpId="0" animBg="1"/>
      <p:bldP spid="860222" grpId="1" animBg="1"/>
      <p:bldP spid="860223" grpId="0" animBg="1"/>
      <p:bldP spid="860223" grpId="1" animBg="1"/>
      <p:bldP spid="860224" grpId="0"/>
      <p:bldP spid="860224" grpId="1"/>
      <p:bldP spid="860225" grpId="0" animBg="1"/>
      <p:bldP spid="860225" grpId="1" animBg="1"/>
      <p:bldP spid="860226" grpId="0" animBg="1"/>
      <p:bldP spid="860246" grpId="0" animBg="1"/>
      <p:bldP spid="860246" grpId="1" animBg="1"/>
      <p:bldP spid="860247" grpId="0"/>
      <p:bldP spid="860247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D956-9D42-4B1A-BB35-0F645C5F059B}" type="slidenum">
              <a:rPr lang="en-US"/>
              <a:pPr/>
              <a:t>102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152400" y="4419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pic>
        <p:nvPicPr>
          <p:cNvPr id="8847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2860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87680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4745" name="Group 9"/>
          <p:cNvGrpSpPr>
            <a:grpSpLocks/>
          </p:cNvGrpSpPr>
          <p:nvPr/>
        </p:nvGrpSpPr>
        <p:grpSpPr bwMode="auto">
          <a:xfrm>
            <a:off x="6019800" y="685800"/>
            <a:ext cx="2876550" cy="3490913"/>
            <a:chOff x="3792" y="432"/>
            <a:chExt cx="1812" cy="2199"/>
          </a:xfrm>
        </p:grpSpPr>
        <p:pic>
          <p:nvPicPr>
            <p:cNvPr id="884746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24"/>
              <a:ext cx="1812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4128" y="2400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Computer Player</a:t>
              </a:r>
            </a:p>
          </p:txBody>
        </p:sp>
        <p:sp>
          <p:nvSpPr>
            <p:cNvPr id="884748" name="Text Box 12"/>
            <p:cNvSpPr txBox="1">
              <a:spLocks noChangeArrowheads="1"/>
            </p:cNvSpPr>
            <p:nvPr/>
          </p:nvSpPr>
          <p:spPr bwMode="auto">
            <a:xfrm>
              <a:off x="4224" y="432"/>
              <a:ext cx="10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Human Player</a:t>
              </a:r>
            </a:p>
          </p:txBody>
        </p:sp>
      </p:grp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88475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1" name="Line 15"/>
          <p:cNvSpPr>
            <a:spLocks noChangeShapeType="1"/>
          </p:cNvSpPr>
          <p:nvPr/>
        </p:nvSpPr>
        <p:spPr bwMode="auto">
          <a:xfrm>
            <a:off x="95250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2" name="Line 16"/>
          <p:cNvSpPr>
            <a:spLocks noChangeShapeType="1"/>
          </p:cNvSpPr>
          <p:nvPr/>
        </p:nvSpPr>
        <p:spPr bwMode="auto">
          <a:xfrm>
            <a:off x="304800" y="5410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3" name="Rectangle 17"/>
          <p:cNvSpPr>
            <a:spLocks noChangeArrowheads="1"/>
          </p:cNvSpPr>
          <p:nvPr/>
        </p:nvSpPr>
        <p:spPr bwMode="auto">
          <a:xfrm>
            <a:off x="60960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54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0020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5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6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7" name="Line 21"/>
          <p:cNvSpPr>
            <a:spLocks noChangeShapeType="1"/>
          </p:cNvSpPr>
          <p:nvPr/>
        </p:nvSpPr>
        <p:spPr bwMode="auto">
          <a:xfrm>
            <a:off x="323850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8" name="Line 22"/>
          <p:cNvSpPr>
            <a:spLocks noChangeShapeType="1"/>
          </p:cNvSpPr>
          <p:nvPr/>
        </p:nvSpPr>
        <p:spPr bwMode="auto">
          <a:xfrm>
            <a:off x="219075" y="39909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9" name="Line 23"/>
          <p:cNvSpPr>
            <a:spLocks noChangeShapeType="1"/>
          </p:cNvSpPr>
          <p:nvPr/>
        </p:nvSpPr>
        <p:spPr bwMode="auto">
          <a:xfrm>
            <a:off x="381000" y="4276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0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3811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61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409700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2" name="Line 26"/>
          <p:cNvSpPr>
            <a:spLocks noChangeShapeType="1"/>
          </p:cNvSpPr>
          <p:nvPr/>
        </p:nvSpPr>
        <p:spPr bwMode="auto">
          <a:xfrm>
            <a:off x="400050" y="4552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3" name="Text Box 27"/>
          <p:cNvSpPr txBox="1">
            <a:spLocks noChangeArrowheads="1"/>
          </p:cNvSpPr>
          <p:nvPr/>
        </p:nvSpPr>
        <p:spPr bwMode="auto">
          <a:xfrm>
            <a:off x="304800" y="2133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64" name="Line 28"/>
          <p:cNvSpPr>
            <a:spLocks noChangeShapeType="1"/>
          </p:cNvSpPr>
          <p:nvPr/>
        </p:nvSpPr>
        <p:spPr bwMode="auto">
          <a:xfrm>
            <a:off x="238125" y="2867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5" name="Line 29"/>
          <p:cNvSpPr>
            <a:spLocks noChangeShapeType="1"/>
          </p:cNvSpPr>
          <p:nvPr/>
        </p:nvSpPr>
        <p:spPr bwMode="auto">
          <a:xfrm>
            <a:off x="495300" y="3124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6" name="Picture 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5757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7" name="Rectangle 31"/>
          <p:cNvSpPr>
            <a:spLocks noChangeArrowheads="1"/>
          </p:cNvSpPr>
          <p:nvPr/>
        </p:nvSpPr>
        <p:spPr bwMode="auto">
          <a:xfrm>
            <a:off x="6438900" y="3467100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68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9" name="Line 33"/>
          <p:cNvSpPr>
            <a:spLocks noChangeShapeType="1"/>
          </p:cNvSpPr>
          <p:nvPr/>
        </p:nvSpPr>
        <p:spPr bwMode="auto">
          <a:xfrm>
            <a:off x="476250" y="3400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0" name="Text Box 34"/>
          <p:cNvSpPr txBox="1">
            <a:spLocks noChangeArrowheads="1"/>
          </p:cNvSpPr>
          <p:nvPr/>
        </p:nvSpPr>
        <p:spPr bwMode="auto">
          <a:xfrm>
            <a:off x="381000" y="990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71" name="Line 35"/>
          <p:cNvSpPr>
            <a:spLocks noChangeShapeType="1"/>
          </p:cNvSpPr>
          <p:nvPr/>
        </p:nvSpPr>
        <p:spPr bwMode="auto">
          <a:xfrm>
            <a:off x="333375" y="17145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Line 36"/>
          <p:cNvSpPr>
            <a:spLocks noChangeShapeType="1"/>
          </p:cNvSpPr>
          <p:nvPr/>
        </p:nvSpPr>
        <p:spPr bwMode="auto">
          <a:xfrm>
            <a:off x="571500" y="1990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6438900" y="1381125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74" name="Picture 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00175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5" name="Line 39"/>
          <p:cNvSpPr>
            <a:spLocks noChangeShapeType="1"/>
          </p:cNvSpPr>
          <p:nvPr/>
        </p:nvSpPr>
        <p:spPr bwMode="auto">
          <a:xfrm>
            <a:off x="561975" y="2257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Text Box 40"/>
          <p:cNvSpPr txBox="1">
            <a:spLocks noChangeArrowheads="1"/>
          </p:cNvSpPr>
          <p:nvPr/>
        </p:nvSpPr>
        <p:spPr bwMode="auto">
          <a:xfrm>
            <a:off x="6096000" y="4648200"/>
            <a:ext cx="2816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would go on and on, in many cases playing 6 or more levels deep!</a:t>
            </a:r>
          </a:p>
        </p:txBody>
      </p:sp>
      <p:sp>
        <p:nvSpPr>
          <p:cNvPr id="884777" name="Line 41"/>
          <p:cNvSpPr>
            <a:spLocks noChangeShapeType="1"/>
          </p:cNvSpPr>
          <p:nvPr/>
        </p:nvSpPr>
        <p:spPr bwMode="auto">
          <a:xfrm>
            <a:off x="561975" y="25241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78" name="Picture 4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752600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9" name="Line 43"/>
          <p:cNvSpPr>
            <a:spLocks noChangeShapeType="1"/>
          </p:cNvSpPr>
          <p:nvPr/>
        </p:nvSpPr>
        <p:spPr bwMode="auto">
          <a:xfrm>
            <a:off x="333375" y="1724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0" name="Line 44"/>
          <p:cNvSpPr>
            <a:spLocks noChangeShapeType="1"/>
          </p:cNvSpPr>
          <p:nvPr/>
        </p:nvSpPr>
        <p:spPr bwMode="auto">
          <a:xfrm>
            <a:off x="304800" y="2809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1" name="Line 45"/>
          <p:cNvSpPr>
            <a:spLocks noChangeShapeType="1"/>
          </p:cNvSpPr>
          <p:nvPr/>
        </p:nvSpPr>
        <p:spPr bwMode="auto">
          <a:xfrm>
            <a:off x="466725" y="3676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2" name="Line 46"/>
          <p:cNvSpPr>
            <a:spLocks noChangeShapeType="1"/>
          </p:cNvSpPr>
          <p:nvPr/>
        </p:nvSpPr>
        <p:spPr bwMode="auto">
          <a:xfrm>
            <a:off x="228600" y="3952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3" name="Line 47"/>
          <p:cNvSpPr>
            <a:spLocks noChangeShapeType="1"/>
          </p:cNvSpPr>
          <p:nvPr/>
        </p:nvSpPr>
        <p:spPr bwMode="auto">
          <a:xfrm>
            <a:off x="390525" y="4819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4" name="Line 48"/>
          <p:cNvSpPr>
            <a:spLocks noChangeShapeType="1"/>
          </p:cNvSpPr>
          <p:nvPr/>
        </p:nvSpPr>
        <p:spPr bwMode="auto">
          <a:xfrm>
            <a:off x="152400" y="5105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5" name="Line 49"/>
          <p:cNvSpPr>
            <a:spLocks noChangeShapeType="1"/>
          </p:cNvSpPr>
          <p:nvPr/>
        </p:nvSpPr>
        <p:spPr bwMode="auto">
          <a:xfrm>
            <a:off x="304800" y="598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6" name="Line 50"/>
          <p:cNvSpPr>
            <a:spLocks noChangeShapeType="1"/>
          </p:cNvSpPr>
          <p:nvPr/>
        </p:nvSpPr>
        <p:spPr bwMode="auto">
          <a:xfrm>
            <a:off x="104775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87" name="Picture 5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88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89" name="Rectangle 53"/>
          <p:cNvSpPr>
            <a:spLocks noChangeArrowheads="1"/>
          </p:cNvSpPr>
          <p:nvPr/>
        </p:nvSpPr>
        <p:spPr bwMode="auto">
          <a:xfrm>
            <a:off x="6762750" y="311467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0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1" name="Picture 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2" name="Picture 5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3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56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4" name="Rectangle 58"/>
          <p:cNvSpPr>
            <a:spLocks noChangeArrowheads="1"/>
          </p:cNvSpPr>
          <p:nvPr/>
        </p:nvSpPr>
        <p:spPr bwMode="auto">
          <a:xfrm>
            <a:off x="7467600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5" name="Picture 5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956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6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7527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7" name="Picture 6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31337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8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11467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9" name="Rectangle 63"/>
          <p:cNvSpPr>
            <a:spLocks noChangeArrowheads="1"/>
          </p:cNvSpPr>
          <p:nvPr/>
        </p:nvSpPr>
        <p:spPr bwMode="auto">
          <a:xfrm>
            <a:off x="81534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800" name="Picture 6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1" name="Picture 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2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3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04" name="Line 68"/>
          <p:cNvSpPr>
            <a:spLocks noChangeShapeType="1"/>
          </p:cNvSpPr>
          <p:nvPr/>
        </p:nvSpPr>
        <p:spPr bwMode="auto">
          <a:xfrm>
            <a:off x="66675" y="6248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805" name="Rectangle 69"/>
          <p:cNvSpPr>
            <a:spLocks noChangeArrowheads="1"/>
          </p:cNvSpPr>
          <p:nvPr/>
        </p:nvSpPr>
        <p:spPr bwMode="auto">
          <a:xfrm>
            <a:off x="7477125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6" name="Rectangle 70"/>
          <p:cNvSpPr>
            <a:spLocks noChangeArrowheads="1"/>
          </p:cNvSpPr>
          <p:nvPr/>
        </p:nvSpPr>
        <p:spPr bwMode="auto">
          <a:xfrm>
            <a:off x="8162925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7" name="Text Box 71"/>
          <p:cNvSpPr txBox="1">
            <a:spLocks noChangeArrowheads="1"/>
          </p:cNvSpPr>
          <p:nvPr/>
        </p:nvSpPr>
        <p:spPr bwMode="auto">
          <a:xfrm>
            <a:off x="80676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+9c</a:t>
            </a:r>
          </a:p>
        </p:txBody>
      </p:sp>
      <p:pic>
        <p:nvPicPr>
          <p:cNvPr id="884808" name="Picture 7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9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10" name="Text Box 74"/>
          <p:cNvSpPr txBox="1">
            <a:spLocks noChangeArrowheads="1"/>
          </p:cNvSpPr>
          <p:nvPr/>
        </p:nvSpPr>
        <p:spPr bwMode="auto">
          <a:xfrm>
            <a:off x="6019800" y="2767013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1" name="Text Box 75"/>
          <p:cNvSpPr txBox="1">
            <a:spLocks noChangeArrowheads="1"/>
          </p:cNvSpPr>
          <p:nvPr/>
        </p:nvSpPr>
        <p:spPr bwMode="auto">
          <a:xfrm>
            <a:off x="6324600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2" name="Text Box 76"/>
          <p:cNvSpPr txBox="1">
            <a:spLocks noChangeArrowheads="1"/>
          </p:cNvSpPr>
          <p:nvPr/>
        </p:nvSpPr>
        <p:spPr bwMode="auto">
          <a:xfrm>
            <a:off x="6686550" y="27765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3" name="Text Box 77"/>
          <p:cNvSpPr txBox="1">
            <a:spLocks noChangeArrowheads="1"/>
          </p:cNvSpPr>
          <p:nvPr/>
        </p:nvSpPr>
        <p:spPr bwMode="auto">
          <a:xfrm>
            <a:off x="7010400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+4h</a:t>
            </a:r>
          </a:p>
        </p:txBody>
      </p:sp>
      <p:sp>
        <p:nvSpPr>
          <p:cNvPr id="884814" name="Text Box 78"/>
          <p:cNvSpPr txBox="1">
            <a:spLocks noChangeArrowheads="1"/>
          </p:cNvSpPr>
          <p:nvPr/>
        </p:nvSpPr>
        <p:spPr bwMode="auto">
          <a:xfrm>
            <a:off x="73818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5" name="Text Box 79"/>
          <p:cNvSpPr txBox="1">
            <a:spLocks noChangeArrowheads="1"/>
          </p:cNvSpPr>
          <p:nvPr/>
        </p:nvSpPr>
        <p:spPr bwMode="auto">
          <a:xfrm>
            <a:off x="7715250" y="279558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6" name="Text Box 80"/>
          <p:cNvSpPr txBox="1">
            <a:spLocks noChangeArrowheads="1"/>
          </p:cNvSpPr>
          <p:nvPr/>
        </p:nvSpPr>
        <p:spPr bwMode="auto">
          <a:xfrm>
            <a:off x="8415338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+5h</a:t>
            </a:r>
          </a:p>
        </p:txBody>
      </p:sp>
      <p:sp>
        <p:nvSpPr>
          <p:cNvPr id="884817" name="AutoShape 81"/>
          <p:cNvSpPr>
            <a:spLocks noChangeArrowheads="1"/>
          </p:cNvSpPr>
          <p:nvPr/>
        </p:nvSpPr>
        <p:spPr bwMode="auto">
          <a:xfrm>
            <a:off x="2238375" y="495300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human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+2 over the computer</a:t>
            </a:r>
            <a:r>
              <a:rPr lang="en-US"/>
              <a:t>. And the move is…</a:t>
            </a:r>
          </a:p>
        </p:txBody>
      </p:sp>
      <p:sp>
        <p:nvSpPr>
          <p:cNvPr id="884818" name="Line 82"/>
          <p:cNvSpPr>
            <a:spLocks noChangeShapeType="1"/>
          </p:cNvSpPr>
          <p:nvPr/>
        </p:nvSpPr>
        <p:spPr bwMode="auto">
          <a:xfrm flipH="1">
            <a:off x="7962900" y="1590675"/>
            <a:ext cx="9525" cy="6667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4819" name="AutoShape 83"/>
          <p:cNvSpPr>
            <a:spLocks noChangeArrowheads="1"/>
          </p:cNvSpPr>
          <p:nvPr/>
        </p:nvSpPr>
        <p:spPr bwMode="auto">
          <a:xfrm>
            <a:off x="1857375" y="1666875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computer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+3 over the human</a:t>
            </a:r>
            <a:r>
              <a:rPr lang="en-US"/>
              <a:t>. And the move is…</a:t>
            </a:r>
          </a:p>
        </p:txBody>
      </p:sp>
      <p:grpSp>
        <p:nvGrpSpPr>
          <p:cNvPr id="884820" name="Group 84"/>
          <p:cNvGrpSpPr>
            <a:grpSpLocks/>
          </p:cNvGrpSpPr>
          <p:nvPr/>
        </p:nvGrpSpPr>
        <p:grpSpPr bwMode="auto">
          <a:xfrm>
            <a:off x="8296275" y="2962275"/>
            <a:ext cx="381000" cy="695325"/>
            <a:chOff x="3984" y="4026"/>
            <a:chExt cx="240" cy="372"/>
          </a:xfrm>
        </p:grpSpPr>
        <p:sp>
          <p:nvSpPr>
            <p:cNvPr id="884821" name="Line 85"/>
            <p:cNvSpPr>
              <a:spLocks noChangeShapeType="1"/>
            </p:cNvSpPr>
            <p:nvPr/>
          </p:nvSpPr>
          <p:spPr bwMode="auto">
            <a:xfrm flipV="1">
              <a:off x="3990" y="4026"/>
              <a:ext cx="0" cy="37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4822" name="Line 86"/>
            <p:cNvSpPr>
              <a:spLocks noChangeShapeType="1"/>
            </p:cNvSpPr>
            <p:nvPr/>
          </p:nvSpPr>
          <p:spPr bwMode="auto">
            <a:xfrm>
              <a:off x="3984" y="4032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4823" name="AutoShape 87"/>
          <p:cNvSpPr>
            <a:spLocks noChangeArrowheads="1"/>
          </p:cNvSpPr>
          <p:nvPr/>
        </p:nvSpPr>
        <p:spPr bwMode="auto">
          <a:xfrm>
            <a:off x="1828800" y="2819400"/>
            <a:ext cx="4095750" cy="1504950"/>
          </a:xfrm>
          <a:prstGeom prst="wedgeRoundRectCallout">
            <a:avLst>
              <a:gd name="adj1" fmla="val -48139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ideal human</a:t>
            </a:r>
            <a:r>
              <a:rPr lang="en-US"/>
              <a:t> could make would give an </a:t>
            </a:r>
            <a:r>
              <a:rPr lang="en-US">
                <a:solidFill>
                  <a:srgbClr val="006666"/>
                </a:solidFill>
              </a:rPr>
              <a:t>advantage of +1 over the computer</a:t>
            </a:r>
            <a:r>
              <a:rPr lang="en-US"/>
              <a:t>. And the move is…</a:t>
            </a:r>
          </a:p>
        </p:txBody>
      </p:sp>
      <p:sp>
        <p:nvSpPr>
          <p:cNvPr id="884824" name="Line 88"/>
          <p:cNvSpPr>
            <a:spLocks noChangeShapeType="1"/>
          </p:cNvSpPr>
          <p:nvPr/>
        </p:nvSpPr>
        <p:spPr bwMode="auto">
          <a:xfrm flipH="1">
            <a:off x="6934200" y="1524000"/>
            <a:ext cx="9525" cy="4095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4825" name="AutoShape 89"/>
          <p:cNvSpPr>
            <a:spLocks noChangeArrowheads="1"/>
          </p:cNvSpPr>
          <p:nvPr/>
        </p:nvSpPr>
        <p:spPr bwMode="auto">
          <a:xfrm>
            <a:off x="2438400" y="3248025"/>
            <a:ext cx="3657600" cy="1504950"/>
          </a:xfrm>
          <a:prstGeom prst="wedgeRoundRectCallout">
            <a:avLst>
              <a:gd name="adj1" fmla="val -57292"/>
              <a:gd name="adj2" fmla="val 105907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So now I know that if I move my </a:t>
            </a:r>
            <a:r>
              <a:rPr lang="en-US">
                <a:solidFill>
                  <a:schemeClr val="accent2"/>
                </a:solidFill>
              </a:rPr>
              <a:t>left-most pawn</a:t>
            </a:r>
            <a:r>
              <a:rPr lang="en-US"/>
              <a:t>, the most likely result after 6 levels of play is that the human will have a +1 advantage over me!</a:t>
            </a:r>
          </a:p>
        </p:txBody>
      </p:sp>
      <p:sp>
        <p:nvSpPr>
          <p:cNvPr id="884826" name="Rectangle 90"/>
          <p:cNvSpPr>
            <a:spLocks noChangeArrowheads="1"/>
          </p:cNvSpPr>
          <p:nvPr/>
        </p:nvSpPr>
        <p:spPr bwMode="auto">
          <a:xfrm>
            <a:off x="6096000" y="277177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4827" name="AutoShape 91"/>
          <p:cNvSpPr>
            <a:spLocks noChangeArrowheads="1"/>
          </p:cNvSpPr>
          <p:nvPr/>
        </p:nvSpPr>
        <p:spPr bwMode="auto">
          <a:xfrm>
            <a:off x="2419350" y="2619375"/>
            <a:ext cx="3657600" cy="2695575"/>
          </a:xfrm>
          <a:prstGeom prst="wedgeRoundRectCallout">
            <a:avLst>
              <a:gd name="adj1" fmla="val -57292"/>
              <a:gd name="adj2" fmla="val 81213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all of my possible moves, and all of the opponent’s possible responses (and my responses to him, etc.), my best move is the </a:t>
            </a:r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 baseline="30000">
                <a:solidFill>
                  <a:schemeClr val="accent2"/>
                </a:solidFill>
              </a:rPr>
              <a:t>nd</a:t>
            </a:r>
            <a:r>
              <a:rPr lang="en-US">
                <a:solidFill>
                  <a:schemeClr val="accent2"/>
                </a:solidFill>
              </a:rPr>
              <a:t> pawn from the right</a:t>
            </a:r>
            <a:r>
              <a:rPr lang="en-US"/>
              <a:t> because </a:t>
            </a:r>
            <a:r>
              <a:rPr lang="en-US">
                <a:solidFill>
                  <a:srgbClr val="6600CC"/>
                </a:solidFill>
              </a:rPr>
              <a:t>no matter how hard my opponent tries</a:t>
            </a:r>
            <a:r>
              <a:rPr lang="en-US"/>
              <a:t>, the best he can do is be </a:t>
            </a:r>
            <a:r>
              <a:rPr lang="en-US">
                <a:solidFill>
                  <a:srgbClr val="006666"/>
                </a:solidFill>
              </a:rPr>
              <a:t>down by 9 points</a:t>
            </a:r>
            <a:r>
              <a:rPr lang="en-US"/>
              <a:t>!</a:t>
            </a:r>
          </a:p>
        </p:txBody>
      </p:sp>
      <p:sp>
        <p:nvSpPr>
          <p:cNvPr id="884828" name="Rectangle 92"/>
          <p:cNvSpPr>
            <a:spLocks noChangeArrowheads="1"/>
          </p:cNvSpPr>
          <p:nvPr/>
        </p:nvSpPr>
        <p:spPr bwMode="auto">
          <a:xfrm>
            <a:off x="8143875" y="309562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2222E-6 L -0.00105 -0.09861 L 0.0375 -0.09861 " pathEditMode="relative" rAng="0" ptsTypes="AAA">
                                      <p:cBhvr>
                                        <p:cTn id="170" dur="2000" fill="hold"/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493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8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88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05 0.0513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88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8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88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88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88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88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88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2000"/>
                                        <p:tgtEl>
                                          <p:spTgt spid="88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88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88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20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20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20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0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0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0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20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20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20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000"/>
                                        <p:tgtEl>
                                          <p:spTgt spid="88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000"/>
                                        <p:tgtEl>
                                          <p:spTgt spid="88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000"/>
                                        <p:tgtEl>
                                          <p:spTgt spid="88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000"/>
                                        <p:tgtEl>
                                          <p:spTgt spid="88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99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88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00"/>
                                        <p:tgtEl>
                                          <p:spTgt spid="88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 nodeType="clickPar">
                      <p:stCondLst>
                        <p:cond delay="indefinite"/>
                      </p:stCondLst>
                      <p:childTnLst>
                        <p:par>
                          <p:cTn id="5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000"/>
                                        <p:tgtEl>
                                          <p:spTgt spid="88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50" dur="2000" fill="hold"/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62" dur="2000" fill="hold"/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2000"/>
                                        <p:tgtEl>
                                          <p:spTgt spid="88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2000"/>
                                        <p:tgtEl>
                                          <p:spTgt spid="88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84" dur="2000" fill="hold"/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96" dur="2000" fill="hold"/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00"/>
                                        <p:tgtEl>
                                          <p:spTgt spid="88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000"/>
                                        <p:tgtEl>
                                          <p:spTgt spid="8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 nodeType="clickPar">
                      <p:stCondLst>
                        <p:cond delay="indefinite"/>
                      </p:stCondLst>
                      <p:childTnLst>
                        <p:par>
                          <p:cTn id="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00"/>
                                        <p:tgtEl>
                                          <p:spTgt spid="88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23" dur="2000" fill="hold"/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35" dur="2000" fill="hold"/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000"/>
                                        <p:tgtEl>
                                          <p:spTgt spid="88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2000"/>
                                        <p:tgtEl>
                                          <p:spTgt spid="88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00"/>
                                        <p:tgtEl>
                                          <p:spTgt spid="88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2000"/>
                                        <p:tgtEl>
                                          <p:spTgt spid="88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 nodeType="clickPar">
                      <p:stCondLst>
                        <p:cond delay="indefinite"/>
                      </p:stCondLst>
                      <p:childTnLst>
                        <p:par>
                          <p:cTn id="6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85" dur="2000" fill="hold"/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2000"/>
                                        <p:tgtEl>
                                          <p:spTgt spid="88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 nodeType="clickPar">
                      <p:stCondLst>
                        <p:cond delay="indefinite"/>
                      </p:stCondLst>
                      <p:childTnLst>
                        <p:par>
                          <p:cTn id="6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nimBg="1"/>
      <p:bldP spid="884740" grpId="0" build="p" animBg="1"/>
      <p:bldP spid="884740" grpId="1" build="allAtOnce" animBg="1"/>
      <p:bldP spid="884751" grpId="0" animBg="1"/>
      <p:bldP spid="884751" grpId="1" animBg="1"/>
      <p:bldP spid="884751" grpId="2" animBg="1"/>
      <p:bldP spid="884752" grpId="0" animBg="1"/>
      <p:bldP spid="884752" grpId="1" animBg="1"/>
      <p:bldP spid="884752" grpId="2" animBg="1"/>
      <p:bldP spid="884753" grpId="0" animBg="1"/>
      <p:bldP spid="884757" grpId="0" animBg="1"/>
      <p:bldP spid="884757" grpId="1" animBg="1"/>
      <p:bldP spid="884758" grpId="0" animBg="1"/>
      <p:bldP spid="884758" grpId="1" animBg="1"/>
      <p:bldP spid="884758" grpId="2" animBg="1"/>
      <p:bldP spid="884758" grpId="3" animBg="1"/>
      <p:bldP spid="884759" grpId="0" animBg="1"/>
      <p:bldP spid="884759" grpId="1" animBg="1"/>
      <p:bldP spid="884759" grpId="2" animBg="1"/>
      <p:bldP spid="884759" grpId="3" animBg="1"/>
      <p:bldP spid="884762" grpId="0" animBg="1"/>
      <p:bldP spid="884762" grpId="1" animBg="1"/>
      <p:bldP spid="884762" grpId="2" animBg="1"/>
      <p:bldP spid="884763" grpId="0" animBg="1"/>
      <p:bldP spid="884763" grpId="1" animBg="1"/>
      <p:bldP spid="884764" grpId="0" animBg="1"/>
      <p:bldP spid="884764" grpId="1" animBg="1"/>
      <p:bldP spid="884764" grpId="2" animBg="1"/>
      <p:bldP spid="884764" grpId="3" animBg="1"/>
      <p:bldP spid="884765" grpId="0" animBg="1"/>
      <p:bldP spid="884765" grpId="1" animBg="1"/>
      <p:bldP spid="884765" grpId="2" animBg="1"/>
      <p:bldP spid="884765" grpId="3" animBg="1"/>
      <p:bldP spid="884767" grpId="0" animBg="1"/>
      <p:bldP spid="884767" grpId="1" animBg="1"/>
      <p:bldP spid="884769" grpId="0" animBg="1"/>
      <p:bldP spid="884769" grpId="1" animBg="1"/>
      <p:bldP spid="884769" grpId="2" animBg="1"/>
      <p:bldP spid="884769" grpId="3" animBg="1"/>
      <p:bldP spid="884770" grpId="0" animBg="1"/>
      <p:bldP spid="884770" grpId="1" animBg="1"/>
      <p:bldP spid="884771" grpId="0" animBg="1"/>
      <p:bldP spid="884771" grpId="1" animBg="1"/>
      <p:bldP spid="884771" grpId="2" animBg="1"/>
      <p:bldP spid="884772" grpId="0" animBg="1"/>
      <p:bldP spid="884772" grpId="1" animBg="1"/>
      <p:bldP spid="884772" grpId="2" animBg="1"/>
      <p:bldP spid="884773" grpId="0" animBg="1"/>
      <p:bldP spid="884773" grpId="1" animBg="1"/>
      <p:bldP spid="884775" grpId="0" animBg="1"/>
      <p:bldP spid="884775" grpId="1" animBg="1"/>
      <p:bldP spid="884775" grpId="2" animBg="1"/>
      <p:bldP spid="884775" grpId="3" animBg="1"/>
      <p:bldP spid="884776" grpId="0"/>
      <p:bldP spid="884777" grpId="0" animBg="1"/>
      <p:bldP spid="884777" grpId="1" animBg="1"/>
      <p:bldP spid="884777" grpId="2" animBg="1"/>
      <p:bldP spid="884777" grpId="3" animBg="1"/>
      <p:bldP spid="884779" grpId="0" animBg="1"/>
      <p:bldP spid="884779" grpId="1" animBg="1"/>
      <p:bldP spid="884779" grpId="2" animBg="1"/>
      <p:bldP spid="884780" grpId="0" animBg="1"/>
      <p:bldP spid="884780" grpId="1" animBg="1"/>
      <p:bldP spid="884780" grpId="2" animBg="1"/>
      <p:bldP spid="884780" grpId="3" animBg="1"/>
      <p:bldP spid="884781" grpId="0" animBg="1"/>
      <p:bldP spid="884781" grpId="1" animBg="1"/>
      <p:bldP spid="884781" grpId="2" animBg="1"/>
      <p:bldP spid="884781" grpId="3" animBg="1"/>
      <p:bldP spid="884782" grpId="0" animBg="1"/>
      <p:bldP spid="884782" grpId="1" animBg="1"/>
      <p:bldP spid="884782" grpId="2" animBg="1"/>
      <p:bldP spid="884783" grpId="0" animBg="1"/>
      <p:bldP spid="884783" grpId="1" animBg="1"/>
      <p:bldP spid="884783" grpId="2" animBg="1"/>
      <p:bldP spid="884784" grpId="0" animBg="1"/>
      <p:bldP spid="884784" grpId="1" animBg="1"/>
      <p:bldP spid="884784" grpId="2" animBg="1"/>
      <p:bldP spid="884785" grpId="0" animBg="1"/>
      <p:bldP spid="884785" grpId="1" animBg="1"/>
      <p:bldP spid="884786" grpId="0" animBg="1"/>
      <p:bldP spid="884786" grpId="1" animBg="1"/>
      <p:bldP spid="884789" grpId="0" animBg="1"/>
      <p:bldP spid="884794" grpId="0" animBg="1"/>
      <p:bldP spid="884799" grpId="0" animBg="1"/>
      <p:bldP spid="884804" grpId="0" animBg="1"/>
      <p:bldP spid="884804" grpId="1" animBg="1"/>
      <p:bldP spid="884805" grpId="0" animBg="1"/>
      <p:bldP spid="884805" grpId="1" animBg="1"/>
      <p:bldP spid="884806" grpId="0" animBg="1"/>
      <p:bldP spid="884807" grpId="0"/>
      <p:bldP spid="884810" grpId="0"/>
      <p:bldP spid="884811" grpId="0"/>
      <p:bldP spid="884812" grpId="0"/>
      <p:bldP spid="884813" grpId="0"/>
      <p:bldP spid="884814" grpId="0"/>
      <p:bldP spid="884815" grpId="0"/>
      <p:bldP spid="884816" grpId="0"/>
      <p:bldP spid="884817" grpId="0" animBg="1"/>
      <p:bldP spid="884817" grpId="1" animBg="1"/>
      <p:bldP spid="884818" grpId="0" animBg="1"/>
      <p:bldP spid="884818" grpId="1" animBg="1"/>
      <p:bldP spid="884819" grpId="0" animBg="1"/>
      <p:bldP spid="884819" grpId="1" animBg="1"/>
      <p:bldP spid="884823" grpId="0" animBg="1"/>
      <p:bldP spid="884823" grpId="1" animBg="1"/>
      <p:bldP spid="884824" grpId="0" animBg="1"/>
      <p:bldP spid="884824" grpId="1" animBg="1"/>
      <p:bldP spid="884825" grpId="0" animBg="1"/>
      <p:bldP spid="884825" grpId="1" animBg="1"/>
      <p:bldP spid="884826" grpId="0" animBg="1"/>
      <p:bldP spid="884826" grpId="1" animBg="1"/>
      <p:bldP spid="884827" grpId="0" animBg="1"/>
      <p:bldP spid="884827" grpId="1" animBg="1"/>
      <p:bldP spid="884828" grpId="0" animBg="1"/>
      <p:bldP spid="884828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3ED6-465C-4074-9535-EDBDB297DEDA}" type="slidenum">
              <a:rPr lang="en-US"/>
              <a:pPr/>
              <a:t>103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A74-C1DC-4F1B-935B-2AEC9B45AD16}" type="slidenum">
              <a:rPr lang="en-US"/>
              <a:pPr/>
              <a:t>104</a:t>
            </a:fld>
            <a:endParaRPr lang="en-US"/>
          </a:p>
        </p:txBody>
      </p:sp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295275" y="487521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pic>
        <p:nvPicPr>
          <p:cNvPr id="888835" name="Picture 3" descr="MCj044050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1447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836" name="Picture 4" descr="MCj044051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145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837" name="Picture 5" descr="MCj044049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158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8838" name="Line 6"/>
          <p:cNvSpPr>
            <a:spLocks noChangeShapeType="1"/>
          </p:cNvSpPr>
          <p:nvPr/>
        </p:nvSpPr>
        <p:spPr bwMode="auto">
          <a:xfrm>
            <a:off x="85725" y="53038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39" name="Line 7"/>
          <p:cNvSpPr>
            <a:spLocks noChangeShapeType="1"/>
          </p:cNvSpPr>
          <p:nvPr/>
        </p:nvSpPr>
        <p:spPr bwMode="auto">
          <a:xfrm>
            <a:off x="76200" y="5808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8840" name="Picture 8" descr="MCj0440480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4013"/>
            <a:ext cx="1447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333375" y="6094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2" name="Rectangle 10"/>
          <p:cNvSpPr>
            <a:spLocks noChangeArrowheads="1"/>
          </p:cNvSpPr>
          <p:nvPr/>
        </p:nvSpPr>
        <p:spPr bwMode="auto">
          <a:xfrm>
            <a:off x="285750" y="4857750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43" name="Text Box 11"/>
          <p:cNvSpPr txBox="1">
            <a:spLocks noChangeArrowheads="1"/>
          </p:cNvSpPr>
          <p:nvPr/>
        </p:nvSpPr>
        <p:spPr bwMode="auto">
          <a:xfrm>
            <a:off x="561975" y="489426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44" name="Line 12"/>
          <p:cNvSpPr>
            <a:spLocks noChangeShapeType="1"/>
          </p:cNvSpPr>
          <p:nvPr/>
        </p:nvSpPr>
        <p:spPr bwMode="auto">
          <a:xfrm>
            <a:off x="2076450" y="4276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5" name="Line 13"/>
          <p:cNvSpPr>
            <a:spLocks noChangeShapeType="1"/>
          </p:cNvSpPr>
          <p:nvPr/>
        </p:nvSpPr>
        <p:spPr bwMode="auto">
          <a:xfrm>
            <a:off x="2095500" y="4819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6" name="Line 14"/>
          <p:cNvSpPr>
            <a:spLocks noChangeShapeType="1"/>
          </p:cNvSpPr>
          <p:nvPr/>
        </p:nvSpPr>
        <p:spPr bwMode="auto">
          <a:xfrm>
            <a:off x="2314575" y="508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7" name="Rectangle 15"/>
          <p:cNvSpPr>
            <a:spLocks noChangeArrowheads="1"/>
          </p:cNvSpPr>
          <p:nvPr/>
        </p:nvSpPr>
        <p:spPr bwMode="auto">
          <a:xfrm>
            <a:off x="2238375" y="3819525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48" name="Text Box 16"/>
          <p:cNvSpPr txBox="1">
            <a:spLocks noChangeArrowheads="1"/>
          </p:cNvSpPr>
          <p:nvPr/>
        </p:nvSpPr>
        <p:spPr bwMode="auto">
          <a:xfrm>
            <a:off x="2552700" y="378936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49" name="Line 17"/>
          <p:cNvSpPr>
            <a:spLocks noChangeShapeType="1"/>
          </p:cNvSpPr>
          <p:nvPr/>
        </p:nvSpPr>
        <p:spPr bwMode="auto">
          <a:xfrm>
            <a:off x="3933825" y="3467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0" name="Line 18"/>
          <p:cNvSpPr>
            <a:spLocks noChangeShapeType="1"/>
          </p:cNvSpPr>
          <p:nvPr/>
        </p:nvSpPr>
        <p:spPr bwMode="auto">
          <a:xfrm>
            <a:off x="3924300" y="3971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1" name="Line 19"/>
          <p:cNvSpPr>
            <a:spLocks noChangeShapeType="1"/>
          </p:cNvSpPr>
          <p:nvPr/>
        </p:nvSpPr>
        <p:spPr bwMode="auto">
          <a:xfrm>
            <a:off x="4181475" y="425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2" name="Rectangle 20"/>
          <p:cNvSpPr>
            <a:spLocks noChangeArrowheads="1"/>
          </p:cNvSpPr>
          <p:nvPr/>
        </p:nvSpPr>
        <p:spPr bwMode="auto">
          <a:xfrm>
            <a:off x="4133850" y="3038475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4429125" y="2884488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54" name="Line 22"/>
          <p:cNvSpPr>
            <a:spLocks noChangeShapeType="1"/>
          </p:cNvSpPr>
          <p:nvPr/>
        </p:nvSpPr>
        <p:spPr bwMode="auto">
          <a:xfrm>
            <a:off x="5791200" y="254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5" name="Line 23"/>
          <p:cNvSpPr>
            <a:spLocks noChangeShapeType="1"/>
          </p:cNvSpPr>
          <p:nvPr/>
        </p:nvSpPr>
        <p:spPr bwMode="auto">
          <a:xfrm>
            <a:off x="6096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6" name="AutoShape 24"/>
          <p:cNvSpPr>
            <a:spLocks noChangeArrowheads="1"/>
          </p:cNvSpPr>
          <p:nvPr/>
        </p:nvSpPr>
        <p:spPr bwMode="auto">
          <a:xfrm>
            <a:off x="7038975" y="95250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57" name="Text Box 25"/>
          <p:cNvSpPr txBox="1">
            <a:spLocks noChangeArrowheads="1"/>
          </p:cNvSpPr>
          <p:nvPr/>
        </p:nvSpPr>
        <p:spPr bwMode="auto">
          <a:xfrm>
            <a:off x="7537450" y="44132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Harry</a:t>
            </a:r>
          </a:p>
        </p:txBody>
      </p:sp>
      <p:sp>
        <p:nvSpPr>
          <p:cNvPr id="888858" name="Line 26"/>
          <p:cNvSpPr>
            <a:spLocks noChangeShapeType="1"/>
          </p:cNvSpPr>
          <p:nvPr/>
        </p:nvSpPr>
        <p:spPr bwMode="auto">
          <a:xfrm>
            <a:off x="4181475" y="4514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9" name="AutoShape 27"/>
          <p:cNvSpPr>
            <a:spLocks noChangeArrowheads="1"/>
          </p:cNvSpPr>
          <p:nvPr/>
        </p:nvSpPr>
        <p:spPr bwMode="auto">
          <a:xfrm>
            <a:off x="4743450" y="333375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0" name="Text Box 28"/>
          <p:cNvSpPr txBox="1">
            <a:spLocks noChangeArrowheads="1"/>
          </p:cNvSpPr>
          <p:nvPr/>
        </p:nvSpPr>
        <p:spPr bwMode="auto">
          <a:xfrm>
            <a:off x="5241925" y="679450"/>
            <a:ext cx="839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Nancy</a:t>
            </a:r>
          </a:p>
        </p:txBody>
      </p:sp>
      <p:sp>
        <p:nvSpPr>
          <p:cNvPr id="888861" name="Line 29"/>
          <p:cNvSpPr>
            <a:spLocks noChangeShapeType="1"/>
          </p:cNvSpPr>
          <p:nvPr/>
        </p:nvSpPr>
        <p:spPr bwMode="auto">
          <a:xfrm>
            <a:off x="2305050" y="5341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62" name="AutoShape 30"/>
          <p:cNvSpPr>
            <a:spLocks noChangeArrowheads="1"/>
          </p:cNvSpPr>
          <p:nvPr/>
        </p:nvSpPr>
        <p:spPr bwMode="auto">
          <a:xfrm>
            <a:off x="2819400" y="1219200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3" name="Text Box 31"/>
          <p:cNvSpPr txBox="1">
            <a:spLocks noChangeArrowheads="1"/>
          </p:cNvSpPr>
          <p:nvPr/>
        </p:nvSpPr>
        <p:spPr bwMode="auto">
          <a:xfrm>
            <a:off x="3317875" y="1565275"/>
            <a:ext cx="85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</p:txBody>
      </p:sp>
      <p:sp>
        <p:nvSpPr>
          <p:cNvPr id="888864" name="Line 32"/>
          <p:cNvSpPr>
            <a:spLocks noChangeShapeType="1"/>
          </p:cNvSpPr>
          <p:nvPr/>
        </p:nvSpPr>
        <p:spPr bwMode="auto">
          <a:xfrm>
            <a:off x="333375" y="636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65" name="AutoShape 33"/>
          <p:cNvSpPr>
            <a:spLocks noChangeArrowheads="1"/>
          </p:cNvSpPr>
          <p:nvPr/>
        </p:nvSpPr>
        <p:spPr bwMode="auto">
          <a:xfrm>
            <a:off x="1066800" y="2371725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6" name="Text Box 34"/>
          <p:cNvSpPr txBox="1">
            <a:spLocks noChangeArrowheads="1"/>
          </p:cNvSpPr>
          <p:nvPr/>
        </p:nvSpPr>
        <p:spPr bwMode="auto">
          <a:xfrm>
            <a:off x="1565275" y="2717800"/>
            <a:ext cx="79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</p:txBody>
      </p:sp>
      <p:sp>
        <p:nvSpPr>
          <p:cNvPr id="888867" name="Text Box 35"/>
          <p:cNvSpPr txBox="1">
            <a:spLocks noChangeArrowheads="1"/>
          </p:cNvSpPr>
          <p:nvPr/>
        </p:nvSpPr>
        <p:spPr bwMode="auto">
          <a:xfrm>
            <a:off x="7032625" y="16414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Harry</a:t>
            </a:r>
          </a:p>
        </p:txBody>
      </p:sp>
      <p:sp>
        <p:nvSpPr>
          <p:cNvPr id="888868" name="Text Box 36"/>
          <p:cNvSpPr txBox="1">
            <a:spLocks noChangeArrowheads="1"/>
          </p:cNvSpPr>
          <p:nvPr/>
        </p:nvSpPr>
        <p:spPr bwMode="auto">
          <a:xfrm>
            <a:off x="5146675" y="24701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Nan</a:t>
            </a:r>
          </a:p>
        </p:txBody>
      </p:sp>
      <p:sp>
        <p:nvSpPr>
          <p:cNvPr id="888869" name="Text Box 37"/>
          <p:cNvSpPr txBox="1">
            <a:spLocks noChangeArrowheads="1"/>
          </p:cNvSpPr>
          <p:nvPr/>
        </p:nvSpPr>
        <p:spPr bwMode="auto">
          <a:xfrm>
            <a:off x="2924175" y="3433763"/>
            <a:ext cx="85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Phyllis</a:t>
            </a:r>
          </a:p>
        </p:txBody>
      </p:sp>
      <p:sp>
        <p:nvSpPr>
          <p:cNvPr id="888870" name="Text Box 38"/>
          <p:cNvSpPr txBox="1">
            <a:spLocks noChangeArrowheads="1"/>
          </p:cNvSpPr>
          <p:nvPr/>
        </p:nvSpPr>
        <p:spPr bwMode="auto">
          <a:xfrm>
            <a:off x="1209675" y="4367213"/>
            <a:ext cx="54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Les</a:t>
            </a:r>
          </a:p>
        </p:txBody>
      </p:sp>
      <p:sp>
        <p:nvSpPr>
          <p:cNvPr id="888871" name="AutoShape 39"/>
          <p:cNvSpPr>
            <a:spLocks noChangeArrowheads="1"/>
          </p:cNvSpPr>
          <p:nvPr/>
        </p:nvSpPr>
        <p:spPr bwMode="auto">
          <a:xfrm>
            <a:off x="2019300" y="3971925"/>
            <a:ext cx="2286000" cy="990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DD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</a:t>
            </a:r>
            <a:r>
              <a:rPr lang="en-US"/>
              <a:t> case!</a:t>
            </a:r>
          </a:p>
        </p:txBody>
      </p:sp>
      <p:sp>
        <p:nvSpPr>
          <p:cNvPr id="888872" name="AutoShape 40"/>
          <p:cNvSpPr>
            <a:spLocks noChangeArrowheads="1"/>
          </p:cNvSpPr>
          <p:nvPr/>
        </p:nvSpPr>
        <p:spPr bwMode="auto">
          <a:xfrm>
            <a:off x="4143375" y="4267200"/>
            <a:ext cx="3781425" cy="1514475"/>
          </a:xfrm>
          <a:prstGeom prst="cloudCallout">
            <a:avLst>
              <a:gd name="adj1" fmla="val -46222"/>
              <a:gd name="adj2" fmla="val 63102"/>
            </a:avLst>
          </a:prstGeom>
          <a:solidFill>
            <a:srgbClr val="FFFFDD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the </a:t>
            </a:r>
            <a:r>
              <a:rPr lang="en-US">
                <a:solidFill>
                  <a:srgbClr val="6600CC"/>
                </a:solidFill>
              </a:rPr>
              <a:t>simplifying</a:t>
            </a:r>
            <a:r>
              <a:rPr lang="en-US"/>
              <a:t> case! It gets us closer and closer to the last guy!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8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18854 -0.1486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82 0.01342 L 0.17118 -0.1101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1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82 0.01342 L 0.17118 -0.110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18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4167 0.06667 " pathEditMode="relative" ptsTypes="AA">
                                      <p:cBhvr>
                                        <p:cTn id="164" dur="2000" fill="hold"/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48959 0.07917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88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27813 -0.00417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888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88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88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88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88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8542 -0.12778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88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88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animBg="1"/>
      <p:bldP spid="888838" grpId="0" animBg="1"/>
      <p:bldP spid="888838" grpId="1" animBg="1"/>
      <p:bldP spid="888839" grpId="0" animBg="1"/>
      <p:bldP spid="888839" grpId="1" animBg="1"/>
      <p:bldP spid="888841" grpId="0" animBg="1"/>
      <p:bldP spid="888841" grpId="1" animBg="1"/>
      <p:bldP spid="888842" grpId="0" animBg="1"/>
      <p:bldP spid="888842" grpId="1" animBg="1"/>
      <p:bldP spid="888843" grpId="0" animBg="1"/>
      <p:bldP spid="888843" grpId="1" animBg="1"/>
      <p:bldP spid="888843" grpId="2" animBg="1"/>
      <p:bldP spid="888844" grpId="0" animBg="1"/>
      <p:bldP spid="888844" grpId="1" animBg="1"/>
      <p:bldP spid="888845" grpId="0" animBg="1"/>
      <p:bldP spid="888845" grpId="1" animBg="1"/>
      <p:bldP spid="888846" grpId="0" animBg="1"/>
      <p:bldP spid="888846" grpId="1" animBg="1"/>
      <p:bldP spid="888847" grpId="0" animBg="1"/>
      <p:bldP spid="888847" grpId="1" animBg="1"/>
      <p:bldP spid="888848" grpId="0" animBg="1"/>
      <p:bldP spid="888848" grpId="1" animBg="1"/>
      <p:bldP spid="888848" grpId="2" animBg="1"/>
      <p:bldP spid="888849" grpId="0" animBg="1"/>
      <p:bldP spid="888849" grpId="1" animBg="1"/>
      <p:bldP spid="888850" grpId="0" animBg="1"/>
      <p:bldP spid="888850" grpId="1" animBg="1"/>
      <p:bldP spid="888851" grpId="0" animBg="1"/>
      <p:bldP spid="888851" grpId="1" animBg="1"/>
      <p:bldP spid="888852" grpId="0" animBg="1"/>
      <p:bldP spid="888852" grpId="1" animBg="1"/>
      <p:bldP spid="888853" grpId="0" animBg="1"/>
      <p:bldP spid="888853" grpId="1" animBg="1"/>
      <p:bldP spid="888853" grpId="2" animBg="1"/>
      <p:bldP spid="888854" grpId="0" animBg="1"/>
      <p:bldP spid="888854" grpId="1" animBg="1"/>
      <p:bldP spid="888855" grpId="0" animBg="1"/>
      <p:bldP spid="888855" grpId="1" animBg="1"/>
      <p:bldP spid="888856" grpId="0" animBg="1"/>
      <p:bldP spid="888856" grpId="1" animBg="1"/>
      <p:bldP spid="888857" grpId="0"/>
      <p:bldP spid="888857" grpId="1"/>
      <p:bldP spid="888858" grpId="0" animBg="1"/>
      <p:bldP spid="888858" grpId="1" animBg="1"/>
      <p:bldP spid="888859" grpId="0" animBg="1"/>
      <p:bldP spid="888859" grpId="1" animBg="1"/>
      <p:bldP spid="888860" grpId="0"/>
      <p:bldP spid="888860" grpId="1"/>
      <p:bldP spid="888861" grpId="0" animBg="1"/>
      <p:bldP spid="888861" grpId="1" animBg="1"/>
      <p:bldP spid="888862" grpId="0" animBg="1"/>
      <p:bldP spid="888862" grpId="1" animBg="1"/>
      <p:bldP spid="888863" grpId="0"/>
      <p:bldP spid="888863" grpId="1"/>
      <p:bldP spid="888864" grpId="0" animBg="1"/>
      <p:bldP spid="888864" grpId="1" animBg="1"/>
      <p:bldP spid="888865" grpId="0" animBg="1"/>
      <p:bldP spid="888865" grpId="1" animBg="1"/>
      <p:bldP spid="888866" grpId="0"/>
      <p:bldP spid="888866" grpId="1"/>
      <p:bldP spid="888867" grpId="0"/>
      <p:bldP spid="888868" grpId="0"/>
      <p:bldP spid="888869" grpId="0"/>
      <p:bldP spid="888870" grpId="0"/>
      <p:bldP spid="888871" grpId="0" animBg="1"/>
      <p:bldP spid="888871" grpId="1" animBg="1"/>
      <p:bldP spid="888872" grpId="0" animBg="1"/>
      <p:bldP spid="888872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4631-BCE4-4E93-B808-38BC5C73E327}" type="slidenum">
              <a:rPr lang="en-US"/>
              <a:pPr/>
              <a:t>105</a:t>
            </a:fld>
            <a:endParaRPr lang="en-US"/>
          </a:p>
        </p:txBody>
      </p:sp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1743075" y="979488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1762125" y="2836863"/>
            <a:ext cx="5480050" cy="2941637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void reversePrint(string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], int </a:t>
            </a:r>
            <a:r>
              <a:rPr lang="en-US" sz="1700">
                <a:solidFill>
                  <a:srgbClr val="6600CC"/>
                </a:solidFill>
              </a:rPr>
              <a:t>pos</a:t>
            </a:r>
            <a:r>
              <a:rPr lang="en-US" sz="1700"/>
              <a:t>, int </a:t>
            </a:r>
            <a:r>
              <a:rPr lang="en-US" sz="1700">
                <a:solidFill>
                  <a:srgbClr val="6600CC"/>
                </a:solidFill>
              </a:rPr>
              <a:t>size</a:t>
            </a:r>
            <a:r>
              <a:rPr lang="en-US" sz="1700"/>
              <a:t>)</a:t>
            </a:r>
          </a:p>
          <a:p>
            <a:pPr algn="l"/>
            <a:r>
              <a:rPr lang="en-US" sz="1700"/>
              <a:t>{</a:t>
            </a:r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r>
              <a:rPr lang="en-US" sz="1700"/>
              <a:t>}</a:t>
            </a:r>
          </a:p>
        </p:txBody>
      </p:sp>
      <p:sp>
        <p:nvSpPr>
          <p:cNvPr id="890885" name="Rectangle 5"/>
          <p:cNvSpPr>
            <a:spLocks noChangeArrowheads="1"/>
          </p:cNvSpPr>
          <p:nvPr/>
        </p:nvSpPr>
        <p:spPr bwMode="auto">
          <a:xfrm>
            <a:off x="2076450" y="3446463"/>
            <a:ext cx="3402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(pos == size-1) // last in line</a:t>
            </a:r>
          </a:p>
          <a:p>
            <a:pPr algn="l"/>
            <a:r>
              <a:rPr lang="en-US"/>
              <a:t>    cout &lt;&lt; array[pos] &lt;&lt; “\n”;</a:t>
            </a:r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2057400" y="4006850"/>
            <a:ext cx="41290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else 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reversePrint(array,  </a:t>
            </a:r>
            <a:r>
              <a:rPr lang="en-US">
                <a:solidFill>
                  <a:srgbClr val="6600CC"/>
                </a:solidFill>
              </a:rPr>
              <a:t>pos + 1</a:t>
            </a:r>
            <a:r>
              <a:rPr lang="en-US"/>
              <a:t>,  size);</a:t>
            </a:r>
          </a:p>
          <a:p>
            <a:pPr algn="l"/>
            <a:r>
              <a:rPr lang="en-US"/>
              <a:t>    cout &lt;&lt; array[pos] &lt;&lt; “\n”;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90887" name="Rectangle 7"/>
          <p:cNvSpPr>
            <a:spLocks noChangeArrowheads="1"/>
          </p:cNvSpPr>
          <p:nvPr/>
        </p:nvSpPr>
        <p:spPr bwMode="auto">
          <a:xfrm>
            <a:off x="1743075" y="123825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</p:txBody>
      </p:sp>
      <p:sp>
        <p:nvSpPr>
          <p:cNvPr id="890888" name="Rectangle 8"/>
          <p:cNvSpPr>
            <a:spLocks noChangeArrowheads="1"/>
          </p:cNvSpPr>
          <p:nvPr/>
        </p:nvSpPr>
        <p:spPr bwMode="auto">
          <a:xfrm>
            <a:off x="1743075" y="1758950"/>
            <a:ext cx="5724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grpSp>
        <p:nvGrpSpPr>
          <p:cNvPr id="890889" name="Group 9"/>
          <p:cNvGrpSpPr>
            <a:grpSpLocks/>
          </p:cNvGrpSpPr>
          <p:nvPr/>
        </p:nvGrpSpPr>
        <p:grpSpPr bwMode="auto">
          <a:xfrm>
            <a:off x="1762125" y="2819400"/>
            <a:ext cx="5480050" cy="2454275"/>
            <a:chOff x="1110" y="1787"/>
            <a:chExt cx="3452" cy="1546"/>
          </a:xfrm>
        </p:grpSpPr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array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pos</a:t>
              </a:r>
              <a:r>
                <a:rPr lang="en-US" sz="1700"/>
                <a:t>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90891" name="Rectangle 11"/>
            <p:cNvSpPr>
              <a:spLocks noChangeArrowheads="1"/>
            </p:cNvSpPr>
            <p:nvPr/>
          </p:nvSpPr>
          <p:spPr bwMode="auto">
            <a:xfrm>
              <a:off x="1308" y="2064"/>
              <a:ext cx="214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(pos == size-1) // last in line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cout &lt;&lt; array[pos] &lt;&lt; “\n”;</a:t>
              </a:r>
            </a:p>
          </p:txBody>
        </p:sp>
        <p:sp>
          <p:nvSpPr>
            <p:cNvPr id="890892" name="Rectangle 12"/>
            <p:cNvSpPr>
              <a:spLocks noChangeArrowheads="1"/>
            </p:cNvSpPr>
            <p:nvPr/>
          </p:nvSpPr>
          <p:spPr bwMode="auto">
            <a:xfrm>
              <a:off x="1296" y="2429"/>
              <a:ext cx="260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reversePrint(array,  </a:t>
              </a:r>
              <a:r>
                <a:rPr lang="en-US">
                  <a:solidFill>
                    <a:srgbClr val="6600CC"/>
                  </a:solidFill>
                </a:rPr>
                <a:t>pos</a:t>
              </a:r>
              <a:r>
                <a:rPr lang="en-US"/>
                <a:t> </a:t>
              </a:r>
              <a:r>
                <a:rPr lang="en-US">
                  <a:solidFill>
                    <a:srgbClr val="6600CC"/>
                  </a:solidFill>
                </a:rPr>
                <a:t>+ 1</a:t>
              </a:r>
              <a:r>
                <a:rPr lang="en-US"/>
                <a:t>,  size);</a:t>
              </a:r>
            </a:p>
            <a:p>
              <a:pPr algn="l"/>
              <a:r>
                <a:rPr lang="en-US"/>
                <a:t>    cout &lt;&lt; array[pos]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209 0.37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88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18125 0.20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04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nimBg="1"/>
      <p:bldP spid="890884" grpId="0" animBg="1"/>
      <p:bldP spid="890884" grpId="1" animBg="1"/>
      <p:bldP spid="890885" grpId="0"/>
      <p:bldP spid="890885" grpId="1"/>
      <p:bldP spid="890886" grpId="0"/>
      <p:bldP spid="890886" grpId="1"/>
      <p:bldP spid="890887" grpId="0"/>
      <p:bldP spid="890887" grpId="1"/>
      <p:bldP spid="890888" grpId="0"/>
      <p:bldP spid="890888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919E-88F2-4ECB-A927-6E7140E75FC8}" type="slidenum">
              <a:rPr lang="en-US"/>
              <a:pPr/>
              <a:t>106</a:t>
            </a:fld>
            <a:endParaRPr lang="en-US"/>
          </a:p>
        </p:txBody>
      </p:sp>
      <p:pic>
        <p:nvPicPr>
          <p:cNvPr id="9758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58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5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pic>
        <p:nvPicPr>
          <p:cNvPr id="9758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5878" name="Group 6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9758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0" name="Text Box 8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975881" name="Group 9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975882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3" name="Text Box 11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975884" name="Group 12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975885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6" name="Text Box 14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975887" name="Group 15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975888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9" name="Text Box 17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sp>
        <p:nvSpPr>
          <p:cNvPr id="975890" name="Text Box 18"/>
          <p:cNvSpPr txBox="1">
            <a:spLocks noChangeArrowheads="1"/>
          </p:cNvSpPr>
          <p:nvPr/>
        </p:nvSpPr>
        <p:spPr bwMode="auto">
          <a:xfrm>
            <a:off x="819150" y="3268663"/>
            <a:ext cx="7696200" cy="18034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grpSp>
        <p:nvGrpSpPr>
          <p:cNvPr id="975891" name="Group 19"/>
          <p:cNvGrpSpPr>
            <a:grpSpLocks/>
          </p:cNvGrpSpPr>
          <p:nvPr/>
        </p:nvGrpSpPr>
        <p:grpSpPr bwMode="auto">
          <a:xfrm>
            <a:off x="3495675" y="4449763"/>
            <a:ext cx="619125" cy="366712"/>
            <a:chOff x="2190" y="3792"/>
            <a:chExt cx="390" cy="207"/>
          </a:xfrm>
        </p:grpSpPr>
        <p:sp>
          <p:nvSpPr>
            <p:cNvPr id="975892" name="Rectangle 20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893" name="Text Box 21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sp>
        <p:nvSpPr>
          <p:cNvPr id="975894" name="Text Box 22"/>
          <p:cNvSpPr txBox="1">
            <a:spLocks noChangeArrowheads="1"/>
          </p:cNvSpPr>
          <p:nvPr/>
        </p:nvSpPr>
        <p:spPr bwMode="auto">
          <a:xfrm>
            <a:off x="984250" y="3586163"/>
            <a:ext cx="650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820738" y="3252788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grpSp>
        <p:nvGrpSpPr>
          <p:cNvPr id="975896" name="Group 24"/>
          <p:cNvGrpSpPr>
            <a:grpSpLocks/>
          </p:cNvGrpSpPr>
          <p:nvPr/>
        </p:nvGrpSpPr>
        <p:grpSpPr bwMode="auto">
          <a:xfrm>
            <a:off x="2751138" y="4154488"/>
            <a:ext cx="954087" cy="366712"/>
            <a:chOff x="1985" y="1566"/>
            <a:chExt cx="601" cy="231"/>
          </a:xfrm>
        </p:grpSpPr>
        <p:sp>
          <p:nvSpPr>
            <p:cNvPr id="975897" name="Rectangle 25"/>
            <p:cNvSpPr>
              <a:spLocks noChangeArrowheads="1"/>
            </p:cNvSpPr>
            <p:nvPr/>
          </p:nvSpPr>
          <p:spPr bwMode="auto">
            <a:xfrm>
              <a:off x="1998" y="1566"/>
              <a:ext cx="458" cy="214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898" name="Text Box 26"/>
            <p:cNvSpPr txBox="1">
              <a:spLocks noChangeArrowheads="1"/>
            </p:cNvSpPr>
            <p:nvPr/>
          </p:nvSpPr>
          <p:spPr bwMode="auto">
            <a:xfrm>
              <a:off x="1985" y="156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studly</a:t>
              </a:r>
            </a:p>
          </p:txBody>
        </p:sp>
      </p:grpSp>
      <p:sp>
        <p:nvSpPr>
          <p:cNvPr id="975899" name="AutoShape 27"/>
          <p:cNvSpPr>
            <a:spLocks noChangeArrowheads="1"/>
          </p:cNvSpPr>
          <p:nvPr/>
        </p:nvSpPr>
        <p:spPr bwMode="auto">
          <a:xfrm>
            <a:off x="1528763" y="5318125"/>
            <a:ext cx="2743200" cy="762000"/>
          </a:xfrm>
          <a:prstGeom prst="wedgeRoundRectCallout">
            <a:avLst>
              <a:gd name="adj1" fmla="val -75694"/>
              <a:gd name="adj2" fmla="val -25625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Ok, blow our minds, Prof Nachenberg.</a:t>
            </a:r>
          </a:p>
        </p:txBody>
      </p:sp>
      <p:sp>
        <p:nvSpPr>
          <p:cNvPr id="975900" name="AutoShape 28"/>
          <p:cNvSpPr>
            <a:spLocks noChangeArrowheads="1"/>
          </p:cNvSpPr>
          <p:nvPr/>
        </p:nvSpPr>
        <p:spPr bwMode="auto">
          <a:xfrm>
            <a:off x="3294063" y="990600"/>
            <a:ext cx="3789362" cy="2060575"/>
          </a:xfrm>
          <a:prstGeom prst="wedgeRoundRectCallout">
            <a:avLst>
              <a:gd name="adj1" fmla="val 65880"/>
              <a:gd name="adj2" fmla="val 220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your algorithm, each person relies on two other people.</a:t>
            </a:r>
          </a:p>
          <a:p>
            <a:endParaRPr lang="en-US"/>
          </a:p>
          <a:p>
            <a:r>
              <a:rPr lang="en-US"/>
              <a:t>To sort 600 cards that’s a lot of people… And what if you had to sort a million cards?</a:t>
            </a:r>
          </a:p>
        </p:txBody>
      </p:sp>
      <p:sp>
        <p:nvSpPr>
          <p:cNvPr id="975901" name="AutoShape 29"/>
          <p:cNvSpPr>
            <a:spLocks noChangeArrowheads="1"/>
          </p:cNvSpPr>
          <p:nvPr/>
        </p:nvSpPr>
        <p:spPr bwMode="auto">
          <a:xfrm>
            <a:off x="4538663" y="5127625"/>
            <a:ext cx="2949575" cy="1536700"/>
          </a:xfrm>
          <a:prstGeom prst="wedgeRoundRectCallout">
            <a:avLst>
              <a:gd name="adj1" fmla="val 63722"/>
              <a:gd name="adj2" fmla="val -9296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That’s a problem – we’d run out of </a:t>
            </a:r>
            <a:r>
              <a:rPr lang="en-US">
                <a:solidFill>
                  <a:schemeClr val="accent2"/>
                </a:solidFill>
              </a:rPr>
              <a:t>UCLA</a:t>
            </a:r>
            <a:r>
              <a:rPr lang="en-US"/>
              <a:t> people and would probably have to start using </a:t>
            </a:r>
            <a:r>
              <a:rPr lang="en-US">
                <a:solidFill>
                  <a:srgbClr val="FF0000"/>
                </a:solidFill>
              </a:rPr>
              <a:t>USC </a:t>
            </a:r>
            <a:r>
              <a:rPr lang="en-US"/>
              <a:t>students.</a:t>
            </a:r>
          </a:p>
        </p:txBody>
      </p:sp>
      <p:sp>
        <p:nvSpPr>
          <p:cNvPr id="975902" name="AutoShape 30"/>
          <p:cNvSpPr>
            <a:spLocks noChangeArrowheads="1"/>
          </p:cNvSpPr>
          <p:nvPr/>
        </p:nvSpPr>
        <p:spPr bwMode="auto">
          <a:xfrm>
            <a:off x="3802063" y="1003300"/>
            <a:ext cx="3190875" cy="1295400"/>
          </a:xfrm>
          <a:prstGeom prst="wedgeRoundRectCallout">
            <a:avLst>
              <a:gd name="adj1" fmla="val 71491"/>
              <a:gd name="adj2" fmla="val 6384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Well, can you think of a small modification so the algorithm can be used by just a single person?</a:t>
            </a:r>
          </a:p>
        </p:txBody>
      </p:sp>
      <p:sp>
        <p:nvSpPr>
          <p:cNvPr id="975903" name="Rectangle 31"/>
          <p:cNvSpPr>
            <a:spLocks noChangeArrowheads="1"/>
          </p:cNvSpPr>
          <p:nvPr/>
        </p:nvSpPr>
        <p:spPr bwMode="auto">
          <a:xfrm>
            <a:off x="2808288" y="4229100"/>
            <a:ext cx="1782762" cy="260350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5904" name="Text Box 32"/>
          <p:cNvSpPr txBox="1">
            <a:spLocks noChangeArrowheads="1"/>
          </p:cNvSpPr>
          <p:nvPr/>
        </p:nvSpPr>
        <p:spPr bwMode="auto">
          <a:xfrm>
            <a:off x="3249613" y="41703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myself</a:t>
            </a:r>
          </a:p>
        </p:txBody>
      </p:sp>
      <p:sp>
        <p:nvSpPr>
          <p:cNvPr id="975905" name="AutoShape 33"/>
          <p:cNvSpPr>
            <a:spLocks noChangeArrowheads="1"/>
          </p:cNvSpPr>
          <p:nvPr/>
        </p:nvSpPr>
        <p:spPr bwMode="auto">
          <a:xfrm>
            <a:off x="1930400" y="5403850"/>
            <a:ext cx="3190875" cy="1052513"/>
          </a:xfrm>
          <a:prstGeom prst="wedgeRoundRectCallout">
            <a:avLst>
              <a:gd name="adj1" fmla="val -84625"/>
              <a:gd name="adj2" fmla="val -4019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don’t think so.</a:t>
            </a:r>
          </a:p>
          <a:p>
            <a:endParaRPr lang="en-US"/>
          </a:p>
          <a:p>
            <a:r>
              <a:rPr lang="en-US"/>
              <a:t>Can they even read?</a:t>
            </a:r>
          </a:p>
        </p:txBody>
      </p:sp>
      <p:sp>
        <p:nvSpPr>
          <p:cNvPr id="975906" name="AutoShape 34"/>
          <p:cNvSpPr>
            <a:spLocks noChangeArrowheads="1"/>
          </p:cNvSpPr>
          <p:nvPr/>
        </p:nvSpPr>
        <p:spPr bwMode="auto">
          <a:xfrm>
            <a:off x="5683250" y="5238750"/>
            <a:ext cx="1847850" cy="530225"/>
          </a:xfrm>
          <a:prstGeom prst="wedgeRoundRectCallout">
            <a:avLst>
              <a:gd name="adj1" fmla="val 70019"/>
              <a:gd name="adj2" fmla="val 4341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Good point.</a:t>
            </a:r>
          </a:p>
        </p:txBody>
      </p:sp>
      <p:sp>
        <p:nvSpPr>
          <p:cNvPr id="975907" name="Rectangle 35"/>
          <p:cNvSpPr>
            <a:spLocks noChangeArrowheads="1"/>
          </p:cNvSpPr>
          <p:nvPr/>
        </p:nvSpPr>
        <p:spPr bwMode="auto">
          <a:xfrm>
            <a:off x="3448050" y="4465638"/>
            <a:ext cx="1782763" cy="260350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5908" name="Text Box 36"/>
          <p:cNvSpPr txBox="1">
            <a:spLocks noChangeArrowheads="1"/>
          </p:cNvSpPr>
          <p:nvPr/>
        </p:nvSpPr>
        <p:spPr bwMode="auto">
          <a:xfrm>
            <a:off x="3889375" y="441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myself</a:t>
            </a:r>
          </a:p>
        </p:txBody>
      </p:sp>
      <p:sp>
        <p:nvSpPr>
          <p:cNvPr id="975909" name="AutoShape 37"/>
          <p:cNvSpPr>
            <a:spLocks noChangeArrowheads="1"/>
          </p:cNvSpPr>
          <p:nvPr/>
        </p:nvSpPr>
        <p:spPr bwMode="auto">
          <a:xfrm>
            <a:off x="1974850" y="5410200"/>
            <a:ext cx="3190875" cy="1057275"/>
          </a:xfrm>
          <a:prstGeom prst="wedgeRoundRectCallout">
            <a:avLst>
              <a:gd name="adj1" fmla="val -84625"/>
              <a:gd name="adj2" fmla="val -40241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Hmm. I’ve got an idea…</a:t>
            </a:r>
          </a:p>
          <a:p>
            <a:endParaRPr lang="en-US"/>
          </a:p>
          <a:p>
            <a:r>
              <a:rPr lang="en-US"/>
              <a:t>How about this?</a:t>
            </a:r>
          </a:p>
        </p:txBody>
      </p:sp>
      <p:sp>
        <p:nvSpPr>
          <p:cNvPr id="975910" name="Rectangle 38"/>
          <p:cNvSpPr>
            <a:spLocks noChangeArrowheads="1"/>
          </p:cNvSpPr>
          <p:nvPr/>
        </p:nvSpPr>
        <p:spPr bwMode="auto">
          <a:xfrm>
            <a:off x="6610350" y="4152900"/>
            <a:ext cx="1847850" cy="63817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75911" name="Group 39"/>
          <p:cNvGrpSpPr>
            <a:grpSpLocks/>
          </p:cNvGrpSpPr>
          <p:nvPr/>
        </p:nvGrpSpPr>
        <p:grpSpPr bwMode="auto">
          <a:xfrm>
            <a:off x="4543425" y="4159250"/>
            <a:ext cx="3952875" cy="366713"/>
            <a:chOff x="3150" y="2625"/>
            <a:chExt cx="2490" cy="231"/>
          </a:xfrm>
        </p:grpSpPr>
        <p:sp>
          <p:nvSpPr>
            <p:cNvPr id="975912" name="Rectangle 40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913" name="Text Box 41"/>
            <p:cNvSpPr txBox="1">
              <a:spLocks noChangeArrowheads="1"/>
            </p:cNvSpPr>
            <p:nvPr/>
          </p:nvSpPr>
          <p:spPr bwMode="auto">
            <a:xfrm>
              <a:off x="3150" y="2625"/>
              <a:ext cx="24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and </a:t>
              </a:r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975914" name="Group 42"/>
          <p:cNvGrpSpPr>
            <a:grpSpLocks/>
          </p:cNvGrpSpPr>
          <p:nvPr/>
        </p:nvGrpSpPr>
        <p:grpSpPr bwMode="auto">
          <a:xfrm>
            <a:off x="5183188" y="4430713"/>
            <a:ext cx="3952875" cy="366712"/>
            <a:chOff x="3150" y="2625"/>
            <a:chExt cx="2490" cy="231"/>
          </a:xfrm>
        </p:grpSpPr>
        <p:sp>
          <p:nvSpPr>
            <p:cNvPr id="975915" name="Rectangle 43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916" name="Text Box 44"/>
            <p:cNvSpPr txBox="1">
              <a:spLocks noChangeArrowheads="1"/>
            </p:cNvSpPr>
            <p:nvPr/>
          </p:nvSpPr>
          <p:spPr bwMode="auto">
            <a:xfrm>
              <a:off x="3150" y="2625"/>
              <a:ext cx="24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and</a:t>
              </a:r>
              <a:r>
                <a:rPr lang="en-US">
                  <a:solidFill>
                    <a:srgbClr val="FF0000"/>
                  </a:solidFill>
                </a:rPr>
                <a:t> say “do the Lazy Person’s Sort”</a:t>
              </a:r>
            </a:p>
          </p:txBody>
        </p:sp>
      </p:grpSp>
      <p:sp>
        <p:nvSpPr>
          <p:cNvPr id="975917" name="AutoShape 45"/>
          <p:cNvSpPr>
            <a:spLocks noChangeArrowheads="1"/>
          </p:cNvSpPr>
          <p:nvPr/>
        </p:nvSpPr>
        <p:spPr bwMode="auto">
          <a:xfrm>
            <a:off x="2930525" y="4943475"/>
            <a:ext cx="4619625" cy="1168400"/>
          </a:xfrm>
          <a:prstGeom prst="wedgeRoundRectCallout">
            <a:avLst>
              <a:gd name="adj1" fmla="val 58005"/>
              <a:gd name="adj2" fmla="val 1929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Holy Moly! That is mind-blowing!</a:t>
            </a:r>
            <a:br>
              <a:rPr lang="en-US"/>
            </a:br>
            <a:r>
              <a:rPr lang="en-US"/>
              <a:t>It doesn’t seem like it should work, but I can’t think why it wouldn’t!</a:t>
            </a:r>
          </a:p>
          <a:p>
            <a:endParaRPr lang="en-US"/>
          </a:p>
        </p:txBody>
      </p:sp>
      <p:sp>
        <p:nvSpPr>
          <p:cNvPr id="975918" name="AutoShape 46"/>
          <p:cNvSpPr>
            <a:spLocks noChangeArrowheads="1"/>
          </p:cNvSpPr>
          <p:nvPr/>
        </p:nvSpPr>
        <p:spPr bwMode="auto">
          <a:xfrm>
            <a:off x="5102225" y="1085850"/>
            <a:ext cx="2066925" cy="530225"/>
          </a:xfrm>
          <a:prstGeom prst="wedgeRoundRectCallout">
            <a:avLst>
              <a:gd name="adj1" fmla="val 74810"/>
              <a:gd name="adj2" fmla="val 208681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Very good!</a:t>
            </a:r>
          </a:p>
        </p:txBody>
      </p:sp>
      <p:sp>
        <p:nvSpPr>
          <p:cNvPr id="975919" name="AutoShape 47"/>
          <p:cNvSpPr>
            <a:spLocks noChangeArrowheads="1"/>
          </p:cNvSpPr>
          <p:nvPr/>
        </p:nvSpPr>
        <p:spPr bwMode="auto">
          <a:xfrm>
            <a:off x="3235325" y="685800"/>
            <a:ext cx="3629025" cy="2082800"/>
          </a:xfrm>
          <a:prstGeom prst="wedgeRoundRectCallout">
            <a:avLst>
              <a:gd name="adj1" fmla="val 72264"/>
              <a:gd name="adj2" fmla="val 3597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It IS really difficult to comprehend. 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But it DOES work!</a:t>
            </a:r>
            <a:br>
              <a:rPr lang="en-US">
                <a:solidFill>
                  <a:srgbClr val="6600CC"/>
                </a:solidFill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>That’s the leap you have to make with recursion. 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7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7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-0.05191 -0.0009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1.85185E-6 L -0.10868 -0.0006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75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7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5312 -0.000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5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4.81481E-6 L -0.10625 -0.000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975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7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7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7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99" grpId="0" animBg="1"/>
      <p:bldP spid="975899" grpId="1" animBg="1"/>
      <p:bldP spid="975900" grpId="0" animBg="1"/>
      <p:bldP spid="975900" grpId="1" animBg="1"/>
      <p:bldP spid="975901" grpId="0" animBg="1"/>
      <p:bldP spid="975901" grpId="1" animBg="1"/>
      <p:bldP spid="975902" grpId="0" animBg="1"/>
      <p:bldP spid="975902" grpId="1" animBg="1"/>
      <p:bldP spid="975903" grpId="0" animBg="1"/>
      <p:bldP spid="975904" grpId="0"/>
      <p:bldP spid="975904" grpId="1"/>
      <p:bldP spid="975905" grpId="0" animBg="1"/>
      <p:bldP spid="975905" grpId="1" animBg="1"/>
      <p:bldP spid="975906" grpId="0" animBg="1"/>
      <p:bldP spid="975906" grpId="1" animBg="1"/>
      <p:bldP spid="975907" grpId="0" animBg="1"/>
      <p:bldP spid="975908" grpId="0"/>
      <p:bldP spid="975908" grpId="1"/>
      <p:bldP spid="975909" grpId="0" animBg="1"/>
      <p:bldP spid="975909" grpId="1" animBg="1"/>
      <p:bldP spid="975917" grpId="0" animBg="1"/>
      <p:bldP spid="975917" grpId="1" animBg="1"/>
      <p:bldP spid="975918" grpId="0" animBg="1"/>
      <p:bldP spid="975918" grpId="1" animBg="1"/>
      <p:bldP spid="975919" grpId="0" animBg="1"/>
      <p:bldP spid="97591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F7C-9AF4-4692-AB03-05A9CD2E095B}" type="slidenum">
              <a:rPr lang="en-US"/>
              <a:pPr/>
              <a:t>107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-228600"/>
            <a:ext cx="7772400" cy="1143000"/>
          </a:xfrm>
        </p:spPr>
        <p:txBody>
          <a:bodyPr/>
          <a:lstStyle/>
          <a:p>
            <a:r>
              <a:rPr lang="en-US" sz="4000"/>
              <a:t>Merge Sort</a:t>
            </a:r>
          </a:p>
        </p:txBody>
      </p:sp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800100" y="1695450"/>
            <a:ext cx="2982913" cy="3698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is there just one notecard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674688" y="2481263"/>
            <a:ext cx="3854450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Divide the notecards into </a:t>
            </a:r>
            <a:br>
              <a:rPr lang="en-US"/>
            </a:br>
            <a:r>
              <a:rPr lang="en-US"/>
              <a:t>two equal-sized piles</a:t>
            </a:r>
          </a:p>
        </p:txBody>
      </p:sp>
      <p:sp>
        <p:nvSpPr>
          <p:cNvPr id="969733" name="Rectangle 5"/>
          <p:cNvSpPr>
            <a:spLocks noChangeArrowheads="1"/>
          </p:cNvSpPr>
          <p:nvPr/>
        </p:nvSpPr>
        <p:spPr bwMode="auto">
          <a:xfrm>
            <a:off x="4835525" y="1558925"/>
            <a:ext cx="14890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Just hand it</a:t>
            </a:r>
            <a:br>
              <a:rPr lang="en-US"/>
            </a:br>
            <a:r>
              <a:rPr lang="en-US"/>
              <a:t>back</a:t>
            </a:r>
          </a:p>
        </p:txBody>
      </p:sp>
      <p:sp>
        <p:nvSpPr>
          <p:cNvPr id="969734" name="Rectangle 6"/>
          <p:cNvSpPr>
            <a:spLocks noChangeArrowheads="1"/>
          </p:cNvSpPr>
          <p:nvPr/>
        </p:nvSpPr>
        <p:spPr bwMode="auto">
          <a:xfrm>
            <a:off x="900113" y="3603625"/>
            <a:ext cx="3525837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Solve each sub-problem </a:t>
            </a:r>
            <a:br>
              <a:rPr lang="en-US"/>
            </a:br>
            <a:r>
              <a:rPr lang="en-US"/>
              <a:t>by calling mergeSort</a:t>
            </a:r>
            <a:br>
              <a:rPr lang="en-US"/>
            </a:br>
            <a:r>
              <a:rPr lang="en-US"/>
              <a:t>on each sub-pile</a:t>
            </a:r>
          </a:p>
        </p:txBody>
      </p:sp>
      <p:sp>
        <p:nvSpPr>
          <p:cNvPr id="969736" name="Rectangle 8"/>
          <p:cNvSpPr>
            <a:spLocks noChangeArrowheads="1"/>
          </p:cNvSpPr>
          <p:nvPr/>
        </p:nvSpPr>
        <p:spPr bwMode="auto">
          <a:xfrm>
            <a:off x="908050" y="5978525"/>
            <a:ext cx="3548063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Merge the two sorted sub-piles</a:t>
            </a:r>
            <a:br>
              <a:rPr lang="en-US"/>
            </a:br>
            <a:r>
              <a:rPr lang="en-US"/>
              <a:t>into one complete sorted pile</a:t>
            </a:r>
          </a:p>
        </p:txBody>
      </p:sp>
      <p:sp>
        <p:nvSpPr>
          <p:cNvPr id="969737" name="Rectangle 9"/>
          <p:cNvSpPr>
            <a:spLocks noChangeArrowheads="1"/>
          </p:cNvSpPr>
          <p:nvPr/>
        </p:nvSpPr>
        <p:spPr bwMode="auto">
          <a:xfrm>
            <a:off x="5180013" y="5978525"/>
            <a:ext cx="14128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Return the </a:t>
            </a:r>
            <a:br>
              <a:rPr lang="en-US"/>
            </a:br>
            <a:r>
              <a:rPr lang="en-US"/>
              <a:t>sorted pile</a:t>
            </a:r>
          </a:p>
        </p:txBody>
      </p:sp>
      <p:sp>
        <p:nvSpPr>
          <p:cNvPr id="969738" name="Line 10"/>
          <p:cNvSpPr>
            <a:spLocks noChangeShapeType="1"/>
          </p:cNvSpPr>
          <p:nvPr/>
        </p:nvSpPr>
        <p:spPr bwMode="auto">
          <a:xfrm>
            <a:off x="3770313" y="1876425"/>
            <a:ext cx="1077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39" name="Text Box 11"/>
          <p:cNvSpPr txBox="1">
            <a:spLocks noChangeArrowheads="1"/>
          </p:cNvSpPr>
          <p:nvPr/>
        </p:nvSpPr>
        <p:spPr bwMode="auto">
          <a:xfrm>
            <a:off x="3975100" y="157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969740" name="Line 12"/>
          <p:cNvSpPr>
            <a:spLocks noChangeShapeType="1"/>
          </p:cNvSpPr>
          <p:nvPr/>
        </p:nvSpPr>
        <p:spPr bwMode="auto">
          <a:xfrm>
            <a:off x="2619375" y="2066925"/>
            <a:ext cx="0" cy="40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1" name="Text Box 13"/>
          <p:cNvSpPr txBox="1">
            <a:spLocks noChangeArrowheads="1"/>
          </p:cNvSpPr>
          <p:nvPr/>
        </p:nvSpPr>
        <p:spPr bwMode="auto">
          <a:xfrm>
            <a:off x="2603500" y="20701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969742" name="Line 14"/>
          <p:cNvSpPr>
            <a:spLocks noChangeShapeType="1"/>
          </p:cNvSpPr>
          <p:nvPr/>
        </p:nvSpPr>
        <p:spPr bwMode="auto">
          <a:xfrm flipH="1">
            <a:off x="2816225" y="1400175"/>
            <a:ext cx="1450975" cy="269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3" name="Line 15"/>
          <p:cNvSpPr>
            <a:spLocks noChangeShapeType="1"/>
          </p:cNvSpPr>
          <p:nvPr/>
        </p:nvSpPr>
        <p:spPr bwMode="auto">
          <a:xfrm>
            <a:off x="2600325" y="3127375"/>
            <a:ext cx="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4" name="Line 16"/>
          <p:cNvSpPr>
            <a:spLocks noChangeShapeType="1"/>
          </p:cNvSpPr>
          <p:nvPr/>
        </p:nvSpPr>
        <p:spPr bwMode="auto">
          <a:xfrm>
            <a:off x="2647950" y="4514850"/>
            <a:ext cx="0" cy="268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5" name="Line 17"/>
          <p:cNvSpPr>
            <a:spLocks noChangeShapeType="1"/>
          </p:cNvSpPr>
          <p:nvPr/>
        </p:nvSpPr>
        <p:spPr bwMode="auto">
          <a:xfrm>
            <a:off x="2638425" y="562927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6" name="Line 18"/>
          <p:cNvSpPr>
            <a:spLocks noChangeShapeType="1"/>
          </p:cNvSpPr>
          <p:nvPr/>
        </p:nvSpPr>
        <p:spPr bwMode="auto">
          <a:xfrm>
            <a:off x="4445000" y="6294438"/>
            <a:ext cx="717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56" name="Rectangle 28"/>
          <p:cNvSpPr>
            <a:spLocks noChangeArrowheads="1"/>
          </p:cNvSpPr>
          <p:nvPr/>
        </p:nvSpPr>
        <p:spPr bwMode="auto">
          <a:xfrm>
            <a:off x="3009900" y="742950"/>
            <a:ext cx="2643188" cy="6746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mergeSort</a:t>
            </a:r>
            <a:r>
              <a:rPr lang="en-US"/>
              <a:t>(note cards)</a:t>
            </a:r>
            <a:r>
              <a:rPr lang="en-US" sz="1000"/>
              <a:t/>
            </a:r>
            <a:br>
              <a:rPr lang="en-US" sz="1000"/>
            </a:br>
            <a:endParaRPr lang="en-US" sz="1000"/>
          </a:p>
        </p:txBody>
      </p:sp>
      <p:sp>
        <p:nvSpPr>
          <p:cNvPr id="969759" name="Text Box 31"/>
          <p:cNvSpPr txBox="1">
            <a:spLocks noChangeArrowheads="1"/>
          </p:cNvSpPr>
          <p:nvPr/>
        </p:nvSpPr>
        <p:spPr bwMode="auto">
          <a:xfrm>
            <a:off x="5295900" y="1001713"/>
            <a:ext cx="25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0" name="Text Box 32"/>
          <p:cNvSpPr txBox="1">
            <a:spLocks noChangeArrowheads="1"/>
          </p:cNvSpPr>
          <p:nvPr/>
        </p:nvSpPr>
        <p:spPr bwMode="auto">
          <a:xfrm>
            <a:off x="5276850" y="1144588"/>
            <a:ext cx="25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1" name="Text Box 33"/>
          <p:cNvSpPr txBox="1">
            <a:spLocks noChangeArrowheads="1"/>
          </p:cNvSpPr>
          <p:nvPr/>
        </p:nvSpPr>
        <p:spPr bwMode="auto">
          <a:xfrm>
            <a:off x="4192588" y="359886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2" name="Text Box 34"/>
          <p:cNvSpPr txBox="1">
            <a:spLocks noChangeArrowheads="1"/>
          </p:cNvSpPr>
          <p:nvPr/>
        </p:nvSpPr>
        <p:spPr bwMode="auto">
          <a:xfrm>
            <a:off x="4164013" y="375126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69763" name="AutoShape 35"/>
          <p:cNvCxnSpPr>
            <a:cxnSpLocks noChangeShapeType="1"/>
            <a:stCxn id="969761" idx="3"/>
            <a:endCxn id="969760" idx="3"/>
          </p:cNvCxnSpPr>
          <p:nvPr/>
        </p:nvCxnSpPr>
        <p:spPr bwMode="auto">
          <a:xfrm flipV="1">
            <a:off x="4445000" y="1328738"/>
            <a:ext cx="1084263" cy="2454275"/>
          </a:xfrm>
          <a:prstGeom prst="bentConnector3">
            <a:avLst>
              <a:gd name="adj1" fmla="val 197361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9765" name="AutoShape 37"/>
          <p:cNvCxnSpPr>
            <a:cxnSpLocks noChangeShapeType="1"/>
            <a:stCxn id="969759" idx="3"/>
            <a:endCxn id="969762" idx="3"/>
          </p:cNvCxnSpPr>
          <p:nvPr/>
        </p:nvCxnSpPr>
        <p:spPr bwMode="auto">
          <a:xfrm flipH="1">
            <a:off x="4416425" y="1185863"/>
            <a:ext cx="1131888" cy="2749550"/>
          </a:xfrm>
          <a:prstGeom prst="bentConnector3">
            <a:avLst>
              <a:gd name="adj1" fmla="val -109120"/>
            </a:avLst>
          </a:prstGeom>
          <a:noFill/>
          <a:ln w="25400">
            <a:solidFill>
              <a:srgbClr val="00808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9766" name="Text Box 38"/>
          <p:cNvSpPr txBox="1">
            <a:spLocks noChangeArrowheads="1"/>
          </p:cNvSpPr>
          <p:nvPr/>
        </p:nvSpPr>
        <p:spPr bwMode="auto">
          <a:xfrm>
            <a:off x="4368800" y="3449638"/>
            <a:ext cx="2252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mergeSort(1</a:t>
            </a:r>
            <a:r>
              <a:rPr lang="en-US" baseline="30000"/>
              <a:t>st</a:t>
            </a:r>
            <a:r>
              <a:rPr lang="en-US"/>
              <a:t> half)</a:t>
            </a:r>
          </a:p>
        </p:txBody>
      </p:sp>
      <p:sp>
        <p:nvSpPr>
          <p:cNvPr id="969768" name="Text Box 40"/>
          <p:cNvSpPr txBox="1">
            <a:spLocks noChangeArrowheads="1"/>
          </p:cNvSpPr>
          <p:nvPr/>
        </p:nvSpPr>
        <p:spPr bwMode="auto">
          <a:xfrm rot="5400000">
            <a:off x="6038850" y="2646363"/>
            <a:ext cx="175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Sorted 1</a:t>
            </a:r>
            <a:r>
              <a:rPr lang="en-US" baseline="30000"/>
              <a:t>st</a:t>
            </a:r>
            <a:r>
              <a:rPr lang="en-US"/>
              <a:t> half</a:t>
            </a:r>
          </a:p>
        </p:txBody>
      </p:sp>
      <p:sp>
        <p:nvSpPr>
          <p:cNvPr id="969770" name="Text Box 42"/>
          <p:cNvSpPr txBox="1">
            <a:spLocks noChangeArrowheads="1"/>
          </p:cNvSpPr>
          <p:nvPr/>
        </p:nvSpPr>
        <p:spPr bwMode="auto">
          <a:xfrm>
            <a:off x="4167188" y="408781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1" name="Text Box 43"/>
          <p:cNvSpPr txBox="1">
            <a:spLocks noChangeArrowheads="1"/>
          </p:cNvSpPr>
          <p:nvPr/>
        </p:nvSpPr>
        <p:spPr bwMode="auto">
          <a:xfrm>
            <a:off x="4148138" y="4230688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2" name="Text Box 44"/>
          <p:cNvSpPr txBox="1">
            <a:spLocks noChangeArrowheads="1"/>
          </p:cNvSpPr>
          <p:nvPr/>
        </p:nvSpPr>
        <p:spPr bwMode="auto">
          <a:xfrm>
            <a:off x="5297488" y="6413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3" name="Text Box 45"/>
          <p:cNvSpPr txBox="1">
            <a:spLocks noChangeArrowheads="1"/>
          </p:cNvSpPr>
          <p:nvPr/>
        </p:nvSpPr>
        <p:spPr bwMode="auto">
          <a:xfrm>
            <a:off x="5297488" y="8032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69774" name="AutoShape 46"/>
          <p:cNvCxnSpPr>
            <a:cxnSpLocks noChangeShapeType="1"/>
            <a:stCxn id="969770" idx="3"/>
            <a:endCxn id="969773" idx="3"/>
          </p:cNvCxnSpPr>
          <p:nvPr/>
        </p:nvCxnSpPr>
        <p:spPr bwMode="auto">
          <a:xfrm flipV="1">
            <a:off x="4419600" y="987425"/>
            <a:ext cx="1130300" cy="3284538"/>
          </a:xfrm>
          <a:prstGeom prst="bentConnector3">
            <a:avLst>
              <a:gd name="adj1" fmla="val 290028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9776" name="AutoShape 48"/>
          <p:cNvCxnSpPr>
            <a:cxnSpLocks noChangeShapeType="1"/>
            <a:stCxn id="969772" idx="3"/>
            <a:endCxn id="969771" idx="3"/>
          </p:cNvCxnSpPr>
          <p:nvPr/>
        </p:nvCxnSpPr>
        <p:spPr bwMode="auto">
          <a:xfrm flipH="1">
            <a:off x="4400550" y="825500"/>
            <a:ext cx="1149350" cy="3589338"/>
          </a:xfrm>
          <a:prstGeom prst="bentConnector3">
            <a:avLst>
              <a:gd name="adj1" fmla="val -199866"/>
            </a:avLst>
          </a:prstGeom>
          <a:noFill/>
          <a:ln w="25400">
            <a:solidFill>
              <a:srgbClr val="00808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9777" name="Text Box 49"/>
          <p:cNvSpPr txBox="1">
            <a:spLocks noChangeArrowheads="1"/>
          </p:cNvSpPr>
          <p:nvPr/>
        </p:nvSpPr>
        <p:spPr bwMode="auto">
          <a:xfrm>
            <a:off x="4376738" y="3948113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mergeSort(2</a:t>
            </a:r>
            <a:r>
              <a:rPr lang="en-US" baseline="30000"/>
              <a:t>nd</a:t>
            </a:r>
            <a:r>
              <a:rPr lang="en-US"/>
              <a:t> half)</a:t>
            </a:r>
          </a:p>
        </p:txBody>
      </p:sp>
      <p:sp>
        <p:nvSpPr>
          <p:cNvPr id="969778" name="Text Box 50"/>
          <p:cNvSpPr txBox="1">
            <a:spLocks noChangeArrowheads="1"/>
          </p:cNvSpPr>
          <p:nvPr/>
        </p:nvSpPr>
        <p:spPr bwMode="auto">
          <a:xfrm rot="5400000">
            <a:off x="7093744" y="2547144"/>
            <a:ext cx="181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Sorted 2</a:t>
            </a:r>
            <a:r>
              <a:rPr lang="en-US" baseline="30000"/>
              <a:t>nd</a:t>
            </a:r>
            <a:r>
              <a:rPr lang="en-US"/>
              <a:t> half</a:t>
            </a:r>
          </a:p>
        </p:txBody>
      </p:sp>
      <p:sp>
        <p:nvSpPr>
          <p:cNvPr id="969735" name="Rectangle 7"/>
          <p:cNvSpPr>
            <a:spLocks noChangeArrowheads="1"/>
          </p:cNvSpPr>
          <p:nvPr/>
        </p:nvSpPr>
        <p:spPr bwMode="auto">
          <a:xfrm>
            <a:off x="1131888" y="4794250"/>
            <a:ext cx="3013075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Collect all the solution(s) </a:t>
            </a:r>
            <a:br>
              <a:rPr lang="en-US"/>
            </a:br>
            <a:r>
              <a:rPr lang="en-US"/>
              <a:t>to the sub-problems</a:t>
            </a:r>
          </a:p>
          <a:p>
            <a:r>
              <a:rPr lang="en-US"/>
              <a:t>(The two sorted sub-piles)</a:t>
            </a:r>
          </a:p>
        </p:txBody>
      </p:sp>
    </p:spTree>
    <p:extLst>
      <p:ext uri="{BB962C8B-B14F-4D97-AF65-F5344CB8AC3E}">
        <p14:creationId xmlns:p14="http://schemas.microsoft.com/office/powerpoint/2010/main" val="4225589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animBg="1"/>
      <p:bldP spid="969732" grpId="0" animBg="1"/>
      <p:bldP spid="969733" grpId="0" animBg="1"/>
      <p:bldP spid="969734" grpId="0" animBg="1"/>
      <p:bldP spid="969736" grpId="0" animBg="1"/>
      <p:bldP spid="969737" grpId="0" animBg="1"/>
      <p:bldP spid="969738" grpId="0" animBg="1"/>
      <p:bldP spid="969739" grpId="0"/>
      <p:bldP spid="969740" grpId="0" animBg="1"/>
      <p:bldP spid="969741" grpId="0"/>
      <p:bldP spid="969742" grpId="0" animBg="1"/>
      <p:bldP spid="969743" grpId="0" animBg="1"/>
      <p:bldP spid="969744" grpId="0" animBg="1"/>
      <p:bldP spid="969745" grpId="0" animBg="1"/>
      <p:bldP spid="969746" grpId="0" animBg="1"/>
      <p:bldP spid="969756" grpId="0" animBg="1"/>
      <p:bldP spid="969766" grpId="0"/>
      <p:bldP spid="969768" grpId="0"/>
      <p:bldP spid="969777" grpId="0"/>
      <p:bldP spid="969778" grpId="0"/>
      <p:bldP spid="96973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A44-4EB1-4289-9253-CB10108FB9A0}" type="slidenum">
              <a:rPr lang="en-US"/>
              <a:pPr/>
              <a:t>108</a:t>
            </a:fld>
            <a:endParaRPr lang="en-US"/>
          </a:p>
        </p:txBody>
      </p:sp>
      <p:sp>
        <p:nvSpPr>
          <p:cNvPr id="864466" name="Text Box 210"/>
          <p:cNvSpPr txBox="1">
            <a:spLocks noChangeArrowheads="1"/>
          </p:cNvSpPr>
          <p:nvPr/>
        </p:nvSpPr>
        <p:spPr bwMode="auto">
          <a:xfrm>
            <a:off x="1131888" y="4419600"/>
            <a:ext cx="163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2</a:t>
            </a:r>
            <a:r>
              <a:rPr lang="en-US" sz="1200"/>
              <a:t>]</a:t>
            </a:r>
          </a:p>
        </p:txBody>
      </p:sp>
      <p:sp>
        <p:nvSpPr>
          <p:cNvPr id="864468" name="Text Box 212"/>
          <p:cNvSpPr txBox="1">
            <a:spLocks noChangeArrowheads="1"/>
          </p:cNvSpPr>
          <p:nvPr/>
        </p:nvSpPr>
        <p:spPr bwMode="auto">
          <a:xfrm>
            <a:off x="1709738" y="-1905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</a:t>
            </a:r>
          </a:p>
        </p:txBody>
      </p:sp>
      <p:sp>
        <p:nvSpPr>
          <p:cNvPr id="864467" name="Text Box 211"/>
          <p:cNvSpPr txBox="1">
            <a:spLocks noChangeArrowheads="1"/>
          </p:cNvSpPr>
          <p:nvPr/>
        </p:nvSpPr>
        <p:spPr bwMode="auto">
          <a:xfrm>
            <a:off x="1422400" y="2247900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</a:t>
            </a:r>
          </a:p>
        </p:txBody>
      </p:sp>
      <p:sp>
        <p:nvSpPr>
          <p:cNvPr id="864268" name="Text Box 12"/>
          <p:cNvSpPr txBox="1">
            <a:spLocks noChangeArrowheads="1"/>
          </p:cNvSpPr>
          <p:nvPr/>
        </p:nvSpPr>
        <p:spPr bwMode="auto">
          <a:xfrm>
            <a:off x="180975" y="51355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5334000" y="4410075"/>
            <a:ext cx="3686175" cy="233362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5334000" y="4432300"/>
            <a:ext cx="36957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 const int n = 3;</a:t>
            </a:r>
          </a:p>
          <a:p>
            <a:pPr algn="l"/>
            <a:r>
              <a:rPr lang="en-US"/>
              <a:t>    int nums[n] = { 10, 20, 42 };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  <a:p>
            <a:pPr algn="l"/>
            <a:r>
              <a:rPr lang="en-US"/>
              <a:t>    cout &lt;&lt; </a:t>
            </a:r>
            <a:r>
              <a:rPr lang="en-US">
                <a:solidFill>
                  <a:srgbClr val="6600CC"/>
                </a:solidFill>
              </a:rPr>
              <a:t>sumArr</a:t>
            </a:r>
            <a:r>
              <a:rPr lang="en-US"/>
              <a:t>( nums , n );</a:t>
            </a:r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5334000" y="538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4390" name="Group 134"/>
          <p:cNvGrpSpPr>
            <a:grpSpLocks/>
          </p:cNvGrpSpPr>
          <p:nvPr/>
        </p:nvGrpSpPr>
        <p:grpSpPr bwMode="auto">
          <a:xfrm>
            <a:off x="5932488" y="5646738"/>
            <a:ext cx="2079625" cy="757237"/>
            <a:chOff x="3875" y="2567"/>
            <a:chExt cx="1310" cy="477"/>
          </a:xfrm>
        </p:grpSpPr>
        <p:sp>
          <p:nvSpPr>
            <p:cNvPr id="864382" name="Rectangle 12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83" name="Rectangle 12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84" name="Rectangle 12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87" name="Rectangle 131"/>
            <p:cNvSpPr>
              <a:spLocks noChangeArrowheads="1"/>
            </p:cNvSpPr>
            <p:nvPr/>
          </p:nvSpPr>
          <p:spPr bwMode="auto">
            <a:xfrm>
              <a:off x="3875" y="256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864388" name="Rectangle 132"/>
            <p:cNvSpPr>
              <a:spLocks noChangeArrowheads="1"/>
            </p:cNvSpPr>
            <p:nvPr/>
          </p:nvSpPr>
          <p:spPr bwMode="auto">
            <a:xfrm>
              <a:off x="4401" y="281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89" name="Rectangle 133"/>
            <p:cNvSpPr>
              <a:spLocks noChangeArrowheads="1"/>
            </p:cNvSpPr>
            <p:nvPr/>
          </p:nvSpPr>
          <p:spPr bwMode="auto">
            <a:xfrm>
              <a:off x="4990" y="280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64391" name="Group 135"/>
          <p:cNvGrpSpPr>
            <a:grpSpLocks/>
          </p:cNvGrpSpPr>
          <p:nvPr/>
        </p:nvGrpSpPr>
        <p:grpSpPr bwMode="auto">
          <a:xfrm>
            <a:off x="6196013" y="5646738"/>
            <a:ext cx="1816100" cy="757237"/>
            <a:chOff x="4041" y="2567"/>
            <a:chExt cx="1144" cy="477"/>
          </a:xfrm>
        </p:grpSpPr>
        <p:sp>
          <p:nvSpPr>
            <p:cNvPr id="864392" name="Rectangle 13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93" name="Rectangle 13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94" name="Rectangle 13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9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96" name="Rectangle 140"/>
            <p:cNvSpPr>
              <a:spLocks noChangeArrowheads="1"/>
            </p:cNvSpPr>
            <p:nvPr/>
          </p:nvSpPr>
          <p:spPr bwMode="auto">
            <a:xfrm>
              <a:off x="4379" y="2813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4397" name="Rectangle 141"/>
            <p:cNvSpPr>
              <a:spLocks noChangeArrowheads="1"/>
            </p:cNvSpPr>
            <p:nvPr/>
          </p:nvSpPr>
          <p:spPr bwMode="auto">
            <a:xfrm>
              <a:off x="4968" y="2801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64398" name="Line 142"/>
          <p:cNvSpPr>
            <a:spLocks noChangeShapeType="1"/>
          </p:cNvSpPr>
          <p:nvPr/>
        </p:nvSpPr>
        <p:spPr bwMode="auto">
          <a:xfrm>
            <a:off x="53721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399" name="Text Box 143"/>
          <p:cNvSpPr txBox="1">
            <a:spLocks noChangeArrowheads="1"/>
          </p:cNvSpPr>
          <p:nvPr/>
        </p:nvSpPr>
        <p:spPr bwMode="auto">
          <a:xfrm>
            <a:off x="8048625" y="5794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864400" name="Line 144"/>
          <p:cNvSpPr>
            <a:spLocks noChangeShapeType="1"/>
          </p:cNvSpPr>
          <p:nvPr/>
        </p:nvSpPr>
        <p:spPr bwMode="auto">
          <a:xfrm>
            <a:off x="-28575" y="5324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1" name="Line 145"/>
          <p:cNvSpPr>
            <a:spLocks noChangeShapeType="1"/>
          </p:cNvSpPr>
          <p:nvPr/>
        </p:nvSpPr>
        <p:spPr bwMode="auto">
          <a:xfrm>
            <a:off x="142875" y="5762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2" name="Line 146"/>
          <p:cNvSpPr>
            <a:spLocks noChangeShapeType="1"/>
          </p:cNvSpPr>
          <p:nvPr/>
        </p:nvSpPr>
        <p:spPr bwMode="auto">
          <a:xfrm>
            <a:off x="171450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3" name="Line 147"/>
          <p:cNvSpPr>
            <a:spLocks noChangeShapeType="1"/>
          </p:cNvSpPr>
          <p:nvPr/>
        </p:nvSpPr>
        <p:spPr bwMode="auto">
          <a:xfrm>
            <a:off x="1390650" y="5953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9" name="Rectangle 153"/>
          <p:cNvSpPr>
            <a:spLocks noChangeArrowheads="1"/>
          </p:cNvSpPr>
          <p:nvPr/>
        </p:nvSpPr>
        <p:spPr bwMode="auto">
          <a:xfrm>
            <a:off x="5605463" y="1674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4415" name="Rectangle 159"/>
          <p:cNvSpPr>
            <a:spLocks noChangeArrowheads="1"/>
          </p:cNvSpPr>
          <p:nvPr/>
        </p:nvSpPr>
        <p:spPr bwMode="auto">
          <a:xfrm>
            <a:off x="0" y="4657725"/>
            <a:ext cx="4133850" cy="22002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04" name="Text Box 148"/>
          <p:cNvSpPr txBox="1">
            <a:spLocks noChangeArrowheads="1"/>
          </p:cNvSpPr>
          <p:nvPr/>
        </p:nvSpPr>
        <p:spPr bwMode="auto">
          <a:xfrm>
            <a:off x="190500" y="29638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grpSp>
        <p:nvGrpSpPr>
          <p:cNvPr id="864412" name="Group 156"/>
          <p:cNvGrpSpPr>
            <a:grpSpLocks/>
          </p:cNvGrpSpPr>
          <p:nvPr/>
        </p:nvGrpSpPr>
        <p:grpSpPr bwMode="auto">
          <a:xfrm>
            <a:off x="2122488" y="5661025"/>
            <a:ext cx="955675" cy="392113"/>
            <a:chOff x="4073" y="1064"/>
            <a:chExt cx="602" cy="247"/>
          </a:xfrm>
        </p:grpSpPr>
        <p:sp>
          <p:nvSpPr>
            <p:cNvPr id="864407" name="Rectangle 151"/>
            <p:cNvSpPr>
              <a:spLocks noChangeArrowheads="1"/>
            </p:cNvSpPr>
            <p:nvPr/>
          </p:nvSpPr>
          <p:spPr bwMode="auto">
            <a:xfrm>
              <a:off x="4073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408" name="Rectangle 152"/>
            <p:cNvSpPr>
              <a:spLocks noChangeArrowheads="1"/>
            </p:cNvSpPr>
            <p:nvPr/>
          </p:nvSpPr>
          <p:spPr bwMode="auto">
            <a:xfrm>
              <a:off x="4367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</p:grpSp>
      <p:sp>
        <p:nvSpPr>
          <p:cNvPr id="864413" name="Text Box 157"/>
          <p:cNvSpPr txBox="1">
            <a:spLocks noChangeArrowheads="1"/>
          </p:cNvSpPr>
          <p:nvPr/>
        </p:nvSpPr>
        <p:spPr bwMode="auto">
          <a:xfrm>
            <a:off x="3114675" y="57467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64416" name="Line 160"/>
          <p:cNvSpPr>
            <a:spLocks noChangeShapeType="1"/>
          </p:cNvSpPr>
          <p:nvPr/>
        </p:nvSpPr>
        <p:spPr bwMode="auto">
          <a:xfrm>
            <a:off x="-28575" y="3143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7" name="Line 161"/>
          <p:cNvSpPr>
            <a:spLocks noChangeShapeType="1"/>
          </p:cNvSpPr>
          <p:nvPr/>
        </p:nvSpPr>
        <p:spPr bwMode="auto">
          <a:xfrm>
            <a:off x="142875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8" name="Line 162"/>
          <p:cNvSpPr>
            <a:spLocks noChangeShapeType="1"/>
          </p:cNvSpPr>
          <p:nvPr/>
        </p:nvSpPr>
        <p:spPr bwMode="auto">
          <a:xfrm>
            <a:off x="1714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9" name="Line 163"/>
          <p:cNvSpPr>
            <a:spLocks noChangeShapeType="1"/>
          </p:cNvSpPr>
          <p:nvPr/>
        </p:nvSpPr>
        <p:spPr bwMode="auto">
          <a:xfrm>
            <a:off x="1409700" y="37719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5" name="Rectangle 169"/>
          <p:cNvSpPr>
            <a:spLocks noChangeArrowheads="1"/>
          </p:cNvSpPr>
          <p:nvPr/>
        </p:nvSpPr>
        <p:spPr bwMode="auto">
          <a:xfrm>
            <a:off x="0" y="2409825"/>
            <a:ext cx="4133850" cy="22764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24" name="Text Box 168"/>
          <p:cNvSpPr txBox="1">
            <a:spLocks noChangeArrowheads="1"/>
          </p:cNvSpPr>
          <p:nvPr/>
        </p:nvSpPr>
        <p:spPr bwMode="auto">
          <a:xfrm>
            <a:off x="180975" y="69691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22" name="Rectangle 166"/>
          <p:cNvSpPr>
            <a:spLocks noChangeArrowheads="1"/>
          </p:cNvSpPr>
          <p:nvPr/>
        </p:nvSpPr>
        <p:spPr bwMode="auto">
          <a:xfrm>
            <a:off x="2522538" y="3498850"/>
            <a:ext cx="488950" cy="392113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864423" name="Text Box 167"/>
          <p:cNvSpPr txBox="1">
            <a:spLocks noChangeArrowheads="1"/>
          </p:cNvSpPr>
          <p:nvPr/>
        </p:nvSpPr>
        <p:spPr bwMode="auto">
          <a:xfrm>
            <a:off x="3141663" y="35274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864426" name="Line 170"/>
          <p:cNvSpPr>
            <a:spLocks noChangeShapeType="1"/>
          </p:cNvSpPr>
          <p:nvPr/>
        </p:nvSpPr>
        <p:spPr bwMode="auto">
          <a:xfrm>
            <a:off x="-38100" y="895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7" name="Line 171"/>
          <p:cNvSpPr>
            <a:spLocks noChangeShapeType="1"/>
          </p:cNvSpPr>
          <p:nvPr/>
        </p:nvSpPr>
        <p:spPr bwMode="auto">
          <a:xfrm>
            <a:off x="133350" y="1333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8" name="Line 172"/>
          <p:cNvSpPr>
            <a:spLocks noChangeShapeType="1"/>
          </p:cNvSpPr>
          <p:nvPr/>
        </p:nvSpPr>
        <p:spPr bwMode="auto">
          <a:xfrm>
            <a:off x="16192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9" name="Line 173"/>
          <p:cNvSpPr>
            <a:spLocks noChangeShapeType="1"/>
          </p:cNvSpPr>
          <p:nvPr/>
        </p:nvSpPr>
        <p:spPr bwMode="auto">
          <a:xfrm>
            <a:off x="1381125" y="15240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3" name="Text Box 177"/>
          <p:cNvSpPr txBox="1">
            <a:spLocks noChangeArrowheads="1"/>
          </p:cNvSpPr>
          <p:nvPr/>
        </p:nvSpPr>
        <p:spPr bwMode="auto">
          <a:xfrm>
            <a:off x="4743450" y="1011238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34" name="Rectangle 178"/>
          <p:cNvSpPr>
            <a:spLocks noChangeArrowheads="1"/>
          </p:cNvSpPr>
          <p:nvPr/>
        </p:nvSpPr>
        <p:spPr bwMode="auto">
          <a:xfrm>
            <a:off x="0" y="0"/>
            <a:ext cx="4133850" cy="24098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-238125"/>
            <a:ext cx="5667375" cy="1143000"/>
          </a:xfrm>
          <a:noFill/>
          <a:ln/>
        </p:spPr>
        <p:txBody>
          <a:bodyPr/>
          <a:lstStyle/>
          <a:p>
            <a:r>
              <a:rPr lang="en-US" sz="2600" dirty="0"/>
              <a:t>Array-summer Trace-through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864435" name="Line 179"/>
          <p:cNvSpPr>
            <a:spLocks noChangeShapeType="1"/>
          </p:cNvSpPr>
          <p:nvPr/>
        </p:nvSpPr>
        <p:spPr bwMode="auto">
          <a:xfrm>
            <a:off x="4524375" y="1190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6" name="Line 180"/>
          <p:cNvSpPr>
            <a:spLocks noChangeShapeType="1"/>
          </p:cNvSpPr>
          <p:nvPr/>
        </p:nvSpPr>
        <p:spPr bwMode="auto">
          <a:xfrm>
            <a:off x="4695825" y="1628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1" name="Text Box 175"/>
          <p:cNvSpPr txBox="1">
            <a:spLocks noChangeArrowheads="1"/>
          </p:cNvSpPr>
          <p:nvPr/>
        </p:nvSpPr>
        <p:spPr bwMode="auto">
          <a:xfrm>
            <a:off x="3113088" y="1317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32" name="Rectangle 176"/>
          <p:cNvSpPr>
            <a:spLocks noChangeArrowheads="1"/>
          </p:cNvSpPr>
          <p:nvPr/>
        </p:nvSpPr>
        <p:spPr bwMode="auto">
          <a:xfrm>
            <a:off x="2790825" y="1304925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7" name="Line 181"/>
          <p:cNvSpPr>
            <a:spLocks noChangeShapeType="1"/>
          </p:cNvSpPr>
          <p:nvPr/>
        </p:nvSpPr>
        <p:spPr bwMode="auto">
          <a:xfrm>
            <a:off x="6515100" y="1381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9" name="Rectangle 183"/>
          <p:cNvSpPr>
            <a:spLocks noChangeArrowheads="1"/>
          </p:cNvSpPr>
          <p:nvPr/>
        </p:nvSpPr>
        <p:spPr bwMode="auto">
          <a:xfrm>
            <a:off x="1581150" y="1476375"/>
            <a:ext cx="20193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8" name="Text Box 182"/>
          <p:cNvSpPr txBox="1">
            <a:spLocks noChangeArrowheads="1"/>
          </p:cNvSpPr>
          <p:nvPr/>
        </p:nvSpPr>
        <p:spPr bwMode="auto">
          <a:xfrm>
            <a:off x="6942138" y="144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0" name="Rectangle 184"/>
          <p:cNvSpPr>
            <a:spLocks noChangeArrowheads="1"/>
          </p:cNvSpPr>
          <p:nvPr/>
        </p:nvSpPr>
        <p:spPr bwMode="auto">
          <a:xfrm>
            <a:off x="1304925" y="1876425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1" name="Text Box 185"/>
          <p:cNvSpPr txBox="1">
            <a:spLocks noChangeArrowheads="1"/>
          </p:cNvSpPr>
          <p:nvPr/>
        </p:nvSpPr>
        <p:spPr bwMode="auto">
          <a:xfrm>
            <a:off x="1751013" y="2413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3" name="Line 187"/>
          <p:cNvSpPr>
            <a:spLocks noChangeShapeType="1"/>
          </p:cNvSpPr>
          <p:nvPr/>
        </p:nvSpPr>
        <p:spPr bwMode="auto">
          <a:xfrm>
            <a:off x="161925" y="2085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44" name="Text Box 188"/>
          <p:cNvSpPr txBox="1">
            <a:spLocks noChangeArrowheads="1"/>
          </p:cNvSpPr>
          <p:nvPr/>
        </p:nvSpPr>
        <p:spPr bwMode="auto">
          <a:xfrm>
            <a:off x="1924050" y="1884363"/>
            <a:ext cx="30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+</a:t>
            </a:r>
          </a:p>
        </p:txBody>
      </p:sp>
      <p:sp>
        <p:nvSpPr>
          <p:cNvPr id="864445" name="Rectangle 189"/>
          <p:cNvSpPr>
            <a:spLocks noChangeArrowheads="1"/>
          </p:cNvSpPr>
          <p:nvPr/>
        </p:nvSpPr>
        <p:spPr bwMode="auto">
          <a:xfrm>
            <a:off x="2143125" y="1885950"/>
            <a:ext cx="5810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2" name="Text Box 186"/>
          <p:cNvSpPr txBox="1">
            <a:spLocks noChangeArrowheads="1"/>
          </p:cNvSpPr>
          <p:nvPr/>
        </p:nvSpPr>
        <p:spPr bwMode="auto">
          <a:xfrm>
            <a:off x="1579563" y="1527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7" name="Rectangle 191"/>
          <p:cNvSpPr>
            <a:spLocks noChangeArrowheads="1"/>
          </p:cNvSpPr>
          <p:nvPr/>
        </p:nvSpPr>
        <p:spPr bwMode="auto">
          <a:xfrm>
            <a:off x="1609725" y="372427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5" name="Rectangle 199"/>
          <p:cNvSpPr>
            <a:spLocks noChangeArrowheads="1"/>
          </p:cNvSpPr>
          <p:nvPr/>
        </p:nvSpPr>
        <p:spPr bwMode="auto">
          <a:xfrm>
            <a:off x="1304925" y="1885950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6" name="Text Box 190"/>
          <p:cNvSpPr txBox="1">
            <a:spLocks noChangeArrowheads="1"/>
          </p:cNvSpPr>
          <p:nvPr/>
        </p:nvSpPr>
        <p:spPr bwMode="auto">
          <a:xfrm>
            <a:off x="1817688" y="19177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9" name="Rectangle 193"/>
          <p:cNvSpPr>
            <a:spLocks noChangeArrowheads="1"/>
          </p:cNvSpPr>
          <p:nvPr/>
        </p:nvSpPr>
        <p:spPr bwMode="auto">
          <a:xfrm>
            <a:off x="1304925" y="41338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0" name="Text Box 194"/>
          <p:cNvSpPr txBox="1">
            <a:spLocks noChangeArrowheads="1"/>
          </p:cNvSpPr>
          <p:nvPr/>
        </p:nvSpPr>
        <p:spPr bwMode="auto">
          <a:xfrm>
            <a:off x="1512888" y="249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864451" name="Line 195"/>
          <p:cNvSpPr>
            <a:spLocks noChangeShapeType="1"/>
          </p:cNvSpPr>
          <p:nvPr/>
        </p:nvSpPr>
        <p:spPr bwMode="auto">
          <a:xfrm>
            <a:off x="161925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57" name="Rectangle 201"/>
          <p:cNvSpPr>
            <a:spLocks noChangeArrowheads="1"/>
          </p:cNvSpPr>
          <p:nvPr/>
        </p:nvSpPr>
        <p:spPr bwMode="auto">
          <a:xfrm>
            <a:off x="1609725" y="591502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2" name="Rectangle 196"/>
          <p:cNvSpPr>
            <a:spLocks noChangeArrowheads="1"/>
          </p:cNvSpPr>
          <p:nvPr/>
        </p:nvSpPr>
        <p:spPr bwMode="auto">
          <a:xfrm>
            <a:off x="2143125" y="41433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3" name="Text Box 197"/>
          <p:cNvSpPr txBox="1">
            <a:spLocks noChangeArrowheads="1"/>
          </p:cNvSpPr>
          <p:nvPr/>
        </p:nvSpPr>
        <p:spPr bwMode="auto">
          <a:xfrm>
            <a:off x="1538288" y="38131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56" name="Rectangle 200"/>
          <p:cNvSpPr>
            <a:spLocks noChangeArrowheads="1"/>
          </p:cNvSpPr>
          <p:nvPr/>
        </p:nvSpPr>
        <p:spPr bwMode="auto">
          <a:xfrm>
            <a:off x="1295400" y="41433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4" name="Text Box 198"/>
          <p:cNvSpPr txBox="1">
            <a:spLocks noChangeArrowheads="1"/>
          </p:cNvSpPr>
          <p:nvPr/>
        </p:nvSpPr>
        <p:spPr bwMode="auto">
          <a:xfrm>
            <a:off x="1817688" y="41751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58" name="Rectangle 202"/>
          <p:cNvSpPr>
            <a:spLocks noChangeArrowheads="1"/>
          </p:cNvSpPr>
          <p:nvPr/>
        </p:nvSpPr>
        <p:spPr bwMode="auto">
          <a:xfrm>
            <a:off x="1314450" y="63055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9" name="Text Box 203"/>
          <p:cNvSpPr txBox="1">
            <a:spLocks noChangeArrowheads="1"/>
          </p:cNvSpPr>
          <p:nvPr/>
        </p:nvSpPr>
        <p:spPr bwMode="auto">
          <a:xfrm>
            <a:off x="1284288" y="4670425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864460" name="Line 204"/>
          <p:cNvSpPr>
            <a:spLocks noChangeShapeType="1"/>
          </p:cNvSpPr>
          <p:nvPr/>
        </p:nvSpPr>
        <p:spPr bwMode="auto">
          <a:xfrm>
            <a:off x="171450" y="651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65" name="Rectangle 209"/>
          <p:cNvSpPr>
            <a:spLocks noChangeArrowheads="1"/>
          </p:cNvSpPr>
          <p:nvPr/>
        </p:nvSpPr>
        <p:spPr bwMode="auto">
          <a:xfrm>
            <a:off x="6448425" y="6115050"/>
            <a:ext cx="2047875" cy="457200"/>
          </a:xfrm>
          <a:prstGeom prst="rect">
            <a:avLst/>
          </a:prstGeom>
          <a:solidFill>
            <a:srgbClr val="EFFFE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1" name="Rectangle 205"/>
          <p:cNvSpPr>
            <a:spLocks noChangeArrowheads="1"/>
          </p:cNvSpPr>
          <p:nvPr/>
        </p:nvSpPr>
        <p:spPr bwMode="auto">
          <a:xfrm>
            <a:off x="2152650" y="63150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2" name="Text Box 206"/>
          <p:cNvSpPr txBox="1">
            <a:spLocks noChangeArrowheads="1"/>
          </p:cNvSpPr>
          <p:nvPr/>
        </p:nvSpPr>
        <p:spPr bwMode="auto">
          <a:xfrm>
            <a:off x="1500188" y="60039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63" name="Rectangle 207"/>
          <p:cNvSpPr>
            <a:spLocks noChangeArrowheads="1"/>
          </p:cNvSpPr>
          <p:nvPr/>
        </p:nvSpPr>
        <p:spPr bwMode="auto">
          <a:xfrm>
            <a:off x="1304925" y="63150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4" name="Text Box 208"/>
          <p:cNvSpPr txBox="1">
            <a:spLocks noChangeArrowheads="1"/>
          </p:cNvSpPr>
          <p:nvPr/>
        </p:nvSpPr>
        <p:spPr bwMode="auto">
          <a:xfrm>
            <a:off x="1827213" y="63468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723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58333 -0.1472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-736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7917 -0.13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64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375 -0.4611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30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6771 -0.46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2312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4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04583 -0.4652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326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8437 -0.47639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86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5833 -0.0916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458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41979 -0.09584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479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644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58646 0.01388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694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646 0.24167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0.07396 0.05833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3021 0.27778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3889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86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0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1000"/>
                                        <p:tgtEl>
                                          <p:spTgt spid="86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86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1000"/>
                                        <p:tgtEl>
                                          <p:spTgt spid="86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86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1000"/>
                                        <p:tgtEl>
                                          <p:spTgt spid="86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864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86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1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1000"/>
                                        <p:tgtEl>
                                          <p:spTgt spid="864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864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864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864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7 L -0.02101 0.2435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2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3333 0.26805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3403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10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10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1000"/>
                                        <p:tgtEl>
                                          <p:spTgt spid="86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1000"/>
                                        <p:tgtEl>
                                          <p:spTgt spid="864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1000"/>
                                        <p:tgtEl>
                                          <p:spTgt spid="864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1000"/>
                                        <p:tgtEl>
                                          <p:spTgt spid="864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1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1000"/>
                                        <p:tgtEl>
                                          <p:spTgt spid="86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000"/>
                                        <p:tgtEl>
                                          <p:spTgt spid="864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00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1000"/>
                                        <p:tgtEl>
                                          <p:spTgt spid="864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2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1354 0.241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552" dur="2000" fill="hold"/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51355 -0.02916 " pathEditMode="relative" rAng="0" ptsTypes="AA">
                                      <p:cBhvr>
                                        <p:cTn id="563" dur="2000" fill="hold"/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58"/>
                                    </p:animMotion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0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86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1000"/>
                                        <p:tgtEl>
                                          <p:spTgt spid="864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1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864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100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000"/>
                                        <p:tgtEl>
                                          <p:spTgt spid="86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466" grpId="0"/>
      <p:bldP spid="864466" grpId="1"/>
      <p:bldP spid="864468" grpId="0"/>
      <p:bldP spid="864468" grpId="1"/>
      <p:bldP spid="864467" grpId="0"/>
      <p:bldP spid="864467" grpId="1"/>
      <p:bldP spid="864303" grpId="0" animBg="1"/>
      <p:bldP spid="864303" grpId="1" animBg="1"/>
      <p:bldP spid="864398" grpId="0" animBg="1"/>
      <p:bldP spid="864399" grpId="0"/>
      <p:bldP spid="864399" grpId="1"/>
      <p:bldP spid="864399" grpId="2"/>
      <p:bldP spid="864399" grpId="3"/>
      <p:bldP spid="864400" grpId="0" animBg="1"/>
      <p:bldP spid="864400" grpId="1" animBg="1"/>
      <p:bldP spid="864401" grpId="0" animBg="1"/>
      <p:bldP spid="864401" grpId="1" animBg="1"/>
      <p:bldP spid="864402" grpId="0" animBg="1"/>
      <p:bldP spid="864402" grpId="1" animBg="1"/>
      <p:bldP spid="864403" grpId="0" animBg="1"/>
      <p:bldP spid="864403" grpId="1" animBg="1"/>
      <p:bldP spid="864409" grpId="0"/>
      <p:bldP spid="864415" grpId="0" animBg="1"/>
      <p:bldP spid="864415" grpId="1" animBg="1"/>
      <p:bldP spid="864404" grpId="0" animBg="1"/>
      <p:bldP spid="864404" grpId="1" animBg="1"/>
      <p:bldP spid="864413" grpId="0"/>
      <p:bldP spid="864413" grpId="1"/>
      <p:bldP spid="864413" grpId="2"/>
      <p:bldP spid="864413" grpId="3"/>
      <p:bldP spid="864416" grpId="0" animBg="1"/>
      <p:bldP spid="864416" grpId="1" animBg="1"/>
      <p:bldP spid="864416" grpId="2" animBg="1"/>
      <p:bldP spid="864417" grpId="0" animBg="1"/>
      <p:bldP spid="864417" grpId="1" animBg="1"/>
      <p:bldP spid="864417" grpId="2" animBg="1"/>
      <p:bldP spid="864418" grpId="0" animBg="1"/>
      <p:bldP spid="864418" grpId="1" animBg="1"/>
      <p:bldP spid="864418" grpId="2" animBg="1"/>
      <p:bldP spid="864419" grpId="0" animBg="1"/>
      <p:bldP spid="864419" grpId="1" animBg="1"/>
      <p:bldP spid="864419" grpId="2" animBg="1"/>
      <p:bldP spid="864425" grpId="0" animBg="1"/>
      <p:bldP spid="864425" grpId="1" animBg="1"/>
      <p:bldP spid="864425" grpId="2" animBg="1"/>
      <p:bldP spid="864424" grpId="0" animBg="1"/>
      <p:bldP spid="864424" grpId="1" animBg="1"/>
      <p:bldP spid="864422" grpId="0" animBg="1"/>
      <p:bldP spid="864422" grpId="1" animBg="1"/>
      <p:bldP spid="864422" grpId="2" animBg="1"/>
      <p:bldP spid="864422" grpId="3" animBg="1"/>
      <p:bldP spid="864423" grpId="0"/>
      <p:bldP spid="864423" grpId="1"/>
      <p:bldP spid="864423" grpId="2"/>
      <p:bldP spid="864423" grpId="3"/>
      <p:bldP spid="864423" grpId="4"/>
      <p:bldP spid="864426" grpId="0" animBg="1"/>
      <p:bldP spid="864426" grpId="1" animBg="1"/>
      <p:bldP spid="864426" grpId="2" animBg="1"/>
      <p:bldP spid="864427" grpId="0" animBg="1"/>
      <p:bldP spid="864427" grpId="1" animBg="1"/>
      <p:bldP spid="864427" grpId="2" animBg="1"/>
      <p:bldP spid="864428" grpId="0" animBg="1"/>
      <p:bldP spid="864428" grpId="1" animBg="1"/>
      <p:bldP spid="864428" grpId="2" animBg="1"/>
      <p:bldP spid="864429" grpId="0" animBg="1"/>
      <p:bldP spid="864429" grpId="1" animBg="1"/>
      <p:bldP spid="864429" grpId="2" animBg="1"/>
      <p:bldP spid="864433" grpId="0" animBg="1"/>
      <p:bldP spid="864433" grpId="1" animBg="1"/>
      <p:bldP spid="864433" grpId="2" animBg="1"/>
      <p:bldP spid="864434" grpId="0" animBg="1"/>
      <p:bldP spid="864434" grpId="1" animBg="1"/>
      <p:bldP spid="864434" grpId="2" animBg="1"/>
      <p:bldP spid="864435" grpId="0" animBg="1"/>
      <p:bldP spid="864435" grpId="1" animBg="1"/>
      <p:bldP spid="864435" grpId="2" animBg="1"/>
      <p:bldP spid="864436" grpId="0" animBg="1"/>
      <p:bldP spid="864436" grpId="1" animBg="1"/>
      <p:bldP spid="864436" grpId="2" animBg="1"/>
      <p:bldP spid="864431" grpId="0"/>
      <p:bldP spid="864431" grpId="1"/>
      <p:bldP spid="864431" grpId="2"/>
      <p:bldP spid="864431" grpId="3"/>
      <p:bldP spid="864431" grpId="4"/>
      <p:bldP spid="864432" grpId="0" animBg="1"/>
      <p:bldP spid="864432" grpId="1" animBg="1"/>
      <p:bldP spid="864432" grpId="2" animBg="1"/>
      <p:bldP spid="864432" grpId="3" animBg="1"/>
      <p:bldP spid="864437" grpId="0" animBg="1"/>
      <p:bldP spid="864437" grpId="1" animBg="1"/>
      <p:bldP spid="864437" grpId="2" animBg="1"/>
      <p:bldP spid="864439" grpId="0" animBg="1"/>
      <p:bldP spid="864439" grpId="1" animBg="1"/>
      <p:bldP spid="864438" grpId="0"/>
      <p:bldP spid="864438" grpId="1"/>
      <p:bldP spid="864438" grpId="2"/>
      <p:bldP spid="864440" grpId="0" animBg="1"/>
      <p:bldP spid="864440" grpId="1" animBg="1"/>
      <p:bldP spid="864441" grpId="0"/>
      <p:bldP spid="864441" grpId="1"/>
      <p:bldP spid="864441" grpId="2"/>
      <p:bldP spid="864443" grpId="0" animBg="1"/>
      <p:bldP spid="864443" grpId="1" animBg="1"/>
      <p:bldP spid="864444" grpId="0"/>
      <p:bldP spid="864444" grpId="1"/>
      <p:bldP spid="864445" grpId="0" animBg="1"/>
      <p:bldP spid="864445" grpId="1" animBg="1"/>
      <p:bldP spid="864442" grpId="0"/>
      <p:bldP spid="864442" grpId="1"/>
      <p:bldP spid="864442" grpId="2"/>
      <p:bldP spid="864447" grpId="0" animBg="1"/>
      <p:bldP spid="864447" grpId="1" animBg="1"/>
      <p:bldP spid="864455" grpId="0" animBg="1"/>
      <p:bldP spid="864455" grpId="1" animBg="1"/>
      <p:bldP spid="864455" grpId="2" animBg="1"/>
      <p:bldP spid="864455" grpId="3" animBg="1"/>
      <p:bldP spid="864446" grpId="0"/>
      <p:bldP spid="864446" grpId="1"/>
      <p:bldP spid="864446" grpId="2"/>
      <p:bldP spid="864449" grpId="0" animBg="1"/>
      <p:bldP spid="864449" grpId="1" animBg="1"/>
      <p:bldP spid="864449" grpId="2" animBg="1"/>
      <p:bldP spid="864450" grpId="0"/>
      <p:bldP spid="864450" grpId="1"/>
      <p:bldP spid="864450" grpId="2"/>
      <p:bldP spid="864450" grpId="3"/>
      <p:bldP spid="864451" grpId="0" animBg="1"/>
      <p:bldP spid="864451" grpId="1" animBg="1"/>
      <p:bldP spid="864451" grpId="2" animBg="1"/>
      <p:bldP spid="864457" grpId="0" animBg="1"/>
      <p:bldP spid="864457" grpId="1" animBg="1"/>
      <p:bldP spid="864452" grpId="0" animBg="1"/>
      <p:bldP spid="864452" grpId="1" animBg="1"/>
      <p:bldP spid="864452" grpId="2" animBg="1"/>
      <p:bldP spid="864453" grpId="0"/>
      <p:bldP spid="864453" grpId="1"/>
      <p:bldP spid="864453" grpId="2"/>
      <p:bldP spid="864453" grpId="3"/>
      <p:bldP spid="864456" grpId="0" animBg="1"/>
      <p:bldP spid="864456" grpId="1" animBg="1"/>
      <p:bldP spid="864454" grpId="0"/>
      <p:bldP spid="864454" grpId="1"/>
      <p:bldP spid="864454" grpId="2"/>
      <p:bldP spid="864458" grpId="0" animBg="1"/>
      <p:bldP spid="864458" grpId="1" animBg="1"/>
      <p:bldP spid="864458" grpId="2" animBg="1"/>
      <p:bldP spid="864458" grpId="3" animBg="1"/>
      <p:bldP spid="864459" grpId="0"/>
      <p:bldP spid="864459" grpId="1"/>
      <p:bldP spid="864459" grpId="2"/>
      <p:bldP spid="864459" grpId="3"/>
      <p:bldP spid="864460" grpId="0" animBg="1"/>
      <p:bldP spid="864460" grpId="1" animBg="1"/>
      <p:bldP spid="864460" grpId="2" animBg="1"/>
      <p:bldP spid="864465" grpId="0" animBg="1"/>
      <p:bldP spid="864461" grpId="0" animBg="1"/>
      <p:bldP spid="864461" grpId="1" animBg="1"/>
      <p:bldP spid="864461" grpId="2" animBg="1"/>
      <p:bldP spid="864461" grpId="3" animBg="1"/>
      <p:bldP spid="864462" grpId="0"/>
      <p:bldP spid="864462" grpId="1"/>
      <p:bldP spid="864462" grpId="2"/>
      <p:bldP spid="864462" grpId="3"/>
      <p:bldP spid="864463" grpId="0" animBg="1"/>
      <p:bldP spid="864463" grpId="1" animBg="1"/>
      <p:bldP spid="864463" grpId="2" animBg="1"/>
      <p:bldP spid="864464" grpId="0"/>
      <p:bldP spid="8644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62FB-73CC-4CFA-A6A2-93D063B80F05}" type="slidenum">
              <a:rPr lang="en-US"/>
              <a:pPr/>
              <a:t>11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Two Rules of Recursion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646488" y="10747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TWO: 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476250" y="2514600"/>
            <a:ext cx="83343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Courier New" pitchFamily="49" charset="0"/>
              </a:rPr>
              <a:t>Simplifying Step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: </a:t>
            </a:r>
          </a:p>
          <a:p>
            <a:endParaRPr lang="en-US" sz="10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Every time a recursive function </a:t>
            </a:r>
            <a:r>
              <a:rPr lang="en-US" sz="2400" dirty="0">
                <a:solidFill>
                  <a:srgbClr val="006666"/>
                </a:solidFill>
              </a:rPr>
              <a:t>calls itself</a:t>
            </a:r>
            <a:r>
              <a:rPr lang="en-US" sz="2400" dirty="0">
                <a:solidFill>
                  <a:srgbClr val="000000"/>
                </a:solidFill>
              </a:rPr>
              <a:t>, it </a:t>
            </a:r>
            <a:r>
              <a:rPr lang="en-US" sz="2400" dirty="0">
                <a:solidFill>
                  <a:srgbClr val="FF0000"/>
                </a:solidFill>
              </a:rPr>
              <a:t>must</a:t>
            </a:r>
            <a:r>
              <a:rPr lang="en-US" sz="2400" dirty="0">
                <a:solidFill>
                  <a:srgbClr val="000000"/>
                </a:solidFill>
              </a:rPr>
              <a:t> pass in a </a:t>
            </a:r>
            <a:r>
              <a:rPr lang="en-US" sz="2400" dirty="0">
                <a:solidFill>
                  <a:srgbClr val="FF0000"/>
                </a:solidFill>
              </a:rPr>
              <a:t>smaller sub-problem </a:t>
            </a:r>
            <a:r>
              <a:rPr lang="en-US" sz="2400" dirty="0">
                <a:solidFill>
                  <a:srgbClr val="000000"/>
                </a:solidFill>
              </a:rPr>
              <a:t>that ensures the algorithm will eventually reach its </a:t>
            </a:r>
            <a:r>
              <a:rPr lang="en-US" sz="2400" dirty="0">
                <a:solidFill>
                  <a:srgbClr val="6600CC"/>
                </a:solidFill>
              </a:rPr>
              <a:t>stopping condition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400050" y="1619250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Every recursive function must have a </a:t>
            </a:r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“simplifying step”.</a:t>
            </a:r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225425" y="4591050"/>
            <a:ext cx="8766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A recursive function must eventually reach its </a:t>
            </a:r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stopping condition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or it’ll run forever. </a:t>
            </a:r>
          </a:p>
          <a:p>
            <a:endParaRPr lang="en-US" sz="24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/>
      <p:bldP spid="69427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0BD1-11D3-4FF4-8285-BAEFD12E191B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2" name="Text Box 2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smtClean="0">
                <a:latin typeface="Courier New" pitchFamily="49" charset="0"/>
                <a:cs typeface="Courier New" pitchFamily="49" charset="0"/>
              </a:rPr>
              <a:t>void eatCandy(int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eatCandy(layer-1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Simplifying Code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4267200" y="1133475"/>
            <a:ext cx="4678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you identify the </a:t>
            </a:r>
            <a:r>
              <a:rPr lang="en-US" sz="2200">
                <a:solidFill>
                  <a:srgbClr val="990000"/>
                </a:solidFill>
              </a:rPr>
              <a:t>simplifying code </a:t>
            </a:r>
            <a:r>
              <a:rPr lang="en-US" sz="2200"/>
              <a:t>in our print function? 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320675" y="4572000"/>
            <a:ext cx="3657600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eatCandy(3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920875" y="3865563"/>
            <a:ext cx="954088" cy="319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327525" y="2225675"/>
            <a:ext cx="4613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cs typeface="Courier New" pitchFamily="49" charset="0"/>
              </a:rPr>
              <a:t>What if we </a:t>
            </a:r>
            <a:r>
              <a:rPr lang="en-US" sz="22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200">
                <a:cs typeface="Courier New" pitchFamily="49" charset="0"/>
              </a:rPr>
              <a:t> </a:t>
            </a:r>
            <a:r>
              <a:rPr lang="en-US" sz="2200">
                <a:solidFill>
                  <a:srgbClr val="990000"/>
                </a:solidFill>
                <a:cs typeface="Courier New" pitchFamily="49" charset="0"/>
              </a:rPr>
              <a:t>simplifying code</a:t>
            </a:r>
            <a:r>
              <a:rPr lang="en-US" sz="2200">
                <a:cs typeface="Courier New" pitchFamily="49" charset="0"/>
              </a:rPr>
              <a:t>?</a:t>
            </a:r>
            <a:r>
              <a:rPr lang="en-US" sz="2200"/>
              <a:t> 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4397375" y="3217863"/>
            <a:ext cx="46164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Our function would never get closer to our stopping condition and never stop running. </a:t>
            </a:r>
          </a:p>
        </p:txBody>
      </p:sp>
      <p:sp>
        <p:nvSpPr>
          <p:cNvPr id="696330" name="Rectangle 10"/>
          <p:cNvSpPr>
            <a:spLocks noChangeArrowheads="1"/>
          </p:cNvSpPr>
          <p:nvPr/>
        </p:nvSpPr>
        <p:spPr bwMode="auto">
          <a:xfrm>
            <a:off x="2608263" y="3856038"/>
            <a:ext cx="287337" cy="331787"/>
          </a:xfrm>
          <a:prstGeom prst="rect">
            <a:avLst/>
          </a:prstGeom>
          <a:solidFill>
            <a:srgbClr val="CCFFFF"/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4081463" y="4521200"/>
            <a:ext cx="4921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Most recursive functions simplify their inputs in one of two ways:</a:t>
            </a:r>
          </a:p>
        </p:txBody>
      </p:sp>
      <p:sp>
        <p:nvSpPr>
          <p:cNvPr id="696334" name="Text Box 14"/>
          <p:cNvSpPr txBox="1">
            <a:spLocks noChangeArrowheads="1"/>
          </p:cNvSpPr>
          <p:nvPr/>
        </p:nvSpPr>
        <p:spPr bwMode="auto">
          <a:xfrm>
            <a:off x="4062413" y="528320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1. Each recursive call </a:t>
            </a:r>
            <a:r>
              <a:rPr lang="en-US" sz="2000" dirty="0">
                <a:solidFill>
                  <a:srgbClr val="6600CC"/>
                </a:solidFill>
              </a:rPr>
              <a:t>divides its input  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problem in half</a:t>
            </a:r>
            <a:r>
              <a:rPr lang="en-US" sz="2000" dirty="0"/>
              <a:t> (like </a:t>
            </a:r>
            <a:r>
              <a:rPr lang="en-US" sz="2000" dirty="0" err="1"/>
              <a:t>MergeSort</a:t>
            </a:r>
            <a:r>
              <a:rPr lang="en-US" sz="2000" dirty="0"/>
              <a:t>) </a:t>
            </a:r>
          </a:p>
        </p:txBody>
      </p:sp>
      <p:sp>
        <p:nvSpPr>
          <p:cNvPr id="696335" name="Text Box 15"/>
          <p:cNvSpPr txBox="1">
            <a:spLocks noChangeArrowheads="1"/>
          </p:cNvSpPr>
          <p:nvPr/>
        </p:nvSpPr>
        <p:spPr bwMode="auto">
          <a:xfrm>
            <a:off x="4062413" y="6054725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2. Each recursive call operates on an</a:t>
            </a:r>
            <a:br>
              <a:rPr lang="en-US" sz="2000" dirty="0"/>
            </a:br>
            <a:r>
              <a:rPr lang="en-US" sz="2000" dirty="0"/>
              <a:t>    input that’s </a:t>
            </a:r>
            <a:r>
              <a:rPr lang="en-US" sz="2000" dirty="0">
                <a:solidFill>
                  <a:srgbClr val="6600CC"/>
                </a:solidFill>
              </a:rPr>
              <a:t>one smaller</a:t>
            </a:r>
            <a:r>
              <a:rPr lang="en-US" sz="2000" dirty="0"/>
              <a:t> than the last</a:t>
            </a:r>
          </a:p>
        </p:txBody>
      </p:sp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4384675" y="6356350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96338" name="Text Box 18"/>
          <p:cNvSpPr txBox="1">
            <a:spLocks noChangeArrowheads="1"/>
          </p:cNvSpPr>
          <p:nvPr/>
        </p:nvSpPr>
        <p:spPr bwMode="auto">
          <a:xfrm>
            <a:off x="2651125" y="38703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96339" name="AutoShape 19"/>
          <p:cNvCxnSpPr>
            <a:cxnSpLocks noChangeShapeType="1"/>
            <a:stCxn id="696337" idx="1"/>
            <a:endCxn id="696338" idx="2"/>
          </p:cNvCxnSpPr>
          <p:nvPr/>
        </p:nvCxnSpPr>
        <p:spPr bwMode="auto">
          <a:xfrm rot="10800000">
            <a:off x="2778125" y="4237038"/>
            <a:ext cx="1606550" cy="23034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7" grpId="0" animBg="1"/>
      <p:bldP spid="696328" grpId="0" autoUpdateAnimBg="0"/>
      <p:bldP spid="696329" grpId="0" autoUpdateAnimBg="0"/>
      <p:bldP spid="696330" grpId="0" animBg="1"/>
      <p:bldP spid="696330" grpId="1" animBg="1"/>
      <p:bldP spid="696333" grpId="0" autoUpdateAnimBg="0"/>
      <p:bldP spid="696334" grpId="0" autoUpdateAnimBg="0"/>
      <p:bldP spid="696335" grpId="0" autoUpdateAnimBg="0"/>
      <p:bldP spid="696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105-71FF-49AC-A206-46042C23F2E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(Rule 2.5 of Recursion)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1546225" y="117475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Recursive functions should never use </a:t>
            </a:r>
            <a:r>
              <a:rPr lang="en-US" sz="2400" dirty="0">
                <a:solidFill>
                  <a:srgbClr val="6600CC"/>
                </a:solidFill>
              </a:rPr>
              <a:t>global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6600CC"/>
                </a:solidFill>
              </a:rPr>
              <a:t>static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6600CC"/>
                </a:solidFill>
              </a:rPr>
              <a:t>member</a:t>
            </a:r>
            <a:r>
              <a:rPr lang="en-US" sz="2400" dirty="0"/>
              <a:t> variables.</a:t>
            </a:r>
          </a:p>
        </p:txBody>
      </p:sp>
      <p:pic>
        <p:nvPicPr>
          <p:cNvPr id="901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38525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6" name="Line 6"/>
          <p:cNvSpPr>
            <a:spLocks noChangeShapeType="1"/>
          </p:cNvSpPr>
          <p:nvPr/>
        </p:nvSpPr>
        <p:spPr bwMode="auto">
          <a:xfrm flipV="1">
            <a:off x="962025" y="364807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576638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8" name="Line 8"/>
          <p:cNvSpPr>
            <a:spLocks noChangeShapeType="1"/>
          </p:cNvSpPr>
          <p:nvPr/>
        </p:nvSpPr>
        <p:spPr bwMode="auto">
          <a:xfrm flipV="1">
            <a:off x="3914775" y="389572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47186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30" name="Line 10"/>
          <p:cNvSpPr>
            <a:spLocks noChangeShapeType="1"/>
          </p:cNvSpPr>
          <p:nvPr/>
        </p:nvSpPr>
        <p:spPr bwMode="auto">
          <a:xfrm flipV="1">
            <a:off x="6610350" y="3790950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555750" y="229870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They should only use </a:t>
            </a:r>
            <a:r>
              <a:rPr lang="en-US" sz="2400">
                <a:solidFill>
                  <a:srgbClr val="6600CC"/>
                </a:solidFill>
              </a:rPr>
              <a:t>local variables</a:t>
            </a:r>
            <a:r>
              <a:rPr lang="en-US" sz="2400"/>
              <a:t> and </a:t>
            </a:r>
            <a:r>
              <a:rPr lang="en-US" sz="2400">
                <a:solidFill>
                  <a:srgbClr val="6600CC"/>
                </a:solidFill>
              </a:rPr>
              <a:t>parameters</a:t>
            </a:r>
            <a:r>
              <a:rPr lang="en-US" sz="2400"/>
              <a:t>!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165100" y="5842000"/>
            <a:ext cx="873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(So be forewarned… If your recursive functions use </a:t>
            </a:r>
            <a:r>
              <a:rPr lang="en-US" sz="2400" dirty="0" err="1"/>
              <a:t>globals</a:t>
            </a:r>
            <a:r>
              <a:rPr lang="en-US" sz="2400" dirty="0"/>
              <a:t>/statics/members on a test/HW, you’ll get a ZERO!)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C01D-28DF-4FEA-9EE1-3E21268B9114}" type="slidenum">
              <a:rPr lang="en-US"/>
              <a:pPr/>
              <a:t>14</a:t>
            </a:fld>
            <a:endParaRPr lang="en-US"/>
          </a:p>
        </p:txBody>
      </p:sp>
      <p:pic>
        <p:nvPicPr>
          <p:cNvPr id="698473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7369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4" name="AutoShape 106"/>
          <p:cNvSpPr>
            <a:spLocks noChangeArrowheads="1"/>
          </p:cNvSpPr>
          <p:nvPr/>
        </p:nvSpPr>
        <p:spPr bwMode="auto">
          <a:xfrm>
            <a:off x="4005263" y="37338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19713" y="0"/>
            <a:ext cx="3824287" cy="1143000"/>
          </a:xfrm>
        </p:spPr>
        <p:txBody>
          <a:bodyPr/>
          <a:lstStyle/>
          <a:p>
            <a:r>
              <a:rPr lang="en-US" sz="2600"/>
              <a:t>Tracing Through our Function</a:t>
            </a:r>
          </a:p>
        </p:txBody>
      </p:sp>
      <p:grpSp>
        <p:nvGrpSpPr>
          <p:cNvPr id="698373" name="Group 5"/>
          <p:cNvGrpSpPr>
            <a:grpSpLocks/>
          </p:cNvGrpSpPr>
          <p:nvPr/>
        </p:nvGrpSpPr>
        <p:grpSpPr bwMode="auto">
          <a:xfrm>
            <a:off x="5754688" y="4956175"/>
            <a:ext cx="3197225" cy="1846263"/>
            <a:chOff x="202" y="2880"/>
            <a:chExt cx="1683" cy="922"/>
          </a:xfrm>
        </p:grpSpPr>
        <p:sp>
          <p:nvSpPr>
            <p:cNvPr id="698374" name="Rectangle 6"/>
            <p:cNvSpPr>
              <a:spLocks noChangeArrowheads="1"/>
            </p:cNvSpPr>
            <p:nvPr/>
          </p:nvSpPr>
          <p:spPr bwMode="auto">
            <a:xfrm>
              <a:off x="202" y="2880"/>
              <a:ext cx="1683" cy="91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206" y="2919"/>
              <a:ext cx="1622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  </a:t>
              </a: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layers = 2;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2000" b="1">
                  <a:latin typeface="Courier New" pitchFamily="49" charset="0"/>
                </a:rPr>
                <a:t>  </a:t>
              </a:r>
              <a:r>
                <a:rPr lang="en-US" sz="2000" b="1" smtClean="0">
                  <a:latin typeface="Courier New" pitchFamily="49" charset="0"/>
                </a:rPr>
                <a:t>eatCandy(layers</a:t>
              </a:r>
              <a:r>
                <a:rPr lang="en-US" sz="20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185738" y="4392613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77" name="Line 9"/>
          <p:cNvSpPr>
            <a:spLocks noChangeShapeType="1"/>
          </p:cNvSpPr>
          <p:nvPr/>
        </p:nvSpPr>
        <p:spPr bwMode="auto">
          <a:xfrm>
            <a:off x="5503863" y="524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7423150" y="277018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Output:</a:t>
            </a:r>
          </a:p>
        </p:txBody>
      </p:sp>
      <p:sp>
        <p:nvSpPr>
          <p:cNvPr id="698379" name="Text Box 11"/>
          <p:cNvSpPr txBox="1">
            <a:spLocks noChangeArrowheads="1"/>
          </p:cNvSpPr>
          <p:nvPr/>
        </p:nvSpPr>
        <p:spPr bwMode="auto">
          <a:xfrm>
            <a:off x="7115175" y="3200400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2</a:t>
            </a:r>
          </a:p>
        </p:txBody>
      </p:sp>
      <p:sp>
        <p:nvSpPr>
          <p:cNvPr id="698386" name="Line 18"/>
          <p:cNvSpPr>
            <a:spLocks noChangeShapeType="1"/>
          </p:cNvSpPr>
          <p:nvPr/>
        </p:nvSpPr>
        <p:spPr bwMode="auto">
          <a:xfrm>
            <a:off x="-28575" y="4581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>
            <a:off x="161925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Line 20"/>
          <p:cNvSpPr>
            <a:spLocks noChangeShapeType="1"/>
          </p:cNvSpPr>
          <p:nvPr/>
        </p:nvSpPr>
        <p:spPr bwMode="auto">
          <a:xfrm>
            <a:off x="180975" y="6100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6" name="Line 58"/>
          <p:cNvSpPr>
            <a:spLocks noChangeShapeType="1"/>
          </p:cNvSpPr>
          <p:nvPr/>
        </p:nvSpPr>
        <p:spPr bwMode="auto">
          <a:xfrm>
            <a:off x="5816600" y="628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7" name="Line 59"/>
          <p:cNvSpPr>
            <a:spLocks noChangeShapeType="1"/>
          </p:cNvSpPr>
          <p:nvPr/>
        </p:nvSpPr>
        <p:spPr bwMode="auto">
          <a:xfrm>
            <a:off x="5786438" y="5846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7842250" y="58912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98429" name="Line 61"/>
          <p:cNvSpPr>
            <a:spLocks noChangeShapeType="1"/>
          </p:cNvSpPr>
          <p:nvPr/>
        </p:nvSpPr>
        <p:spPr bwMode="auto">
          <a:xfrm>
            <a:off x="184150" y="6486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4" name="Text Box 56"/>
          <p:cNvSpPr txBox="1">
            <a:spLocks noChangeArrowheads="1"/>
          </p:cNvSpPr>
          <p:nvPr/>
        </p:nvSpPr>
        <p:spPr bwMode="auto">
          <a:xfrm>
            <a:off x="179388" y="19129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1895475" y="60944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698430" name="Group 62"/>
          <p:cNvGrpSpPr>
            <a:grpSpLocks/>
          </p:cNvGrpSpPr>
          <p:nvPr/>
        </p:nvGrpSpPr>
        <p:grpSpPr bwMode="auto">
          <a:xfrm>
            <a:off x="3868738" y="1960563"/>
            <a:ext cx="1503362" cy="512762"/>
            <a:chOff x="3741" y="2735"/>
            <a:chExt cx="1413" cy="323"/>
          </a:xfrm>
        </p:grpSpPr>
        <p:grpSp>
          <p:nvGrpSpPr>
            <p:cNvPr id="698431" name="Group 63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32" name="Rectangle 64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703" y="2770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698436" name="Line 68"/>
          <p:cNvSpPr>
            <a:spLocks noChangeShapeType="1"/>
          </p:cNvSpPr>
          <p:nvPr/>
        </p:nvSpPr>
        <p:spPr bwMode="auto">
          <a:xfrm>
            <a:off x="-47625" y="2095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7" name="Line 69"/>
          <p:cNvSpPr>
            <a:spLocks noChangeShapeType="1"/>
          </p:cNvSpPr>
          <p:nvPr/>
        </p:nvSpPr>
        <p:spPr bwMode="auto">
          <a:xfrm>
            <a:off x="142875" y="250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8" name="Line 70"/>
          <p:cNvSpPr>
            <a:spLocks noChangeShapeType="1"/>
          </p:cNvSpPr>
          <p:nvPr/>
        </p:nvSpPr>
        <p:spPr bwMode="auto">
          <a:xfrm>
            <a:off x="161925" y="3614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9" name="Line 71"/>
          <p:cNvSpPr>
            <a:spLocks noChangeShapeType="1"/>
          </p:cNvSpPr>
          <p:nvPr/>
        </p:nvSpPr>
        <p:spPr bwMode="auto">
          <a:xfrm>
            <a:off x="165100" y="4000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0" name="Text Box 72"/>
          <p:cNvSpPr txBox="1">
            <a:spLocks noChangeArrowheads="1"/>
          </p:cNvSpPr>
          <p:nvPr/>
        </p:nvSpPr>
        <p:spPr bwMode="auto">
          <a:xfrm>
            <a:off x="7115175" y="360045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1</a:t>
            </a:r>
          </a:p>
        </p:txBody>
      </p:sp>
      <p:grpSp>
        <p:nvGrpSpPr>
          <p:cNvPr id="698441" name="Group 73"/>
          <p:cNvGrpSpPr>
            <a:grpSpLocks/>
          </p:cNvGrpSpPr>
          <p:nvPr/>
        </p:nvGrpSpPr>
        <p:grpSpPr bwMode="auto">
          <a:xfrm>
            <a:off x="3868738" y="4364038"/>
            <a:ext cx="1503362" cy="512762"/>
            <a:chOff x="3741" y="2735"/>
            <a:chExt cx="1413" cy="323"/>
          </a:xfrm>
        </p:grpSpPr>
        <p:grpSp>
          <p:nvGrpSpPr>
            <p:cNvPr id="698442" name="Group 7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43" name="Rectangle 7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45" name="Text Box 7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698446" name="Text Box 78"/>
          <p:cNvSpPr txBox="1">
            <a:spLocks noChangeArrowheads="1"/>
          </p:cNvSpPr>
          <p:nvPr/>
        </p:nvSpPr>
        <p:spPr bwMode="auto">
          <a:xfrm>
            <a:off x="179388" y="2365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447" name="Line 79"/>
          <p:cNvSpPr>
            <a:spLocks noChangeShapeType="1"/>
          </p:cNvSpPr>
          <p:nvPr/>
        </p:nvSpPr>
        <p:spPr bwMode="auto">
          <a:xfrm>
            <a:off x="-47625" y="419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8" name="Line 80"/>
          <p:cNvSpPr>
            <a:spLocks noChangeShapeType="1"/>
          </p:cNvSpPr>
          <p:nvPr/>
        </p:nvSpPr>
        <p:spPr bwMode="auto">
          <a:xfrm>
            <a:off x="142875" y="828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9" name="Line 81"/>
          <p:cNvSpPr>
            <a:spLocks noChangeShapeType="1"/>
          </p:cNvSpPr>
          <p:nvPr/>
        </p:nvSpPr>
        <p:spPr bwMode="auto">
          <a:xfrm>
            <a:off x="409575" y="1271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8451" name="Group 83"/>
          <p:cNvGrpSpPr>
            <a:grpSpLocks/>
          </p:cNvGrpSpPr>
          <p:nvPr/>
        </p:nvGrpSpPr>
        <p:grpSpPr bwMode="auto">
          <a:xfrm>
            <a:off x="3859213" y="265113"/>
            <a:ext cx="1503362" cy="512762"/>
            <a:chOff x="3741" y="2735"/>
            <a:chExt cx="1413" cy="323"/>
          </a:xfrm>
        </p:grpSpPr>
        <p:grpSp>
          <p:nvGrpSpPr>
            <p:cNvPr id="698452" name="Group 8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53" name="Rectangle 8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0</a:t>
              </a:r>
            </a:p>
          </p:txBody>
        </p:sp>
      </p:grpSp>
      <p:sp>
        <p:nvSpPr>
          <p:cNvPr id="698456" name="Text Box 88"/>
          <p:cNvSpPr txBox="1">
            <a:spLocks noChangeArrowheads="1"/>
          </p:cNvSpPr>
          <p:nvPr/>
        </p:nvSpPr>
        <p:spPr bwMode="auto">
          <a:xfrm>
            <a:off x="7134225" y="3971925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Eat center!</a:t>
            </a:r>
          </a:p>
        </p:txBody>
      </p:sp>
      <p:sp>
        <p:nvSpPr>
          <p:cNvPr id="698435" name="AutoShape 67"/>
          <p:cNvSpPr>
            <a:spLocks noChangeArrowheads="1"/>
          </p:cNvSpPr>
          <p:nvPr/>
        </p:nvSpPr>
        <p:spPr bwMode="auto">
          <a:xfrm>
            <a:off x="4181475" y="3019425"/>
            <a:ext cx="4610100" cy="2438400"/>
          </a:xfrm>
          <a:prstGeom prst="wedgeRoundRectCallout">
            <a:avLst>
              <a:gd name="adj1" fmla="val -115597"/>
              <a:gd name="adj2" fmla="val 88995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It’s very difficult to trace through a function that calls itself…</a:t>
            </a:r>
          </a:p>
          <a:p>
            <a:endParaRPr lang="en-US" sz="1000" dirty="0"/>
          </a:p>
          <a:p>
            <a:r>
              <a:rPr lang="en-US" dirty="0"/>
              <a:t>So, let’s use a little trick and pretend like this call is actually calling a different function</a:t>
            </a:r>
          </a:p>
          <a:p>
            <a:r>
              <a:rPr lang="en-US" sz="1000" dirty="0"/>
              <a:t> </a:t>
            </a:r>
            <a:br>
              <a:rPr lang="en-US" sz="1000" dirty="0"/>
            </a:br>
            <a:r>
              <a:rPr lang="en-US" dirty="0"/>
              <a:t>(one that just happens to have the same name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).</a:t>
            </a:r>
          </a:p>
        </p:txBody>
      </p:sp>
      <p:sp>
        <p:nvSpPr>
          <p:cNvPr id="698457" name="Line 89"/>
          <p:cNvSpPr>
            <a:spLocks noChangeShapeType="1"/>
          </p:cNvSpPr>
          <p:nvPr/>
        </p:nvSpPr>
        <p:spPr bwMode="auto">
          <a:xfrm>
            <a:off x="457200" y="150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8" name="AutoShape 90"/>
          <p:cNvSpPr>
            <a:spLocks noChangeArrowheads="1"/>
          </p:cNvSpPr>
          <p:nvPr/>
        </p:nvSpPr>
        <p:spPr bwMode="auto">
          <a:xfrm>
            <a:off x="3130550" y="269875"/>
            <a:ext cx="2473325" cy="1189038"/>
          </a:xfrm>
          <a:prstGeom prst="wedgeRoundRectCallout">
            <a:avLst>
              <a:gd name="adj1" fmla="val -109306"/>
              <a:gd name="adj2" fmla="val 50801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Hmm.. So where does our function return to?</a:t>
            </a:r>
          </a:p>
        </p:txBody>
      </p:sp>
      <p:sp>
        <p:nvSpPr>
          <p:cNvPr id="698459" name="AutoShape 91"/>
          <p:cNvSpPr>
            <a:spLocks noChangeArrowheads="1"/>
          </p:cNvSpPr>
          <p:nvPr/>
        </p:nvSpPr>
        <p:spPr bwMode="auto">
          <a:xfrm>
            <a:off x="2378075" y="3289300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1879600" y="44561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98461" name="Line 93"/>
          <p:cNvSpPr>
            <a:spLocks noChangeShapeType="1"/>
          </p:cNvSpPr>
          <p:nvPr/>
        </p:nvSpPr>
        <p:spPr bwMode="auto">
          <a:xfrm>
            <a:off x="-11113" y="5014913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2" name="AutoShape 94"/>
          <p:cNvSpPr>
            <a:spLocks noChangeArrowheads="1"/>
          </p:cNvSpPr>
          <p:nvPr/>
        </p:nvSpPr>
        <p:spPr bwMode="auto">
          <a:xfrm>
            <a:off x="1847850" y="3362325"/>
            <a:ext cx="2473325" cy="796925"/>
          </a:xfrm>
          <a:prstGeom prst="wedgeRoundRectCallout">
            <a:avLst>
              <a:gd name="adj1" fmla="val -104431"/>
              <a:gd name="adj2" fmla="val 54583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Ok, where does our function return to?</a:t>
            </a:r>
          </a:p>
        </p:txBody>
      </p:sp>
      <p:sp>
        <p:nvSpPr>
          <p:cNvPr id="698463" name="AutoShape 95"/>
          <p:cNvSpPr>
            <a:spLocks noChangeArrowheads="1"/>
          </p:cNvSpPr>
          <p:nvPr/>
        </p:nvSpPr>
        <p:spPr bwMode="auto">
          <a:xfrm>
            <a:off x="2605088" y="4924425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4" name="Line 96"/>
          <p:cNvSpPr>
            <a:spLocks noChangeShapeType="1"/>
          </p:cNvSpPr>
          <p:nvPr/>
        </p:nvSpPr>
        <p:spPr bwMode="auto">
          <a:xfrm>
            <a:off x="-19050" y="6713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5" name="Line 97"/>
          <p:cNvSpPr>
            <a:spLocks noChangeShapeType="1"/>
          </p:cNvSpPr>
          <p:nvPr/>
        </p:nvSpPr>
        <p:spPr bwMode="auto">
          <a:xfrm>
            <a:off x="5554663" y="6604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8470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59721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1" name="AutoShape 103"/>
          <p:cNvSpPr>
            <a:spLocks noChangeArrowheads="1"/>
          </p:cNvSpPr>
          <p:nvPr/>
        </p:nvSpPr>
        <p:spPr bwMode="auto">
          <a:xfrm>
            <a:off x="3984625" y="5910263"/>
            <a:ext cx="788988" cy="5397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C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8472" name="AutoShape 104"/>
          <p:cNvSpPr>
            <a:spLocks noChangeArrowheads="1"/>
          </p:cNvSpPr>
          <p:nvPr/>
        </p:nvSpPr>
        <p:spPr bwMode="auto">
          <a:xfrm>
            <a:off x="4043363" y="59690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98475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92722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8480" name="Group 112"/>
          <p:cNvGrpSpPr>
            <a:grpSpLocks/>
          </p:cNvGrpSpPr>
          <p:nvPr/>
        </p:nvGrpSpPr>
        <p:grpSpPr bwMode="auto">
          <a:xfrm rot="-2925103">
            <a:off x="4412457" y="2093118"/>
            <a:ext cx="323850" cy="271463"/>
            <a:chOff x="4073" y="1336"/>
            <a:chExt cx="204" cy="171"/>
          </a:xfrm>
        </p:grpSpPr>
        <p:sp>
          <p:nvSpPr>
            <p:cNvPr id="698477" name="AutoShape 109"/>
            <p:cNvSpPr>
              <a:spLocks noChangeArrowheads="1"/>
            </p:cNvSpPr>
            <p:nvPr/>
          </p:nvSpPr>
          <p:spPr bwMode="auto">
            <a:xfrm>
              <a:off x="4073" y="134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8" name="AutoShape 110"/>
            <p:cNvSpPr>
              <a:spLocks noChangeArrowheads="1"/>
            </p:cNvSpPr>
            <p:nvPr/>
          </p:nvSpPr>
          <p:spPr bwMode="auto">
            <a:xfrm>
              <a:off x="4140" y="133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9" name="AutoShape 111"/>
            <p:cNvSpPr>
              <a:spLocks noChangeArrowheads="1"/>
            </p:cNvSpPr>
            <p:nvPr/>
          </p:nvSpPr>
          <p:spPr bwMode="auto">
            <a:xfrm>
              <a:off x="4212" y="1348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39 L -0.58403 -0.2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53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6475 -0.6631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3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66319 L 0.06476 -0.5451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9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1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3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5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403 -0.26875 L -0.58507 -0.1562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7205 -0.66181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3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6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69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69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54514 L 0.06476 -0.66204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25 L 4.44444E-6 -0.0043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667 L 4.44444E-6 -0.00023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1805 L -1.11111E-6 0.0011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689 " pathEditMode="relative" ptsTypes="AA">
                                      <p:cBhvr>
                                        <p:cTn id="306" dur="2000" fill="hold"/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1805 L 0.00104 0.00116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06 L 0 0.00116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07 -0.15625 L -0.58507 -0.27315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6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69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69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69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69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69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69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0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74" grpId="0" animBg="1"/>
      <p:bldP spid="698474" grpId="1" animBg="1"/>
      <p:bldP spid="698376" grpId="0" animBg="1"/>
      <p:bldP spid="698376" grpId="1" animBg="1"/>
      <p:bldP spid="698377" grpId="0" animBg="1"/>
      <p:bldP spid="698377" grpId="1" animBg="1"/>
      <p:bldP spid="698379" grpId="0"/>
      <p:bldP spid="698386" grpId="0" animBg="1"/>
      <p:bldP spid="698386" grpId="1" animBg="1"/>
      <p:bldP spid="698387" grpId="0" animBg="1"/>
      <p:bldP spid="698387" grpId="1" animBg="1"/>
      <p:bldP spid="698388" grpId="0" animBg="1"/>
      <p:bldP spid="698388" grpId="1" animBg="1"/>
      <p:bldP spid="698426" grpId="0" animBg="1"/>
      <p:bldP spid="698426" grpId="1" animBg="1"/>
      <p:bldP spid="698427" grpId="0" animBg="1"/>
      <p:bldP spid="698427" grpId="1" animBg="1"/>
      <p:bldP spid="698428" grpId="0"/>
      <p:bldP spid="698428" grpId="1"/>
      <p:bldP spid="698428" grpId="2"/>
      <p:bldP spid="698428" grpId="3"/>
      <p:bldP spid="698428" grpId="4"/>
      <p:bldP spid="698429" grpId="0" animBg="1"/>
      <p:bldP spid="698429" grpId="1" animBg="1"/>
      <p:bldP spid="698429" grpId="2" animBg="1"/>
      <p:bldP spid="698429" grpId="3" animBg="1"/>
      <p:bldP spid="698424" grpId="0" animBg="1"/>
      <p:bldP spid="698424" grpId="1" animBg="1"/>
      <p:bldP spid="698424" grpId="2" animBg="1"/>
      <p:bldP spid="698424" grpId="3" animBg="1"/>
      <p:bldP spid="698390" grpId="0"/>
      <p:bldP spid="698390" grpId="1"/>
      <p:bldP spid="698390" grpId="2"/>
      <p:bldP spid="698390" grpId="3"/>
      <p:bldP spid="698390" grpId="4"/>
      <p:bldP spid="698436" grpId="0" animBg="1"/>
      <p:bldP spid="698436" grpId="1" animBg="1"/>
      <p:bldP spid="698437" grpId="0" animBg="1"/>
      <p:bldP spid="698437" grpId="1" animBg="1"/>
      <p:bldP spid="698438" grpId="0" animBg="1"/>
      <p:bldP spid="698438" grpId="1" animBg="1"/>
      <p:bldP spid="698439" grpId="0" animBg="1"/>
      <p:bldP spid="698439" grpId="1" animBg="1"/>
      <p:bldP spid="698439" grpId="2" animBg="1"/>
      <p:bldP spid="698440" grpId="0"/>
      <p:bldP spid="698446" grpId="0" animBg="1"/>
      <p:bldP spid="698446" grpId="1" animBg="1"/>
      <p:bldP spid="698447" grpId="0" animBg="1"/>
      <p:bldP spid="698447" grpId="1" animBg="1"/>
      <p:bldP spid="698448" grpId="0" animBg="1"/>
      <p:bldP spid="698448" grpId="1" animBg="1"/>
      <p:bldP spid="698449" grpId="0" animBg="1"/>
      <p:bldP spid="698449" grpId="1" animBg="1"/>
      <p:bldP spid="698456" grpId="0"/>
      <p:bldP spid="698435" grpId="0" uiExpand="1" build="p" animBg="1"/>
      <p:bldP spid="698435" grpId="1" build="allAtOnce" animBg="1"/>
      <p:bldP spid="698457" grpId="0" animBg="1"/>
      <p:bldP spid="698457" grpId="1" animBg="1"/>
      <p:bldP spid="698458" grpId="0" animBg="1"/>
      <p:bldP spid="698458" grpId="1" animBg="1"/>
      <p:bldP spid="698459" grpId="0" animBg="1"/>
      <p:bldP spid="698459" grpId="1" animBg="1"/>
      <p:bldP spid="698460" grpId="0"/>
      <p:bldP spid="698460" grpId="1"/>
      <p:bldP spid="698460" grpId="2"/>
      <p:bldP spid="698461" grpId="0" animBg="1"/>
      <p:bldP spid="698461" grpId="1" animBg="1"/>
      <p:bldP spid="698461" grpId="2" animBg="1"/>
      <p:bldP spid="698462" grpId="0" animBg="1"/>
      <p:bldP spid="698462" grpId="1" animBg="1"/>
      <p:bldP spid="698463" grpId="0" animBg="1"/>
      <p:bldP spid="698463" grpId="1" animBg="1"/>
      <p:bldP spid="698464" grpId="0" animBg="1"/>
      <p:bldP spid="698464" grpId="1" animBg="1"/>
      <p:bldP spid="698465" grpId="0" animBg="1"/>
      <p:bldP spid="698465" grpId="1" animBg="1"/>
      <p:bldP spid="698471" grpId="0" animBg="1"/>
      <p:bldP spid="698471" grpId="1" animBg="1"/>
      <p:bldP spid="698472" grpId="0" animBg="1"/>
      <p:bldP spid="6984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2517-DCC3-46E1-8E60-1F2C62186480}" type="slidenum">
              <a:rPr lang="en-US"/>
              <a:pPr/>
              <a:t>15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Tracing Through Recursion (on Paper)</a:t>
            </a:r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1300" name="Text Box 4"/>
          <p:cNvSpPr txBox="1">
            <a:spLocks noChangeArrowheads="1"/>
          </p:cNvSpPr>
          <p:nvPr/>
        </p:nvSpPr>
        <p:spPr bwMode="auto">
          <a:xfrm>
            <a:off x="222250" y="1352550"/>
            <a:ext cx="3463925" cy="5509201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5. What does this print</a:t>
            </a:r>
            <a:r>
              <a:rPr lang="en-US" b="1" dirty="0" smtClean="0">
                <a:latin typeface="Courier New" pitchFamily="49" charset="0"/>
              </a:rPr>
              <a:t>?</a:t>
            </a:r>
            <a:endParaRPr lang="en-US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mystery(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a;</a:t>
            </a:r>
          </a:p>
          <a:p>
            <a:pPr algn="l"/>
            <a:r>
              <a:rPr lang="en-US" sz="1000" b="1" dirty="0">
                <a:latin typeface="Courier New" pitchFamily="49" charset="0"/>
              </a:rPr>
              <a:t>   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mystery(a/3);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else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=</a:t>
            </a:r>
            <a:r>
              <a:rPr lang="ko-KR" alt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mystery</a:t>
            </a:r>
            <a:r>
              <a:rPr lang="en-US" b="1" dirty="0">
                <a:latin typeface="Courier New" pitchFamily="49" charset="0"/>
              </a:rPr>
              <a:t>(a-1);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mystery(3);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</a:endParaRP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1304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1305" name="Text Box 9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pic>
        <p:nvPicPr>
          <p:cNvPr id="951306" name="Picture 1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5915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7" name="Rectangle 11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</a:t>
            </a:r>
            <a:r>
              <a:rPr lang="en-US" dirty="0"/>
              <a:t>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pic>
        <p:nvPicPr>
          <p:cNvPr id="951308" name="Picture 1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100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pic>
        <p:nvPicPr>
          <p:cNvPr id="951310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86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1" name="Picture 1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30384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2" name="Rectangle 16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pic>
        <p:nvPicPr>
          <p:cNvPr id="951314" name="Picture 1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5" name="Picture 19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40290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6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7" name="Rectangle 2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1318" name="Text Box 22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1319" name="Rectangle 23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1320" name="Rectangle 24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1321" name="Text Box 25"/>
          <p:cNvSpPr txBox="1">
            <a:spLocks noChangeArrowheads="1"/>
          </p:cNvSpPr>
          <p:nvPr/>
        </p:nvSpPr>
        <p:spPr bwMode="auto">
          <a:xfrm>
            <a:off x="5346700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1322" name="Rectangle 26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  <p:bldP spid="951300" grpId="0" animBg="1"/>
      <p:bldP spid="951301" grpId="0"/>
      <p:bldP spid="951302" grpId="0"/>
      <p:bldP spid="951303" grpId="0"/>
      <p:bldP spid="951304" grpId="0" animBg="1"/>
      <p:bldP spid="951305" grpId="0"/>
      <p:bldP spid="951309" grpId="0"/>
      <p:bldP spid="951313" grpId="0"/>
      <p:bldP spid="951318" grpId="0"/>
      <p:bldP spid="951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2F43-D201-42BA-8C05-F2D26B53B5CE}" type="slidenum">
              <a:rPr lang="en-US"/>
              <a:pPr/>
              <a:t>16</a:t>
            </a:fld>
            <a:endParaRPr lang="en-US"/>
          </a:p>
        </p:txBody>
      </p:sp>
      <p:sp>
        <p:nvSpPr>
          <p:cNvPr id="953346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509201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5. What does this print?</a:t>
            </a:r>
          </a:p>
          <a:p>
            <a:pPr algn="l"/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mystery(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a;</a:t>
            </a:r>
          </a:p>
          <a:p>
            <a:pPr algn="l"/>
            <a:r>
              <a:rPr lang="en-US" sz="1000" b="1" dirty="0">
                <a:latin typeface="Courier New" pitchFamily="49" charset="0"/>
              </a:rPr>
              <a:t>   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mystery(a/3);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else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mystery(a-1);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 smtClean="0">
              <a:latin typeface="Courier New" pitchFamily="49" charset="0"/>
            </a:endParaRPr>
          </a:p>
          <a:p>
            <a:pPr algn="l"/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mystery(3);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</a:endParaRP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3349" name="Text Box 5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3350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51" name="Text Box 7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3352" name="Rectangle 8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you hit/update a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, write </a:t>
            </a:r>
            <a:r>
              <a:rPr lang="en-US" dirty="0"/>
              <a:t>its value down.</a:t>
            </a:r>
          </a:p>
        </p:txBody>
      </p:sp>
      <p:sp>
        <p:nvSpPr>
          <p:cNvPr id="953353" name="Text Box 9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3354" name="Rectangle 10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3355" name="Rectangle 1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3356" name="Rectangle 12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3357" name="Rectangle 13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grpSp>
        <p:nvGrpSpPr>
          <p:cNvPr id="953359" name="Group 15"/>
          <p:cNvGrpSpPr>
            <a:grpSpLocks/>
          </p:cNvGrpSpPr>
          <p:nvPr/>
        </p:nvGrpSpPr>
        <p:grpSpPr bwMode="auto">
          <a:xfrm>
            <a:off x="3708400" y="4298950"/>
            <a:ext cx="1943100" cy="385763"/>
            <a:chOff x="2336" y="2708"/>
            <a:chExt cx="1224" cy="243"/>
          </a:xfrm>
        </p:grpSpPr>
        <p:sp>
          <p:nvSpPr>
            <p:cNvPr id="953360" name="Text Box 16"/>
            <p:cNvSpPr txBox="1">
              <a:spLocks noChangeArrowheads="1"/>
            </p:cNvSpPr>
            <p:nvPr/>
          </p:nvSpPr>
          <p:spPr bwMode="auto">
            <a:xfrm>
              <a:off x="2336" y="270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 = mystery(2);</a:t>
              </a:r>
            </a:p>
          </p:txBody>
        </p:sp>
        <p:sp>
          <p:nvSpPr>
            <p:cNvPr id="953361" name="Text Box 17"/>
            <p:cNvSpPr txBox="1">
              <a:spLocks noChangeArrowheads="1"/>
            </p:cNvSpPr>
            <p:nvPr/>
          </p:nvSpPr>
          <p:spPr bwMode="auto">
            <a:xfrm>
              <a:off x="3368" y="27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*</a:t>
              </a:r>
            </a:p>
          </p:txBody>
        </p:sp>
      </p:grpSp>
      <p:sp>
        <p:nvSpPr>
          <p:cNvPr id="953362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63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3364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5" name="Text Box 21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3366" name="Picture 2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7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8" name="Picture 2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0575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9" name="Text Box 25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pic>
        <p:nvPicPr>
          <p:cNvPr id="953370" name="Picture 2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71" name="Picture 2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719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72" name="Text Box 28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3373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3374" name="Text Box 30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3375" name="Text Box 31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2" grpId="0" animBg="1"/>
      <p:bldP spid="953363" grpId="0" animBg="1"/>
      <p:bldP spid="953365" grpId="0"/>
      <p:bldP spid="953369" grpId="0"/>
      <p:bldP spid="953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3E5-FAD7-415A-8F4C-93D19FF5DB9A}" type="slidenum">
              <a:rPr lang="en-US"/>
              <a:pPr/>
              <a:t>17</a:t>
            </a:fld>
            <a:endParaRPr lang="en-US"/>
          </a:p>
        </p:txBody>
      </p:sp>
      <p:sp>
        <p:nvSpPr>
          <p:cNvPr id="955394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509201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5. What does this print</a:t>
            </a:r>
            <a:r>
              <a:rPr lang="en-US" b="1" dirty="0" smtClean="0">
                <a:latin typeface="Courier New" pitchFamily="49" charset="0"/>
              </a:rPr>
              <a:t>?</a:t>
            </a:r>
            <a:endParaRPr lang="en-US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mystery(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a;</a:t>
            </a:r>
          </a:p>
          <a:p>
            <a:pPr algn="l"/>
            <a:r>
              <a:rPr lang="en-US" sz="1000" b="1" dirty="0">
                <a:latin typeface="Courier New" pitchFamily="49" charset="0"/>
              </a:rPr>
              <a:t>   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mystery(a/3);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else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mystery(a-1);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mystery(3);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</a:endParaRPr>
          </a:p>
        </p:txBody>
      </p:sp>
      <p:sp>
        <p:nvSpPr>
          <p:cNvPr id="955395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5397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5398" name="Text Box 6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5399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00" name="Text Box 8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When 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sp>
        <p:nvSpPr>
          <p:cNvPr id="955402" name="Text Box 10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5405" name="Text Box 13"/>
          <p:cNvSpPr txBox="1">
            <a:spLocks noChangeArrowheads="1"/>
          </p:cNvSpPr>
          <p:nvPr/>
        </p:nvSpPr>
        <p:spPr bwMode="auto">
          <a:xfrm>
            <a:off x="3708400" y="429895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6" name="Rectangle 14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>
            <a:off x="5203825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9" name="Rectangle 17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sp>
        <p:nvSpPr>
          <p:cNvPr id="95541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1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5413" name="Picture 2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4" name="Text Box 22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15" name="Document"/>
          <p:cNvSpPr>
            <a:spLocks noEditPoints="1" noChangeArrowheads="1"/>
          </p:cNvSpPr>
          <p:nvPr/>
        </p:nvSpPr>
        <p:spPr bwMode="auto">
          <a:xfrm flipH="1">
            <a:off x="3800475" y="1447800"/>
            <a:ext cx="1304925" cy="4905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6" name="Rectangle 24"/>
          <p:cNvSpPr>
            <a:spLocks noChangeArrowheads="1"/>
          </p:cNvSpPr>
          <p:nvPr/>
        </p:nvSpPr>
        <p:spPr bwMode="auto">
          <a:xfrm>
            <a:off x="3667125" y="3762375"/>
            <a:ext cx="2076450" cy="2724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5417" name="Picture 2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8" name="Text Box 26"/>
          <p:cNvSpPr txBox="1">
            <a:spLocks noChangeArrowheads="1"/>
          </p:cNvSpPr>
          <p:nvPr/>
        </p:nvSpPr>
        <p:spPr bwMode="auto">
          <a:xfrm>
            <a:off x="38608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0</a:t>
            </a:r>
          </a:p>
        </p:txBody>
      </p:sp>
      <p:sp>
        <p:nvSpPr>
          <p:cNvPr id="955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5420" name="Text Box 28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5421" name="Text Box 29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pic>
        <p:nvPicPr>
          <p:cNvPr id="955422" name="Picture 3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5423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7717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5695950" y="1428750"/>
            <a:ext cx="333375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5426" name="Rectangle 34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5429" name="Rectangle 37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5430" name="Picture 3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528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31" name="AutoShape 39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15" grpId="0" animBg="1"/>
      <p:bldP spid="955415" grpId="1" animBg="1"/>
      <p:bldP spid="955416" grpId="0" animBg="1"/>
      <p:bldP spid="955416" grpId="1" animBg="1"/>
      <p:bldP spid="955418" grpId="0"/>
      <p:bldP spid="955418" grpId="1"/>
      <p:bldP spid="955424" grpId="0" animBg="1"/>
      <p:bldP spid="9554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D3C-E257-4EE4-9DE0-FBF0169B3430}" type="slidenum">
              <a:rPr lang="en-US"/>
              <a:pPr/>
              <a:t>18</a:t>
            </a:fld>
            <a:endParaRPr lang="en-US"/>
          </a:p>
        </p:txBody>
      </p:sp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509201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5. What does this print?</a:t>
            </a:r>
          </a:p>
          <a:p>
            <a:pPr algn="l"/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mystery(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 </a:t>
            </a:r>
            <a:r>
              <a:rPr lang="ko-KR" altLang="en-US" b="1" dirty="0" smtClean="0">
                <a:latin typeface="Courier New" pitchFamily="49" charset="0"/>
              </a:rPr>
              <a:t>  </a:t>
            </a:r>
            <a:endParaRPr lang="en-US" altLang="ko-KR" b="1" dirty="0" smtClean="0">
              <a:latin typeface="Courier New" pitchFamily="49" charset="0"/>
            </a:endParaRPr>
          </a:p>
          <a:p>
            <a:pPr algn="l"/>
            <a:r>
              <a:rPr lang="ko-KR" altLang="en-US" b="1" dirty="0" smtClean="0">
                <a:latin typeface="Courier New" pitchFamily="49" charset="0"/>
              </a:rPr>
              <a:t>       </a:t>
            </a:r>
            <a:r>
              <a:rPr lang="en-US" b="1" dirty="0" smtClean="0">
                <a:latin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</a:rPr>
              <a:t>(a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a;</a:t>
            </a:r>
          </a:p>
          <a:p>
            <a:pPr algn="l"/>
            <a:r>
              <a:rPr lang="en-US" sz="1000" b="1" dirty="0">
                <a:latin typeface="Courier New" pitchFamily="49" charset="0"/>
              </a:rPr>
              <a:t>   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 if </a:t>
            </a:r>
            <a:r>
              <a:rPr lang="en-US" b="1" dirty="0">
                <a:latin typeface="Courier New" pitchFamily="49" charset="0"/>
              </a:rPr>
              <a:t>(a % 2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a = mystery(a/3);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else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a = mystery(a-1);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mystery(3);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</a:endParaRPr>
          </a:p>
        </p:txBody>
      </p:sp>
      <p:sp>
        <p:nvSpPr>
          <p:cNvPr id="957443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7444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7446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7448" name="Text Box 8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7449" name="Text Box 9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5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51" name="Rectangle 11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2" name="Text Box 12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sp>
        <p:nvSpPr>
          <p:cNvPr id="957453" name="Text Box 13"/>
          <p:cNvSpPr txBox="1">
            <a:spLocks noChangeArrowheads="1"/>
          </p:cNvSpPr>
          <p:nvPr/>
        </p:nvSpPr>
        <p:spPr bwMode="auto">
          <a:xfrm>
            <a:off x="3708400" y="3698875"/>
            <a:ext cx="186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574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7455" name="Text Box 15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7456" name="Text Box 16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7457" name="Rectangle 17"/>
          <p:cNvSpPr>
            <a:spLocks noChangeArrowheads="1"/>
          </p:cNvSpPr>
          <p:nvPr/>
        </p:nvSpPr>
        <p:spPr bwMode="auto">
          <a:xfrm>
            <a:off x="5410200" y="1428750"/>
            <a:ext cx="361950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8" name="Rectangle 18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7459" name="Rectangle 19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7460" name="Rectangle 20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7461" name="Rectangle 21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7462" name="Rectangle 22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7463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64" name="AutoShape 24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  <p:sp>
        <p:nvSpPr>
          <p:cNvPr id="957465" name="Text Box 25"/>
          <p:cNvSpPr txBox="1">
            <a:spLocks noChangeArrowheads="1"/>
          </p:cNvSpPr>
          <p:nvPr/>
        </p:nvSpPr>
        <p:spPr bwMode="auto">
          <a:xfrm>
            <a:off x="5394325" y="369887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66" name="Rectangle 26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7467" name="Line 27"/>
          <p:cNvSpPr>
            <a:spLocks noChangeShapeType="1"/>
          </p:cNvSpPr>
          <p:nvPr/>
        </p:nvSpPr>
        <p:spPr bwMode="auto">
          <a:xfrm flipV="1">
            <a:off x="4219575" y="3752850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468" name="Text Box 28"/>
          <p:cNvSpPr txBox="1">
            <a:spLocks noChangeArrowheads="1"/>
          </p:cNvSpPr>
          <p:nvPr/>
        </p:nvSpPr>
        <p:spPr bwMode="auto">
          <a:xfrm>
            <a:off x="4479925" y="4222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69" name="Text Box 29"/>
          <p:cNvSpPr txBox="1">
            <a:spLocks noChangeArrowheads="1"/>
          </p:cNvSpPr>
          <p:nvPr/>
        </p:nvSpPr>
        <p:spPr bwMode="auto">
          <a:xfrm>
            <a:off x="4394200" y="35369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70" name="Rectangle 30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pic>
        <p:nvPicPr>
          <p:cNvPr id="957471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7053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72" name="AutoShape 32"/>
          <p:cNvSpPr>
            <a:spLocks noChangeArrowheads="1"/>
          </p:cNvSpPr>
          <p:nvPr/>
        </p:nvSpPr>
        <p:spPr bwMode="auto">
          <a:xfrm>
            <a:off x="3467100" y="123825"/>
            <a:ext cx="1590675" cy="676275"/>
          </a:xfrm>
          <a:prstGeom prst="wedgeRoundRectCallout">
            <a:avLst>
              <a:gd name="adj1" fmla="val -40421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5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4.44444E-6 L -0.01146 0.448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57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5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5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95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5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95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5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95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95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57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95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50" grpId="0" animBg="1"/>
      <p:bldP spid="957451" grpId="0" animBg="1"/>
      <p:bldP spid="957452" grpId="0"/>
      <p:bldP spid="957453" grpId="0"/>
      <p:bldP spid="957457" grpId="0" animBg="1"/>
      <p:bldP spid="957459" grpId="0"/>
      <p:bldP spid="957459" grpId="1"/>
      <p:bldP spid="957460" grpId="0"/>
      <p:bldP spid="957460" grpId="1"/>
      <p:bldP spid="957461" grpId="0"/>
      <p:bldP spid="957462" grpId="0"/>
      <p:bldP spid="957464" grpId="0" animBg="1"/>
      <p:bldP spid="957465" grpId="0"/>
      <p:bldP spid="957466" grpId="0"/>
      <p:bldP spid="957466" grpId="1"/>
      <p:bldP spid="957467" grpId="0" animBg="1"/>
      <p:bldP spid="957467" grpId="1" animBg="1"/>
      <p:bldP spid="957468" grpId="0"/>
      <p:bldP spid="957468" grpId="1"/>
      <p:bldP spid="957468" grpId="2"/>
      <p:bldP spid="957469" grpId="0"/>
      <p:bldP spid="957469" grpId="1"/>
      <p:bldP spid="957470" grpId="0"/>
      <p:bldP spid="957470" grpId="1"/>
      <p:bldP spid="9574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043-C2CA-4DD4-A262-ED1DBD73DD02}" type="slidenum">
              <a:rPr lang="en-US"/>
              <a:pPr/>
              <a:t>19</a:t>
            </a:fld>
            <a:endParaRPr lang="en-US"/>
          </a:p>
        </p:txBody>
      </p:sp>
      <p:sp>
        <p:nvSpPr>
          <p:cNvPr id="959490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23220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5. What does this print</a:t>
            </a:r>
            <a:r>
              <a:rPr lang="en-US" b="1" dirty="0" smtClean="0">
                <a:latin typeface="Courier New" pitchFamily="49" charset="0"/>
              </a:rPr>
              <a:t>?</a:t>
            </a:r>
            <a:endParaRPr lang="en-US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mystery(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{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a;</a:t>
            </a:r>
          </a:p>
          <a:p>
            <a:pPr algn="l"/>
            <a:r>
              <a:rPr lang="en-US" sz="1000" b="1" dirty="0">
                <a:latin typeface="Courier New" pitchFamily="49" charset="0"/>
              </a:rPr>
              <a:t>    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mystery(a/3);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else</a:t>
            </a:r>
          </a:p>
          <a:p>
            <a:pPr algn="l"/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a = mystery(a-1);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b="1" dirty="0" smtClean="0">
                <a:latin typeface="Courier New" pitchFamily="49" charset="0"/>
              </a:rPr>
              <a:t>{ 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mystery(3);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}</a:t>
            </a:r>
          </a:p>
          <a:p>
            <a:pPr algn="l"/>
            <a:endParaRPr lang="en-US" b="1" dirty="0">
              <a:latin typeface="Courier New" pitchFamily="49" charset="0"/>
            </a:endParaRPr>
          </a:p>
        </p:txBody>
      </p:sp>
      <p:sp>
        <p:nvSpPr>
          <p:cNvPr id="959491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9493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9497" name="Text Box 9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9498" name="Text Box 10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9499" name="Line 11"/>
          <p:cNvSpPr>
            <a:spLocks noChangeShapeType="1"/>
          </p:cNvSpPr>
          <p:nvPr/>
        </p:nvSpPr>
        <p:spPr bwMode="auto">
          <a:xfrm flipV="1">
            <a:off x="4219575" y="43529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00" name="Text Box 12"/>
          <p:cNvSpPr txBox="1">
            <a:spLocks noChangeArrowheads="1"/>
          </p:cNvSpPr>
          <p:nvPr/>
        </p:nvSpPr>
        <p:spPr bwMode="auto">
          <a:xfrm>
            <a:off x="4470400" y="4070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1" name="Text Box 13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pic>
        <p:nvPicPr>
          <p:cNvPr id="959502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2862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3" name="AutoShape 15"/>
          <p:cNvSpPr>
            <a:spLocks noChangeArrowheads="1"/>
          </p:cNvSpPr>
          <p:nvPr/>
        </p:nvSpPr>
        <p:spPr bwMode="auto">
          <a:xfrm>
            <a:off x="3457575" y="123825"/>
            <a:ext cx="1590675" cy="676275"/>
          </a:xfrm>
          <a:prstGeom prst="wedgeRoundRectCallout">
            <a:avLst>
              <a:gd name="adj1" fmla="val -38023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</p:txBody>
      </p:sp>
      <p:pic>
        <p:nvPicPr>
          <p:cNvPr id="959504" name="Picture 1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505" name="Picture 1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9436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6" name="Text Box 18"/>
          <p:cNvSpPr txBox="1">
            <a:spLocks noChangeArrowheads="1"/>
          </p:cNvSpPr>
          <p:nvPr/>
        </p:nvSpPr>
        <p:spPr bwMode="auto">
          <a:xfrm>
            <a:off x="1908175" y="641350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07" name="Text Box 19"/>
          <p:cNvSpPr txBox="1">
            <a:spLocks noChangeArrowheads="1"/>
          </p:cNvSpPr>
          <p:nvPr/>
        </p:nvSpPr>
        <p:spPr bwMode="auto">
          <a:xfrm>
            <a:off x="4537075" y="422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8" name="AutoShape 20"/>
          <p:cNvSpPr>
            <a:spLocks noChangeArrowheads="1"/>
          </p:cNvSpPr>
          <p:nvPr/>
        </p:nvSpPr>
        <p:spPr bwMode="auto">
          <a:xfrm>
            <a:off x="3457575" y="114300"/>
            <a:ext cx="1590675" cy="676275"/>
          </a:xfrm>
          <a:prstGeom prst="wedgeRoundRectCallout">
            <a:avLst>
              <a:gd name="adj1" fmla="val -38023"/>
              <a:gd name="adj2" fmla="val 137560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11</a:t>
            </a:r>
          </a:p>
          <a:p>
            <a:endParaRPr lang="en-US"/>
          </a:p>
        </p:txBody>
      </p:sp>
      <p:sp>
        <p:nvSpPr>
          <p:cNvPr id="959509" name="Line 21"/>
          <p:cNvSpPr>
            <a:spLocks noChangeShapeType="1"/>
          </p:cNvSpPr>
          <p:nvPr/>
        </p:nvSpPr>
        <p:spPr bwMode="auto">
          <a:xfrm flipV="1">
            <a:off x="2028825" y="59531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10" name="Text Box 22"/>
          <p:cNvSpPr txBox="1">
            <a:spLocks noChangeArrowheads="1"/>
          </p:cNvSpPr>
          <p:nvPr/>
        </p:nvSpPr>
        <p:spPr bwMode="auto">
          <a:xfrm>
            <a:off x="4508500" y="41275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11" name="Rectangle 23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9512" name="Rectangle 24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sp>
        <p:nvSpPr>
          <p:cNvPr id="959513" name="Rectangle 25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9514" name="Rectangle 26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grpSp>
        <p:nvGrpSpPr>
          <p:cNvPr id="959515" name="Group 27"/>
          <p:cNvGrpSpPr>
            <a:grpSpLocks/>
          </p:cNvGrpSpPr>
          <p:nvPr/>
        </p:nvGrpSpPr>
        <p:grpSpPr bwMode="auto">
          <a:xfrm>
            <a:off x="5545138" y="1528763"/>
            <a:ext cx="3744912" cy="1385887"/>
            <a:chOff x="3493" y="963"/>
            <a:chExt cx="2359" cy="873"/>
          </a:xfrm>
        </p:grpSpPr>
        <p:sp>
          <p:nvSpPr>
            <p:cNvPr id="959516" name="Rectangle 28"/>
            <p:cNvSpPr>
              <a:spLocks noChangeArrowheads="1"/>
            </p:cNvSpPr>
            <p:nvPr/>
          </p:nvSpPr>
          <p:spPr bwMode="auto">
            <a:xfrm>
              <a:off x="3493" y="963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 D. To return from a function:</a:t>
              </a:r>
            </a:p>
          </p:txBody>
        </p:sp>
        <p:sp>
          <p:nvSpPr>
            <p:cNvPr id="959517" name="Rectangle 29"/>
            <p:cNvSpPr>
              <a:spLocks noChangeArrowheads="1"/>
            </p:cNvSpPr>
            <p:nvPr/>
          </p:nvSpPr>
          <p:spPr bwMode="auto">
            <a:xfrm>
              <a:off x="3691" y="1203"/>
              <a:ext cx="21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i. Determine what value is</a:t>
              </a:r>
              <a:br>
                <a:rPr lang="en-US"/>
              </a:br>
              <a:r>
                <a:rPr lang="en-US"/>
                <a:t>   being returned (if any)</a:t>
              </a:r>
            </a:p>
          </p:txBody>
        </p:sp>
        <p:sp>
          <p:nvSpPr>
            <p:cNvPr id="959518" name="Rectangle 30"/>
            <p:cNvSpPr>
              <a:spLocks noChangeArrowheads="1"/>
            </p:cNvSpPr>
            <p:nvPr/>
          </p:nvSpPr>
          <p:spPr bwMode="auto">
            <a:xfrm>
              <a:off x="3667" y="1605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ii. Unfold your paper once.</a:t>
              </a:r>
            </a:p>
          </p:txBody>
        </p:sp>
      </p:grpSp>
      <p:pic>
        <p:nvPicPr>
          <p:cNvPr id="959519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20" name="Text Box 32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0833 0.5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2375 0.7708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3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nimBg="1"/>
      <p:bldP spid="959500" grpId="0"/>
      <p:bldP spid="959501" grpId="0"/>
      <p:bldP spid="959503" grpId="0" animBg="1"/>
      <p:bldP spid="959506" grpId="0"/>
      <p:bldP spid="959507" grpId="0"/>
      <p:bldP spid="959507" grpId="1"/>
      <p:bldP spid="959507" grpId="2"/>
      <p:bldP spid="959508" grpId="0" animBg="1"/>
      <p:bldP spid="959508" grpId="1" animBg="1"/>
      <p:bldP spid="959509" grpId="0" animBg="1"/>
      <p:bldP spid="959510" grpId="0"/>
      <p:bldP spid="959510" grpId="1"/>
      <p:bldP spid="959511" grpId="0"/>
      <p:bldP spid="959512" grpId="0"/>
      <p:bldP spid="959513" grpId="0"/>
      <p:bldP spid="9595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7E8-E00E-4F5E-BD8D-1128E1A365CD}" type="slidenum">
              <a:rPr lang="en-US"/>
              <a:pPr/>
              <a:t>2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Recursion!</a:t>
            </a:r>
          </a:p>
        </p:txBody>
      </p:sp>
      <p:grpSp>
        <p:nvGrpSpPr>
          <p:cNvPr id="679939" name="Group 3"/>
          <p:cNvGrpSpPr>
            <a:grpSpLocks/>
          </p:cNvGrpSpPr>
          <p:nvPr/>
        </p:nvGrpSpPr>
        <p:grpSpPr bwMode="auto">
          <a:xfrm>
            <a:off x="4343400" y="4038600"/>
            <a:ext cx="4392613" cy="2074863"/>
            <a:chOff x="2784" y="2064"/>
            <a:chExt cx="2767" cy="1307"/>
          </a:xfrm>
        </p:grpSpPr>
        <p:sp>
          <p:nvSpPr>
            <p:cNvPr id="679940" name="Text Box 4"/>
            <p:cNvSpPr txBox="1">
              <a:spLocks noChangeArrowheads="1"/>
            </p:cNvSpPr>
            <p:nvPr/>
          </p:nvSpPr>
          <p:spPr bwMode="auto">
            <a:xfrm>
              <a:off x="2784" y="2352"/>
              <a:ext cx="15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Building a </a:t>
              </a:r>
              <a:r>
                <a:rPr lang="en-US">
                  <a:solidFill>
                    <a:schemeClr val="accent2"/>
                  </a:solidFill>
                </a:rPr>
                <a:t>SuDoKu</a:t>
              </a:r>
              <a:r>
                <a:rPr lang="en-US"/>
                <a:t> solver!</a:t>
              </a:r>
            </a:p>
          </p:txBody>
        </p:sp>
        <p:pic>
          <p:nvPicPr>
            <p:cNvPr id="67994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064"/>
              <a:ext cx="1279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9942" name="Group 6"/>
          <p:cNvGrpSpPr>
            <a:grpSpLocks/>
          </p:cNvGrpSpPr>
          <p:nvPr/>
        </p:nvGrpSpPr>
        <p:grpSpPr bwMode="auto">
          <a:xfrm>
            <a:off x="457200" y="3886200"/>
            <a:ext cx="3581400" cy="2546350"/>
            <a:chOff x="288" y="1536"/>
            <a:chExt cx="2256" cy="1604"/>
          </a:xfrm>
        </p:grpSpPr>
        <p:sp>
          <p:nvSpPr>
            <p:cNvPr id="679943" name="Text Box 7"/>
            <p:cNvSpPr txBox="1">
              <a:spLocks noChangeArrowheads="1"/>
            </p:cNvSpPr>
            <p:nvPr/>
          </p:nvSpPr>
          <p:spPr bwMode="auto">
            <a:xfrm>
              <a:off x="768" y="2736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Even cracking </a:t>
              </a:r>
              <a:r>
                <a:rPr lang="en-US">
                  <a:solidFill>
                    <a:schemeClr val="accent2"/>
                  </a:solidFill>
                </a:rPr>
                <a:t>codes</a:t>
              </a:r>
              <a:r>
                <a:rPr lang="en-US"/>
                <a:t> and </a:t>
              </a:r>
              <a:r>
                <a:rPr lang="en-US">
                  <a:solidFill>
                    <a:schemeClr val="accent2"/>
                  </a:solidFill>
                </a:rPr>
                <a:t>ciphers</a:t>
              </a:r>
              <a:r>
                <a:rPr lang="en-US"/>
                <a:t>!</a:t>
              </a:r>
            </a:p>
          </p:txBody>
        </p:sp>
        <p:pic>
          <p:nvPicPr>
            <p:cNvPr id="67994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49" b="79442"/>
            <a:stretch>
              <a:fillRect/>
            </a:stretch>
          </p:blipFill>
          <p:spPr bwMode="auto">
            <a:xfrm>
              <a:off x="288" y="1536"/>
              <a:ext cx="2256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6308725" y="955675"/>
            <a:ext cx="2651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Recursion is one of the most </a:t>
            </a:r>
            <a:r>
              <a:rPr lang="en-US">
                <a:solidFill>
                  <a:schemeClr val="accent2"/>
                </a:solidFill>
              </a:rPr>
              <a:t>difficult topics</a:t>
            </a:r>
            <a:r>
              <a:rPr lang="en-US"/>
              <a:t> in Computer Science…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6324600" y="2055813"/>
            <a:ext cx="26511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once you master it, you can </a:t>
            </a:r>
            <a:r>
              <a:rPr lang="en-US">
                <a:solidFill>
                  <a:schemeClr val="accent2"/>
                </a:solidFill>
              </a:rPr>
              <a:t>solve</a:t>
            </a:r>
            <a:r>
              <a:rPr lang="en-US"/>
              <a:t> all sorts of </a:t>
            </a:r>
            <a:r>
              <a:rPr lang="en-US">
                <a:solidFill>
                  <a:schemeClr val="accent2"/>
                </a:solidFill>
              </a:rPr>
              <a:t>cool problems</a:t>
            </a:r>
            <a:r>
              <a:rPr lang="en-US"/>
              <a:t>!</a:t>
            </a:r>
          </a:p>
        </p:txBody>
      </p:sp>
      <p:grpSp>
        <p:nvGrpSpPr>
          <p:cNvPr id="679947" name="Group 11"/>
          <p:cNvGrpSpPr>
            <a:grpSpLocks/>
          </p:cNvGrpSpPr>
          <p:nvPr/>
        </p:nvGrpSpPr>
        <p:grpSpPr bwMode="auto">
          <a:xfrm>
            <a:off x="-457200" y="1066800"/>
            <a:ext cx="5724525" cy="2295525"/>
            <a:chOff x="-432" y="624"/>
            <a:chExt cx="3606" cy="1446"/>
          </a:xfrm>
        </p:grpSpPr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-432" y="638"/>
              <a:ext cx="233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        Writing a computer </a:t>
              </a:r>
              <a:br>
                <a:rPr lang="en-US"/>
              </a:br>
              <a:r>
                <a:rPr lang="en-US"/>
                <a:t>       program that can </a:t>
              </a:r>
              <a:br>
                <a:rPr lang="en-US"/>
              </a:br>
              <a:r>
                <a:rPr lang="en-US"/>
                <a:t>        play </a:t>
              </a:r>
              <a:r>
                <a:rPr lang="en-US">
                  <a:solidFill>
                    <a:schemeClr val="accent2"/>
                  </a:solidFill>
                </a:rPr>
                <a:t>chess</a:t>
              </a:r>
              <a:r>
                <a:rPr lang="en-US"/>
                <a:t> or </a:t>
              </a:r>
              <a:r>
                <a:rPr lang="en-US">
                  <a:solidFill>
                    <a:schemeClr val="accent2"/>
                  </a:solidFill>
                </a:rPr>
                <a:t>checkers</a:t>
              </a:r>
              <a:r>
                <a:rPr lang="en-US"/>
                <a:t>!</a:t>
              </a:r>
            </a:p>
          </p:txBody>
        </p:sp>
        <p:pic>
          <p:nvPicPr>
            <p:cNvPr id="679949" name="Picture 13" descr="chess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624"/>
              <a:ext cx="1446" cy="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D55D-6D0F-41F9-BC21-EED176C40407}" type="slidenum">
              <a:rPr lang="en-US"/>
              <a:pPr/>
              <a:t>20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Recursion Tracing Exercise</a:t>
            </a: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679450" y="1055688"/>
            <a:ext cx="7902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the paper tracing technique to determine what the following program prints: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>
            <a:off x="2813050" y="2524125"/>
            <a:ext cx="3959225" cy="3817938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1;</a:t>
            </a:r>
          </a:p>
          <a:p>
            <a:pPr algn="l"/>
            <a:r>
              <a:rPr lang="en-US" b="1">
                <a:latin typeface="Courier New" pitchFamily="49" charset="0"/>
              </a:rPr>
              <a:t>    int b = mystery(a/2);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b;</a:t>
            </a:r>
          </a:p>
          <a:p>
            <a:pPr algn="l"/>
            <a:r>
              <a:rPr lang="en-US" b="1">
                <a:latin typeface="Courier New" pitchFamily="49" charset="0"/>
              </a:rPr>
              <a:t>    return b + 1;</a:t>
            </a:r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484-429B-44F2-BB46-6109981C2F3C}" type="slidenum">
              <a:rPr lang="en-US"/>
              <a:pPr/>
              <a:t>21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33350"/>
            <a:ext cx="8915400" cy="1143000"/>
          </a:xfrm>
        </p:spPr>
        <p:txBody>
          <a:bodyPr/>
          <a:lstStyle/>
          <a:p>
            <a:r>
              <a:rPr lang="en-US" sz="3000"/>
              <a:t>Writing (Your Own) Recursive Functions: </a:t>
            </a:r>
            <a:r>
              <a:rPr lang="en-US" sz="3000">
                <a:solidFill>
                  <a:srgbClr val="6600CC"/>
                </a:solidFill>
              </a:rPr>
              <a:t>6 Steps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219075" y="18319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#1: </a:t>
            </a:r>
            <a:r>
              <a:rPr lang="en-US" sz="2000" dirty="0">
                <a:solidFill>
                  <a:schemeClr val="tx1"/>
                </a:solidFill>
              </a:rPr>
              <a:t>Write the function header</a:t>
            </a:r>
          </a:p>
        </p:txBody>
      </p:sp>
      <p:sp>
        <p:nvSpPr>
          <p:cNvPr id="815110" name="Text Box 6"/>
          <p:cNvSpPr txBox="1">
            <a:spLocks noChangeArrowheads="1"/>
          </p:cNvSpPr>
          <p:nvPr/>
        </p:nvSpPr>
        <p:spPr bwMode="auto">
          <a:xfrm>
            <a:off x="57150" y="315595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  <a:r>
              <a:rPr lang="en-US" sz="2000">
                <a:solidFill>
                  <a:schemeClr val="tx1"/>
                </a:solidFill>
              </a:rPr>
              <a:t>Add your base case code</a:t>
            </a:r>
          </a:p>
        </p:txBody>
      </p:sp>
      <p:sp>
        <p:nvSpPr>
          <p:cNvPr id="815111" name="Text Box 7"/>
          <p:cNvSpPr txBox="1">
            <a:spLocks noChangeArrowheads="1"/>
          </p:cNvSpPr>
          <p:nvPr/>
        </p:nvSpPr>
        <p:spPr bwMode="auto">
          <a:xfrm>
            <a:off x="85725" y="384175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#4: </a:t>
            </a:r>
            <a:r>
              <a:rPr lang="en-US" sz="2000" dirty="0" smtClean="0">
                <a:solidFill>
                  <a:schemeClr val="tx1"/>
                </a:solidFill>
              </a:rPr>
              <a:t>Solve the problem using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119063" y="4725920"/>
            <a:ext cx="552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#5: </a:t>
            </a:r>
            <a:r>
              <a:rPr lang="en-US" sz="2000" dirty="0" smtClean="0">
                <a:solidFill>
                  <a:schemeClr val="tx1"/>
                </a:solidFill>
              </a:rPr>
              <a:t>Remove the magic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14" name="Rectangle 10"/>
          <p:cNvSpPr>
            <a:spLocks noChangeArrowheads="1"/>
          </p:cNvSpPr>
          <p:nvPr/>
        </p:nvSpPr>
        <p:spPr bwMode="auto">
          <a:xfrm>
            <a:off x="5676900" y="3503613"/>
            <a:ext cx="3297238" cy="14684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990000"/>
                </a:solidFill>
                <a:cs typeface="Courier New" pitchFamily="49" charset="0"/>
              </a:rPr>
              <a:t>Recall, the definition of</a:t>
            </a:r>
          </a:p>
          <a:p>
            <a:r>
              <a:rPr lang="en-US" dirty="0">
                <a:solidFill>
                  <a:srgbClr val="990000"/>
                </a:solidFill>
                <a:cs typeface="Courier New" pitchFamily="49" charset="0"/>
              </a:rPr>
              <a:t>fact(N) is:</a:t>
            </a:r>
          </a:p>
          <a:p>
            <a:endParaRPr lang="en-US" dirty="0">
              <a:solidFill>
                <a:srgbClr val="990000"/>
              </a:solidFill>
              <a:cs typeface="Courier New" pitchFamily="49" charset="0"/>
            </a:endParaRPr>
          </a:p>
          <a:p>
            <a:pPr algn="l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 1                       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for N = 0</a:t>
            </a:r>
          </a:p>
          <a:p>
            <a:pPr algn="l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 N * fact (N-1)   </a:t>
            </a:r>
            <a:r>
              <a:rPr lang="en-US" dirty="0">
                <a:solidFill>
                  <a:schemeClr val="accent2"/>
                </a:solidFill>
              </a:rPr>
              <a:t>for N &gt; 0</a:t>
            </a:r>
          </a:p>
        </p:txBody>
      </p:sp>
      <p:sp>
        <p:nvSpPr>
          <p:cNvPr id="815116" name="Text Box 12"/>
          <p:cNvSpPr txBox="1">
            <a:spLocks noChangeArrowheads="1"/>
          </p:cNvSpPr>
          <p:nvPr/>
        </p:nvSpPr>
        <p:spPr bwMode="auto">
          <a:xfrm>
            <a:off x="5988050" y="1936750"/>
            <a:ext cx="2860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Let’s use these steps to write a recursive function to calculate factorials.</a:t>
            </a:r>
          </a:p>
        </p:txBody>
      </p:sp>
      <p:sp>
        <p:nvSpPr>
          <p:cNvPr id="815127" name="Text Box 23"/>
          <p:cNvSpPr txBox="1">
            <a:spLocks noChangeArrowheads="1"/>
          </p:cNvSpPr>
          <p:nvPr/>
        </p:nvSpPr>
        <p:spPr bwMode="auto">
          <a:xfrm>
            <a:off x="219075" y="24987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#2: </a:t>
            </a:r>
            <a:r>
              <a:rPr lang="en-US" sz="2000" dirty="0" smtClean="0">
                <a:solidFill>
                  <a:schemeClr val="tx1"/>
                </a:solidFill>
              </a:rPr>
              <a:t>Define your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31" name="Text Box 27"/>
          <p:cNvSpPr txBox="1">
            <a:spLocks noChangeArrowheads="1"/>
          </p:cNvSpPr>
          <p:nvPr/>
        </p:nvSpPr>
        <p:spPr bwMode="auto">
          <a:xfrm>
            <a:off x="219075" y="5288950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#6: </a:t>
            </a:r>
            <a:r>
              <a:rPr lang="en-US" sz="2000">
                <a:solidFill>
                  <a:schemeClr val="tx1"/>
                </a:solidFill>
              </a:rPr>
              <a:t>Validate your function</a:t>
            </a:r>
          </a:p>
        </p:txBody>
      </p:sp>
      <p:sp>
        <p:nvSpPr>
          <p:cNvPr id="815133" name="Text Box 29"/>
          <p:cNvSpPr txBox="1">
            <a:spLocks noChangeArrowheads="1"/>
          </p:cNvSpPr>
          <p:nvPr/>
        </p:nvSpPr>
        <p:spPr bwMode="auto">
          <a:xfrm>
            <a:off x="752475" y="793750"/>
            <a:ext cx="7537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>
                <a:solidFill>
                  <a:schemeClr val="accent2"/>
                </a:solidFill>
              </a:rPr>
              <a:t>if we want to write our own recursive function? How do we do it?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/>
      <p:bldP spid="815109" grpId="0"/>
      <p:bldP spid="815110" grpId="0"/>
      <p:bldP spid="815111" grpId="0"/>
      <p:bldP spid="815112" grpId="0"/>
      <p:bldP spid="815114" grpId="0" animBg="1" autoUpdateAnimBg="0"/>
      <p:bldP spid="815116" grpId="0"/>
      <p:bldP spid="815127" grpId="0"/>
      <p:bldP spid="815131" grpId="0"/>
      <p:bldP spid="815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32F-31BA-4784-BC85-9A95500ED041}" type="slidenum">
              <a:rPr lang="en-US"/>
              <a:pPr/>
              <a:t>22</a:t>
            </a:fld>
            <a:endParaRPr 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#1: Factorial</a:t>
            </a:r>
          </a:p>
        </p:txBody>
      </p:sp>
      <p:pic>
        <p:nvPicPr>
          <p:cNvPr id="8314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728788"/>
            <a:ext cx="332422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43500" y="4810125"/>
            <a:ext cx="3876675" cy="19335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3EAE-EADC-4D67-B9BB-386866CD3F7B}" type="slidenum">
              <a:rPr lang="en-US"/>
              <a:pPr/>
              <a:t>23</a:t>
            </a:fld>
            <a:endParaRPr lang="en-US"/>
          </a:p>
        </p:txBody>
      </p:sp>
      <p:sp>
        <p:nvSpPr>
          <p:cNvPr id="817169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17170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 dirty="0"/>
              <a:t>Step #1: </a:t>
            </a:r>
            <a:r>
              <a:rPr lang="en-US" sz="3200" dirty="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17163" name="Text Box 11"/>
          <p:cNvSpPr txBox="1">
            <a:spLocks noChangeArrowheads="1"/>
          </p:cNvSpPr>
          <p:nvPr/>
        </p:nvSpPr>
        <p:spPr bwMode="auto">
          <a:xfrm>
            <a:off x="1657350" y="774700"/>
            <a:ext cx="587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Figure out what </a:t>
            </a:r>
            <a:r>
              <a:rPr lang="en-US" sz="2000">
                <a:solidFill>
                  <a:srgbClr val="6600CC"/>
                </a:solidFill>
              </a:rPr>
              <a:t>argument(s)</a:t>
            </a:r>
            <a:r>
              <a:rPr lang="en-US" sz="200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>
                <a:solidFill>
                  <a:srgbClr val="6600CC"/>
                </a:solidFill>
              </a:rPr>
              <a:t>return </a:t>
            </a:r>
            <a:r>
              <a:rPr lang="en-US" sz="200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17164" name="Text Box 12"/>
          <p:cNvSpPr txBox="1">
            <a:spLocks noChangeArrowheads="1"/>
          </p:cNvSpPr>
          <p:nvPr/>
        </p:nvSpPr>
        <p:spPr bwMode="auto">
          <a:xfrm>
            <a:off x="546100" y="269875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Second, the factorial computes (and should return) an integer result.  </a:t>
            </a:r>
            <a:r>
              <a:rPr lang="en-US" dirty="0"/>
              <a:t>Let’s add a return type of int.</a:t>
            </a:r>
          </a:p>
        </p:txBody>
      </p:sp>
      <p:sp>
        <p:nvSpPr>
          <p:cNvPr id="817165" name="Text Box 13"/>
          <p:cNvSpPr txBox="1">
            <a:spLocks noChangeArrowheads="1"/>
          </p:cNvSpPr>
          <p:nvPr/>
        </p:nvSpPr>
        <p:spPr bwMode="auto">
          <a:xfrm>
            <a:off x="374650" y="1784350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First, a factorial function takes in an integer as a parameter, e.g., factorial(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).</a:t>
            </a:r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546100" y="4810125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far, so good. Let’s go on to step #2.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33975" y="4822825"/>
            <a:ext cx="3865563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 = 6, result;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</a:t>
            </a:r>
          </a:p>
          <a:p>
            <a:pPr algn="l"/>
            <a:endParaRPr lang="en-US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535613" y="5776912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smtClean="0"/>
              <a:t>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93725" y="3817118"/>
            <a:ext cx="4356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And here’s how we’d call our factorial function to solve a problem of </a:t>
            </a:r>
            <a:r>
              <a:rPr lang="en-US" dirty="0" smtClean="0">
                <a:solidFill>
                  <a:srgbClr val="FF0000"/>
                </a:solidFill>
              </a:rPr>
              <a:t>size 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9" grpId="0" animBg="1"/>
      <p:bldP spid="817170" grpId="0"/>
      <p:bldP spid="817163" grpId="0"/>
      <p:bldP spid="817164" grpId="0"/>
      <p:bldP spid="817165" grpId="0"/>
      <p:bldP spid="817166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040-42D7-4EA3-81A6-44C72DBBCDE9}" type="slidenum">
              <a:rPr lang="en-US"/>
              <a:pPr/>
              <a:t>24</a:t>
            </a:fld>
            <a:endParaRPr lang="en-US"/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2535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209060"/>
            <a:ext cx="8162925" cy="1143000"/>
          </a:xfrm>
        </p:spPr>
        <p:txBody>
          <a:bodyPr/>
          <a:lstStyle/>
          <a:p>
            <a:r>
              <a:rPr lang="en-US" sz="3200" dirty="0"/>
              <a:t>Step #2: </a:t>
            </a:r>
            <a:r>
              <a:rPr lang="en-US" sz="3200" dirty="0">
                <a:solidFill>
                  <a:schemeClr val="accent2"/>
                </a:solidFill>
              </a:rPr>
              <a:t>Define your </a:t>
            </a:r>
            <a:r>
              <a:rPr lang="en-US" sz="3200" dirty="0" smtClean="0">
                <a:solidFill>
                  <a:schemeClr val="accent2"/>
                </a:solidFill>
              </a:rPr>
              <a:t>magic function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82446" y="784349"/>
            <a:ext cx="89820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can compute a factorial.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It’s already </a:t>
            </a:r>
            <a:r>
              <a:rPr lang="en-US" sz="2000" dirty="0" smtClean="0">
                <a:solidFill>
                  <a:schemeClr val="tx1"/>
                </a:solidFill>
              </a:rPr>
              <a:t>been written for you and is guaranteed to work!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5357" name="Rectangle 13"/>
          <p:cNvSpPr>
            <a:spLocks noChangeArrowheads="1"/>
          </p:cNvSpPr>
          <p:nvPr/>
        </p:nvSpPr>
        <p:spPr bwMode="auto">
          <a:xfrm>
            <a:off x="5143500" y="4810125"/>
            <a:ext cx="3876675" cy="19335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auto">
          <a:xfrm>
            <a:off x="5133975" y="4822825"/>
            <a:ext cx="386556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 = 6, result;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</a:t>
            </a:r>
          </a:p>
          <a:p>
            <a:pPr algn="l"/>
            <a:endParaRPr lang="en-US" dirty="0"/>
          </a:p>
          <a:p>
            <a:pPr algn="l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25360" name="Text Box 16"/>
          <p:cNvSpPr txBox="1">
            <a:spLocks noChangeArrowheads="1"/>
          </p:cNvSpPr>
          <p:nvPr/>
        </p:nvSpPr>
        <p:spPr bwMode="auto">
          <a:xfrm>
            <a:off x="5535613" y="5634507"/>
            <a:ext cx="392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// use </a:t>
            </a:r>
            <a:r>
              <a:rPr lang="en-US" sz="1400" dirty="0" err="1" smtClean="0"/>
              <a:t>magicfact</a:t>
            </a:r>
            <a:r>
              <a:rPr lang="en-US" sz="1400" dirty="0" smtClean="0"/>
              <a:t> to solve </a:t>
            </a:r>
            <a:r>
              <a:rPr lang="en-US" sz="1400" dirty="0" err="1" smtClean="0"/>
              <a:t>subproblems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n-1</a:t>
            </a:r>
            <a:r>
              <a:rPr lang="en-US" dirty="0"/>
              <a:t> );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5362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89612" y="3016916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 value of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to this magic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0723" y="4112092"/>
            <a:ext cx="50787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compute </a:t>
            </a:r>
            <a:r>
              <a:rPr lang="en-US" sz="2000" dirty="0" smtClean="0">
                <a:solidFill>
                  <a:srgbClr val="FF0000"/>
                </a:solidFill>
              </a:rPr>
              <a:t>n!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2382" y="1870483"/>
            <a:ext cx="47969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It takes the </a:t>
            </a:r>
            <a:r>
              <a:rPr lang="en-US" sz="2000" dirty="0" smtClean="0">
                <a:solidFill>
                  <a:srgbClr val="6600CC"/>
                </a:solidFill>
              </a:rPr>
              <a:t>same parameters </a:t>
            </a:r>
            <a:r>
              <a:rPr lang="en-US" sz="2000" dirty="0" smtClean="0">
                <a:solidFill>
                  <a:schemeClr val="tx1"/>
                </a:solidFill>
              </a:rPr>
              <a:t>as your factorial function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returns the same type </a:t>
            </a:r>
            <a:r>
              <a:rPr lang="en-US" sz="2000" dirty="0" smtClean="0">
                <a:solidFill>
                  <a:schemeClr val="tx1"/>
                </a:solidFill>
              </a:rPr>
              <a:t>of result/value.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161179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53682" y="5708333"/>
            <a:ext cx="48556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Show how you could use this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compute </a:t>
            </a:r>
            <a:r>
              <a:rPr lang="en-US" sz="2000" dirty="0" smtClean="0">
                <a:solidFill>
                  <a:srgbClr val="FF0000"/>
                </a:solidFill>
              </a:rPr>
              <a:t>(n-1)!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359400" y="2151929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6416566" y="2136561"/>
            <a:ext cx="506748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536132" y="591150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5359400" y="5873034"/>
            <a:ext cx="3205381" cy="40780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98327" y="4727544"/>
            <a:ext cx="4849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to solve smaller problems, like </a:t>
            </a:r>
            <a:r>
              <a:rPr lang="en-US" sz="2000" dirty="0" smtClean="0">
                <a:solidFill>
                  <a:srgbClr val="FF0000"/>
                </a:solidFill>
              </a:rPr>
              <a:t>(n-1)!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(n/2)!</a:t>
            </a:r>
            <a:r>
              <a:rPr lang="en-US" sz="2000" dirty="0" smtClean="0">
                <a:solidFill>
                  <a:schemeClr val="tx1"/>
                </a:solidFill>
              </a:rPr>
              <a:t>, etc.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978195" y="1552354"/>
            <a:ext cx="2679404" cy="4061637"/>
          </a:xfrm>
          <a:prstGeom prst="wedgeRoundRectCallout">
            <a:avLst>
              <a:gd name="adj1" fmla="val 108621"/>
              <a:gd name="adj2" fmla="val -3729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example, perhaps </a:t>
            </a:r>
            <a:b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magicfact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looks </a:t>
            </a:r>
            <a:b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this?!?!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magicfact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x)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 = 1;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while (x &gt; 1)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   f *= x;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   x--;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return f;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2" grpId="0"/>
      <p:bldP spid="825360" grpId="0"/>
      <p:bldP spid="18" grpId="0"/>
      <p:bldP spid="19" grpId="0"/>
      <p:bldP spid="21" grpId="0"/>
      <p:bldP spid="20" grpId="0"/>
      <p:bldP spid="28" grpId="0"/>
      <p:bldP spid="38" grpId="0"/>
      <p:bldP spid="38" grpId="1"/>
      <p:bldP spid="43" grpId="0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3AD2-12F1-4257-930C-8CBB225B866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Determine your </a:t>
            </a:r>
            <a:r>
              <a:rPr lang="en-US" sz="2000">
                <a:solidFill>
                  <a:srgbClr val="6600CC"/>
                </a:solidFill>
              </a:rPr>
              <a:t>base case(s)</a:t>
            </a:r>
            <a:r>
              <a:rPr lang="en-US" sz="2000">
                <a:solidFill>
                  <a:schemeClr val="tx1"/>
                </a:solidFill>
              </a:rPr>
              <a:t> and write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code to handle them </a:t>
            </a:r>
            <a:r>
              <a:rPr lang="en-US" sz="2000" i="1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19210" name="Text Box 10"/>
          <p:cNvSpPr txBox="1">
            <a:spLocks noChangeArrowheads="1"/>
          </p:cNvSpPr>
          <p:nvPr/>
        </p:nvSpPr>
        <p:spPr bwMode="auto">
          <a:xfrm>
            <a:off x="174625" y="4241800"/>
            <a:ext cx="498475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the user could pass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into our </a:t>
            </a:r>
            <a:r>
              <a:rPr lang="en-US" dirty="0" smtClean="0"/>
              <a:t>function.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!</a:t>
            </a:r>
            <a:r>
              <a:rPr lang="en-US" dirty="0"/>
              <a:t>, by definition, is equal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Let’s add a check for this and handle it </a:t>
            </a:r>
            <a:r>
              <a:rPr lang="en-US" i="1" dirty="0">
                <a:solidFill>
                  <a:srgbClr val="6600CC"/>
                </a:solidFill>
              </a:rPr>
              <a:t>without using any recursion</a:t>
            </a:r>
            <a:r>
              <a:rPr lang="en-US" dirty="0"/>
              <a:t>.</a:t>
            </a:r>
          </a:p>
        </p:txBody>
      </p:sp>
      <p:sp>
        <p:nvSpPr>
          <p:cNvPr id="819211" name="Text Box 11"/>
          <p:cNvSpPr txBox="1">
            <a:spLocks noChangeArrowheads="1"/>
          </p:cNvSpPr>
          <p:nvPr/>
        </p:nvSpPr>
        <p:spPr bwMode="auto">
          <a:xfrm>
            <a:off x="365125" y="3413125"/>
            <a:ext cx="455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Ok, so what is the </a:t>
            </a:r>
            <a:r>
              <a:rPr lang="en-US" dirty="0">
                <a:solidFill>
                  <a:srgbClr val="6600CC"/>
                </a:solidFill>
              </a:rPr>
              <a:t>simplest factorial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might </a:t>
            </a:r>
            <a:r>
              <a:rPr lang="en-US" dirty="0"/>
              <a:t>be asked to compute? 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212725" y="56896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example, this is the only base condition, but some problems may require 2 or 3 different checks.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279400" y="1555750"/>
            <a:ext cx="477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goal in this step is to </a:t>
            </a:r>
            <a:r>
              <a:rPr lang="en-US">
                <a:solidFill>
                  <a:srgbClr val="6600CC"/>
                </a:solidFill>
              </a:rPr>
              <a:t>identify</a:t>
            </a:r>
            <a:r>
              <a:rPr lang="en-US"/>
              <a:t> the </a:t>
            </a:r>
            <a:r>
              <a:rPr lang="en-US">
                <a:solidFill>
                  <a:srgbClr val="6600CC"/>
                </a:solidFill>
              </a:rPr>
              <a:t>simplest possible input(s)</a:t>
            </a:r>
            <a:r>
              <a:rPr lang="en-US"/>
              <a:t> to our function…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393700" y="2336800"/>
            <a:ext cx="4508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then have our function </a:t>
            </a:r>
            <a:r>
              <a:rPr lang="en-US">
                <a:solidFill>
                  <a:srgbClr val="6600CC"/>
                </a:solidFill>
              </a:rPr>
              <a:t>process </a:t>
            </a:r>
            <a:r>
              <a:rPr lang="en-US">
                <a:solidFill>
                  <a:schemeClr val="tx1"/>
                </a:solidFill>
              </a:rPr>
              <a:t>those</a:t>
            </a:r>
            <a:r>
              <a:rPr lang="en-US">
                <a:solidFill>
                  <a:srgbClr val="6600CC"/>
                </a:solidFill>
              </a:rPr>
              <a:t> input(s)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without calling itself</a:t>
            </a:r>
          </a:p>
          <a:p>
            <a:r>
              <a:rPr lang="en-US">
                <a:solidFill>
                  <a:schemeClr val="tx1"/>
                </a:solidFill>
              </a:rPr>
              <a:t>(i.e., just like a normal function would).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  int n = 6, result;</a:t>
              </a:r>
            </a:p>
            <a:p>
              <a:pPr algn="l"/>
              <a:endParaRPr lang="en-US"/>
            </a:p>
            <a:p>
              <a:pPr algn="l"/>
              <a:r>
                <a:rPr lang="en-US"/>
                <a:t>      </a:t>
              </a:r>
            </a:p>
            <a:p>
              <a:pPr algn="l"/>
              <a:endParaRPr lang="en-US"/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5450681" y="3508376"/>
            <a:ext cx="435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Always consider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6600CC"/>
                </a:solidFill>
              </a:rPr>
              <a:t> possible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base cases</a:t>
            </a:r>
            <a:r>
              <a:rPr lang="en-US" dirty="0">
                <a:solidFill>
                  <a:srgbClr val="6600CC"/>
                </a:solidFill>
              </a:rPr>
              <a:t> and add checks 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for them before proceeding!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9" grpId="0"/>
      <p:bldP spid="819210" grpId="0" build="p"/>
      <p:bldP spid="819211" grpId="0"/>
      <p:bldP spid="819220" grpId="0"/>
      <p:bldP spid="819228" grpId="0"/>
      <p:bldP spid="819229" grpId="0"/>
      <p:bldP spid="8192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dirty="0"/>
                <a:t>{</a:t>
              </a:r>
            </a:p>
            <a:p>
              <a:pPr algn="l"/>
              <a:r>
                <a:rPr lang="en-US" dirty="0"/>
                <a:t>      </a:t>
              </a:r>
              <a:r>
                <a:rPr lang="en-US" dirty="0" err="1"/>
                <a:t>int</a:t>
              </a:r>
              <a:r>
                <a:rPr lang="en-US" dirty="0"/>
                <a:t> n = 6, result;</a:t>
              </a:r>
            </a:p>
            <a:p>
              <a:pPr algn="l"/>
              <a:endParaRPr lang="en-US" dirty="0"/>
            </a:p>
            <a:p>
              <a:pPr algn="l"/>
              <a:r>
                <a:rPr lang="en-US" dirty="0"/>
                <a:t>      </a:t>
              </a:r>
            </a:p>
            <a:p>
              <a:pPr algn="l"/>
              <a:endParaRPr lang="en-US" dirty="0"/>
            </a:p>
            <a:p>
              <a:pPr algn="l"/>
              <a:r>
                <a:rPr lang="en-US" sz="1200" dirty="0"/>
                <a:t>}</a:t>
              </a:r>
            </a:p>
          </p:txBody>
        </p: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2A51-F5FD-40C8-B5FB-BFAC1F15090D}" type="slidenum">
              <a:rPr lang="en-US"/>
              <a:pPr/>
              <a:t>26</a:t>
            </a:fld>
            <a:endParaRPr lang="en-US"/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126075" y="2624197"/>
            <a:ext cx="49334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sz="2000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41479" y="3765671"/>
            <a:ext cx="51117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Well, by </a:t>
            </a:r>
            <a:r>
              <a:rPr lang="en-US" dirty="0"/>
              <a:t>definition, </a:t>
            </a:r>
            <a:r>
              <a:rPr lang="en-US" dirty="0">
                <a:solidFill>
                  <a:srgbClr val="7030A0"/>
                </a:solidFill>
              </a:rPr>
              <a:t>N!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* </a:t>
            </a:r>
            <a:r>
              <a:rPr lang="en-US" dirty="0">
                <a:solidFill>
                  <a:srgbClr val="FF0000"/>
                </a:solidFill>
              </a:rPr>
              <a:t>(N-1)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So </a:t>
            </a:r>
            <a:r>
              <a:rPr lang="en-US"/>
              <a:t>it’s </a:t>
            </a:r>
            <a:r>
              <a:rPr lang="en-US" smtClean="0"/>
              <a:t>already </a:t>
            </a:r>
            <a:r>
              <a:rPr lang="en-US" dirty="0"/>
              <a:t>split into </a:t>
            </a:r>
            <a:r>
              <a:rPr lang="en-US" dirty="0" smtClean="0"/>
              <a:t>two parts </a:t>
            </a:r>
            <a:r>
              <a:rPr lang="en-US" dirty="0"/>
              <a:t>for us, </a:t>
            </a:r>
            <a:r>
              <a:rPr lang="en-US" dirty="0" smtClean="0"/>
              <a:t>&amp; each part is </a:t>
            </a:r>
            <a:r>
              <a:rPr lang="en-US" dirty="0"/>
              <a:t>simpler than the original problem.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2693988" y="4113193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21267" name="Text Box 19"/>
          <p:cNvSpPr txBox="1">
            <a:spLocks noChangeArrowheads="1"/>
          </p:cNvSpPr>
          <p:nvPr/>
        </p:nvSpPr>
        <p:spPr bwMode="auto">
          <a:xfrm>
            <a:off x="6656388" y="31273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68" name="Text Box 20"/>
          <p:cNvSpPr txBox="1">
            <a:spLocks noChangeArrowheads="1"/>
          </p:cNvSpPr>
          <p:nvPr/>
        </p:nvSpPr>
        <p:spPr bwMode="auto">
          <a:xfrm>
            <a:off x="7475538" y="30511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39790" y="4840492"/>
            <a:ext cx="4446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Let’s figure out a way to solve each of these sub-problems.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197" y="687148"/>
            <a:ext cx="8972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sz="2000" dirty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in your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new function to help you solve the problem.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190428" y="1467566"/>
            <a:ext cx="4845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442525" y="3577213"/>
            <a:ext cx="3929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 smtClean="0"/>
          </a:p>
          <a:p>
            <a:pPr algn="l"/>
            <a:endParaRPr lang="en-US" sz="1100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return result;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442525" y="3577213"/>
            <a:ext cx="3205381" cy="40780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-8197" y="687148"/>
            <a:ext cx="8972810" cy="2952712"/>
            <a:chOff x="-8197" y="687148"/>
            <a:chExt cx="8972810" cy="2952712"/>
          </a:xfrm>
        </p:grpSpPr>
        <p:sp>
          <p:nvSpPr>
            <p:cNvPr id="7" name="Rectangle 6"/>
            <p:cNvSpPr/>
            <p:nvPr/>
          </p:nvSpPr>
          <p:spPr bwMode="auto">
            <a:xfrm>
              <a:off x="-8197" y="687148"/>
              <a:ext cx="8972810" cy="87495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26075" y="1467566"/>
              <a:ext cx="4909547" cy="217229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821294" name="AutoShape 46"/>
          <p:cNvSpPr>
            <a:spLocks noChangeArrowheads="1"/>
          </p:cNvSpPr>
          <p:nvPr/>
        </p:nvSpPr>
        <p:spPr bwMode="auto">
          <a:xfrm flipH="1">
            <a:off x="53425" y="1153395"/>
            <a:ext cx="3993399" cy="1840301"/>
          </a:xfrm>
          <a:prstGeom prst="wedgeRoundRectCallout">
            <a:avLst>
              <a:gd name="adj1" fmla="val -34669"/>
              <a:gd name="adj2" fmla="val 921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6600CC"/>
                </a:solidFill>
              </a:rPr>
              <a:t>It’s trivial to compute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6600CC"/>
                </a:solidFill>
              </a:rPr>
              <a:t>, since </a:t>
            </a:r>
            <a:r>
              <a:rPr lang="en-US" sz="2000">
                <a:solidFill>
                  <a:srgbClr val="6600CC"/>
                </a:solidFill>
              </a:rPr>
              <a:t>we </a:t>
            </a:r>
            <a:r>
              <a:rPr lang="en-US" sz="2000" smtClean="0">
                <a:solidFill>
                  <a:srgbClr val="6600CC"/>
                </a:solidFill>
              </a:rPr>
              <a:t>already </a:t>
            </a:r>
            <a:r>
              <a:rPr lang="en-US" sz="2000" dirty="0">
                <a:solidFill>
                  <a:srgbClr val="6600CC"/>
                </a:solidFill>
              </a:rPr>
              <a:t>know </a:t>
            </a:r>
            <a:r>
              <a:rPr lang="en-US" sz="2000" dirty="0" smtClean="0">
                <a:solidFill>
                  <a:srgbClr val="6600CC"/>
                </a:solidFill>
              </a:rPr>
              <a:t>its </a:t>
            </a:r>
            <a:r>
              <a:rPr lang="en-US" sz="2000" dirty="0">
                <a:solidFill>
                  <a:srgbClr val="6600CC"/>
                </a:solidFill>
              </a:rPr>
              <a:t>value</a:t>
            </a:r>
            <a:r>
              <a:rPr lang="en-US" sz="2000" dirty="0" smtClean="0">
                <a:solidFill>
                  <a:srgbClr val="6600CC"/>
                </a:solidFill>
              </a:rPr>
              <a:t>!</a:t>
            </a:r>
          </a:p>
          <a:p>
            <a:r>
              <a:rPr lang="en-US" sz="2000" dirty="0">
                <a:solidFill>
                  <a:srgbClr val="6600CC"/>
                </a:solidFill>
              </a:rPr>
              <a:t/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So there’s no need to use our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rgbClr val="6600CC"/>
                </a:solidFill>
              </a:rPr>
              <a:t>to help.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9" name="AutoShape 46"/>
          <p:cNvSpPr>
            <a:spLocks noChangeArrowheads="1"/>
          </p:cNvSpPr>
          <p:nvPr/>
        </p:nvSpPr>
        <p:spPr bwMode="auto">
          <a:xfrm flipH="1">
            <a:off x="4659685" y="1011355"/>
            <a:ext cx="4077914" cy="2156770"/>
          </a:xfrm>
          <a:prstGeom prst="wedgeRoundRectCallout">
            <a:avLst>
              <a:gd name="adj1" fmla="val 61502"/>
              <a:gd name="adj2" fmla="val 7845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6600CC"/>
                </a:solidFill>
              </a:rPr>
              <a:t>But computing the factorial of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rgbClr val="6600CC"/>
                </a:solidFill>
              </a:rPr>
              <a:t> is not so </a:t>
            </a:r>
            <a:r>
              <a:rPr lang="en-US" sz="2000" dirty="0" err="1" smtClean="0">
                <a:solidFill>
                  <a:srgbClr val="6600CC"/>
                </a:solidFill>
              </a:rPr>
              <a:t>earow</a:t>
            </a:r>
            <a:r>
              <a:rPr lang="en-US" sz="2000" dirty="0" smtClean="0">
                <a:solidFill>
                  <a:srgbClr val="6600CC"/>
                </a:solidFill>
              </a:rPr>
              <a:t>.</a:t>
            </a:r>
            <a:br>
              <a:rPr lang="en-US" sz="2000" dirty="0" smtClean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/>
            </a:r>
            <a:br>
              <a:rPr lang="en-US" sz="2000" dirty="0" smtClean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This is definitely a smaller problem, perfect for our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rgbClr val="6600CC"/>
                </a:solidFill>
              </a:rPr>
              <a:t> to solve for us!  </a:t>
            </a:r>
            <a:br>
              <a:rPr lang="en-US" sz="2000" dirty="0" smtClean="0">
                <a:solidFill>
                  <a:srgbClr val="6600CC"/>
                </a:solidFill>
              </a:rPr>
            </a:b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5442613" y="3481788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part1 =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447898" y="377111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part2 =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52425" y="5733059"/>
            <a:ext cx="44469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Cool! Now we can combine the results of our sub-problems to get the </a:t>
            </a:r>
            <a:br>
              <a:rPr lang="en-US" dirty="0" smtClean="0"/>
            </a:br>
            <a:r>
              <a:rPr lang="en-US" dirty="0" smtClean="0"/>
              <a:t>overall result!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5445291" y="4150060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return part1 * part2;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6248" y="1467566"/>
            <a:ext cx="4992524" cy="5276134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AutoShape 46"/>
          <p:cNvSpPr>
            <a:spLocks noChangeArrowheads="1"/>
          </p:cNvSpPr>
          <p:nvPr/>
        </p:nvSpPr>
        <p:spPr bwMode="auto">
          <a:xfrm flipH="1">
            <a:off x="409113" y="2907104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this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21287" name="Rectangle 39"/>
          <p:cNvSpPr>
            <a:spLocks noChangeArrowheads="1"/>
          </p:cNvSpPr>
          <p:nvPr/>
        </p:nvSpPr>
        <p:spPr bwMode="auto">
          <a:xfrm>
            <a:off x="6415078" y="5846365"/>
            <a:ext cx="1947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magicfact</a:t>
            </a:r>
            <a:r>
              <a:rPr lang="en-US" dirty="0">
                <a:solidFill>
                  <a:srgbClr val="6600CC"/>
                </a:solidFill>
              </a:rPr>
              <a:t>( n-1 );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02656 -0.3060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6" grpId="0"/>
      <p:bldP spid="821257" grpId="0"/>
      <p:bldP spid="35" grpId="0"/>
      <p:bldP spid="2" grpId="0"/>
      <p:bldP spid="54" grpId="0"/>
      <p:bldP spid="55" grpId="0"/>
      <p:bldP spid="55" grpId="1"/>
      <p:bldP spid="821294" grpId="0" animBg="1"/>
      <p:bldP spid="821294" grpId="1" animBg="1"/>
      <p:bldP spid="59" grpId="0" animBg="1"/>
      <p:bldP spid="59" grpId="1" animBg="1"/>
      <p:bldP spid="60" grpId="0"/>
      <p:bldP spid="61" grpId="0"/>
      <p:bldP spid="62" grpId="0"/>
      <p:bldP spid="63" grpId="0"/>
      <p:bldP spid="69" grpId="0" animBg="1"/>
      <p:bldP spid="67" grpId="0" animBg="1"/>
      <p:bldP spid="67" grpId="1" animBg="1"/>
      <p:bldP spid="821287" grpId="0"/>
      <p:bldP spid="82128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FF1E-8A14-48F4-AA96-00739AC91F9F}" type="slidenum">
              <a:rPr lang="en-US"/>
              <a:pPr/>
              <a:t>27</a:t>
            </a:fld>
            <a:endParaRPr lang="en-US"/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 dirty="0"/>
              <a:t>Step #5: </a:t>
            </a:r>
            <a:r>
              <a:rPr lang="en-US" sz="3200" dirty="0" smtClean="0">
                <a:solidFill>
                  <a:schemeClr val="accent2"/>
                </a:solidFill>
              </a:rPr>
              <a:t>Remove the magic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62305" y="813440"/>
            <a:ext cx="857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7862" y="5550561"/>
            <a:ext cx="4683333" cy="1123325"/>
            <a:chOff x="357862" y="3768789"/>
            <a:chExt cx="4683333" cy="1123325"/>
          </a:xfrm>
        </p:grpSpPr>
        <p:sp>
          <p:nvSpPr>
            <p:cNvPr id="827425" name="Text Box 33"/>
            <p:cNvSpPr txBox="1">
              <a:spLocks noChangeArrowheads="1"/>
            </p:cNvSpPr>
            <p:nvPr/>
          </p:nvSpPr>
          <p:spPr bwMode="auto">
            <a:xfrm>
              <a:off x="357862" y="3822621"/>
              <a:ext cx="346942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Woohoo</a:t>
              </a:r>
              <a:r>
                <a:rPr lang="en-US" sz="2000" dirty="0">
                  <a:solidFill>
                    <a:srgbClr val="FF0000"/>
                  </a:solidFill>
                </a:rPr>
                <a:t>!</a:t>
              </a:r>
              <a:r>
                <a:rPr lang="en-US" sz="2000" dirty="0"/>
                <a:t> We’ve just created our first </a:t>
              </a:r>
              <a:r>
                <a:rPr lang="en-US" sz="2000" dirty="0">
                  <a:solidFill>
                    <a:srgbClr val="7030A0"/>
                  </a:solidFill>
                </a:rPr>
                <a:t>recursive function </a:t>
              </a:r>
              <a:r>
                <a:rPr lang="en-US" sz="2000" dirty="0"/>
                <a:t>from scratch!</a:t>
              </a:r>
            </a:p>
          </p:txBody>
        </p:sp>
        <p:pic>
          <p:nvPicPr>
            <p:cNvPr id="827426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870" y="3768789"/>
              <a:ext cx="1123325" cy="112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5442613" y="3481788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part1 =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447898" y="377111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part2 =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5445291" y="4150060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return part1 * part2;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dirty="0"/>
                <a:t>{</a:t>
              </a:r>
            </a:p>
            <a:p>
              <a:pPr algn="l"/>
              <a:r>
                <a:rPr lang="en-US" dirty="0"/>
                <a:t>      </a:t>
              </a:r>
              <a:r>
                <a:rPr lang="en-US" dirty="0" err="1"/>
                <a:t>int</a:t>
              </a:r>
              <a:r>
                <a:rPr lang="en-US" dirty="0"/>
                <a:t> n = 6, result;</a:t>
              </a:r>
            </a:p>
            <a:p>
              <a:pPr algn="l"/>
              <a:endParaRPr lang="en-US" dirty="0"/>
            </a:p>
            <a:p>
              <a:pPr algn="l"/>
              <a:r>
                <a:rPr lang="en-US" dirty="0"/>
                <a:t>      </a:t>
              </a:r>
            </a:p>
            <a:p>
              <a:pPr algn="l"/>
              <a:endParaRPr lang="en-US" dirty="0"/>
            </a:p>
            <a:p>
              <a:pPr algn="l"/>
              <a:r>
                <a:rPr lang="en-US" sz="1200" dirty="0"/>
                <a:t>}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627813" y="374536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        fact</a:t>
            </a:r>
            <a:r>
              <a:rPr lang="en-US" dirty="0">
                <a:solidFill>
                  <a:srgbClr val="6600CC"/>
                </a:solidFill>
              </a:rPr>
              <a:t>( n-1 );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39883" y="374780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89308" y="1339003"/>
            <a:ext cx="423158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chemeClr val="tx1"/>
                </a:solidFill>
              </a:rPr>
              <a:t> function basically just calls </a:t>
            </a:r>
            <a:r>
              <a:rPr lang="en-US" sz="2000" dirty="0" smtClean="0">
                <a:solidFill>
                  <a:srgbClr val="FF0000"/>
                </a:solidFill>
              </a:rPr>
              <a:t>fact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That means that </a:t>
            </a:r>
            <a:r>
              <a:rPr lang="en-US" sz="2000" dirty="0" smtClean="0">
                <a:solidFill>
                  <a:srgbClr val="FF0000"/>
                </a:solidFill>
              </a:rPr>
              <a:t>fact</a:t>
            </a:r>
            <a:r>
              <a:rPr lang="en-US" sz="2000" dirty="0" smtClean="0">
                <a:solidFill>
                  <a:schemeClr val="tx1"/>
                </a:solidFill>
              </a:rPr>
              <a:t> is really just calling itself!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49498" y="5050667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429" y="374038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3085" y="230277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Curved Connector 5"/>
          <p:cNvCxnSpPr>
            <a:endCxn id="66" idx="3"/>
          </p:cNvCxnSpPr>
          <p:nvPr/>
        </p:nvCxnSpPr>
        <p:spPr bwMode="auto">
          <a:xfrm rot="16200000" flipV="1">
            <a:off x="6322263" y="2931860"/>
            <a:ext cx="1283674" cy="394838"/>
          </a:xfrm>
          <a:prstGeom prst="curved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6263632" y="125232"/>
            <a:ext cx="2880367" cy="1376415"/>
          </a:xfrm>
          <a:prstGeom prst="wedgeRoundRectCallout">
            <a:avLst>
              <a:gd name="adj1" fmla="val 61502"/>
              <a:gd name="adj2" fmla="val 7845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fact(x);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57176" y="3153177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 really happening!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357862" y="3973251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call(s) to the magic function with calls directly to our own function.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8348429" y="494676"/>
            <a:ext cx="253596" cy="327644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5868649" y="1020990"/>
            <a:ext cx="1936465" cy="133996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976545" y="2617101"/>
            <a:ext cx="1523768" cy="1234019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6"/>
          <p:cNvSpPr>
            <a:spLocks noChangeArrowheads="1"/>
          </p:cNvSpPr>
          <p:nvPr/>
        </p:nvSpPr>
        <p:spPr bwMode="auto">
          <a:xfrm flipH="1">
            <a:off x="170440" y="1386433"/>
            <a:ext cx="4650449" cy="2202017"/>
          </a:xfrm>
          <a:prstGeom prst="wedgeRoundRectCallout">
            <a:avLst>
              <a:gd name="adj1" fmla="val -61744"/>
              <a:gd name="adj2" fmla="val 656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776E-6 L -0.06719 -4.07776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9" grpId="0"/>
      <p:bldP spid="38" grpId="0"/>
      <p:bldP spid="2" grpId="0"/>
      <p:bldP spid="61" grpId="0"/>
      <p:bldP spid="62" grpId="0" build="p"/>
      <p:bldP spid="63" grpId="0"/>
      <p:bldP spid="73" grpId="0" animBg="1"/>
      <p:bldP spid="73" grpId="1" animBg="1"/>
      <p:bldP spid="74" grpId="0"/>
      <p:bldP spid="75" grpId="0"/>
      <p:bldP spid="41" grpId="0" uiExpand="1" build="p" animBg="1"/>
      <p:bldP spid="41" grpId="1" build="allAtOnce" animBg="1"/>
      <p:bldP spid="41" grpId="2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E164-B2E9-476F-B19C-C78B673C864E}" type="slidenum">
              <a:rPr lang="en-US"/>
              <a:pPr/>
              <a:t>28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7270" name="Rectangle 6"/>
          <p:cNvSpPr>
            <a:spLocks noChangeArrowheads="1"/>
          </p:cNvSpPr>
          <p:nvPr/>
        </p:nvSpPr>
        <p:spPr bwMode="auto">
          <a:xfrm>
            <a:off x="381000" y="491013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1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4684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5" name="Line 11"/>
          <p:cNvSpPr>
            <a:spLocks noChangeShapeType="1"/>
          </p:cNvSpPr>
          <p:nvPr/>
        </p:nvSpPr>
        <p:spPr bwMode="auto">
          <a:xfrm>
            <a:off x="5743575" y="5686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7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8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9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280" name="Line 16"/>
          <p:cNvSpPr>
            <a:spLocks noChangeShapeType="1"/>
          </p:cNvSpPr>
          <p:nvPr/>
        </p:nvSpPr>
        <p:spPr bwMode="auto">
          <a:xfrm>
            <a:off x="790575" y="5924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21" name="Text Box 57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07322" name="Text Box 58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 SHOULD do this step </a:t>
            </a:r>
            <a:r>
              <a:rPr lang="en-US">
                <a:solidFill>
                  <a:srgbClr val="FF0000"/>
                </a:solidFill>
              </a:rPr>
              <a:t>EVERY</a:t>
            </a:r>
            <a:r>
              <a:rPr lang="en-US"/>
              <a:t> time your write a recursive function!</a:t>
            </a:r>
          </a:p>
        </p:txBody>
      </p:sp>
      <p:sp>
        <p:nvSpPr>
          <p:cNvPr id="907323" name="Rectangle 59"/>
          <p:cNvSpPr>
            <a:spLocks noChangeArrowheads="1"/>
          </p:cNvSpPr>
          <p:nvPr/>
        </p:nvSpPr>
        <p:spPr bwMode="auto">
          <a:xfrm>
            <a:off x="5975350" y="5491163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4" name="AutoShape 60"/>
          <p:cNvSpPr>
            <a:spLocks noChangeArrowheads="1"/>
          </p:cNvSpPr>
          <p:nvPr/>
        </p:nvSpPr>
        <p:spPr bwMode="auto">
          <a:xfrm flipH="1">
            <a:off x="2714625" y="4486275"/>
            <a:ext cx="3028950" cy="914400"/>
          </a:xfrm>
          <a:prstGeom prst="wedgeRoundRectCallout">
            <a:avLst>
              <a:gd name="adj1" fmla="val 61634"/>
              <a:gd name="adj2" fmla="val 9044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Good. This result is correct.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sz="2000">
                <a:solidFill>
                  <a:srgbClr val="FF0000"/>
                </a:solidFill>
              </a:rPr>
              <a:t>!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equal to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907325" name="Text Box 61"/>
          <p:cNvSpPr txBox="1">
            <a:spLocks noChangeArrowheads="1"/>
          </p:cNvSpPr>
          <p:nvPr/>
        </p:nvSpPr>
        <p:spPr bwMode="auto">
          <a:xfrm>
            <a:off x="261938" y="1889125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  <a:p>
            <a:r>
              <a:rPr lang="en-US"/>
              <a:t>(You can usually stop once you’ve validated at least one recursive call)</a:t>
            </a:r>
          </a:p>
        </p:txBody>
      </p:sp>
      <p:sp>
        <p:nvSpPr>
          <p:cNvPr id="907326" name="Rectangle 62"/>
          <p:cNvSpPr>
            <a:spLocks noChangeArrowheads="1"/>
          </p:cNvSpPr>
          <p:nvPr/>
        </p:nvSpPr>
        <p:spPr bwMode="auto">
          <a:xfrm>
            <a:off x="5975350" y="5805488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7" name="Line 63"/>
          <p:cNvSpPr>
            <a:spLocks noChangeShapeType="1"/>
          </p:cNvSpPr>
          <p:nvPr/>
        </p:nvSpPr>
        <p:spPr bwMode="auto">
          <a:xfrm>
            <a:off x="5734050" y="60007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8" name="Line 64"/>
          <p:cNvSpPr>
            <a:spLocks noChangeShapeType="1"/>
          </p:cNvSpPr>
          <p:nvPr/>
        </p:nvSpPr>
        <p:spPr bwMode="auto">
          <a:xfrm>
            <a:off x="200025" y="5105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9" name="Text Box 65"/>
          <p:cNvSpPr txBox="1">
            <a:spLocks noChangeArrowheads="1"/>
          </p:cNvSpPr>
          <p:nvPr/>
        </p:nvSpPr>
        <p:spPr bwMode="auto">
          <a:xfrm>
            <a:off x="2173288" y="46672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0" name="Line 66"/>
          <p:cNvSpPr>
            <a:spLocks noChangeShapeType="1"/>
          </p:cNvSpPr>
          <p:nvPr/>
        </p:nvSpPr>
        <p:spPr bwMode="auto">
          <a:xfrm>
            <a:off x="371475" y="5629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1" name="Text Box 67"/>
          <p:cNvSpPr txBox="1">
            <a:spLocks noChangeArrowheads="1"/>
          </p:cNvSpPr>
          <p:nvPr/>
        </p:nvSpPr>
        <p:spPr bwMode="auto">
          <a:xfrm>
            <a:off x="1304925" y="5248275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907332" name="Line 68"/>
          <p:cNvSpPr>
            <a:spLocks noChangeShapeType="1"/>
          </p:cNvSpPr>
          <p:nvPr/>
        </p:nvSpPr>
        <p:spPr bwMode="auto">
          <a:xfrm>
            <a:off x="4095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3" name="Text Box 69"/>
          <p:cNvSpPr txBox="1">
            <a:spLocks noChangeArrowheads="1"/>
          </p:cNvSpPr>
          <p:nvPr/>
        </p:nvSpPr>
        <p:spPr bwMode="auto">
          <a:xfrm>
            <a:off x="1714500" y="6119813"/>
            <a:ext cx="320675" cy="457200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4" name="Text Box 70"/>
          <p:cNvSpPr txBox="1">
            <a:spLocks noChangeArrowheads="1"/>
          </p:cNvSpPr>
          <p:nvPr/>
        </p:nvSpPr>
        <p:spPr bwMode="auto">
          <a:xfrm>
            <a:off x="3076575" y="6191250"/>
            <a:ext cx="392113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5" name="Rectangle 71"/>
          <p:cNvSpPr>
            <a:spLocks noChangeArrowheads="1"/>
          </p:cNvSpPr>
          <p:nvPr/>
        </p:nvSpPr>
        <p:spPr bwMode="auto">
          <a:xfrm>
            <a:off x="371475" y="279558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336" name="Text Box 72"/>
          <p:cNvSpPr txBox="1">
            <a:spLocks noChangeArrowheads="1"/>
          </p:cNvSpPr>
          <p:nvPr/>
        </p:nvSpPr>
        <p:spPr bwMode="auto">
          <a:xfrm>
            <a:off x="2097088" y="2495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7" name="Line 73"/>
          <p:cNvSpPr>
            <a:spLocks noChangeShapeType="1"/>
          </p:cNvSpPr>
          <p:nvPr/>
        </p:nvSpPr>
        <p:spPr bwMode="auto">
          <a:xfrm>
            <a:off x="190500" y="29908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8" name="Line 74"/>
          <p:cNvSpPr>
            <a:spLocks noChangeShapeType="1"/>
          </p:cNvSpPr>
          <p:nvPr/>
        </p:nvSpPr>
        <p:spPr bwMode="auto">
          <a:xfrm>
            <a:off x="428625" y="35242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9" name="Text Box 75"/>
          <p:cNvSpPr txBox="1">
            <a:spLocks noChangeArrowheads="1"/>
          </p:cNvSpPr>
          <p:nvPr/>
        </p:nvSpPr>
        <p:spPr bwMode="auto">
          <a:xfrm>
            <a:off x="1266825" y="31146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340" name="Line 76"/>
          <p:cNvSpPr>
            <a:spLocks noChangeShapeType="1"/>
          </p:cNvSpPr>
          <p:nvPr/>
        </p:nvSpPr>
        <p:spPr bwMode="auto">
          <a:xfrm>
            <a:off x="819150" y="3781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41" name="Text Box 77"/>
          <p:cNvSpPr txBox="1">
            <a:spLocks noChangeArrowheads="1"/>
          </p:cNvSpPr>
          <p:nvPr/>
        </p:nvSpPr>
        <p:spPr bwMode="auto">
          <a:xfrm>
            <a:off x="2333625" y="6200775"/>
            <a:ext cx="1487488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907342" name="Text Box 78"/>
          <p:cNvSpPr txBox="1">
            <a:spLocks noChangeArrowheads="1"/>
          </p:cNvSpPr>
          <p:nvPr/>
        </p:nvSpPr>
        <p:spPr bwMode="auto">
          <a:xfrm>
            <a:off x="2001838" y="357187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43" name="AutoShape 79"/>
          <p:cNvSpPr>
            <a:spLocks noChangeArrowheads="1"/>
          </p:cNvSpPr>
          <p:nvPr/>
        </p:nvSpPr>
        <p:spPr bwMode="auto">
          <a:xfrm flipH="1">
            <a:off x="2771775" y="4733925"/>
            <a:ext cx="3028950" cy="1076325"/>
          </a:xfrm>
          <a:prstGeom prst="wedgeRoundRectCallout">
            <a:avLst>
              <a:gd name="adj1" fmla="val 61634"/>
              <a:gd name="adj2" fmla="val 8421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Good. This result is correct too.</a:t>
            </a:r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equal to</a:t>
            </a:r>
            <a:r>
              <a:rPr lang="en-US" dirty="0">
                <a:solidFill>
                  <a:srgbClr val="6600CC"/>
                </a:solidFill>
              </a:rPr>
              <a:t> 1 * </a:t>
            </a:r>
            <a:r>
              <a:rPr lang="en-US" dirty="0">
                <a:solidFill>
                  <a:srgbClr val="FF0000"/>
                </a:solidFill>
              </a:rPr>
              <a:t>0!</a:t>
            </a:r>
            <a:r>
              <a:rPr lang="en-US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aka </a:t>
            </a:r>
            <a:r>
              <a:rPr lang="en-US" dirty="0">
                <a:solidFill>
                  <a:srgbClr val="6600CC"/>
                </a:solidFill>
              </a:rPr>
              <a:t>1 * 1, </a:t>
            </a:r>
            <a:r>
              <a:rPr lang="en-US" dirty="0">
                <a:solidFill>
                  <a:schemeClr val="tx1"/>
                </a:solidFill>
              </a:rPr>
              <a:t>aka </a:t>
            </a:r>
            <a:r>
              <a:rPr lang="en-US" dirty="0">
                <a:solidFill>
                  <a:srgbClr val="6600CC"/>
                </a:solidFill>
              </a:rPr>
              <a:t>1.</a:t>
            </a:r>
          </a:p>
        </p:txBody>
      </p:sp>
      <p:sp>
        <p:nvSpPr>
          <p:cNvPr id="907344" name="Text Box 80"/>
          <p:cNvSpPr txBox="1">
            <a:spLocks noChangeArrowheads="1"/>
          </p:cNvSpPr>
          <p:nvPr/>
        </p:nvSpPr>
        <p:spPr bwMode="auto">
          <a:xfrm>
            <a:off x="4376738" y="2813050"/>
            <a:ext cx="4448175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We’ve tested all of the base case(s) as well as validated a single level of recursion…</a:t>
            </a:r>
          </a:p>
          <a:p>
            <a:endParaRPr lang="en-US" sz="1000"/>
          </a:p>
          <a:p>
            <a:r>
              <a:rPr lang="en-US"/>
              <a:t>We can be pretty certain our function works now…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0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0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3125 0.3722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1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5" grpId="0" animBg="1"/>
      <p:bldP spid="907275" grpId="1" animBg="1"/>
      <p:bldP spid="907277" grpId="0" animBg="1"/>
      <p:bldP spid="907277" grpId="1" animBg="1"/>
      <p:bldP spid="907278" grpId="0" animBg="1"/>
      <p:bldP spid="907278" grpId="1" animBg="1"/>
      <p:bldP spid="907279" grpId="0"/>
      <p:bldP spid="907279" grpId="1"/>
      <p:bldP spid="907280" grpId="0" animBg="1"/>
      <p:bldP spid="907280" grpId="1" animBg="1"/>
      <p:bldP spid="907285" grpId="0"/>
      <p:bldP spid="907285" grpId="1"/>
      <p:bldP spid="907321" grpId="0"/>
      <p:bldP spid="907323" grpId="0"/>
      <p:bldP spid="907324" grpId="0" animBg="1"/>
      <p:bldP spid="907324" grpId="1" animBg="1"/>
      <p:bldP spid="907325" grpId="0"/>
      <p:bldP spid="907326" grpId="0"/>
      <p:bldP spid="907327" grpId="0" animBg="1"/>
      <p:bldP spid="907327" grpId="1" animBg="1"/>
      <p:bldP spid="907328" grpId="0" animBg="1"/>
      <p:bldP spid="907328" grpId="1" animBg="1"/>
      <p:bldP spid="907329" grpId="0"/>
      <p:bldP spid="907330" grpId="0" animBg="1"/>
      <p:bldP spid="907330" grpId="1" animBg="1"/>
      <p:bldP spid="907331" grpId="0"/>
      <p:bldP spid="907331" grpId="1"/>
      <p:bldP spid="907332" grpId="0" animBg="1"/>
      <p:bldP spid="907333" grpId="0" animBg="1"/>
      <p:bldP spid="907334" grpId="0" animBg="1"/>
      <p:bldP spid="907335" grpId="0" animBg="1"/>
      <p:bldP spid="907336" grpId="0"/>
      <p:bldP spid="907337" grpId="0" animBg="1"/>
      <p:bldP spid="907337" grpId="1" animBg="1"/>
      <p:bldP spid="907338" grpId="0" animBg="1"/>
      <p:bldP spid="907338" grpId="1" animBg="1"/>
      <p:bldP spid="907339" grpId="0"/>
      <p:bldP spid="907339" grpId="1"/>
      <p:bldP spid="907340" grpId="0" animBg="1"/>
      <p:bldP spid="907340" grpId="1" animBg="1"/>
      <p:bldP spid="907341" grpId="0" animBg="1"/>
      <p:bldP spid="907342" grpId="0"/>
      <p:bldP spid="907342" grpId="1"/>
      <p:bldP spid="907343" grpId="0" animBg="1"/>
      <p:bldP spid="907343" grpId="1" animBg="1"/>
      <p:bldP spid="90734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3445-2DF5-4292-A968-01CDDF7CA6F6}" type="slidenum">
              <a:rPr lang="en-US"/>
              <a:pPr/>
              <a:t>29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 dirty="0"/>
              <a:t>Factorial Trace-through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4495800" y="20955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381000" y="9525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381000" y="28956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381000" y="4910138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result;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result = fact(3);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cout &lt;&lt; result;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704520" name="Group 8"/>
          <p:cNvGrpSpPr>
            <a:grpSpLocks/>
          </p:cNvGrpSpPr>
          <p:nvPr/>
        </p:nvGrpSpPr>
        <p:grpSpPr bwMode="auto">
          <a:xfrm>
            <a:off x="6156325" y="4341813"/>
            <a:ext cx="2025650" cy="457200"/>
            <a:chOff x="3878" y="2735"/>
            <a:chExt cx="1276" cy="288"/>
          </a:xfrm>
        </p:grpSpPr>
        <p:sp>
          <p:nvSpPr>
            <p:cNvPr id="704521" name="Rectangle 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22" name="Text Box 10"/>
            <p:cNvSpPr txBox="1">
              <a:spLocks noChangeArrowheads="1"/>
            </p:cNvSpPr>
            <p:nvPr/>
          </p:nvSpPr>
          <p:spPr bwMode="auto">
            <a:xfrm>
              <a:off x="3878" y="2735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result</a:t>
              </a:r>
            </a:p>
          </p:txBody>
        </p:sp>
      </p:grp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5743575" y="56959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5743575" y="59531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 == 0</a:t>
            </a:r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>
            <a:off x="447675" y="637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2867025" y="593883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grpSp>
        <p:nvGrpSpPr>
          <p:cNvPr id="704530" name="Group 18"/>
          <p:cNvGrpSpPr>
            <a:grpSpLocks/>
          </p:cNvGrpSpPr>
          <p:nvPr/>
        </p:nvGrpSpPr>
        <p:grpSpPr bwMode="auto">
          <a:xfrm>
            <a:off x="2381250" y="4886325"/>
            <a:ext cx="2025650" cy="457200"/>
            <a:chOff x="3878" y="2735"/>
            <a:chExt cx="1276" cy="288"/>
          </a:xfrm>
        </p:grpSpPr>
        <p:sp>
          <p:nvSpPr>
            <p:cNvPr id="704531" name="Rectangle 1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32" name="Text Box 20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3</a:t>
              </a:r>
              <a:r>
                <a:rPr lang="en-US" sz="2400"/>
                <a:t> </a:t>
              </a:r>
            </a:p>
          </p:txBody>
        </p:sp>
      </p:grp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04534" name="Line 22"/>
          <p:cNvSpPr>
            <a:spLocks noChangeShapeType="1"/>
          </p:cNvSpPr>
          <p:nvPr/>
        </p:nvSpPr>
        <p:spPr bwMode="auto">
          <a:xfrm>
            <a:off x="171450" y="3095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09575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1304925" y="3248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 == 0</a:t>
            </a:r>
          </a:p>
        </p:txBody>
      </p:sp>
      <p:sp>
        <p:nvSpPr>
          <p:cNvPr id="704537" name="Line 25"/>
          <p:cNvSpPr>
            <a:spLocks noChangeShapeType="1"/>
          </p:cNvSpPr>
          <p:nvPr/>
        </p:nvSpPr>
        <p:spPr bwMode="auto">
          <a:xfrm>
            <a:off x="457200" y="4362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876550" y="39290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39" name="Group 27"/>
          <p:cNvGrpSpPr>
            <a:grpSpLocks/>
          </p:cNvGrpSpPr>
          <p:nvPr/>
        </p:nvGrpSpPr>
        <p:grpSpPr bwMode="auto">
          <a:xfrm>
            <a:off x="2343150" y="2886075"/>
            <a:ext cx="2025650" cy="457200"/>
            <a:chOff x="3878" y="2735"/>
            <a:chExt cx="1276" cy="288"/>
          </a:xfrm>
        </p:grpSpPr>
        <p:sp>
          <p:nvSpPr>
            <p:cNvPr id="704540" name="Rectangle 28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1" name="Text Box 29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2</a:t>
              </a:r>
              <a:r>
                <a:rPr lang="en-US" sz="2400"/>
                <a:t> </a:t>
              </a:r>
            </a:p>
          </p:txBody>
        </p:sp>
      </p:grpSp>
      <p:sp>
        <p:nvSpPr>
          <p:cNvPr id="704542" name="Line 30"/>
          <p:cNvSpPr>
            <a:spLocks noChangeShapeType="1"/>
          </p:cNvSpPr>
          <p:nvPr/>
        </p:nvSpPr>
        <p:spPr bwMode="auto">
          <a:xfrm>
            <a:off x="15240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390525" y="1695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1285875" y="1314450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43815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2857500" y="199548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0</a:t>
            </a:r>
          </a:p>
        </p:txBody>
      </p:sp>
      <p:grpSp>
        <p:nvGrpSpPr>
          <p:cNvPr id="704547" name="Group 35"/>
          <p:cNvGrpSpPr>
            <a:grpSpLocks/>
          </p:cNvGrpSpPr>
          <p:nvPr/>
        </p:nvGrpSpPr>
        <p:grpSpPr bwMode="auto">
          <a:xfrm>
            <a:off x="2362200" y="933450"/>
            <a:ext cx="2025650" cy="457200"/>
            <a:chOff x="3878" y="2735"/>
            <a:chExt cx="1276" cy="288"/>
          </a:xfrm>
        </p:grpSpPr>
        <p:sp>
          <p:nvSpPr>
            <p:cNvPr id="704548" name="Rectangle 36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9" name="Text Box 37"/>
            <p:cNvSpPr txBox="1">
              <a:spLocks noChangeArrowheads="1"/>
            </p:cNvSpPr>
            <p:nvPr/>
          </p:nvSpPr>
          <p:spPr bwMode="auto">
            <a:xfrm>
              <a:off x="3878" y="2735"/>
              <a:ext cx="11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1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0" name="Line 38"/>
          <p:cNvSpPr>
            <a:spLocks noChangeShapeType="1"/>
          </p:cNvSpPr>
          <p:nvPr/>
        </p:nvSpPr>
        <p:spPr bwMode="auto">
          <a:xfrm>
            <a:off x="4267200" y="400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1" name="Line 39"/>
          <p:cNvSpPr>
            <a:spLocks noChangeShapeType="1"/>
          </p:cNvSpPr>
          <p:nvPr/>
        </p:nvSpPr>
        <p:spPr bwMode="auto">
          <a:xfrm>
            <a:off x="4505325" y="933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5400675" y="5524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704553" name="Line 41"/>
          <p:cNvSpPr>
            <a:spLocks noChangeShapeType="1"/>
          </p:cNvSpPr>
          <p:nvPr/>
        </p:nvSpPr>
        <p:spPr bwMode="auto">
          <a:xfrm>
            <a:off x="4933950" y="1209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4" name="Rectangle 42"/>
          <p:cNvSpPr>
            <a:spLocks noChangeArrowheads="1"/>
          </p:cNvSpPr>
          <p:nvPr/>
        </p:nvSpPr>
        <p:spPr bwMode="auto">
          <a:xfrm>
            <a:off x="2209800" y="22860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162675" y="9810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56" name="Group 44"/>
          <p:cNvGrpSpPr>
            <a:grpSpLocks/>
          </p:cNvGrpSpPr>
          <p:nvPr/>
        </p:nvGrpSpPr>
        <p:grpSpPr bwMode="auto">
          <a:xfrm>
            <a:off x="6527800" y="180975"/>
            <a:ext cx="2025650" cy="457200"/>
            <a:chOff x="3878" y="2735"/>
            <a:chExt cx="1276" cy="288"/>
          </a:xfrm>
        </p:grpSpPr>
        <p:sp>
          <p:nvSpPr>
            <p:cNvPr id="704557" name="Rectangle 45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58" name="Text Box 46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0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9" name="Text Box 47"/>
          <p:cNvSpPr txBox="1">
            <a:spLocks noChangeArrowheads="1"/>
          </p:cNvSpPr>
          <p:nvPr/>
        </p:nvSpPr>
        <p:spPr bwMode="auto">
          <a:xfrm>
            <a:off x="1676400" y="2133600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04560" name="Rectangle 48"/>
          <p:cNvSpPr>
            <a:spLocks noChangeArrowheads="1"/>
          </p:cNvSpPr>
          <p:nvPr/>
        </p:nvSpPr>
        <p:spPr bwMode="auto">
          <a:xfrm>
            <a:off x="2257425" y="42291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2295525" y="21336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sp>
        <p:nvSpPr>
          <p:cNvPr id="704562" name="Text Box 50"/>
          <p:cNvSpPr txBox="1">
            <a:spLocks noChangeArrowheads="1"/>
          </p:cNvSpPr>
          <p:nvPr/>
        </p:nvSpPr>
        <p:spPr bwMode="auto">
          <a:xfrm>
            <a:off x="1676400" y="41433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04563" name="Rectangle 51"/>
          <p:cNvSpPr>
            <a:spLocks noChangeArrowheads="1"/>
          </p:cNvSpPr>
          <p:nvPr/>
        </p:nvSpPr>
        <p:spPr bwMode="auto">
          <a:xfrm>
            <a:off x="2200275" y="6219825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4" name="Text Box 52"/>
          <p:cNvSpPr txBox="1">
            <a:spLocks noChangeArrowheads="1"/>
          </p:cNvSpPr>
          <p:nvPr/>
        </p:nvSpPr>
        <p:spPr bwMode="auto">
          <a:xfrm>
            <a:off x="2266950" y="41433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704565" name="Text Box 53"/>
          <p:cNvSpPr txBox="1">
            <a:spLocks noChangeArrowheads="1"/>
          </p:cNvSpPr>
          <p:nvPr/>
        </p:nvSpPr>
        <p:spPr bwMode="auto">
          <a:xfrm>
            <a:off x="1685925" y="61626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6" name="Text Box 54"/>
          <p:cNvSpPr txBox="1">
            <a:spLocks noChangeArrowheads="1"/>
          </p:cNvSpPr>
          <p:nvPr/>
        </p:nvSpPr>
        <p:spPr bwMode="auto">
          <a:xfrm>
            <a:off x="2276475" y="61626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6</a:t>
            </a:r>
          </a:p>
        </p:txBody>
      </p:sp>
      <p:sp>
        <p:nvSpPr>
          <p:cNvPr id="704567" name="Text Box 55"/>
          <p:cNvSpPr txBox="1">
            <a:spLocks noChangeArrowheads="1"/>
          </p:cNvSpPr>
          <p:nvPr/>
        </p:nvSpPr>
        <p:spPr bwMode="auto">
          <a:xfrm>
            <a:off x="7429500" y="43719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8" name="Line 56"/>
          <p:cNvSpPr>
            <a:spLocks noChangeShapeType="1"/>
          </p:cNvSpPr>
          <p:nvPr/>
        </p:nvSpPr>
        <p:spPr bwMode="auto">
          <a:xfrm>
            <a:off x="5734050" y="6248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69" name="Rectangle 57"/>
          <p:cNvSpPr>
            <a:spLocks noChangeArrowheads="1"/>
          </p:cNvSpPr>
          <p:nvPr/>
        </p:nvSpPr>
        <p:spPr bwMode="auto">
          <a:xfrm>
            <a:off x="0" y="4810125"/>
            <a:ext cx="4533900" cy="20478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70" name="Rectangle 58"/>
          <p:cNvSpPr>
            <a:spLocks noChangeArrowheads="1"/>
          </p:cNvSpPr>
          <p:nvPr/>
        </p:nvSpPr>
        <p:spPr bwMode="auto">
          <a:xfrm>
            <a:off x="0" y="2867025"/>
            <a:ext cx="4543425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4571" name="Rectangle 59"/>
          <p:cNvSpPr>
            <a:spLocks noChangeArrowheads="1"/>
          </p:cNvSpPr>
          <p:nvPr/>
        </p:nvSpPr>
        <p:spPr bwMode="auto">
          <a:xfrm>
            <a:off x="1" y="895350"/>
            <a:ext cx="4495800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0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7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36406 -0.2909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-1456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7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4026 0.17083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9" y="8542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0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73 L 0.03959 0.287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13889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78 L 0.03958 0.28889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4306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0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60729 -0.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704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animBg="1"/>
      <p:bldP spid="704515" grpId="1" animBg="1"/>
      <p:bldP spid="704516" grpId="0" animBg="1"/>
      <p:bldP spid="704516" grpId="1" animBg="1"/>
      <p:bldP spid="704517" grpId="0" animBg="1"/>
      <p:bldP spid="704517" grpId="1" animBg="1"/>
      <p:bldP spid="704523" grpId="0" animBg="1"/>
      <p:bldP spid="704523" grpId="1" animBg="1"/>
      <p:bldP spid="704524" grpId="0" animBg="1"/>
      <p:bldP spid="704524" grpId="1" animBg="1"/>
      <p:bldP spid="704525" grpId="0" animBg="1"/>
      <p:bldP spid="704525" grpId="1" animBg="1"/>
      <p:bldP spid="704526" grpId="0" animBg="1"/>
      <p:bldP spid="704526" grpId="1" animBg="1"/>
      <p:bldP spid="704527" grpId="0"/>
      <p:bldP spid="704527" grpId="1"/>
      <p:bldP spid="704528" grpId="0" animBg="1"/>
      <p:bldP spid="704528" grpId="1" animBg="1"/>
      <p:bldP spid="704529" grpId="0"/>
      <p:bldP spid="704529" grpId="1"/>
      <p:bldP spid="704529" grpId="2"/>
      <p:bldP spid="704529" grpId="3"/>
      <p:bldP spid="704529" grpId="4"/>
      <p:bldP spid="704533" grpId="0"/>
      <p:bldP spid="704533" grpId="1"/>
      <p:bldP spid="704533" grpId="2"/>
      <p:bldP spid="704534" grpId="0" animBg="1"/>
      <p:bldP spid="704534" grpId="1" animBg="1"/>
      <p:bldP spid="704534" grpId="2" animBg="1"/>
      <p:bldP spid="704534" grpId="3" animBg="1"/>
      <p:bldP spid="704535" grpId="0" animBg="1"/>
      <p:bldP spid="704535" grpId="1" animBg="1"/>
      <p:bldP spid="704535" grpId="2" animBg="1"/>
      <p:bldP spid="704536" grpId="0"/>
      <p:bldP spid="704536" grpId="1"/>
      <p:bldP spid="704536" grpId="2"/>
      <p:bldP spid="704537" grpId="0" animBg="1"/>
      <p:bldP spid="704537" grpId="1" animBg="1"/>
      <p:bldP spid="704538" grpId="0"/>
      <p:bldP spid="704538" grpId="1"/>
      <p:bldP spid="704538" grpId="2"/>
      <p:bldP spid="704538" grpId="3"/>
      <p:bldP spid="704542" grpId="0" animBg="1"/>
      <p:bldP spid="704542" grpId="1" animBg="1"/>
      <p:bldP spid="704542" grpId="2" animBg="1"/>
      <p:bldP spid="704543" grpId="0" animBg="1"/>
      <p:bldP spid="704543" grpId="1" animBg="1"/>
      <p:bldP spid="704543" grpId="2" animBg="1"/>
      <p:bldP spid="704544" grpId="0"/>
      <p:bldP spid="704544" grpId="1"/>
      <p:bldP spid="704544" grpId="2"/>
      <p:bldP spid="704545" grpId="0" animBg="1"/>
      <p:bldP spid="704545" grpId="1" animBg="1"/>
      <p:bldP spid="704545" grpId="2" animBg="1"/>
      <p:bldP spid="704546" grpId="0"/>
      <p:bldP spid="704546" grpId="1"/>
      <p:bldP spid="704546" grpId="2"/>
      <p:bldP spid="704546" grpId="3"/>
      <p:bldP spid="704550" grpId="0" animBg="1"/>
      <p:bldP spid="704550" grpId="1" animBg="1"/>
      <p:bldP spid="704550" grpId="2" animBg="1"/>
      <p:bldP spid="704551" grpId="0" animBg="1"/>
      <p:bldP spid="704551" grpId="1" animBg="1"/>
      <p:bldP spid="704551" grpId="2" animBg="1"/>
      <p:bldP spid="704552" grpId="0"/>
      <p:bldP spid="704552" grpId="1"/>
      <p:bldP spid="704552" grpId="2"/>
      <p:bldP spid="704553" grpId="0" animBg="1"/>
      <p:bldP spid="704553" grpId="1" animBg="1"/>
      <p:bldP spid="704554" grpId="0" animBg="1"/>
      <p:bldP spid="704554" grpId="1" animBg="1"/>
      <p:bldP spid="704555" grpId="0"/>
      <p:bldP spid="704555" grpId="1"/>
      <p:bldP spid="704555" grpId="2"/>
      <p:bldP spid="704559" grpId="0" animBg="1"/>
      <p:bldP spid="704559" grpId="1" animBg="1"/>
      <p:bldP spid="704560" grpId="0" animBg="1"/>
      <p:bldP spid="704560" grpId="1" animBg="1"/>
      <p:bldP spid="704561" grpId="0"/>
      <p:bldP spid="704561" grpId="1"/>
      <p:bldP spid="704561" grpId="2"/>
      <p:bldP spid="704562" grpId="0" animBg="1"/>
      <p:bldP spid="704562" grpId="1" animBg="1"/>
      <p:bldP spid="704563" grpId="0" animBg="1"/>
      <p:bldP spid="704563" grpId="1" animBg="1"/>
      <p:bldP spid="704564" grpId="0"/>
      <p:bldP spid="704564" grpId="1"/>
      <p:bldP spid="704564" grpId="2"/>
      <p:bldP spid="704565" grpId="0" animBg="1"/>
      <p:bldP spid="704565" grpId="1" animBg="1"/>
      <p:bldP spid="704566" grpId="0"/>
      <p:bldP spid="704566" grpId="1"/>
      <p:bldP spid="704567" grpId="0"/>
      <p:bldP spid="704568" grpId="0" animBg="1"/>
      <p:bldP spid="704569" grpId="0" animBg="1"/>
      <p:bldP spid="704569" grpId="1" animBg="1"/>
      <p:bldP spid="704570" grpId="0" animBg="1"/>
      <p:bldP spid="704570" grpId="1" animBg="1"/>
      <p:bldP spid="704571" grpId="0" animBg="1"/>
      <p:bldP spid="7045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8823-1348-4CAE-9C04-6A9B72862706}" type="slidenum">
              <a:rPr lang="en-US"/>
              <a:pPr/>
              <a:t>3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-152400"/>
            <a:ext cx="7772400" cy="1143000"/>
          </a:xfrm>
        </p:spPr>
        <p:txBody>
          <a:bodyPr/>
          <a:lstStyle/>
          <a:p>
            <a:pPr algn="l"/>
            <a:r>
              <a:rPr lang="en-US" sz="4000"/>
              <a:t>Idea Behind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939800" y="1819275"/>
            <a:ext cx="3395663" cy="3698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Is the problem trivially solved</a:t>
            </a:r>
          </a:p>
        </p:txBody>
      </p:sp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919163" y="2549525"/>
            <a:ext cx="33512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Break the problem into </a:t>
            </a:r>
            <a:r>
              <a:rPr lang="en-US" dirty="0" smtClean="0"/>
              <a:t>two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more </a:t>
            </a:r>
            <a:r>
              <a:rPr lang="en-US" dirty="0">
                <a:solidFill>
                  <a:srgbClr val="6600CC"/>
                </a:solidFill>
              </a:rPr>
              <a:t>simpler </a:t>
            </a:r>
            <a:r>
              <a:rPr lang="en-US" dirty="0"/>
              <a:t>sub-problems</a:t>
            </a:r>
          </a:p>
        </p:txBody>
      </p:sp>
      <p:sp>
        <p:nvSpPr>
          <p:cNvPr id="965638" name="Rectangle 6"/>
          <p:cNvSpPr>
            <a:spLocks noChangeArrowheads="1"/>
          </p:cNvSpPr>
          <p:nvPr/>
        </p:nvSpPr>
        <p:spPr bwMode="auto">
          <a:xfrm>
            <a:off x="4981575" y="1692275"/>
            <a:ext cx="1504950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Just return </a:t>
            </a:r>
            <a:br>
              <a:rPr lang="en-US"/>
            </a:br>
            <a:r>
              <a:rPr lang="en-US"/>
              <a:t>the answer</a:t>
            </a:r>
          </a:p>
        </p:txBody>
      </p:sp>
      <p:sp>
        <p:nvSpPr>
          <p:cNvPr id="965642" name="Rectangle 10"/>
          <p:cNvSpPr>
            <a:spLocks noChangeArrowheads="1"/>
          </p:cNvSpPr>
          <p:nvPr/>
        </p:nvSpPr>
        <p:spPr bwMode="auto">
          <a:xfrm>
            <a:off x="900113" y="3517900"/>
            <a:ext cx="3525837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Solve each sub-problem j </a:t>
            </a:r>
            <a:br>
              <a:rPr lang="en-US"/>
            </a:b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1166813" y="4778375"/>
            <a:ext cx="2903537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Collect all the solution(s) </a:t>
            </a:r>
            <a:br>
              <a:rPr lang="en-US"/>
            </a:br>
            <a:r>
              <a:rPr lang="en-US"/>
              <a:t>to the sub-problems</a:t>
            </a:r>
          </a:p>
        </p:txBody>
      </p:sp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636588" y="5768975"/>
            <a:ext cx="38846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Use the sub-solutions to construct</a:t>
            </a:r>
            <a:br>
              <a:rPr lang="en-US"/>
            </a:br>
            <a:r>
              <a:rPr lang="en-US"/>
              <a:t>a solution to the complete problem</a:t>
            </a:r>
          </a:p>
        </p:txBody>
      </p:sp>
      <p:sp>
        <p:nvSpPr>
          <p:cNvPr id="965645" name="Rectangle 13"/>
          <p:cNvSpPr>
            <a:spLocks noChangeArrowheads="1"/>
          </p:cNvSpPr>
          <p:nvPr/>
        </p:nvSpPr>
        <p:spPr bwMode="auto">
          <a:xfrm>
            <a:off x="5376863" y="5749925"/>
            <a:ext cx="14128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Return the </a:t>
            </a:r>
            <a:br>
              <a:rPr lang="en-US"/>
            </a:br>
            <a:r>
              <a:rPr lang="en-US"/>
              <a:t>solution</a:t>
            </a:r>
          </a:p>
        </p:txBody>
      </p:sp>
      <p:sp>
        <p:nvSpPr>
          <p:cNvPr id="965656" name="Rectangle 24"/>
          <p:cNvSpPr>
            <a:spLocks noChangeArrowheads="1"/>
          </p:cNvSpPr>
          <p:nvPr/>
        </p:nvSpPr>
        <p:spPr bwMode="auto">
          <a:xfrm>
            <a:off x="993775" y="3813175"/>
            <a:ext cx="3349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calling some other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 on the sub-problem j</a:t>
            </a:r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>
            <a:off x="4343400" y="2009775"/>
            <a:ext cx="647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5647" name="Text Box 15"/>
          <p:cNvSpPr txBox="1">
            <a:spLocks noChangeArrowheads="1"/>
          </p:cNvSpPr>
          <p:nvPr/>
        </p:nvSpPr>
        <p:spPr bwMode="auto">
          <a:xfrm>
            <a:off x="4356100" y="17176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>
            <a:off x="2619375" y="219075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49" name="Text Box 17"/>
          <p:cNvSpPr txBox="1">
            <a:spLocks noChangeArrowheads="1"/>
          </p:cNvSpPr>
          <p:nvPr/>
        </p:nvSpPr>
        <p:spPr bwMode="auto">
          <a:xfrm>
            <a:off x="2613025" y="2174875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965650" name="Line 18"/>
          <p:cNvSpPr>
            <a:spLocks noChangeShapeType="1"/>
          </p:cNvSpPr>
          <p:nvPr/>
        </p:nvSpPr>
        <p:spPr bwMode="auto">
          <a:xfrm flipH="1">
            <a:off x="2581275" y="1400175"/>
            <a:ext cx="1685925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2" name="Rectangle 20"/>
          <p:cNvSpPr>
            <a:spLocks noChangeArrowheads="1"/>
          </p:cNvSpPr>
          <p:nvPr/>
        </p:nvSpPr>
        <p:spPr bwMode="auto">
          <a:xfrm>
            <a:off x="1608138" y="3813175"/>
            <a:ext cx="205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by calling </a:t>
            </a:r>
            <a:r>
              <a:rPr lang="en-US" dirty="0" err="1"/>
              <a:t>ourself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965651" name="Line 19"/>
          <p:cNvSpPr>
            <a:spLocks noChangeShapeType="1"/>
          </p:cNvSpPr>
          <p:nvPr/>
        </p:nvSpPr>
        <p:spPr bwMode="auto">
          <a:xfrm>
            <a:off x="2600325" y="31718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3" name="Line 21"/>
          <p:cNvSpPr>
            <a:spLocks noChangeShapeType="1"/>
          </p:cNvSpPr>
          <p:nvPr/>
        </p:nvSpPr>
        <p:spPr bwMode="auto">
          <a:xfrm>
            <a:off x="2647950" y="44291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4" name="Line 22"/>
          <p:cNvSpPr>
            <a:spLocks noChangeShapeType="1"/>
          </p:cNvSpPr>
          <p:nvPr/>
        </p:nvSpPr>
        <p:spPr bwMode="auto">
          <a:xfrm>
            <a:off x="2609850" y="541020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auto">
          <a:xfrm>
            <a:off x="4524375" y="6067425"/>
            <a:ext cx="857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7" name="Rectangle 25"/>
          <p:cNvSpPr>
            <a:spLocks noChangeArrowheads="1"/>
          </p:cNvSpPr>
          <p:nvPr/>
        </p:nvSpPr>
        <p:spPr bwMode="auto">
          <a:xfrm>
            <a:off x="4968875" y="3486150"/>
            <a:ext cx="3881438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965658" name="Line 26"/>
          <p:cNvSpPr>
            <a:spLocks noChangeShapeType="1"/>
          </p:cNvSpPr>
          <p:nvPr/>
        </p:nvSpPr>
        <p:spPr bwMode="auto">
          <a:xfrm>
            <a:off x="4419600" y="3629025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9" name="Line 27"/>
          <p:cNvSpPr>
            <a:spLocks noChangeShapeType="1"/>
          </p:cNvSpPr>
          <p:nvPr/>
        </p:nvSpPr>
        <p:spPr bwMode="auto">
          <a:xfrm flipH="1">
            <a:off x="4419600" y="3781425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0" name="Rectangle 28"/>
          <p:cNvSpPr>
            <a:spLocks noChangeArrowheads="1"/>
          </p:cNvSpPr>
          <p:nvPr/>
        </p:nvSpPr>
        <p:spPr bwMode="auto">
          <a:xfrm>
            <a:off x="3714750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Problem Solving</a:t>
            </a:r>
          </a:p>
        </p:txBody>
      </p:sp>
      <p:sp>
        <p:nvSpPr>
          <p:cNvPr id="965661" name="Rectangle 29"/>
          <p:cNvSpPr>
            <a:spLocks noChangeArrowheads="1"/>
          </p:cNvSpPr>
          <p:nvPr/>
        </p:nvSpPr>
        <p:spPr bwMode="auto">
          <a:xfrm>
            <a:off x="3000375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Recursion</a:t>
            </a:r>
          </a:p>
        </p:txBody>
      </p:sp>
      <p:sp>
        <p:nvSpPr>
          <p:cNvPr id="965666" name="Rectangle 34"/>
          <p:cNvSpPr>
            <a:spLocks noChangeArrowheads="1"/>
          </p:cNvSpPr>
          <p:nvPr/>
        </p:nvSpPr>
        <p:spPr bwMode="auto">
          <a:xfrm>
            <a:off x="4964113" y="4010025"/>
            <a:ext cx="3892550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965667" name="Line 35"/>
          <p:cNvSpPr>
            <a:spLocks noChangeShapeType="1"/>
          </p:cNvSpPr>
          <p:nvPr/>
        </p:nvSpPr>
        <p:spPr bwMode="auto">
          <a:xfrm>
            <a:off x="4419600" y="4152900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8" name="Line 36"/>
          <p:cNvSpPr>
            <a:spLocks noChangeShapeType="1"/>
          </p:cNvSpPr>
          <p:nvPr/>
        </p:nvSpPr>
        <p:spPr bwMode="auto">
          <a:xfrm flipH="1">
            <a:off x="4419600" y="4305300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65697" name="Group 65"/>
          <p:cNvGrpSpPr>
            <a:grpSpLocks/>
          </p:cNvGrpSpPr>
          <p:nvPr/>
        </p:nvGrpSpPr>
        <p:grpSpPr bwMode="auto">
          <a:xfrm>
            <a:off x="4786313" y="1327150"/>
            <a:ext cx="1989137" cy="2301875"/>
            <a:chOff x="3015" y="834"/>
            <a:chExt cx="1253" cy="1450"/>
          </a:xfrm>
        </p:grpSpPr>
        <p:sp>
          <p:nvSpPr>
            <p:cNvPr id="965675" name="Line 43"/>
            <p:cNvSpPr>
              <a:spLocks noChangeShapeType="1"/>
            </p:cNvSpPr>
            <p:nvPr/>
          </p:nvSpPr>
          <p:spPr bwMode="auto">
            <a:xfrm>
              <a:off x="3015" y="2284"/>
              <a:ext cx="12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6" name="Line 44"/>
            <p:cNvSpPr>
              <a:spLocks noChangeShapeType="1"/>
            </p:cNvSpPr>
            <p:nvPr/>
          </p:nvSpPr>
          <p:spPr bwMode="auto">
            <a:xfrm flipV="1">
              <a:off x="4256" y="834"/>
              <a:ext cx="0" cy="14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7" name="Line 45"/>
            <p:cNvSpPr>
              <a:spLocks noChangeShapeType="1"/>
            </p:cNvSpPr>
            <p:nvPr/>
          </p:nvSpPr>
          <p:spPr bwMode="auto">
            <a:xfrm flipV="1">
              <a:off x="3614" y="834"/>
              <a:ext cx="65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6" name="Group 64"/>
          <p:cNvGrpSpPr>
            <a:grpSpLocks/>
          </p:cNvGrpSpPr>
          <p:nvPr/>
        </p:nvGrpSpPr>
        <p:grpSpPr bwMode="auto">
          <a:xfrm>
            <a:off x="4943475" y="1203325"/>
            <a:ext cx="1936750" cy="2578100"/>
            <a:chOff x="3114" y="758"/>
            <a:chExt cx="1220" cy="1624"/>
          </a:xfrm>
        </p:grpSpPr>
        <p:sp>
          <p:nvSpPr>
            <p:cNvPr id="965678" name="Line 46"/>
            <p:cNvSpPr>
              <a:spLocks noChangeShapeType="1"/>
            </p:cNvSpPr>
            <p:nvPr/>
          </p:nvSpPr>
          <p:spPr bwMode="auto">
            <a:xfrm>
              <a:off x="3114" y="2382"/>
              <a:ext cx="121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9" name="Line 47"/>
            <p:cNvSpPr>
              <a:spLocks noChangeShapeType="1"/>
            </p:cNvSpPr>
            <p:nvPr/>
          </p:nvSpPr>
          <p:spPr bwMode="auto">
            <a:xfrm flipV="1">
              <a:off x="4320" y="758"/>
              <a:ext cx="10" cy="162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0" name="Line 48"/>
            <p:cNvSpPr>
              <a:spLocks noChangeShapeType="1"/>
            </p:cNvSpPr>
            <p:nvPr/>
          </p:nvSpPr>
          <p:spPr bwMode="auto">
            <a:xfrm flipV="1">
              <a:off x="3601" y="764"/>
              <a:ext cx="733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5" name="Group 63"/>
          <p:cNvGrpSpPr>
            <a:grpSpLocks/>
          </p:cNvGrpSpPr>
          <p:nvPr/>
        </p:nvGrpSpPr>
        <p:grpSpPr bwMode="auto">
          <a:xfrm>
            <a:off x="4924425" y="928688"/>
            <a:ext cx="2301875" cy="3225800"/>
            <a:chOff x="3102" y="585"/>
            <a:chExt cx="1450" cy="2032"/>
          </a:xfrm>
        </p:grpSpPr>
        <p:sp>
          <p:nvSpPr>
            <p:cNvPr id="965684" name="Line 52"/>
            <p:cNvSpPr>
              <a:spLocks noChangeShapeType="1"/>
            </p:cNvSpPr>
            <p:nvPr/>
          </p:nvSpPr>
          <p:spPr bwMode="auto">
            <a:xfrm>
              <a:off x="3102" y="2617"/>
              <a:ext cx="144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5" name="Line 53"/>
            <p:cNvSpPr>
              <a:spLocks noChangeShapeType="1"/>
            </p:cNvSpPr>
            <p:nvPr/>
          </p:nvSpPr>
          <p:spPr bwMode="auto">
            <a:xfrm flipV="1">
              <a:off x="4544" y="585"/>
              <a:ext cx="0" cy="20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6" name="Line 54"/>
            <p:cNvSpPr>
              <a:spLocks noChangeShapeType="1"/>
            </p:cNvSpPr>
            <p:nvPr/>
          </p:nvSpPr>
          <p:spPr bwMode="auto">
            <a:xfrm flipV="1">
              <a:off x="3607" y="585"/>
              <a:ext cx="94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4" name="Group 62"/>
          <p:cNvGrpSpPr>
            <a:grpSpLocks/>
          </p:cNvGrpSpPr>
          <p:nvPr/>
        </p:nvGrpSpPr>
        <p:grpSpPr bwMode="auto">
          <a:xfrm>
            <a:off x="4933950" y="800100"/>
            <a:ext cx="2427288" cy="3505200"/>
            <a:chOff x="3108" y="504"/>
            <a:chExt cx="1529" cy="2208"/>
          </a:xfrm>
        </p:grpSpPr>
        <p:sp>
          <p:nvSpPr>
            <p:cNvPr id="965688" name="Line 56"/>
            <p:cNvSpPr>
              <a:spLocks noChangeShapeType="1"/>
            </p:cNvSpPr>
            <p:nvPr/>
          </p:nvSpPr>
          <p:spPr bwMode="auto">
            <a:xfrm>
              <a:off x="3108" y="2712"/>
              <a:ext cx="1522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9" name="Line 57"/>
            <p:cNvSpPr>
              <a:spLocks noChangeShapeType="1"/>
            </p:cNvSpPr>
            <p:nvPr/>
          </p:nvSpPr>
          <p:spPr bwMode="auto">
            <a:xfrm flipV="1">
              <a:off x="4618" y="504"/>
              <a:ext cx="12" cy="2208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90" name="Line 58"/>
            <p:cNvSpPr>
              <a:spLocks noChangeShapeType="1"/>
            </p:cNvSpPr>
            <p:nvPr/>
          </p:nvSpPr>
          <p:spPr bwMode="auto">
            <a:xfrm>
              <a:off x="3601" y="512"/>
              <a:ext cx="103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65691" name="Text Box 59"/>
          <p:cNvSpPr txBox="1">
            <a:spLocks noChangeArrowheads="1"/>
          </p:cNvSpPr>
          <p:nvPr/>
        </p:nvSpPr>
        <p:spPr bwMode="auto">
          <a:xfrm>
            <a:off x="6594475" y="367982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2932113" y="742950"/>
            <a:ext cx="2801937" cy="6746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/>
          </a:p>
          <a:p>
            <a:r>
              <a:rPr lang="en-US">
                <a:solidFill>
                  <a:srgbClr val="0000FF"/>
                </a:solidFill>
              </a:rPr>
              <a:t>SolveAProblem</a:t>
            </a:r>
            <a:r>
              <a:rPr lang="en-US"/>
              <a:t>(problem)</a:t>
            </a:r>
          </a:p>
          <a:p>
            <a:endParaRPr lang="en-US" sz="1000"/>
          </a:p>
        </p:txBody>
      </p:sp>
      <p:sp>
        <p:nvSpPr>
          <p:cNvPr id="965698" name="Rectangle 66"/>
          <p:cNvSpPr>
            <a:spLocks noChangeArrowheads="1"/>
          </p:cNvSpPr>
          <p:nvPr/>
        </p:nvSpPr>
        <p:spPr bwMode="auto">
          <a:xfrm>
            <a:off x="4445000" y="3365500"/>
            <a:ext cx="2281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1</a:t>
            </a:r>
            <a:r>
              <a:rPr lang="en-US" sz="1200"/>
              <a:t>)</a:t>
            </a:r>
          </a:p>
        </p:txBody>
      </p:sp>
      <p:sp>
        <p:nvSpPr>
          <p:cNvPr id="965699" name="Rectangle 67"/>
          <p:cNvSpPr>
            <a:spLocks noChangeArrowheads="1"/>
          </p:cNvSpPr>
          <p:nvPr/>
        </p:nvSpPr>
        <p:spPr bwMode="auto">
          <a:xfrm>
            <a:off x="4454525" y="3892550"/>
            <a:ext cx="2289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n</a:t>
            </a:r>
            <a:r>
              <a:rPr lang="en-US" sz="120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965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96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65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6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6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 animBg="1"/>
      <p:bldP spid="965637" grpId="0" animBg="1"/>
      <p:bldP spid="965638" grpId="0" animBg="1"/>
      <p:bldP spid="965642" grpId="0" animBg="1"/>
      <p:bldP spid="965643" grpId="0" animBg="1"/>
      <p:bldP spid="965644" grpId="0" animBg="1"/>
      <p:bldP spid="965645" grpId="0" animBg="1"/>
      <p:bldP spid="965656" grpId="0"/>
      <p:bldP spid="965656" grpId="1"/>
      <p:bldP spid="965646" grpId="0" animBg="1"/>
      <p:bldP spid="965647" grpId="0"/>
      <p:bldP spid="965648" grpId="0" animBg="1"/>
      <p:bldP spid="965649" grpId="0"/>
      <p:bldP spid="965650" grpId="0" animBg="1"/>
      <p:bldP spid="965652" grpId="0"/>
      <p:bldP spid="965651" grpId="0" animBg="1"/>
      <p:bldP spid="965653" grpId="0" animBg="1"/>
      <p:bldP spid="965654" grpId="0" animBg="1"/>
      <p:bldP spid="965655" grpId="0" animBg="1"/>
      <p:bldP spid="965657" grpId="0" animBg="1"/>
      <p:bldP spid="965657" grpId="1" animBg="1"/>
      <p:bldP spid="965658" grpId="0" animBg="1"/>
      <p:bldP spid="965659" grpId="0" animBg="1"/>
      <p:bldP spid="965660" grpId="0"/>
      <p:bldP spid="965661" grpId="0"/>
      <p:bldP spid="965666" grpId="0" animBg="1"/>
      <p:bldP spid="965666" grpId="1" animBg="1"/>
      <p:bldP spid="965667" grpId="0" animBg="1"/>
      <p:bldP spid="965668" grpId="0" animBg="1"/>
      <p:bldP spid="965691" grpId="0"/>
      <p:bldP spid="965691" grpId="1"/>
      <p:bldP spid="965639" grpId="0" animBg="1"/>
      <p:bldP spid="965698" grpId="0"/>
      <p:bldP spid="9656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E879-4050-43B6-A642-7491F58146A1}" type="slidenum">
              <a:rPr lang="en-US"/>
              <a:pPr/>
              <a:t>30</a:t>
            </a:fld>
            <a:endParaRPr 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09550"/>
            <a:ext cx="8562975" cy="1143000"/>
          </a:xfrm>
        </p:spPr>
        <p:txBody>
          <a:bodyPr/>
          <a:lstStyle/>
          <a:p>
            <a:r>
              <a:rPr lang="en-US" sz="3800" dirty="0"/>
              <a:t>Example #2: Recursion on an Array</a:t>
            </a:r>
          </a:p>
        </p:txBody>
      </p:sp>
      <p:sp>
        <p:nvSpPr>
          <p:cNvPr id="833590" name="Text Box 54"/>
          <p:cNvSpPr txBox="1">
            <a:spLocks noChangeArrowheads="1"/>
          </p:cNvSpPr>
          <p:nvPr/>
        </p:nvSpPr>
        <p:spPr bwMode="auto">
          <a:xfrm>
            <a:off x="517525" y="99377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For our next example, let’s learn how to use recursion to get the sum of all the items in an array.</a:t>
            </a:r>
          </a:p>
        </p:txBody>
      </p:sp>
      <p:grpSp>
        <p:nvGrpSpPr>
          <p:cNvPr id="833600" name="Group 64"/>
          <p:cNvGrpSpPr>
            <a:grpSpLocks/>
          </p:cNvGrpSpPr>
          <p:nvPr/>
        </p:nvGrpSpPr>
        <p:grpSpPr bwMode="auto">
          <a:xfrm>
            <a:off x="2884488" y="2370138"/>
            <a:ext cx="2817812" cy="757237"/>
            <a:chOff x="1943" y="1487"/>
            <a:chExt cx="1775" cy="477"/>
          </a:xfrm>
        </p:grpSpPr>
        <p:sp>
          <p:nvSpPr>
            <p:cNvPr id="833592" name="Rectangle 56"/>
            <p:cNvSpPr>
              <a:spLocks noChangeArrowheads="1"/>
            </p:cNvSpPr>
            <p:nvPr/>
          </p:nvSpPr>
          <p:spPr bwMode="auto">
            <a:xfrm>
              <a:off x="2262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33593" name="Rectangle 57"/>
            <p:cNvSpPr>
              <a:spLocks noChangeArrowheads="1"/>
            </p:cNvSpPr>
            <p:nvPr/>
          </p:nvSpPr>
          <p:spPr bwMode="auto">
            <a:xfrm>
              <a:off x="255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33594" name="Rectangle 58"/>
            <p:cNvSpPr>
              <a:spLocks noChangeArrowheads="1"/>
            </p:cNvSpPr>
            <p:nvPr/>
          </p:nvSpPr>
          <p:spPr bwMode="auto">
            <a:xfrm>
              <a:off x="2837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70</a:t>
              </a:r>
            </a:p>
          </p:txBody>
        </p:sp>
        <p:sp>
          <p:nvSpPr>
            <p:cNvPr id="833595" name="Rectangle 59"/>
            <p:cNvSpPr>
              <a:spLocks noChangeArrowheads="1"/>
            </p:cNvSpPr>
            <p:nvPr/>
          </p:nvSpPr>
          <p:spPr bwMode="auto">
            <a:xfrm>
              <a:off x="3101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33596" name="Rectangle 60"/>
            <p:cNvSpPr>
              <a:spLocks noChangeArrowheads="1"/>
            </p:cNvSpPr>
            <p:nvPr/>
          </p:nvSpPr>
          <p:spPr bwMode="auto">
            <a:xfrm>
              <a:off x="339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833597" name="Rectangle 61"/>
            <p:cNvSpPr>
              <a:spLocks noChangeArrowheads="1"/>
            </p:cNvSpPr>
            <p:nvPr/>
          </p:nvSpPr>
          <p:spPr bwMode="auto">
            <a:xfrm>
              <a:off x="1943" y="1487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  <p:sp>
          <p:nvSpPr>
            <p:cNvPr id="833598" name="Rectangle 62"/>
            <p:cNvSpPr>
              <a:spLocks noChangeArrowheads="1"/>
            </p:cNvSpPr>
            <p:nvPr/>
          </p:nvSpPr>
          <p:spPr bwMode="auto">
            <a:xfrm>
              <a:off x="2299" y="173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833599" name="Rectangle 63"/>
            <p:cNvSpPr>
              <a:spLocks noChangeArrowheads="1"/>
            </p:cNvSpPr>
            <p:nvPr/>
          </p:nvSpPr>
          <p:spPr bwMode="auto">
            <a:xfrm>
              <a:off x="3402" y="172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n-1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02B-B908-4247-B61C-7688B6CFAAA3}" type="slidenum">
              <a:rPr lang="en-US"/>
              <a:pPr/>
              <a:t>31</a:t>
            </a:fld>
            <a:endParaRPr lang="en-US"/>
          </a:p>
        </p:txBody>
      </p:sp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5010150" y="869430"/>
            <a:ext cx="4010025" cy="324537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41731" name="Text Box 3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/>
              <a:t>Step #1: </a:t>
            </a:r>
            <a:r>
              <a:rPr lang="en-US" sz="32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sumArr(int arr[</a:t>
            </a:r>
            <a:r>
              <a:rPr lang="en-US" sz="800"/>
              <a:t> </a:t>
            </a:r>
            <a:r>
              <a:rPr lang="en-US"/>
              <a:t>], int n)</a:t>
            </a:r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278255" y="774699"/>
            <a:ext cx="46048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Figure out what </a:t>
            </a:r>
            <a:r>
              <a:rPr lang="en-US" sz="2000" dirty="0">
                <a:solidFill>
                  <a:srgbClr val="6600CC"/>
                </a:solidFill>
              </a:rPr>
              <a:t>argument(s)</a:t>
            </a:r>
            <a:r>
              <a:rPr lang="en-US" sz="2000" dirty="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 dirty="0">
                <a:solidFill>
                  <a:srgbClr val="6600CC"/>
                </a:solidFill>
              </a:rPr>
              <a:t>return </a:t>
            </a:r>
            <a:r>
              <a:rPr lang="en-US" sz="2000" dirty="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484186" y="289877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Our function will return the total sum of items in the array, so we can make the return type an </a:t>
            </a:r>
            <a:r>
              <a:rPr lang="en-US" dirty="0">
                <a:solidFill>
                  <a:srgbClr val="6600CC"/>
                </a:solidFill>
              </a:rPr>
              <a:t>int</a:t>
            </a:r>
            <a:r>
              <a:rPr lang="en-US" dirty="0"/>
              <a:t>.</a:t>
            </a:r>
          </a:p>
        </p:txBody>
      </p:sp>
      <p:sp>
        <p:nvSpPr>
          <p:cNvPr id="841737" name="Text Box 9"/>
          <p:cNvSpPr txBox="1">
            <a:spLocks noChangeArrowheads="1"/>
          </p:cNvSpPr>
          <p:nvPr/>
        </p:nvSpPr>
        <p:spPr bwMode="auto">
          <a:xfrm>
            <a:off x="374649" y="1964362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To sum up all of the items in an array, we need a </a:t>
            </a:r>
            <a:r>
              <a:rPr lang="en-US" dirty="0">
                <a:solidFill>
                  <a:srgbClr val="6600CC"/>
                </a:solidFill>
              </a:rPr>
              <a:t>pointer to the array</a:t>
            </a:r>
            <a:r>
              <a:rPr lang="en-US" dirty="0"/>
              <a:t> and its </a:t>
            </a:r>
            <a:r>
              <a:rPr lang="en-US" dirty="0">
                <a:solidFill>
                  <a:srgbClr val="6600CC"/>
                </a:solidFill>
              </a:rPr>
              <a:t>size</a:t>
            </a:r>
            <a:r>
              <a:rPr lang="en-US" dirty="0"/>
              <a:t>.</a:t>
            </a:r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278255" y="5372893"/>
            <a:ext cx="43561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far, so good.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/>
              <a:t>go on to step #2.</a:t>
            </a:r>
          </a:p>
        </p:txBody>
      </p:sp>
      <p:sp>
        <p:nvSpPr>
          <p:cNvPr id="841739" name="AutoShape 11"/>
          <p:cNvSpPr>
            <a:spLocks noChangeArrowheads="1"/>
          </p:cNvSpPr>
          <p:nvPr/>
        </p:nvSpPr>
        <p:spPr bwMode="auto">
          <a:xfrm>
            <a:off x="5029200" y="0"/>
            <a:ext cx="3619500" cy="1019175"/>
          </a:xfrm>
          <a:prstGeom prst="wedgeRoundRectCallout">
            <a:avLst>
              <a:gd name="adj1" fmla="val 3949"/>
              <a:gd name="adj2" fmla="val 120718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You could also have written: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 </a:t>
            </a:r>
            <a:r>
              <a:rPr lang="en-US" dirty="0">
                <a:solidFill>
                  <a:srgbClr val="6600CC"/>
                </a:solidFill>
              </a:rPr>
              <a:t>*</a:t>
            </a:r>
            <a:r>
              <a:rPr lang="en-US" dirty="0" err="1">
                <a:solidFill>
                  <a:srgbClr val="6600CC"/>
                </a:solidFill>
              </a:rPr>
              <a:t>arr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/>
              <a:t>It’s the same thing!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</a:t>
              </a:r>
              <a:r>
                <a:rPr lang="en-US" dirty="0" smtClean="0"/>
                <a:t>42, 72, 16}, s;</a:t>
              </a:r>
              <a:endParaRPr lang="en-US" dirty="0"/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783138" y="52895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sumArr</a:t>
            </a:r>
            <a:r>
              <a:rPr lang="en-US" dirty="0"/>
              <a:t>( </a:t>
            </a:r>
            <a:r>
              <a:rPr lang="en-US" dirty="0" err="1">
                <a:solidFill>
                  <a:srgbClr val="6600CC"/>
                </a:solidFill>
              </a:rPr>
              <a:t>arr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); 	  </a:t>
            </a:r>
            <a:r>
              <a:rPr lang="en-US" sz="1200" dirty="0"/>
              <a:t>// whole array</a:t>
            </a:r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93725" y="4114800"/>
            <a:ext cx="3446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And here’s how we’d call our array-summer function to solve a problem of </a:t>
            </a:r>
            <a:r>
              <a:rPr lang="en-US" dirty="0" smtClean="0">
                <a:solidFill>
                  <a:srgbClr val="FF0000"/>
                </a:solidFill>
              </a:rPr>
              <a:t>size 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0" grpId="0" animBg="1"/>
      <p:bldP spid="841731" grpId="0"/>
      <p:bldP spid="841735" grpId="0"/>
      <p:bldP spid="841736" grpId="0"/>
      <p:bldP spid="841737" grpId="0"/>
      <p:bldP spid="841738" grpId="0"/>
      <p:bldP spid="841739" grpId="0" animBg="1"/>
      <p:bldP spid="841739" grpId="1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 smtClean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42, 72, 16}, s;</a:t>
              </a:r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endParaRPr lang="en-US" sz="1200" b="1" dirty="0" smtClean="0"/>
            </a:p>
            <a:p>
              <a:pPr algn="l"/>
              <a:endParaRPr lang="en-US" sz="400" b="1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0AC9-A0A3-43C9-851A-F3F1CEDF3995}" type="slidenum">
              <a:rPr lang="en-US"/>
              <a:pPr/>
              <a:t>32</a:t>
            </a:fld>
            <a:endParaRPr lang="en-US"/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auto">
          <a:xfrm>
            <a:off x="4761094" y="596874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// sums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half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748158" y="6278947"/>
            <a:ext cx="4877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bg1"/>
                </a:solidFill>
              </a:rPr>
              <a:t>arr+n</a:t>
            </a:r>
            <a:r>
              <a:rPr lang="en-US" dirty="0" smtClean="0">
                <a:solidFill>
                  <a:schemeClr val="bg1"/>
                </a:solidFill>
              </a:rPr>
              <a:t>/2, 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n/2</a:t>
            </a:r>
            <a:r>
              <a:rPr lang="en-US" sz="1000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); </a:t>
            </a:r>
            <a:r>
              <a:rPr lang="en-US" sz="1200" dirty="0" smtClean="0"/>
              <a:t>// 2</a:t>
            </a:r>
            <a:r>
              <a:rPr lang="en-US" sz="1200" baseline="30000" dirty="0" smtClean="0"/>
              <a:t>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161925"/>
            <a:ext cx="8162925" cy="1143000"/>
          </a:xfrm>
        </p:spPr>
        <p:txBody>
          <a:bodyPr/>
          <a:lstStyle/>
          <a:p>
            <a:r>
              <a:rPr lang="en-US" sz="3200" dirty="0"/>
              <a:t>Step #2: </a:t>
            </a:r>
            <a:r>
              <a:rPr lang="en-US" sz="3200" dirty="0">
                <a:solidFill>
                  <a:schemeClr val="accent2"/>
                </a:solidFill>
              </a:rPr>
              <a:t>Define your </a:t>
            </a:r>
            <a:r>
              <a:rPr lang="en-US" sz="3200" dirty="0" smtClean="0">
                <a:solidFill>
                  <a:schemeClr val="accent2"/>
                </a:solidFill>
              </a:rPr>
              <a:t>magic function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53682" y="711537"/>
            <a:ext cx="48494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sums up the values in an array and returns the result…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30236" y="1920327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an array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n elements </a:t>
            </a:r>
            <a:r>
              <a:rPr lang="en-US" sz="2000" dirty="0" smtClean="0">
                <a:solidFill>
                  <a:schemeClr val="tx1"/>
                </a:solidFill>
              </a:rPr>
              <a:t>to this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60606" y="3196679"/>
            <a:ext cx="4594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sum up an entire array (</a:t>
            </a:r>
            <a:r>
              <a:rPr lang="en-US" sz="2000" dirty="0" smtClean="0">
                <a:solidFill>
                  <a:srgbClr val="FF0000"/>
                </a:solidFill>
              </a:rPr>
              <a:t>one with all n items</a:t>
            </a:r>
            <a:r>
              <a:rPr lang="en-US" sz="2000" dirty="0" smtClean="0">
                <a:solidFill>
                  <a:schemeClr val="tx1"/>
                </a:solidFill>
              </a:rPr>
              <a:t>)…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337225" y="5167913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items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-21162" y="4186410"/>
            <a:ext cx="4849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to sum up smaller arrays (e.g., with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elements)!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245100" y="1428029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7028489" y="1402629"/>
            <a:ext cx="506748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4791608" y="563165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arr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4876800" y="5730902"/>
            <a:ext cx="2899342" cy="21435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797241" y="5305865"/>
            <a:ext cx="4823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first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93590" y="563161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arr+1, n-1 </a:t>
            </a:r>
            <a:r>
              <a:rPr lang="en-US" dirty="0" smtClean="0"/>
              <a:t>); </a:t>
            </a:r>
            <a:r>
              <a:rPr lang="en-US" sz="1200" dirty="0" smtClean="0"/>
              <a:t> // last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39382" y="5177878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last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items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306082" y="5181672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half</a:t>
            </a:r>
            <a:r>
              <a:rPr lang="en-US" sz="2000" dirty="0" smtClean="0">
                <a:solidFill>
                  <a:schemeClr val="tx1"/>
                </a:solidFill>
              </a:rPr>
              <a:t>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260606" y="5166324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Finally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last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half </a:t>
            </a:r>
            <a:r>
              <a:rPr lang="en-US" sz="2000" dirty="0" smtClean="0">
                <a:solidFill>
                  <a:schemeClr val="tx1"/>
                </a:solidFill>
              </a:rPr>
              <a:t>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7437" y="5633683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84041" y="563560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3221" y="6276869"/>
            <a:ext cx="1079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5237" y="6276869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n/2</a:t>
            </a:r>
            <a:r>
              <a:rPr lang="en-US" sz="1000" dirty="0"/>
              <a:t>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7079150" y="4861366"/>
            <a:ext cx="1183496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01610" y="4883873"/>
            <a:ext cx="877539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621754" y="4863291"/>
            <a:ext cx="1642817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07080" y="4864685"/>
            <a:ext cx="1642817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AutoShape 22"/>
          <p:cNvSpPr>
            <a:spLocks noChangeArrowheads="1"/>
          </p:cNvSpPr>
          <p:nvPr/>
        </p:nvSpPr>
        <p:spPr bwMode="auto">
          <a:xfrm>
            <a:off x="4448175" y="2452892"/>
            <a:ext cx="4572000" cy="2209800"/>
          </a:xfrm>
          <a:prstGeom prst="wedgeRoundRectCallout">
            <a:avLst>
              <a:gd name="adj1" fmla="val 4697"/>
              <a:gd name="adj2" fmla="val 97989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If you recall from the pointer lecture, this is called “pointer arithmetic.”</a:t>
            </a:r>
          </a:p>
          <a:p>
            <a:endParaRPr lang="en-US" dirty="0"/>
          </a:p>
          <a:p>
            <a:r>
              <a:rPr lang="en-US" dirty="0"/>
              <a:t>This means “</a:t>
            </a:r>
            <a:r>
              <a:rPr lang="en-US" dirty="0">
                <a:solidFill>
                  <a:srgbClr val="6600CC"/>
                </a:solidFill>
              </a:rPr>
              <a:t>give me a pointer to the item in the array that is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 element </a:t>
            </a:r>
            <a:r>
              <a:rPr lang="en-US" dirty="0">
                <a:solidFill>
                  <a:srgbClr val="6600CC"/>
                </a:solidFill>
              </a:rPr>
              <a:t>from the array’s start</a:t>
            </a:r>
            <a:r>
              <a:rPr lang="en-US" dirty="0"/>
              <a:t>,” e.g., &amp;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2930098" y="895416"/>
            <a:ext cx="6091545" cy="2209800"/>
          </a:xfrm>
          <a:prstGeom prst="wedgeRoundRectCallout">
            <a:avLst>
              <a:gd name="adj1" fmla="val 32340"/>
              <a:gd name="adj2" fmla="val 197868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Since we used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/>
              <a:t> to specify the # of items 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endParaRPr lang="en-US" dirty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n – n/2 </a:t>
            </a:r>
            <a:r>
              <a:rPr lang="en-US" dirty="0" smtClean="0"/>
              <a:t>items in the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second half</a:t>
            </a:r>
            <a:r>
              <a:rPr lang="en-US" dirty="0" smtClean="0"/>
              <a:t> of the array.</a:t>
            </a:r>
          </a:p>
          <a:p>
            <a:endParaRPr lang="en-US" dirty="0"/>
          </a:p>
          <a:p>
            <a:r>
              <a:rPr lang="en-US" dirty="0" smtClean="0"/>
              <a:t>e.g., if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n-n/2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91" grpId="0"/>
      <p:bldP spid="22" grpId="0"/>
      <p:bldP spid="38" grpId="0"/>
      <p:bldP spid="39" grpId="0"/>
      <p:bldP spid="40" grpId="0"/>
      <p:bldP spid="42" grpId="0"/>
      <p:bldP spid="42" grpId="1"/>
      <p:bldP spid="44" grpId="0"/>
      <p:bldP spid="45" grpId="0"/>
      <p:bldP spid="49" grpId="0"/>
      <p:bldP spid="49" grpId="1"/>
      <p:bldP spid="58" grpId="0"/>
      <p:bldP spid="60" grpId="0"/>
      <p:bldP spid="69" grpId="0"/>
      <p:bldP spid="69" grpId="1"/>
      <p:bldP spid="70" grpId="0"/>
      <p:bldP spid="70" grpId="1"/>
      <p:bldP spid="71" grpId="0"/>
      <p:bldP spid="2" grpId="0"/>
      <p:bldP spid="53" grpId="0"/>
      <p:bldP spid="3" grpId="0"/>
      <p:bldP spid="4" grpId="0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25" grpId="0" uiExpand="1" build="p" animBg="1"/>
      <p:bldP spid="25" grpI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3A7F-CFCC-40BC-84FD-258CA1D167F6}" type="slidenum">
              <a:rPr lang="en-US"/>
              <a:pPr/>
              <a:t>33</a:t>
            </a:fld>
            <a:endParaRPr lang="en-US"/>
          </a:p>
        </p:txBody>
      </p:sp>
      <p:sp>
        <p:nvSpPr>
          <p:cNvPr id="84583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298450" y="721396"/>
            <a:ext cx="4703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Determine your </a:t>
            </a:r>
            <a:r>
              <a:rPr lang="en-US" sz="2000" dirty="0">
                <a:solidFill>
                  <a:srgbClr val="6600CC"/>
                </a:solidFill>
              </a:rPr>
              <a:t>base case(s)</a:t>
            </a:r>
            <a:r>
              <a:rPr lang="en-US" sz="2000" dirty="0">
                <a:solidFill>
                  <a:schemeClr val="tx1"/>
                </a:solidFill>
              </a:rPr>
              <a:t> and write </a:t>
            </a:r>
            <a:r>
              <a:rPr lang="en-US" sz="2000" dirty="0" smtClean="0">
                <a:solidFill>
                  <a:schemeClr val="tx1"/>
                </a:solidFill>
              </a:rPr>
              <a:t>the code </a:t>
            </a:r>
            <a:r>
              <a:rPr lang="en-US" sz="2000" dirty="0">
                <a:solidFill>
                  <a:schemeClr val="tx1"/>
                </a:solidFill>
              </a:rPr>
              <a:t>to handle them </a:t>
            </a:r>
            <a:r>
              <a:rPr lang="en-US" sz="2000" i="1" dirty="0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122359" y="3653135"/>
            <a:ext cx="42750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Well, what’s the sum of an empty </a:t>
            </a:r>
            <a:r>
              <a:rPr lang="en-US" dirty="0" smtClean="0"/>
              <a:t>array?  Obviously it’s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.  </a:t>
            </a:r>
            <a:r>
              <a:rPr lang="en-US" dirty="0"/>
              <a:t>Let’s add the code to deal with this case.</a:t>
            </a: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377960" y="1846708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what is the smallest array that might be passed into our function?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5835" name="Text Box 11"/>
          <p:cNvSpPr txBox="1">
            <a:spLocks noChangeArrowheads="1"/>
          </p:cNvSpPr>
          <p:nvPr/>
        </p:nvSpPr>
        <p:spPr bwMode="auto">
          <a:xfrm>
            <a:off x="174624" y="4715668"/>
            <a:ext cx="422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Do we have any other base cases?</a:t>
            </a:r>
          </a:p>
          <a:p>
            <a:r>
              <a:rPr lang="en-US" dirty="0"/>
              <a:t>For example, what if the user passes in an array with </a:t>
            </a:r>
            <a:r>
              <a:rPr lang="en-US" dirty="0">
                <a:solidFill>
                  <a:srgbClr val="6600CC"/>
                </a:solidFill>
              </a:rPr>
              <a:t>just one element</a:t>
            </a:r>
            <a:r>
              <a:rPr lang="en-US" dirty="0"/>
              <a:t>?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266700" y="5821913"/>
            <a:ext cx="413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see what that would look like…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45853" name="Text Box 29"/>
          <p:cNvSpPr txBox="1">
            <a:spLocks noChangeArrowheads="1"/>
          </p:cNvSpPr>
          <p:nvPr/>
        </p:nvSpPr>
        <p:spPr bwMode="auto">
          <a:xfrm>
            <a:off x="398584" y="2588003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someone could pass in a </a:t>
            </a:r>
            <a:r>
              <a:rPr lang="en-US" dirty="0">
                <a:solidFill>
                  <a:srgbClr val="6600CC"/>
                </a:solidFill>
              </a:rPr>
              <a:t>totally empty array</a:t>
            </a:r>
            <a:r>
              <a:rPr lang="en-US" dirty="0"/>
              <a:t> of size </a:t>
            </a:r>
            <a:r>
              <a:rPr lang="en-US" dirty="0">
                <a:solidFill>
                  <a:srgbClr val="6600CC"/>
                </a:solidFill>
              </a:rPr>
              <a:t>n = </a:t>
            </a:r>
            <a:r>
              <a:rPr lang="en-US" dirty="0">
                <a:solidFill>
                  <a:srgbClr val="FF0000"/>
                </a:solidFill>
              </a:rPr>
              <a:t>0.  </a:t>
            </a:r>
            <a:r>
              <a:rPr lang="en-US" dirty="0">
                <a:solidFill>
                  <a:schemeClr val="tx1"/>
                </a:solidFill>
              </a:rPr>
              <a:t>What should we do in that case?</a:t>
            </a:r>
          </a:p>
        </p:txBody>
      </p:sp>
      <p:sp>
        <p:nvSpPr>
          <p:cNvPr id="845854" name="Text Box 30"/>
          <p:cNvSpPr txBox="1">
            <a:spLocks noChangeArrowheads="1"/>
          </p:cNvSpPr>
          <p:nvPr/>
        </p:nvSpPr>
        <p:spPr bwMode="auto">
          <a:xfrm>
            <a:off x="5193301" y="2137069"/>
            <a:ext cx="3884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</a:t>
            </a:r>
            <a:r>
              <a:rPr lang="en-US" dirty="0" smtClean="0"/>
              <a:t>return </a:t>
            </a:r>
            <a:r>
              <a:rPr lang="en-US" dirty="0"/>
              <a:t>0;  </a:t>
            </a:r>
            <a:r>
              <a:rPr lang="en-US" sz="1600" dirty="0" smtClean="0"/>
              <a:t> </a:t>
            </a:r>
            <a:endParaRPr lang="en-US" sz="1200" dirty="0"/>
          </a:p>
        </p:txBody>
      </p:sp>
      <p:sp>
        <p:nvSpPr>
          <p:cNvPr id="845877" name="Text Box 53"/>
          <p:cNvSpPr txBox="1">
            <a:spLocks noChangeArrowheads="1"/>
          </p:cNvSpPr>
          <p:nvPr/>
        </p:nvSpPr>
        <p:spPr bwMode="auto">
          <a:xfrm>
            <a:off x="5193399" y="2464153"/>
            <a:ext cx="3884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1</a:t>
            </a:r>
            <a:r>
              <a:rPr lang="en-US" dirty="0"/>
              <a:t>)  </a:t>
            </a:r>
            <a:r>
              <a:rPr lang="en-US" dirty="0" smtClean="0"/>
              <a:t>return </a:t>
            </a:r>
            <a:r>
              <a:rPr lang="en-US" dirty="0" err="1"/>
              <a:t>arr</a:t>
            </a:r>
            <a:r>
              <a:rPr lang="en-US" dirty="0"/>
              <a:t>[0];  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45878" name="Text Box 54"/>
          <p:cNvSpPr txBox="1">
            <a:spLocks noChangeArrowheads="1"/>
          </p:cNvSpPr>
          <p:nvPr/>
        </p:nvSpPr>
        <p:spPr bwMode="auto">
          <a:xfrm>
            <a:off x="220662" y="6345641"/>
            <a:ext cx="413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Good. Let’s keep both of those.</a:t>
            </a:r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30" name="Group 29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2" grpId="0"/>
      <p:bldP spid="845833" grpId="0"/>
      <p:bldP spid="845834" grpId="0"/>
      <p:bldP spid="845835" grpId="0"/>
      <p:bldP spid="845836" grpId="0"/>
      <p:bldP spid="845853" grpId="0"/>
      <p:bldP spid="8458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34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5190167" y="2856567"/>
            <a:ext cx="3929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s = </a:t>
            </a:r>
            <a:r>
              <a:rPr lang="en-US" dirty="0" err="1" smtClean="0"/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 smtClean="0"/>
          </a:p>
          <a:p>
            <a:pPr algn="l"/>
            <a:endParaRPr lang="en-US" sz="1100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return s;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5285579" y="2872469"/>
            <a:ext cx="3063291" cy="33985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66" grpId="0"/>
      <p:bldP spid="6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35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42263"/>
            <a:ext cx="436220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 #1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CC00FF"/>
                </a:solidFill>
              </a:rPr>
              <a:t>Front to back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elements of the array, ignoring the </a:t>
            </a:r>
            <a:r>
              <a:rPr lang="en-US" dirty="0" smtClean="0">
                <a:solidFill>
                  <a:srgbClr val="FF0000"/>
                </a:solidFill>
              </a:rPr>
              <a:t>last 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it gets the result from the magic function, it combines it with the </a:t>
            </a:r>
            <a:r>
              <a:rPr lang="en-US" dirty="0" smtClean="0">
                <a:solidFill>
                  <a:srgbClr val="FF0000"/>
                </a:solidFill>
              </a:rPr>
              <a:t>last element</a:t>
            </a:r>
            <a:r>
              <a:rPr lang="en-US" dirty="0" smtClean="0">
                <a:solidFill>
                  <a:schemeClr val="tx1"/>
                </a:solidFill>
              </a:rPr>
              <a:t> in the array.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2395" y="285724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front 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29528" y="3238297"/>
            <a:ext cx="35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total = front +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29530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return total;</a:t>
            </a:r>
            <a:endParaRPr lang="en-US" dirty="0"/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55676" y="5310726"/>
            <a:ext cx="2747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n-1 );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170613" y="4849792"/>
            <a:ext cx="1732931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900054" y="4849903"/>
            <a:ext cx="405503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13212 -0.359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39" grpId="0" animBg="1"/>
      <p:bldP spid="39" grpId="1" animBg="1"/>
      <p:bldP spid="31" grpId="0"/>
      <p:bldP spid="31" grpId="1"/>
      <p:bldP spid="3" grpId="0" animBg="1"/>
      <p:bldP spid="3" grpId="1" animBg="1"/>
      <p:bldP spid="38" grpId="0" animBg="1"/>
      <p:bldP spid="38" grpId="1" animBg="1"/>
      <p:bldP spid="35" grpId="0" animBg="1"/>
      <p:bldP spid="3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36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60721"/>
            <a:ext cx="4362206" cy="279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Strategy #2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CC00FF"/>
                </a:solidFill>
              </a:rPr>
              <a:t>Back to front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chemeClr val="tx1"/>
                </a:solidFill>
              </a:rPr>
              <a:t> elements of the array, ignoring 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it gets the result from the magic function, it </a:t>
            </a:r>
            <a:r>
              <a:rPr lang="en-US" dirty="0" smtClean="0">
                <a:solidFill>
                  <a:schemeClr val="tx1"/>
                </a:solidFill>
              </a:rPr>
              <a:t>combines it with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 in the array.</a:t>
            </a:r>
            <a:endParaRPr lang="en-US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then 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7287" y="28448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rear</a:t>
            </a:r>
            <a:r>
              <a:rPr lang="en-US" sz="14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5386" y="3238296"/>
            <a:ext cx="34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total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] + rear;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55388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return total;</a:t>
            </a:r>
            <a:endParaRPr lang="en-US" dirty="0"/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43319" y="5619651"/>
            <a:ext cx="2970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arr+1,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n-1 );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24565" y="4849792"/>
            <a:ext cx="1732931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7045" y="4849792"/>
            <a:ext cx="309058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7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0.11319 -0.40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40" grpId="0" animBg="1"/>
      <p:bldP spid="40" grpId="1" animBg="1"/>
      <p:bldP spid="41" grpId="0" animBg="1"/>
      <p:bldP spid="41" grpId="1" animBg="1"/>
      <p:bldP spid="31" grpId="0"/>
      <p:bldP spid="31" grpId="1"/>
      <p:bldP spid="38" grpId="0" animBg="1"/>
      <p:bldP spid="38" grpId="1" animBg="1"/>
      <p:bldP spid="39" grpId="0" animBg="1"/>
      <p:bldP spid="3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37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60721"/>
            <a:ext cx="4362206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Strategy #3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CC00FF"/>
                </a:solidFill>
              </a:rPr>
              <a:t>Divide and conquer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 smtClean="0">
                <a:solidFill>
                  <a:schemeClr val="tx1"/>
                </a:solidFill>
              </a:rPr>
              <a:t>array.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</a:t>
            </a:r>
            <a:r>
              <a:rPr lang="en-US" dirty="0">
                <a:solidFill>
                  <a:schemeClr val="tx1"/>
                </a:solidFill>
              </a:rPr>
              <a:t>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of the array.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Once it gets </a:t>
            </a:r>
            <a:r>
              <a:rPr lang="en-US" dirty="0" smtClean="0">
                <a:solidFill>
                  <a:schemeClr val="tx1"/>
                </a:solidFill>
              </a:rPr>
              <a:t>both results, </a:t>
            </a:r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combines </a:t>
            </a:r>
            <a:r>
              <a:rPr lang="en-US" dirty="0">
                <a:solidFill>
                  <a:schemeClr val="tx1"/>
                </a:solidFill>
              </a:rPr>
              <a:t>them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1115" y="28448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first 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5387" y="3238297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last =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55388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return first + last;</a:t>
            </a:r>
            <a:endParaRPr lang="en-US" dirty="0"/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18605" y="5965647"/>
            <a:ext cx="2815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n/2 );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" name="Rectangle 102"/>
          <p:cNvSpPr>
            <a:spLocks noChangeArrowheads="1"/>
          </p:cNvSpPr>
          <p:nvPr/>
        </p:nvSpPr>
        <p:spPr bwMode="auto">
          <a:xfrm>
            <a:off x="5094444" y="6296406"/>
            <a:ext cx="2706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arr+n</a:t>
            </a:r>
            <a:r>
              <a:rPr lang="en-US" dirty="0" smtClean="0">
                <a:solidFill>
                  <a:srgbClr val="6600CC"/>
                </a:solidFill>
              </a:rPr>
              <a:t>/2, 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7" name="Rectangle 102"/>
          <p:cNvSpPr>
            <a:spLocks noChangeArrowheads="1"/>
          </p:cNvSpPr>
          <p:nvPr/>
        </p:nvSpPr>
        <p:spPr bwMode="auto">
          <a:xfrm>
            <a:off x="7587837" y="6298317"/>
            <a:ext cx="1112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n</a:t>
            </a:r>
            <a:r>
              <a:rPr lang="en-US" sz="1100" dirty="0" smtClean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–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n/2 </a:t>
            </a:r>
            <a:r>
              <a:rPr lang="en-US" dirty="0" smtClean="0">
                <a:solidFill>
                  <a:srgbClr val="6600CC"/>
                </a:solidFill>
              </a:rPr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8315" y="4867292"/>
            <a:ext cx="830003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114465" y="4866567"/>
            <a:ext cx="1128260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2916 -0.456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1132 -0.449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245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1198 -0.415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41" grpId="0" animBg="1"/>
      <p:bldP spid="41" grpId="1" animBg="1"/>
      <p:bldP spid="42" grpId="0" animBg="1"/>
      <p:bldP spid="42" grpId="1" animBg="1"/>
      <p:bldP spid="31" grpId="0"/>
      <p:bldP spid="31" grpId="1"/>
      <p:bldP spid="36" grpId="0"/>
      <p:bldP spid="36" grpId="1"/>
      <p:bldP spid="37" grpId="0"/>
      <p:bldP spid="37" grpId="1"/>
      <p:bldP spid="39" grpId="0" animBg="1"/>
      <p:bldP spid="39" grpId="1" animBg="1"/>
      <p:bldP spid="40" grpId="0" animBg="1"/>
      <p:bldP spid="4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FD-1879-4A26-B246-1493BE74B105}" type="slidenum">
              <a:rPr lang="en-US"/>
              <a:pPr/>
              <a:t>38</a:t>
            </a:fld>
            <a:endParaRPr lang="en-US"/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59014" y="1276902"/>
            <a:ext cx="44620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80061" y="6079646"/>
            <a:ext cx="4434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Woohoo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We’ve just created our </a:t>
            </a:r>
            <a:r>
              <a:rPr lang="en-US" sz="2000" dirty="0" smtClean="0"/>
              <a:t>second </a:t>
            </a:r>
            <a:r>
              <a:rPr lang="en-US" sz="2000" dirty="0" smtClean="0">
                <a:solidFill>
                  <a:srgbClr val="7030A0"/>
                </a:solidFill>
              </a:rPr>
              <a:t>recursive function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59014" y="2080479"/>
            <a:ext cx="43686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magicsumArr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just calls </a:t>
            </a:r>
            <a:r>
              <a:rPr lang="en-US" sz="2000" dirty="0" err="1" smtClean="0">
                <a:solidFill>
                  <a:srgbClr val="FF0000"/>
                </a:solidFill>
              </a:rPr>
              <a:t>sumArr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means that </a:t>
            </a:r>
            <a:r>
              <a:rPr lang="en-US" sz="2000" dirty="0" err="1" smtClean="0">
                <a:solidFill>
                  <a:srgbClr val="FF0000"/>
                </a:solidFill>
              </a:rPr>
              <a:t>sumArr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really just calling itself!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57862" y="5620138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105054" y="3630548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magic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really happening!</a:t>
            </a: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-24778" y="4451838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calls to the magic function with calls directly to our own function.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2213" y="869430"/>
            <a:ext cx="4075798" cy="3245370"/>
            <a:chOff x="5002213" y="869430"/>
            <a:chExt cx="4075798" cy="3245370"/>
          </a:xfrm>
        </p:grpSpPr>
        <p:grpSp>
          <p:nvGrpSpPr>
            <p:cNvPr id="60" name="Group 59"/>
            <p:cNvGrpSpPr/>
            <p:nvPr/>
          </p:nvGrpSpPr>
          <p:grpSpPr>
            <a:xfrm>
              <a:off x="5002213" y="869430"/>
              <a:ext cx="4037012" cy="3245370"/>
              <a:chOff x="5154613" y="1021830"/>
              <a:chExt cx="4037012" cy="3245370"/>
            </a:xfrm>
          </p:grpSpPr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5162550" y="1021830"/>
                <a:ext cx="4010025" cy="3245370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Text Box 3"/>
              <p:cNvSpPr txBox="1">
                <a:spLocks noChangeArrowheads="1"/>
              </p:cNvSpPr>
              <p:nvPr/>
            </p:nvSpPr>
            <p:spPr bwMode="auto">
              <a:xfrm>
                <a:off x="5183188" y="2117725"/>
                <a:ext cx="2279650" cy="2100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/>
                  <a:t>{</a:t>
                </a:r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r>
                  <a:rPr lang="en-US" sz="1200"/>
                  <a:t>}</a:t>
                </a:r>
              </a:p>
            </p:txBody>
          </p:sp>
          <p:sp>
            <p:nvSpPr>
              <p:cNvPr id="63" name="Text Box 5"/>
              <p:cNvSpPr txBox="1">
                <a:spLocks noChangeArrowheads="1"/>
              </p:cNvSpPr>
              <p:nvPr/>
            </p:nvSpPr>
            <p:spPr bwMode="auto">
              <a:xfrm>
                <a:off x="5535613" y="1803400"/>
                <a:ext cx="36560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5154613" y="1803400"/>
                <a:ext cx="2279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193301" y="2137069"/>
              <a:ext cx="3884710" cy="696416"/>
              <a:chOff x="5249863" y="2137069"/>
              <a:chExt cx="3884710" cy="696416"/>
            </a:xfrm>
          </p:grpSpPr>
          <p:sp>
            <p:nvSpPr>
              <p:cNvPr id="67" name="Text Box 30"/>
              <p:cNvSpPr txBox="1">
                <a:spLocks noChangeArrowheads="1"/>
              </p:cNvSpPr>
              <p:nvPr/>
            </p:nvSpPr>
            <p:spPr bwMode="auto">
              <a:xfrm>
                <a:off x="5249863" y="2137069"/>
                <a:ext cx="38846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0</a:t>
                </a:r>
                <a:r>
                  <a:rPr lang="en-US" dirty="0"/>
                  <a:t>)  </a:t>
                </a:r>
                <a:r>
                  <a:rPr lang="en-US" dirty="0" smtClean="0"/>
                  <a:t>return </a:t>
                </a:r>
                <a:r>
                  <a:rPr lang="en-US" dirty="0"/>
                  <a:t>0;  </a:t>
                </a:r>
                <a:r>
                  <a:rPr lang="en-US" sz="1600" dirty="0" smtClean="0"/>
                  <a:t> </a:t>
                </a:r>
                <a:endParaRPr lang="en-US" sz="1200" dirty="0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5249961" y="2464153"/>
                <a:ext cx="38846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1</a:t>
                </a:r>
                <a:r>
                  <a:rPr lang="en-US" dirty="0"/>
                  <a:t>)  </a:t>
                </a:r>
                <a:r>
                  <a:rPr lang="en-US" dirty="0" smtClean="0"/>
                  <a:t>return </a:t>
                </a:r>
                <a:r>
                  <a:rPr lang="en-US" dirty="0" err="1"/>
                  <a:t>arr</a:t>
                </a:r>
                <a:r>
                  <a:rPr lang="en-US" dirty="0"/>
                  <a:t>[0];  </a:t>
                </a:r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190526" y="2858479"/>
              <a:ext cx="1314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first = 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88778" y="3146046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scnd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71" name="Rectangle 102"/>
            <p:cNvSpPr>
              <a:spLocks noChangeArrowheads="1"/>
            </p:cNvSpPr>
            <p:nvPr/>
          </p:nvSpPr>
          <p:spPr bwMode="auto">
            <a:xfrm>
              <a:off x="5183356" y="3573215"/>
              <a:ext cx="22685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first</a:t>
              </a:r>
              <a:r>
                <a:rPr lang="en-US" dirty="0" smtClean="0">
                  <a:solidFill>
                    <a:srgbClr val="6600CC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scnd</a:t>
              </a:r>
              <a:r>
                <a:rPr lang="en-US" dirty="0" smtClean="0">
                  <a:solidFill>
                    <a:srgbClr val="6600CC"/>
                  </a:solidFill>
                </a:rPr>
                <a:t>;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sp>
        <p:nvSpPr>
          <p:cNvPr id="78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 dirty="0"/>
              <a:t>Step #5: </a:t>
            </a:r>
            <a:r>
              <a:rPr lang="en-US" sz="3200" dirty="0" smtClean="0">
                <a:solidFill>
                  <a:schemeClr val="accent2"/>
                </a:solidFill>
              </a:rPr>
              <a:t>Remove the magic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5750924" y="1984788"/>
            <a:ext cx="1073738" cy="99198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6273023" y="2832371"/>
            <a:ext cx="2864821" cy="920927"/>
            <a:chOff x="6273023" y="2832371"/>
            <a:chExt cx="2864821" cy="920927"/>
          </a:xfrm>
        </p:grpSpPr>
        <p:sp>
          <p:nvSpPr>
            <p:cNvPr id="82" name="Rectangle 102"/>
            <p:cNvSpPr>
              <a:spLocks noChangeArrowheads="1"/>
            </p:cNvSpPr>
            <p:nvPr/>
          </p:nvSpPr>
          <p:spPr bwMode="auto">
            <a:xfrm>
              <a:off x="6301811" y="2832371"/>
              <a:ext cx="2836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600CC"/>
                  </a:solidFill>
                </a:rPr>
                <a:t>         </a:t>
              </a:r>
              <a:r>
                <a:rPr lang="en-US" dirty="0" err="1" smtClean="0">
                  <a:solidFill>
                    <a:srgbClr val="6600CC"/>
                  </a:solidFill>
                </a:rPr>
                <a:t>sumArr</a:t>
              </a:r>
              <a:r>
                <a:rPr lang="en-US" dirty="0" smtClean="0">
                  <a:solidFill>
                    <a:srgbClr val="6600CC"/>
                  </a:solidFill>
                </a:rPr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>
                  <a:solidFill>
                    <a:srgbClr val="6600CC"/>
                  </a:solidFill>
                </a:rPr>
                <a:t>,</a:t>
              </a:r>
              <a:r>
                <a:rPr lang="en-US" sz="1000" dirty="0" smtClean="0">
                  <a:solidFill>
                    <a:srgbClr val="6600CC"/>
                  </a:solidFill>
                </a:rPr>
                <a:t>  </a:t>
              </a:r>
              <a:r>
                <a:rPr lang="en-US" dirty="0" smtClean="0">
                  <a:solidFill>
                    <a:srgbClr val="6600CC"/>
                  </a:solidFill>
                </a:rPr>
                <a:t>n/2</a:t>
              </a:r>
              <a:r>
                <a:rPr lang="en-US" sz="16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);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73023" y="3160037"/>
              <a:ext cx="2769798" cy="593261"/>
              <a:chOff x="6273023" y="3191841"/>
              <a:chExt cx="2769798" cy="593261"/>
            </a:xfrm>
          </p:grpSpPr>
          <p:sp>
            <p:nvSpPr>
              <p:cNvPr id="83" name="Rectangle 102"/>
              <p:cNvSpPr>
                <a:spLocks noChangeArrowheads="1"/>
              </p:cNvSpPr>
              <p:nvPr/>
            </p:nvSpPr>
            <p:spPr bwMode="auto">
              <a:xfrm>
                <a:off x="6273023" y="3191841"/>
                <a:ext cx="272382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6600CC"/>
                    </a:solidFill>
                  </a:rPr>
                  <a:t>        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arr+n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/2, 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7930016" y="3415770"/>
                <a:ext cx="111280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6600CC"/>
                    </a:solidFill>
                  </a:rPr>
                  <a:t>n</a:t>
                </a:r>
                <a:r>
                  <a:rPr lang="en-US" sz="11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–</a:t>
                </a:r>
                <a:r>
                  <a:rPr lang="en-US" sz="1600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n/2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);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6299212" y="283146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268739" y="315878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 flipH="1">
            <a:off x="408750" y="-18287"/>
            <a:ext cx="4374388" cy="1225340"/>
          </a:xfrm>
          <a:prstGeom prst="wedgeRoundRectCallout">
            <a:avLst>
              <a:gd name="adj1" fmla="val -65219"/>
              <a:gd name="adj2" fmla="val 4855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magicsumArr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arr</a:t>
            </a:r>
            <a:r>
              <a:rPr lang="en-US" sz="2000" dirty="0" smtClean="0">
                <a:solidFill>
                  <a:srgbClr val="6600CC"/>
                </a:solidFill>
              </a:rPr>
              <a:t>[], 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</a:t>
            </a:r>
            <a:r>
              <a:rPr lang="en-US" sz="2000" dirty="0" err="1" smtClean="0">
                <a:solidFill>
                  <a:schemeClr val="tx1"/>
                </a:solidFill>
              </a:rPr>
              <a:t>sumArr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arr,x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 flipV="1">
            <a:off x="4373217" y="214685"/>
            <a:ext cx="3396930" cy="2680188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3468077" y="777293"/>
            <a:ext cx="1652563" cy="105706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6"/>
          <p:cNvSpPr>
            <a:spLocks noChangeArrowheads="1"/>
          </p:cNvSpPr>
          <p:nvPr/>
        </p:nvSpPr>
        <p:spPr bwMode="auto">
          <a:xfrm flipH="1">
            <a:off x="36887" y="782324"/>
            <a:ext cx="4650449" cy="2202017"/>
          </a:xfrm>
          <a:prstGeom prst="wedgeRoundRectCallout">
            <a:avLst>
              <a:gd name="adj1" fmla="val -59920"/>
              <a:gd name="adj2" fmla="val 6047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 smtClean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42, 72, 16}, s;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4761094" y="596874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// sums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half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4732518" y="6302115"/>
            <a:ext cx="4877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sz="1000" dirty="0" smtClean="0"/>
              <a:t>  </a:t>
            </a:r>
            <a:r>
              <a:rPr lang="en-US" dirty="0" smtClean="0"/>
              <a:t>); </a:t>
            </a:r>
            <a:r>
              <a:rPr lang="en-US" sz="1200" dirty="0" smtClean="0"/>
              <a:t>// 2</a:t>
            </a:r>
            <a:r>
              <a:rPr lang="en-US" sz="1200" baseline="30000" dirty="0" smtClean="0"/>
              <a:t>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4797241" y="5305865"/>
            <a:ext cx="4823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first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4786494" y="563165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arr+1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last n-1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4041E-6 L -0.05816 1.1404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23 L 0.00105 -0.0958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81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17 -0.0976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88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17 -0.0981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 build="p"/>
      <p:bldP spid="51" grpId="0"/>
      <p:bldP spid="53" grpId="0"/>
      <p:bldP spid="54" grpId="0"/>
      <p:bldP spid="12" grpId="0"/>
      <p:bldP spid="85" grpId="0"/>
      <p:bldP spid="88" grpId="0"/>
      <p:bldP spid="52" grpId="0" animBg="1"/>
      <p:bldP spid="52" grpId="1" animBg="1"/>
      <p:bldP spid="47" grpId="0" build="p" animBg="1"/>
      <p:bldP spid="47" grpId="1" build="allAtOnce" animBg="1"/>
      <p:bldP spid="47" grpId="2" uiExpand="1" build="allAtOnce" animBg="1"/>
      <p:bldP spid="86" grpId="0"/>
      <p:bldP spid="87" grpId="0"/>
      <p:bldP spid="89" grpId="0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C973-C782-4DF8-8A69-FE363EB4F8A1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924425" y="4343400"/>
            <a:ext cx="4076700" cy="2444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  <a:endParaRPr lang="en-US" dirty="0">
              <a:solidFill>
                <a:schemeClr val="tx1"/>
              </a:solidFill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= {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10, 20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hangingPunct="0"/>
            <a:endParaRPr lang="en-US" dirty="0">
              <a:solidFill>
                <a:schemeClr val="tx1"/>
              </a:solidFill>
            </a:endParaRP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9323" name="Text Box 11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Start by testing your function with the </a:t>
            </a:r>
            <a:r>
              <a:rPr lang="en-US" dirty="0">
                <a:solidFill>
                  <a:srgbClr val="6600CC"/>
                </a:solidFill>
              </a:rPr>
              <a:t>simplest possible input</a:t>
            </a:r>
            <a:r>
              <a:rPr lang="en-US" dirty="0"/>
              <a:t>.</a:t>
            </a:r>
          </a:p>
        </p:txBody>
      </p:sp>
      <p:sp>
        <p:nvSpPr>
          <p:cNvPr id="909324" name="Text Box 12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You SHOULD do this step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time your write a recursive function!</a:t>
            </a:r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5202238" y="55673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sumArr( arr,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9327" name="Text Box 15"/>
          <p:cNvSpPr txBox="1">
            <a:spLocks noChangeArrowheads="1"/>
          </p:cNvSpPr>
          <p:nvPr/>
        </p:nvSpPr>
        <p:spPr bwMode="auto">
          <a:xfrm>
            <a:off x="261938" y="1840999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Next test your function with </a:t>
            </a:r>
            <a:r>
              <a:rPr lang="en-US" dirty="0">
                <a:solidFill>
                  <a:srgbClr val="6600CC"/>
                </a:solidFill>
              </a:rPr>
              <a:t>incrementally more complex inputs</a:t>
            </a:r>
            <a:r>
              <a:rPr lang="en-US" dirty="0"/>
              <a:t>.</a:t>
            </a:r>
          </a:p>
          <a:p>
            <a:r>
              <a:rPr lang="en-US" dirty="0"/>
              <a:t>(You can usually stop once you’ve validated at least one recursive call)</a:t>
            </a:r>
          </a:p>
        </p:txBody>
      </p:sp>
      <p:grpSp>
        <p:nvGrpSpPr>
          <p:cNvPr id="909356" name="Group 44"/>
          <p:cNvGrpSpPr>
            <a:grpSpLocks/>
          </p:cNvGrpSpPr>
          <p:nvPr/>
        </p:nvGrpSpPr>
        <p:grpSpPr bwMode="auto">
          <a:xfrm>
            <a:off x="182563" y="4162425"/>
            <a:ext cx="4132262" cy="2552700"/>
            <a:chOff x="115" y="2622"/>
            <a:chExt cx="2603" cy="1608"/>
          </a:xfrm>
        </p:grpSpPr>
        <p:sp>
          <p:nvSpPr>
            <p:cNvPr id="909346" name="Rectangle 34"/>
            <p:cNvSpPr>
              <a:spLocks noChangeArrowheads="1"/>
            </p:cNvSpPr>
            <p:nvPr/>
          </p:nvSpPr>
          <p:spPr bwMode="auto">
            <a:xfrm>
              <a:off x="120" y="2622"/>
              <a:ext cx="2526" cy="1608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9347" name="Text Box 35"/>
            <p:cNvSpPr txBox="1">
              <a:spLocks noChangeArrowheads="1"/>
            </p:cNvSpPr>
            <p:nvPr/>
          </p:nvSpPr>
          <p:spPr bwMode="auto">
            <a:xfrm>
              <a:off x="133" y="2876"/>
              <a:ext cx="143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grpSp>
          <p:nvGrpSpPr>
            <p:cNvPr id="909348" name="Group 36"/>
            <p:cNvGrpSpPr>
              <a:grpSpLocks/>
            </p:cNvGrpSpPr>
            <p:nvPr/>
          </p:nvGrpSpPr>
          <p:grpSpPr bwMode="auto">
            <a:xfrm>
              <a:off x="115" y="2678"/>
              <a:ext cx="2543" cy="231"/>
              <a:chOff x="3151" y="1040"/>
              <a:chExt cx="2543" cy="231"/>
            </a:xfrm>
          </p:grpSpPr>
          <p:sp>
            <p:nvSpPr>
              <p:cNvPr id="909349" name="Text Box 37"/>
              <p:cNvSpPr txBox="1">
                <a:spLocks noChangeArrowheads="1"/>
              </p:cNvSpPr>
              <p:nvPr/>
            </p:nvSpPr>
            <p:spPr bwMode="auto">
              <a:xfrm>
                <a:off x="3391" y="1040"/>
                <a:ext cx="2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909350" name="Text Box 38"/>
              <p:cNvSpPr txBox="1">
                <a:spLocks noChangeArrowheads="1"/>
              </p:cNvSpPr>
              <p:nvPr/>
            </p:nvSpPr>
            <p:spPr bwMode="auto">
              <a:xfrm>
                <a:off x="3151" y="1040"/>
                <a:ext cx="1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sp>
          <p:nvSpPr>
            <p:cNvPr id="909351" name="Text Box 39"/>
            <p:cNvSpPr txBox="1">
              <a:spLocks noChangeArrowheads="1"/>
            </p:cNvSpPr>
            <p:nvPr/>
          </p:nvSpPr>
          <p:spPr bwMode="auto">
            <a:xfrm>
              <a:off x="271" y="3002"/>
              <a:ext cx="24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 smtClean="0"/>
                <a:t>)  return 0;    </a:t>
              </a:r>
              <a:br>
                <a:rPr lang="en-US" dirty="0" smtClean="0"/>
              </a:br>
              <a:r>
                <a:rPr lang="en-US" dirty="0" smtClean="0"/>
                <a:t>if (</a:t>
              </a:r>
              <a:r>
                <a:rPr lang="en-US" dirty="0" smtClean="0">
                  <a:solidFill>
                    <a:srgbClr val="7030A0"/>
                  </a:solidFill>
                </a:rPr>
                <a:t>n == 1</a:t>
              </a:r>
              <a:r>
                <a:rPr lang="en-US" dirty="0" smtClean="0"/>
                <a:t>)  </a:t>
              </a:r>
              <a:r>
                <a:rPr lang="en-US" sz="1200" dirty="0" smtClean="0"/>
                <a:t> </a:t>
              </a:r>
              <a:r>
                <a:rPr lang="en-US" dirty="0" smtClean="0"/>
                <a:t>return </a:t>
              </a:r>
              <a:r>
                <a:rPr lang="en-US" dirty="0" err="1" smtClean="0"/>
                <a:t>arr</a:t>
              </a:r>
              <a:r>
                <a:rPr lang="en-US" dirty="0" smtClean="0"/>
                <a:t>[0];</a:t>
              </a:r>
              <a:endParaRPr lang="en-US" dirty="0"/>
            </a:p>
          </p:txBody>
        </p:sp>
        <p:sp>
          <p:nvSpPr>
            <p:cNvPr id="909354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909357" name="Rectangle 45"/>
          <p:cNvSpPr>
            <a:spLocks noChangeArrowheads="1"/>
          </p:cNvSpPr>
          <p:nvPr/>
        </p:nvSpPr>
        <p:spPr bwMode="auto">
          <a:xfrm>
            <a:off x="5202238" y="61388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sumArr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909358" name="Text Box 46"/>
          <p:cNvSpPr txBox="1">
            <a:spLocks noChangeArrowheads="1"/>
          </p:cNvSpPr>
          <p:nvPr/>
        </p:nvSpPr>
        <p:spPr bwMode="auto">
          <a:xfrm>
            <a:off x="8056563" y="525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9360" name="Line 48"/>
          <p:cNvSpPr>
            <a:spLocks noChangeShapeType="1"/>
          </p:cNvSpPr>
          <p:nvPr/>
        </p:nvSpPr>
        <p:spPr bwMode="auto">
          <a:xfrm>
            <a:off x="4924425" y="575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68" name="Line 56"/>
          <p:cNvSpPr>
            <a:spLocks noChangeShapeType="1"/>
          </p:cNvSpPr>
          <p:nvPr/>
        </p:nvSpPr>
        <p:spPr bwMode="auto">
          <a:xfrm>
            <a:off x="4943475" y="5067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6" name="Rectangle 64"/>
          <p:cNvSpPr>
            <a:spLocks noChangeArrowheads="1"/>
          </p:cNvSpPr>
          <p:nvPr/>
        </p:nvSpPr>
        <p:spPr bwMode="auto">
          <a:xfrm>
            <a:off x="1419225" y="3629025"/>
            <a:ext cx="1485900" cy="5048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377" name="Line 65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8" name="AutoShape 66" hidden="1"/>
          <p:cNvSpPr>
            <a:spLocks noChangeArrowheads="1"/>
          </p:cNvSpPr>
          <p:nvPr/>
        </p:nvSpPr>
        <p:spPr bwMode="auto">
          <a:xfrm flipH="1">
            <a:off x="5476875" y="2085975"/>
            <a:ext cx="3419475" cy="2124075"/>
          </a:xfrm>
          <a:prstGeom prst="wedgeRoundRectCallout">
            <a:avLst>
              <a:gd name="adj1" fmla="val -12676"/>
              <a:gd name="adj2" fmla="val 9730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Our simplest input is an array with no elements.  So let’s pass in our array but specify a size of 0 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6600CC"/>
                </a:solidFill>
              </a:rPr>
              <a:t>(it’s as if the array has no items.)</a:t>
            </a:r>
          </a:p>
        </p:txBody>
      </p:sp>
      <p:sp>
        <p:nvSpPr>
          <p:cNvPr id="909379" name="Line 67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0" name="Line 68"/>
          <p:cNvSpPr>
            <a:spLocks noChangeShapeType="1"/>
          </p:cNvSpPr>
          <p:nvPr/>
        </p:nvSpPr>
        <p:spPr bwMode="auto">
          <a:xfrm>
            <a:off x="1627187" y="4641066"/>
            <a:ext cx="161925" cy="19747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1" name="AutoShape 69" hidden="1"/>
          <p:cNvSpPr>
            <a:spLocks noChangeArrowheads="1"/>
          </p:cNvSpPr>
          <p:nvPr/>
        </p:nvSpPr>
        <p:spPr bwMode="auto">
          <a:xfrm flipH="1">
            <a:off x="2152650" y="3524250"/>
            <a:ext cx="3286125" cy="1152525"/>
          </a:xfrm>
          <a:prstGeom prst="wedgeRoundRectCallout">
            <a:avLst>
              <a:gd name="adj1" fmla="val 60722"/>
              <a:gd name="adj2" fmla="val 8209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This is the correct result!  The sum of an empty array is zero!</a:t>
            </a:r>
          </a:p>
        </p:txBody>
      </p:sp>
      <p:sp>
        <p:nvSpPr>
          <p:cNvPr id="909382" name="Text Box 70"/>
          <p:cNvSpPr txBox="1">
            <a:spLocks noChangeArrowheads="1"/>
          </p:cNvSpPr>
          <p:nvPr/>
        </p:nvSpPr>
        <p:spPr bwMode="auto">
          <a:xfrm>
            <a:off x="8054829" y="5880100"/>
            <a:ext cx="325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09390" name="Line 78"/>
          <p:cNvSpPr>
            <a:spLocks noChangeShapeType="1"/>
          </p:cNvSpPr>
          <p:nvPr/>
        </p:nvSpPr>
        <p:spPr bwMode="auto">
          <a:xfrm>
            <a:off x="4962525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4" name="Line 82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5" name="Line 83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6" name="Line 84"/>
          <p:cNvSpPr>
            <a:spLocks noChangeShapeType="1"/>
          </p:cNvSpPr>
          <p:nvPr/>
        </p:nvSpPr>
        <p:spPr bwMode="auto">
          <a:xfrm>
            <a:off x="134353" y="5600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12" name="Rectangle 100"/>
          <p:cNvSpPr>
            <a:spLocks noChangeArrowheads="1"/>
          </p:cNvSpPr>
          <p:nvPr/>
        </p:nvSpPr>
        <p:spPr bwMode="auto">
          <a:xfrm>
            <a:off x="1314450" y="0"/>
            <a:ext cx="6572250" cy="62865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09427" name="AutoShape 115" hidden="1"/>
          <p:cNvSpPr>
            <a:spLocks noChangeArrowheads="1"/>
          </p:cNvSpPr>
          <p:nvPr/>
        </p:nvSpPr>
        <p:spPr bwMode="auto">
          <a:xfrm flipH="1">
            <a:off x="3143250" y="4076700"/>
            <a:ext cx="3238500" cy="809625"/>
          </a:xfrm>
          <a:prstGeom prst="wedgeRoundRectCallout">
            <a:avLst>
              <a:gd name="adj1" fmla="val 54704"/>
              <a:gd name="adj2" fmla="val 10921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Again, since n=0, it’s as if the array has no items.</a:t>
            </a:r>
          </a:p>
        </p:txBody>
      </p:sp>
      <p:sp>
        <p:nvSpPr>
          <p:cNvPr id="909429" name="AutoShape 117" hidden="1"/>
          <p:cNvSpPr>
            <a:spLocks noChangeArrowheads="1"/>
          </p:cNvSpPr>
          <p:nvPr/>
        </p:nvSpPr>
        <p:spPr bwMode="auto">
          <a:xfrm flipH="1">
            <a:off x="2419350" y="4772025"/>
            <a:ext cx="3286125" cy="1152525"/>
          </a:xfrm>
          <a:prstGeom prst="wedgeRoundRectCallout">
            <a:avLst>
              <a:gd name="adj1" fmla="val 67681"/>
              <a:gd name="adj2" fmla="val 72727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This is the correct result!  The sum of an array with one element is just</a:t>
            </a:r>
            <a:r>
              <a:rPr lang="en-US">
                <a:solidFill>
                  <a:srgbClr val="6600CC"/>
                </a:solidFill>
              </a:rPr>
              <a:t> arr[0].</a:t>
            </a:r>
          </a:p>
        </p:txBody>
      </p:sp>
      <p:sp>
        <p:nvSpPr>
          <p:cNvPr id="909431" name="Rectangle 119"/>
          <p:cNvSpPr>
            <a:spLocks noChangeArrowheads="1"/>
          </p:cNvSpPr>
          <p:nvPr/>
        </p:nvSpPr>
        <p:spPr bwMode="auto">
          <a:xfrm>
            <a:off x="7629525" y="5257800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436" name="Text Box 124"/>
          <p:cNvSpPr txBox="1">
            <a:spLocks noChangeArrowheads="1"/>
          </p:cNvSpPr>
          <p:nvPr/>
        </p:nvSpPr>
        <p:spPr bwMode="auto">
          <a:xfrm>
            <a:off x="642938" y="2641099"/>
            <a:ext cx="75819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Excellent! We’ve tested all of the base case(s) as well as validated a single level of recursion…</a:t>
            </a:r>
          </a:p>
          <a:p>
            <a:endParaRPr lang="en-US" sz="1000" dirty="0"/>
          </a:p>
          <a:p>
            <a:r>
              <a:rPr lang="en-US" dirty="0"/>
              <a:t>We can be pretty certain our function works now…</a:t>
            </a:r>
          </a:p>
        </p:txBody>
      </p:sp>
      <p:sp>
        <p:nvSpPr>
          <p:cNvPr id="909437" name="AutoShape 125" hidden="1"/>
          <p:cNvSpPr>
            <a:spLocks noChangeArrowheads="1"/>
          </p:cNvSpPr>
          <p:nvPr/>
        </p:nvSpPr>
        <p:spPr bwMode="auto">
          <a:xfrm flipH="1">
            <a:off x="4810125" y="3819525"/>
            <a:ext cx="3419475" cy="1304925"/>
          </a:xfrm>
          <a:prstGeom prst="wedgeRoundRectCallout">
            <a:avLst>
              <a:gd name="adj1" fmla="val -12676"/>
              <a:gd name="adj2" fmla="val 12688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Alright, next let’s test our function on an array with exactly one element…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8999" y="5421251"/>
            <a:ext cx="4015843" cy="1083215"/>
            <a:chOff x="5265515" y="2830838"/>
            <a:chExt cx="4015843" cy="1083215"/>
          </a:xfrm>
        </p:grpSpPr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5284704" y="3544721"/>
              <a:ext cx="39148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return </a:t>
              </a:r>
              <a:r>
                <a:rPr lang="en-US" dirty="0" smtClean="0">
                  <a:solidFill>
                    <a:srgbClr val="6600CC"/>
                  </a:solidFill>
                </a:rPr>
                <a:t>first </a:t>
              </a:r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err="1" smtClean="0">
                  <a:solidFill>
                    <a:srgbClr val="6600CC"/>
                  </a:solidFill>
                </a:rPr>
                <a:t>secnd</a:t>
              </a:r>
              <a:r>
                <a:rPr lang="en-US" dirty="0" smtClean="0">
                  <a:solidFill>
                    <a:srgbClr val="6600CC"/>
                  </a:solidFill>
                </a:rPr>
                <a:t>; </a:t>
              </a:r>
              <a:r>
                <a:rPr lang="en-US" sz="1100" dirty="0" smtClean="0">
                  <a:solidFill>
                    <a:schemeClr val="tx1"/>
                  </a:solidFill>
                </a:rPr>
                <a:t>//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combine &amp; return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265515" y="2830838"/>
              <a:ext cx="4015843" cy="650704"/>
              <a:chOff x="5202561" y="6031233"/>
              <a:chExt cx="4015843" cy="650704"/>
            </a:xfrm>
          </p:grpSpPr>
          <p:sp>
            <p:nvSpPr>
              <p:cNvPr id="67" name="Rectangle 102"/>
              <p:cNvSpPr>
                <a:spLocks noChangeArrowheads="1"/>
              </p:cNvSpPr>
              <p:nvPr/>
            </p:nvSpPr>
            <p:spPr bwMode="auto">
              <a:xfrm>
                <a:off x="5207308" y="6031233"/>
                <a:ext cx="34612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err="1" smtClean="0">
                    <a:solidFill>
                      <a:srgbClr val="6600CC"/>
                    </a:solidFill>
                  </a:rPr>
                  <a:t>int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first =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 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0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,</a:t>
                </a:r>
                <a:r>
                  <a:rPr lang="en-US" sz="1000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n/2</a:t>
                </a:r>
                <a:r>
                  <a:rPr lang="en-US" sz="10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);</a:t>
                </a:r>
              </a:p>
            </p:txBody>
          </p:sp>
          <p:sp>
            <p:nvSpPr>
              <p:cNvPr id="68" name="Rectangle 102"/>
              <p:cNvSpPr>
                <a:spLocks noChangeArrowheads="1"/>
              </p:cNvSpPr>
              <p:nvPr/>
            </p:nvSpPr>
            <p:spPr bwMode="auto">
              <a:xfrm>
                <a:off x="5202561" y="6312605"/>
                <a:ext cx="401584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err="1" smtClean="0">
                    <a:solidFill>
                      <a:srgbClr val="6600CC"/>
                    </a:solidFill>
                  </a:rPr>
                  <a:t>int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secnd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arr+n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/2, n-n/2);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92088" y="771525"/>
            <a:ext cx="4207877" cy="2552700"/>
            <a:chOff x="192088" y="771525"/>
            <a:chExt cx="4207877" cy="2552700"/>
          </a:xfrm>
        </p:grpSpPr>
        <p:grpSp>
          <p:nvGrpSpPr>
            <p:cNvPr id="909399" name="Group 87"/>
            <p:cNvGrpSpPr>
              <a:grpSpLocks/>
            </p:cNvGrpSpPr>
            <p:nvPr/>
          </p:nvGrpSpPr>
          <p:grpSpPr bwMode="auto">
            <a:xfrm>
              <a:off x="192088" y="771525"/>
              <a:ext cx="4132262" cy="2552700"/>
              <a:chOff x="115" y="2622"/>
              <a:chExt cx="2603" cy="1608"/>
            </a:xfrm>
          </p:grpSpPr>
          <p:sp>
            <p:nvSpPr>
              <p:cNvPr id="909400" name="Rectangle 88"/>
              <p:cNvSpPr>
                <a:spLocks noChangeArrowheads="1"/>
              </p:cNvSpPr>
              <p:nvPr/>
            </p:nvSpPr>
            <p:spPr bwMode="auto">
              <a:xfrm>
                <a:off x="120" y="2622"/>
                <a:ext cx="2526" cy="1608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9401" name="Text Box 89"/>
              <p:cNvSpPr txBox="1">
                <a:spLocks noChangeArrowheads="1"/>
              </p:cNvSpPr>
              <p:nvPr/>
            </p:nvSpPr>
            <p:spPr bwMode="auto">
              <a:xfrm>
                <a:off x="133" y="2876"/>
                <a:ext cx="1436" cy="1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/>
                  <a:t>{</a:t>
                </a:r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r>
                  <a:rPr lang="en-US" sz="1200"/>
                  <a:t>}</a:t>
                </a:r>
              </a:p>
            </p:txBody>
          </p:sp>
          <p:grpSp>
            <p:nvGrpSpPr>
              <p:cNvPr id="909402" name="Group 90"/>
              <p:cNvGrpSpPr>
                <a:grpSpLocks/>
              </p:cNvGrpSpPr>
              <p:nvPr/>
            </p:nvGrpSpPr>
            <p:grpSpPr bwMode="auto">
              <a:xfrm>
                <a:off x="115" y="2678"/>
                <a:ext cx="2543" cy="231"/>
                <a:chOff x="3151" y="1040"/>
                <a:chExt cx="2543" cy="231"/>
              </a:xfrm>
            </p:grpSpPr>
            <p:sp>
              <p:nvSpPr>
                <p:cNvPr id="90940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391" y="1040"/>
                  <a:ext cx="23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sumArr(int arr[</a:t>
                  </a:r>
                  <a:r>
                    <a:rPr lang="en-US" sz="800"/>
                    <a:t> </a:t>
                  </a:r>
                  <a:r>
                    <a:rPr lang="en-US"/>
                    <a:t>], int n)</a:t>
                  </a:r>
                </a:p>
              </p:txBody>
            </p:sp>
            <p:sp>
              <p:nvSpPr>
                <p:cNvPr id="9094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151" y="1040"/>
                  <a:ext cx="1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</p:grpSp>
          <p:sp>
            <p:nvSpPr>
              <p:cNvPr id="909405" name="Text Box 93"/>
              <p:cNvSpPr txBox="1">
                <a:spLocks noChangeArrowheads="1"/>
              </p:cNvSpPr>
              <p:nvPr/>
            </p:nvSpPr>
            <p:spPr bwMode="auto">
              <a:xfrm>
                <a:off x="271" y="3002"/>
                <a:ext cx="24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0</a:t>
                </a:r>
                <a:r>
                  <a:rPr lang="en-US" dirty="0"/>
                  <a:t>)  return 0;    </a:t>
                </a:r>
                <a:br>
                  <a:rPr lang="en-US" dirty="0"/>
                </a:br>
                <a:r>
                  <a:rPr lang="en-US" dirty="0"/>
                  <a:t>if (</a:t>
                </a:r>
                <a:r>
                  <a:rPr lang="en-US" dirty="0">
                    <a:solidFill>
                      <a:srgbClr val="7030A0"/>
                    </a:solidFill>
                  </a:rPr>
                  <a:t>n == 1</a:t>
                </a:r>
                <a:r>
                  <a:rPr lang="en-US" dirty="0"/>
                  <a:t>)  </a:t>
                </a:r>
                <a:r>
                  <a:rPr lang="en-US" sz="1200" dirty="0"/>
                  <a:t> </a:t>
                </a:r>
                <a:r>
                  <a:rPr lang="en-US" dirty="0"/>
                  <a:t>return </a:t>
                </a:r>
                <a:r>
                  <a:rPr lang="en-US" dirty="0" err="1"/>
                  <a:t>arr</a:t>
                </a:r>
                <a:r>
                  <a:rPr lang="en-US" dirty="0"/>
                  <a:t>[0];</a:t>
                </a:r>
              </a:p>
            </p:txBody>
          </p:sp>
          <p:sp>
            <p:nvSpPr>
              <p:cNvPr id="909408" name="Text Box 96"/>
              <p:cNvSpPr txBox="1">
                <a:spLocks noChangeArrowheads="1"/>
              </p:cNvSpPr>
              <p:nvPr/>
            </p:nvSpPr>
            <p:spPr bwMode="auto">
              <a:xfrm>
                <a:off x="1673" y="3560"/>
                <a:ext cx="1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4122" y="1980846"/>
              <a:ext cx="4015843" cy="1083215"/>
              <a:chOff x="5313641" y="2886985"/>
              <a:chExt cx="4015843" cy="1083215"/>
            </a:xfrm>
          </p:grpSpPr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5332830" y="3600868"/>
                <a:ext cx="391485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FF0000"/>
                    </a:solidFill>
                  </a:rPr>
                  <a:t>return</a:t>
                </a:r>
                <a:r>
                  <a:rPr lang="en-US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first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secnd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;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//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combine &amp; return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313641" y="2886985"/>
                <a:ext cx="4015843" cy="650704"/>
                <a:chOff x="5250687" y="6087380"/>
                <a:chExt cx="4015843" cy="650704"/>
              </a:xfrm>
            </p:grpSpPr>
            <p:sp>
              <p:nvSpPr>
                <p:cNvPr id="73" name="Rectangle 102"/>
                <p:cNvSpPr>
                  <a:spLocks noChangeArrowheads="1"/>
                </p:cNvSpPr>
                <p:nvPr/>
              </p:nvSpPr>
              <p:spPr bwMode="auto">
                <a:xfrm>
                  <a:off x="5255434" y="6087380"/>
                  <a:ext cx="3461204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 err="1" smtClean="0">
                      <a:solidFill>
                        <a:srgbClr val="6600CC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first =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sumArr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( 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>
                      <a:solidFill>
                        <a:srgbClr val="6600CC"/>
                      </a:solidFill>
                    </a:rPr>
                    <a:t>,</a:t>
                  </a:r>
                  <a:r>
                    <a:rPr lang="en-US" sz="1000" dirty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n/2</a:t>
                  </a:r>
                  <a:r>
                    <a:rPr lang="en-US" sz="1000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>
                      <a:solidFill>
                        <a:srgbClr val="6600CC"/>
                      </a:solidFill>
                    </a:rPr>
                    <a:t>);</a:t>
                  </a:r>
                </a:p>
              </p:txBody>
            </p:sp>
            <p:sp>
              <p:nvSpPr>
                <p:cNvPr id="74" name="Rectangle 102"/>
                <p:cNvSpPr>
                  <a:spLocks noChangeArrowheads="1"/>
                </p:cNvSpPr>
                <p:nvPr/>
              </p:nvSpPr>
              <p:spPr bwMode="auto">
                <a:xfrm>
                  <a:off x="5250687" y="6368752"/>
                  <a:ext cx="401584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 err="1" smtClean="0">
                      <a:solidFill>
                        <a:srgbClr val="6600CC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secnd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=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sumArr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(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arr+n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/2, n-n/2);</a:t>
                  </a:r>
                  <a:endParaRPr lang="en-US" dirty="0">
                    <a:solidFill>
                      <a:srgbClr val="6600CC"/>
                    </a:solidFill>
                  </a:endParaRPr>
                </a:p>
              </p:txBody>
            </p:sp>
          </p:grpSp>
        </p:grpSp>
      </p:grpSp>
      <p:sp>
        <p:nvSpPr>
          <p:cNvPr id="909410" name="Text Box 98"/>
          <p:cNvSpPr txBox="1">
            <a:spLocks noChangeArrowheads="1"/>
          </p:cNvSpPr>
          <p:nvPr/>
        </p:nvSpPr>
        <p:spPr bwMode="auto">
          <a:xfrm>
            <a:off x="3185226" y="520733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09433" name="Rectangle 121"/>
          <p:cNvSpPr>
            <a:spLocks noChangeArrowheads="1"/>
          </p:cNvSpPr>
          <p:nvPr/>
        </p:nvSpPr>
        <p:spPr bwMode="auto">
          <a:xfrm>
            <a:off x="2532180" y="5088176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-42862" y="10461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84"/>
          <p:cNvSpPr>
            <a:spLocks noChangeShapeType="1"/>
          </p:cNvSpPr>
          <p:nvPr/>
        </p:nvSpPr>
        <p:spPr bwMode="auto">
          <a:xfrm>
            <a:off x="204385" y="15575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84"/>
          <p:cNvSpPr>
            <a:spLocks noChangeShapeType="1"/>
          </p:cNvSpPr>
          <p:nvPr/>
        </p:nvSpPr>
        <p:spPr bwMode="auto">
          <a:xfrm>
            <a:off x="185236" y="183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526208" y="5429250"/>
            <a:ext cx="2288741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9416" name="Text Box 104"/>
          <p:cNvSpPr txBox="1">
            <a:spLocks noChangeArrowheads="1"/>
          </p:cNvSpPr>
          <p:nvPr/>
        </p:nvSpPr>
        <p:spPr bwMode="auto">
          <a:xfrm>
            <a:off x="2766393" y="1425645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Line 84"/>
          <p:cNvSpPr>
            <a:spLocks noChangeShapeType="1"/>
          </p:cNvSpPr>
          <p:nvPr/>
        </p:nvSpPr>
        <p:spPr bwMode="auto">
          <a:xfrm>
            <a:off x="135921" y="59133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20"/>
          <p:cNvSpPr>
            <a:spLocks noChangeArrowheads="1"/>
          </p:cNvSpPr>
          <p:nvPr/>
        </p:nvSpPr>
        <p:spPr bwMode="auto">
          <a:xfrm>
            <a:off x="2648710" y="5421250"/>
            <a:ext cx="466795" cy="369332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3" name="Text Box 98"/>
          <p:cNvSpPr txBox="1">
            <a:spLocks noChangeArrowheads="1"/>
          </p:cNvSpPr>
          <p:nvPr/>
        </p:nvSpPr>
        <p:spPr bwMode="auto">
          <a:xfrm>
            <a:off x="3648717" y="5510568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8050" y="4441825"/>
            <a:ext cx="906502" cy="393681"/>
            <a:chOff x="7258050" y="4441825"/>
            <a:chExt cx="906502" cy="393681"/>
          </a:xfrm>
        </p:grpSpPr>
        <p:sp>
          <p:nvSpPr>
            <p:cNvPr id="909362" name="Rectangle 50"/>
            <p:cNvSpPr>
              <a:spLocks noChangeArrowheads="1"/>
            </p:cNvSpPr>
            <p:nvPr/>
          </p:nvSpPr>
          <p:spPr bwMode="auto">
            <a:xfrm>
              <a:off x="7258050" y="4441825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7712114" y="4443393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023344" y="5821372"/>
            <a:ext cx="906502" cy="393681"/>
            <a:chOff x="7258050" y="4441825"/>
            <a:chExt cx="906502" cy="393681"/>
          </a:xfrm>
        </p:grpSpPr>
        <p:sp>
          <p:nvSpPr>
            <p:cNvPr id="90" name="Rectangle 50"/>
            <p:cNvSpPr>
              <a:spLocks noChangeArrowheads="1"/>
            </p:cNvSpPr>
            <p:nvPr/>
          </p:nvSpPr>
          <p:spPr bwMode="auto">
            <a:xfrm>
              <a:off x="7258050" y="4441825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7712114" y="4443393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82563" y="52313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84"/>
          <p:cNvSpPr>
            <a:spLocks noChangeShapeType="1"/>
          </p:cNvSpPr>
          <p:nvPr/>
        </p:nvSpPr>
        <p:spPr bwMode="auto">
          <a:xfrm>
            <a:off x="1474787" y="1497833"/>
            <a:ext cx="233362" cy="2777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1612022" y="5750441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-39218" y="10395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208029" y="15509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188880" y="1825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04"/>
          <p:cNvSpPr txBox="1">
            <a:spLocks noChangeArrowheads="1"/>
          </p:cNvSpPr>
          <p:nvPr/>
        </p:nvSpPr>
        <p:spPr bwMode="auto">
          <a:xfrm>
            <a:off x="2751603" y="1419045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Line 84"/>
          <p:cNvSpPr>
            <a:spLocks noChangeShapeType="1"/>
          </p:cNvSpPr>
          <p:nvPr/>
        </p:nvSpPr>
        <p:spPr bwMode="auto">
          <a:xfrm>
            <a:off x="1478431" y="1491233"/>
            <a:ext cx="233362" cy="2777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84"/>
          <p:cNvSpPr>
            <a:spLocks noChangeShapeType="1"/>
          </p:cNvSpPr>
          <p:nvPr/>
        </p:nvSpPr>
        <p:spPr bwMode="auto">
          <a:xfrm>
            <a:off x="143505" y="63264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104"/>
          <p:cNvSpPr txBox="1">
            <a:spLocks noChangeArrowheads="1"/>
          </p:cNvSpPr>
          <p:nvPr/>
        </p:nvSpPr>
        <p:spPr bwMode="auto">
          <a:xfrm>
            <a:off x="1688111" y="5934075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57187 -0.2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10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62291 -0.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0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6875 -0.2972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7572E-6 L -0.58715 -0.2866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-14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90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0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3802 -0.6919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-3460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0533 -0.68125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14392 0.5828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5" y="29144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90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0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0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13972E-6 L -0.0875 -0.73306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36664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9313E-6 L -0.06527 -0.7298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36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-0.13507 0.625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3125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53004 -0.00301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93" y="-162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09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3" grpId="0"/>
      <p:bldP spid="909325" grpId="0"/>
      <p:bldP spid="909327" grpId="0"/>
      <p:bldP spid="909357" grpId="0"/>
      <p:bldP spid="909358" grpId="0"/>
      <p:bldP spid="909358" grpId="1"/>
      <p:bldP spid="909358" grpId="2"/>
      <p:bldP spid="909360" grpId="0" animBg="1"/>
      <p:bldP spid="909360" grpId="1" animBg="1"/>
      <p:bldP spid="909368" grpId="0" animBg="1"/>
      <p:bldP spid="909368" grpId="1" animBg="1"/>
      <p:bldP spid="909376" grpId="0" animBg="1"/>
      <p:bldP spid="909377" grpId="0" animBg="1"/>
      <p:bldP spid="909377" grpId="1" animBg="1"/>
      <p:bldP spid="909378" grpId="0" animBg="1"/>
      <p:bldP spid="909378" grpId="1" animBg="1"/>
      <p:bldP spid="909379" grpId="0" animBg="1"/>
      <p:bldP spid="909379" grpId="1" animBg="1"/>
      <p:bldP spid="909380" grpId="0" animBg="1"/>
      <p:bldP spid="909380" grpId="1" animBg="1"/>
      <p:bldP spid="909381" grpId="0" animBg="1"/>
      <p:bldP spid="909381" grpId="1" animBg="1"/>
      <p:bldP spid="909382" grpId="0"/>
      <p:bldP spid="909382" grpId="1"/>
      <p:bldP spid="909382" grpId="2"/>
      <p:bldP spid="909390" grpId="0" animBg="1"/>
      <p:bldP spid="909390" grpId="1" animBg="1"/>
      <p:bldP spid="909394" grpId="0" animBg="1"/>
      <p:bldP spid="909394" grpId="1" animBg="1"/>
      <p:bldP spid="909395" grpId="0" animBg="1"/>
      <p:bldP spid="909395" grpId="1" animBg="1"/>
      <p:bldP spid="909396" grpId="0" animBg="1"/>
      <p:bldP spid="909396" grpId="1" animBg="1"/>
      <p:bldP spid="909412" grpId="0" animBg="1"/>
      <p:bldP spid="909427" grpId="0" animBg="1"/>
      <p:bldP spid="909427" grpId="1" animBg="1"/>
      <p:bldP spid="909429" grpId="0" animBg="1"/>
      <p:bldP spid="909429" grpId="1" animBg="1"/>
      <p:bldP spid="909431" grpId="0" animBg="1"/>
      <p:bldP spid="909431" grpId="1" animBg="1"/>
      <p:bldP spid="909431" grpId="2" animBg="1"/>
      <p:bldP spid="909436" grpId="0"/>
      <p:bldP spid="909437" grpId="0" animBg="1"/>
      <p:bldP spid="909437" grpId="1" animBg="1"/>
      <p:bldP spid="909410" grpId="0"/>
      <p:bldP spid="909410" grpId="1"/>
      <p:bldP spid="909410" grpId="2"/>
      <p:bldP spid="909433" grpId="0" animBg="1"/>
      <p:bldP spid="909433" grpId="1" animBg="1"/>
      <p:bldP spid="909433" grpId="2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4" grpId="0" animBg="1"/>
      <p:bldP spid="909416" grpId="0"/>
      <p:bldP spid="909416" grpId="1"/>
      <p:bldP spid="81" grpId="0" animBg="1"/>
      <p:bldP spid="81" grpId="1" animBg="1"/>
      <p:bldP spid="82" grpId="0" animBg="1"/>
      <p:bldP spid="82" grpId="1" animBg="1"/>
      <p:bldP spid="82" grpId="2" animBg="1"/>
      <p:bldP spid="83" grpId="0"/>
      <p:bldP spid="83" grpId="1"/>
      <p:bldP spid="83" grpId="2"/>
      <p:bldP spid="92" grpId="0" animBg="1"/>
      <p:bldP spid="92" grpId="1" animBg="1"/>
      <p:bldP spid="75" grpId="0" animBg="1"/>
      <p:bldP spid="75" grpId="1" animBg="1"/>
      <p:bldP spid="80" grpId="0" animBg="1"/>
      <p:bldP spid="85" grpId="0" animBg="1"/>
      <p:bldP spid="85" grpId="1" animBg="1"/>
      <p:bldP spid="86" grpId="0" animBg="1"/>
      <p:bldP spid="86" grpId="1" animBg="1"/>
      <p:bldP spid="88" grpId="0" animBg="1"/>
      <p:bldP spid="88" grpId="1" animBg="1"/>
      <p:bldP spid="93" grpId="0"/>
      <p:bldP spid="93" grpId="1"/>
      <p:bldP spid="94" grpId="0" animBg="1"/>
      <p:bldP spid="94" grpId="1" animBg="1"/>
      <p:bldP spid="95" grpId="0" animBg="1"/>
      <p:bldP spid="95" grpId="1" animBg="1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2639-C7D5-4729-A9FE-DD36DEB05343}" type="slidenum">
              <a:rPr lang="en-US"/>
              <a:pPr/>
              <a:t>4</a:t>
            </a:fld>
            <a:endParaRPr lang="en-US"/>
          </a:p>
        </p:txBody>
      </p:sp>
      <p:pic>
        <p:nvPicPr>
          <p:cNvPr id="79670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344488" y="777875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Let’s design a new</a:t>
            </a:r>
            <a:r>
              <a:rPr lang="en-US" sz="2400" dirty="0">
                <a:solidFill>
                  <a:srgbClr val="6600CC"/>
                </a:solidFill>
                <a:cs typeface="Courier New" pitchFamily="49" charset="0"/>
              </a:rPr>
              <a:t> sorting algorithm, </a:t>
            </a:r>
            <a:br>
              <a:rPr lang="en-US" sz="2400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called the</a:t>
            </a:r>
            <a:r>
              <a:rPr lang="en-US" sz="2400" dirty="0">
                <a:solidFill>
                  <a:srgbClr val="6600CC"/>
                </a:solidFill>
                <a:cs typeface="Courier New" pitchFamily="49" charset="0"/>
              </a:rPr>
              <a:t> “lazy person’s sort”…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The input to this sort are a bunch of index cards with #s.</a:t>
            </a:r>
            <a:endParaRPr lang="en-US" sz="2400">
              <a:cs typeface="Courier New" pitchFamily="49" charset="0"/>
            </a:endParaRPr>
          </a:p>
        </p:txBody>
      </p:sp>
      <p:grpSp>
        <p:nvGrpSpPr>
          <p:cNvPr id="796685" name="Group 13"/>
          <p:cNvGrpSpPr>
            <a:grpSpLocks/>
          </p:cNvGrpSpPr>
          <p:nvPr/>
        </p:nvGrpSpPr>
        <p:grpSpPr bwMode="auto">
          <a:xfrm>
            <a:off x="5181600" y="2057400"/>
            <a:ext cx="914400" cy="514350"/>
            <a:chOff x="576" y="1488"/>
            <a:chExt cx="1008" cy="605"/>
          </a:xfrm>
        </p:grpSpPr>
        <p:pic>
          <p:nvPicPr>
            <p:cNvPr id="79668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4" name="Text Box 1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686" name="Group 14"/>
          <p:cNvGrpSpPr>
            <a:grpSpLocks/>
          </p:cNvGrpSpPr>
          <p:nvPr/>
        </p:nvGrpSpPr>
        <p:grpSpPr bwMode="auto">
          <a:xfrm>
            <a:off x="5334000" y="2133600"/>
            <a:ext cx="914400" cy="514350"/>
            <a:chOff x="576" y="1488"/>
            <a:chExt cx="1008" cy="605"/>
          </a:xfrm>
        </p:grpSpPr>
        <p:pic>
          <p:nvPicPr>
            <p:cNvPr id="796687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8" name="Text Box 1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689" name="Group 17"/>
          <p:cNvGrpSpPr>
            <a:grpSpLocks/>
          </p:cNvGrpSpPr>
          <p:nvPr/>
        </p:nvGrpSpPr>
        <p:grpSpPr bwMode="auto">
          <a:xfrm>
            <a:off x="5486400" y="2209800"/>
            <a:ext cx="914400" cy="514350"/>
            <a:chOff x="576" y="1488"/>
            <a:chExt cx="1008" cy="605"/>
          </a:xfrm>
        </p:grpSpPr>
        <p:pic>
          <p:nvPicPr>
            <p:cNvPr id="796690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1" name="Text Box 1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692" name="Group 20"/>
          <p:cNvGrpSpPr>
            <a:grpSpLocks/>
          </p:cNvGrpSpPr>
          <p:nvPr/>
        </p:nvGrpSpPr>
        <p:grpSpPr bwMode="auto">
          <a:xfrm>
            <a:off x="5638800" y="2286000"/>
            <a:ext cx="914400" cy="514350"/>
            <a:chOff x="576" y="1488"/>
            <a:chExt cx="1008" cy="605"/>
          </a:xfrm>
        </p:grpSpPr>
        <p:pic>
          <p:nvPicPr>
            <p:cNvPr id="796693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4" name="Text Box 2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695" name="Group 23"/>
          <p:cNvGrpSpPr>
            <a:grpSpLocks/>
          </p:cNvGrpSpPr>
          <p:nvPr/>
        </p:nvGrpSpPr>
        <p:grpSpPr bwMode="auto">
          <a:xfrm>
            <a:off x="5791200" y="2316163"/>
            <a:ext cx="914400" cy="514350"/>
            <a:chOff x="576" y="1488"/>
            <a:chExt cx="1008" cy="605"/>
          </a:xfrm>
        </p:grpSpPr>
        <p:pic>
          <p:nvPicPr>
            <p:cNvPr id="796696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7" name="Text Box 25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698" name="Group 26"/>
          <p:cNvGrpSpPr>
            <a:grpSpLocks/>
          </p:cNvGrpSpPr>
          <p:nvPr/>
        </p:nvGrpSpPr>
        <p:grpSpPr bwMode="auto">
          <a:xfrm>
            <a:off x="5943600" y="2381250"/>
            <a:ext cx="914400" cy="514350"/>
            <a:chOff x="576" y="1488"/>
            <a:chExt cx="1008" cy="605"/>
          </a:xfrm>
        </p:grpSpPr>
        <p:pic>
          <p:nvPicPr>
            <p:cNvPr id="796699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0" name="Text Box 28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pic>
        <p:nvPicPr>
          <p:cNvPr id="796702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762000" y="4057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762000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5" name="Line 33"/>
          <p:cNvSpPr>
            <a:spLocks noChangeShapeType="1"/>
          </p:cNvSpPr>
          <p:nvPr/>
        </p:nvSpPr>
        <p:spPr bwMode="auto">
          <a:xfrm>
            <a:off x="781050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06" name="Group 34"/>
          <p:cNvGrpSpPr>
            <a:grpSpLocks/>
          </p:cNvGrpSpPr>
          <p:nvPr/>
        </p:nvGrpSpPr>
        <p:grpSpPr bwMode="auto">
          <a:xfrm>
            <a:off x="1200150" y="5572125"/>
            <a:ext cx="914400" cy="514350"/>
            <a:chOff x="576" y="1488"/>
            <a:chExt cx="1008" cy="605"/>
          </a:xfrm>
        </p:grpSpPr>
        <p:pic>
          <p:nvPicPr>
            <p:cNvPr id="796707" name="Picture 3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8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709" name="Group 37"/>
          <p:cNvGrpSpPr>
            <a:grpSpLocks/>
          </p:cNvGrpSpPr>
          <p:nvPr/>
        </p:nvGrpSpPr>
        <p:grpSpPr bwMode="auto">
          <a:xfrm>
            <a:off x="3028950" y="5572125"/>
            <a:ext cx="914400" cy="514350"/>
            <a:chOff x="576" y="1488"/>
            <a:chExt cx="1008" cy="605"/>
          </a:xfrm>
        </p:grpSpPr>
        <p:pic>
          <p:nvPicPr>
            <p:cNvPr id="796710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1" name="Text Box 3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712" name="Group 40"/>
          <p:cNvGrpSpPr>
            <a:grpSpLocks/>
          </p:cNvGrpSpPr>
          <p:nvPr/>
        </p:nvGrpSpPr>
        <p:grpSpPr bwMode="auto">
          <a:xfrm>
            <a:off x="2114550" y="5572125"/>
            <a:ext cx="914400" cy="514350"/>
            <a:chOff x="576" y="1488"/>
            <a:chExt cx="1008" cy="605"/>
          </a:xfrm>
        </p:grpSpPr>
        <p:pic>
          <p:nvPicPr>
            <p:cNvPr id="796713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4" name="Text Box 4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716" name="Group 44"/>
          <p:cNvGrpSpPr>
            <a:grpSpLocks/>
          </p:cNvGrpSpPr>
          <p:nvPr/>
        </p:nvGrpSpPr>
        <p:grpSpPr bwMode="auto">
          <a:xfrm>
            <a:off x="4800600" y="5562600"/>
            <a:ext cx="914400" cy="514350"/>
            <a:chOff x="576" y="1488"/>
            <a:chExt cx="1008" cy="605"/>
          </a:xfrm>
        </p:grpSpPr>
        <p:pic>
          <p:nvPicPr>
            <p:cNvPr id="796717" name="Picture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8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719" name="Group 47"/>
          <p:cNvGrpSpPr>
            <a:grpSpLocks/>
          </p:cNvGrpSpPr>
          <p:nvPr/>
        </p:nvGrpSpPr>
        <p:grpSpPr bwMode="auto">
          <a:xfrm>
            <a:off x="6553200" y="5562600"/>
            <a:ext cx="914400" cy="514350"/>
            <a:chOff x="576" y="1488"/>
            <a:chExt cx="1008" cy="605"/>
          </a:xfrm>
        </p:grpSpPr>
        <p:pic>
          <p:nvPicPr>
            <p:cNvPr id="796720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1" name="Text Box 4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722" name="Group 50"/>
          <p:cNvGrpSpPr>
            <a:grpSpLocks/>
          </p:cNvGrpSpPr>
          <p:nvPr/>
        </p:nvGrpSpPr>
        <p:grpSpPr bwMode="auto">
          <a:xfrm>
            <a:off x="5638800" y="5562600"/>
            <a:ext cx="914400" cy="514350"/>
            <a:chOff x="576" y="1488"/>
            <a:chExt cx="1008" cy="605"/>
          </a:xfrm>
        </p:grpSpPr>
        <p:pic>
          <p:nvPicPr>
            <p:cNvPr id="796723" name="Picture 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4" name="Text Box 5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sp>
        <p:nvSpPr>
          <p:cNvPr id="796726" name="Line 54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96728" name="Picture 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4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8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5.55112E-17 L -0.43334 0.5180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590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7 L -0.35833 0.5069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6 L -0.28333 0.495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7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8334 0.4736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36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6666 " pathEditMode="relative" ptsTypes="AA">
                                      <p:cBhvr>
                                        <p:cTn id="128" dur="2000" fill="hold"/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75 0.4597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796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7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79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7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0" dur="2000" fill="hold"/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2" dur="2000" fill="hold"/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4" dur="2000" fill="hold"/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6" dur="2000" fill="hold"/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8" dur="2000" fill="hold"/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80" dur="2000" fill="hold"/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/>
      <p:bldP spid="796676" grpId="1" build="p" animBg="1"/>
      <p:bldP spid="796679" grpId="0"/>
      <p:bldP spid="796679" grpId="1"/>
      <p:bldP spid="796703" grpId="0" animBg="1"/>
      <p:bldP spid="796703" grpId="1" animBg="1"/>
      <p:bldP spid="796704" grpId="0" animBg="1"/>
      <p:bldP spid="796704" grpId="1" animBg="1"/>
      <p:bldP spid="796705" grpId="0" animBg="1"/>
      <p:bldP spid="796705" grpId="1" animBg="1"/>
      <p:bldP spid="7967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A44-4EB1-4289-9253-CB10108FB9A0}" type="slidenum">
              <a:rPr lang="en-US"/>
              <a:pPr/>
              <a:t>40</a:t>
            </a:fld>
            <a:endParaRPr lang="en-US"/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5334000" y="4410075"/>
            <a:ext cx="3686175" cy="233362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5334000" y="4432300"/>
            <a:ext cx="36957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3;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[n] = { 10, 20, 42 };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1000" dirty="0"/>
          </a:p>
          <a:p>
            <a:pPr algn="l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6600CC"/>
                </a:solidFill>
              </a:rPr>
              <a:t>sumArr</a:t>
            </a:r>
            <a:r>
              <a:rPr lang="en-US" dirty="0"/>
              <a:t>( </a:t>
            </a:r>
            <a:r>
              <a:rPr lang="en-US" dirty="0" err="1"/>
              <a:t>nums</a:t>
            </a:r>
            <a:r>
              <a:rPr lang="en-US" dirty="0"/>
              <a:t> , n );</a:t>
            </a:r>
          </a:p>
          <a:p>
            <a:pPr algn="l"/>
            <a:endParaRPr lang="en-US" sz="600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5334000" y="538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398" name="Line 142"/>
          <p:cNvSpPr>
            <a:spLocks noChangeShapeType="1"/>
          </p:cNvSpPr>
          <p:nvPr/>
        </p:nvSpPr>
        <p:spPr bwMode="auto">
          <a:xfrm>
            <a:off x="53721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-619365" y="-121393"/>
            <a:ext cx="5667375" cy="1143000"/>
          </a:xfrm>
          <a:noFill/>
          <a:ln/>
        </p:spPr>
        <p:txBody>
          <a:bodyPr/>
          <a:lstStyle/>
          <a:p>
            <a:r>
              <a:rPr lang="en-US" sz="2400" dirty="0"/>
              <a:t>Array-summer Trace-through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64465" name="Rectangle 209"/>
          <p:cNvSpPr>
            <a:spLocks noChangeArrowheads="1"/>
          </p:cNvSpPr>
          <p:nvPr/>
        </p:nvSpPr>
        <p:spPr bwMode="auto">
          <a:xfrm>
            <a:off x="6450585" y="6120983"/>
            <a:ext cx="2047875" cy="457200"/>
          </a:xfrm>
          <a:prstGeom prst="rect">
            <a:avLst/>
          </a:prstGeom>
          <a:solidFill>
            <a:srgbClr val="EFFFE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4" name="Group 44"/>
          <p:cNvGrpSpPr>
            <a:grpSpLocks/>
          </p:cNvGrpSpPr>
          <p:nvPr/>
        </p:nvGrpSpPr>
        <p:grpSpPr bwMode="auto">
          <a:xfrm>
            <a:off x="136735" y="4539355"/>
            <a:ext cx="4384507" cy="2247085"/>
            <a:chOff x="100" y="2730"/>
            <a:chExt cx="2526" cy="1545"/>
          </a:xfrm>
        </p:grpSpPr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508657" y="3191674"/>
            <a:ext cx="203920" cy="990882"/>
            <a:chOff x="5265515" y="2830838"/>
            <a:chExt cx="203920" cy="990882"/>
          </a:xfrm>
        </p:grpSpPr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5284704" y="3544721"/>
              <a:ext cx="1847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265515" y="2830838"/>
              <a:ext cx="189478" cy="650704"/>
              <a:chOff x="5202561" y="6031233"/>
              <a:chExt cx="189478" cy="650704"/>
            </a:xfrm>
          </p:grpSpPr>
          <p:sp>
            <p:nvSpPr>
              <p:cNvPr id="95" name="Rectangle 102"/>
              <p:cNvSpPr>
                <a:spLocks noChangeArrowheads="1"/>
              </p:cNvSpPr>
              <p:nvPr/>
            </p:nvSpPr>
            <p:spPr bwMode="auto">
              <a:xfrm>
                <a:off x="5207308" y="6031233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96" name="Rectangle 102"/>
              <p:cNvSpPr>
                <a:spLocks noChangeArrowheads="1"/>
              </p:cNvSpPr>
              <p:nvPr/>
            </p:nvSpPr>
            <p:spPr bwMode="auto">
              <a:xfrm>
                <a:off x="5202561" y="6312605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sp>
        <p:nvSpPr>
          <p:cNvPr id="97" name="Line 47"/>
          <p:cNvSpPr>
            <a:spLocks noChangeShapeType="1"/>
          </p:cNvSpPr>
          <p:nvPr/>
        </p:nvSpPr>
        <p:spPr bwMode="auto">
          <a:xfrm>
            <a:off x="-88232" y="4731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47"/>
          <p:cNvSpPr>
            <a:spLocks noChangeShapeType="1"/>
          </p:cNvSpPr>
          <p:nvPr/>
        </p:nvSpPr>
        <p:spPr bwMode="auto">
          <a:xfrm>
            <a:off x="184484" y="5213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184485" y="54698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1620211" y="5348455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8" name="Group 44"/>
          <p:cNvGrpSpPr>
            <a:grpSpLocks/>
          </p:cNvGrpSpPr>
          <p:nvPr/>
        </p:nvGrpSpPr>
        <p:grpSpPr bwMode="auto">
          <a:xfrm>
            <a:off x="136734" y="1816249"/>
            <a:ext cx="4384507" cy="2247085"/>
            <a:chOff x="100" y="2730"/>
            <a:chExt cx="2526" cy="1545"/>
          </a:xfrm>
        </p:grpSpPr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121" name="Line 142"/>
          <p:cNvSpPr>
            <a:spLocks noChangeShapeType="1"/>
          </p:cNvSpPr>
          <p:nvPr/>
        </p:nvSpPr>
        <p:spPr bwMode="auto">
          <a:xfrm>
            <a:off x="190500" y="58330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143"/>
          <p:cNvSpPr txBox="1">
            <a:spLocks noChangeArrowheads="1"/>
          </p:cNvSpPr>
          <p:nvPr/>
        </p:nvSpPr>
        <p:spPr bwMode="auto">
          <a:xfrm>
            <a:off x="3262938" y="534845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2613171" y="5353132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-80210" y="2052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47"/>
          <p:cNvSpPr>
            <a:spLocks noChangeShapeType="1"/>
          </p:cNvSpPr>
          <p:nvPr/>
        </p:nvSpPr>
        <p:spPr bwMode="auto">
          <a:xfrm>
            <a:off x="184484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47"/>
          <p:cNvSpPr>
            <a:spLocks noChangeShapeType="1"/>
          </p:cNvSpPr>
          <p:nvPr/>
        </p:nvSpPr>
        <p:spPr bwMode="auto">
          <a:xfrm>
            <a:off x="198521" y="275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5"/>
          <p:cNvSpPr/>
          <p:nvPr/>
        </p:nvSpPr>
        <p:spPr bwMode="auto">
          <a:xfrm>
            <a:off x="1620211" y="5674338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5" name="Text Box 104"/>
          <p:cNvSpPr txBox="1">
            <a:spLocks noChangeArrowheads="1"/>
          </p:cNvSpPr>
          <p:nvPr/>
        </p:nvSpPr>
        <p:spPr bwMode="auto">
          <a:xfrm>
            <a:off x="2724297" y="2325422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Line 142"/>
          <p:cNvSpPr>
            <a:spLocks noChangeShapeType="1"/>
          </p:cNvSpPr>
          <p:nvPr/>
        </p:nvSpPr>
        <p:spPr bwMode="auto">
          <a:xfrm>
            <a:off x="174458" y="6120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135"/>
          <p:cNvGrpSpPr>
            <a:grpSpLocks/>
          </p:cNvGrpSpPr>
          <p:nvPr/>
        </p:nvGrpSpPr>
        <p:grpSpPr bwMode="auto">
          <a:xfrm>
            <a:off x="2553642" y="5619583"/>
            <a:ext cx="930276" cy="369888"/>
            <a:chOff x="4297" y="2583"/>
            <a:chExt cx="586" cy="233"/>
          </a:xfrm>
        </p:grpSpPr>
        <p:sp>
          <p:nvSpPr>
            <p:cNvPr id="132" name="Rectangle 136"/>
            <p:cNvSpPr>
              <a:spLocks noChangeArrowheads="1"/>
            </p:cNvSpPr>
            <p:nvPr/>
          </p:nvSpPr>
          <p:spPr bwMode="auto">
            <a:xfrm>
              <a:off x="4297" y="2583"/>
              <a:ext cx="29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33" name="Rectangle 137"/>
            <p:cNvSpPr>
              <a:spLocks noChangeArrowheads="1"/>
            </p:cNvSpPr>
            <p:nvPr/>
          </p:nvSpPr>
          <p:spPr bwMode="auto">
            <a:xfrm>
              <a:off x="4589" y="2583"/>
              <a:ext cx="29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 smtClean="0"/>
                <a:t>42</a:t>
              </a:r>
              <a:endParaRPr lang="en-US" dirty="0"/>
            </a:p>
          </p:txBody>
        </p:sp>
      </p:grpSp>
      <p:sp>
        <p:nvSpPr>
          <p:cNvPr id="138" name="Text Box 143"/>
          <p:cNvSpPr txBox="1">
            <a:spLocks noChangeArrowheads="1"/>
          </p:cNvSpPr>
          <p:nvPr/>
        </p:nvSpPr>
        <p:spPr bwMode="auto">
          <a:xfrm>
            <a:off x="3694108" y="5661602"/>
            <a:ext cx="325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39" name="Line 47"/>
          <p:cNvSpPr>
            <a:spLocks noChangeShapeType="1"/>
          </p:cNvSpPr>
          <p:nvPr/>
        </p:nvSpPr>
        <p:spPr bwMode="auto">
          <a:xfrm>
            <a:off x="-88232" y="20523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>
            <a:off x="184484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>
            <a:off x="190500" y="275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174458" y="31277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44"/>
          <p:cNvGrpSpPr>
            <a:grpSpLocks/>
          </p:cNvGrpSpPr>
          <p:nvPr/>
        </p:nvGrpSpPr>
        <p:grpSpPr bwMode="auto">
          <a:xfrm>
            <a:off x="4656149" y="552673"/>
            <a:ext cx="4384507" cy="2247085"/>
            <a:chOff x="100" y="2730"/>
            <a:chExt cx="2526" cy="1545"/>
          </a:xfrm>
        </p:grpSpPr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146" name="Rectangle 145"/>
          <p:cNvSpPr/>
          <p:nvPr/>
        </p:nvSpPr>
        <p:spPr bwMode="auto">
          <a:xfrm>
            <a:off x="1645008" y="2642596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Text Box 143"/>
          <p:cNvSpPr txBox="1">
            <a:spLocks noChangeArrowheads="1"/>
          </p:cNvSpPr>
          <p:nvPr/>
        </p:nvSpPr>
        <p:spPr bwMode="auto">
          <a:xfrm>
            <a:off x="3287735" y="264259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48" name="Rectangle 121"/>
          <p:cNvSpPr>
            <a:spLocks noChangeArrowheads="1"/>
          </p:cNvSpPr>
          <p:nvPr/>
        </p:nvSpPr>
        <p:spPr bwMode="auto">
          <a:xfrm>
            <a:off x="2637968" y="2647273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9" name="Line 47"/>
          <p:cNvSpPr>
            <a:spLocks noChangeShapeType="1"/>
          </p:cNvSpPr>
          <p:nvPr/>
        </p:nvSpPr>
        <p:spPr bwMode="auto">
          <a:xfrm>
            <a:off x="4454300" y="7710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47"/>
          <p:cNvSpPr>
            <a:spLocks noChangeShapeType="1"/>
          </p:cNvSpPr>
          <p:nvPr/>
        </p:nvSpPr>
        <p:spPr bwMode="auto">
          <a:xfrm>
            <a:off x="4695061" y="12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47"/>
          <p:cNvSpPr>
            <a:spLocks noChangeShapeType="1"/>
          </p:cNvSpPr>
          <p:nvPr/>
        </p:nvSpPr>
        <p:spPr bwMode="auto">
          <a:xfrm>
            <a:off x="4701541" y="14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 bwMode="auto">
          <a:xfrm>
            <a:off x="1610757" y="2930063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217457" y="1020892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Line 47"/>
          <p:cNvSpPr>
            <a:spLocks noChangeShapeType="1"/>
          </p:cNvSpPr>
          <p:nvPr/>
        </p:nvSpPr>
        <p:spPr bwMode="auto">
          <a:xfrm>
            <a:off x="184186" y="34016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Text Box 143"/>
          <p:cNvSpPr txBox="1">
            <a:spLocks noChangeArrowheads="1"/>
          </p:cNvSpPr>
          <p:nvPr/>
        </p:nvSpPr>
        <p:spPr bwMode="auto">
          <a:xfrm>
            <a:off x="3549677" y="2925857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56" name="Rectangle 121"/>
          <p:cNvSpPr>
            <a:spLocks noChangeArrowheads="1"/>
          </p:cNvSpPr>
          <p:nvPr/>
        </p:nvSpPr>
        <p:spPr bwMode="auto">
          <a:xfrm>
            <a:off x="2899910" y="2930534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57" name="Line 47"/>
          <p:cNvSpPr>
            <a:spLocks noChangeShapeType="1"/>
          </p:cNvSpPr>
          <p:nvPr/>
        </p:nvSpPr>
        <p:spPr bwMode="auto">
          <a:xfrm>
            <a:off x="6065432" y="1244470"/>
            <a:ext cx="152400" cy="1846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47"/>
          <p:cNvSpPr>
            <a:spLocks noChangeShapeType="1"/>
          </p:cNvSpPr>
          <p:nvPr/>
        </p:nvSpPr>
        <p:spPr bwMode="auto">
          <a:xfrm>
            <a:off x="4454300" y="7710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47"/>
          <p:cNvSpPr>
            <a:spLocks noChangeShapeType="1"/>
          </p:cNvSpPr>
          <p:nvPr/>
        </p:nvSpPr>
        <p:spPr bwMode="auto">
          <a:xfrm>
            <a:off x="4691813" y="12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47"/>
          <p:cNvSpPr>
            <a:spLocks noChangeShapeType="1"/>
          </p:cNvSpPr>
          <p:nvPr/>
        </p:nvSpPr>
        <p:spPr bwMode="auto">
          <a:xfrm>
            <a:off x="4708021" y="14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60"/>
          <p:cNvSpPr/>
          <p:nvPr/>
        </p:nvSpPr>
        <p:spPr bwMode="auto">
          <a:xfrm>
            <a:off x="1704789" y="3208927"/>
            <a:ext cx="2749511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Text Box 104"/>
          <p:cNvSpPr txBox="1">
            <a:spLocks noChangeArrowheads="1"/>
          </p:cNvSpPr>
          <p:nvPr/>
        </p:nvSpPr>
        <p:spPr bwMode="auto">
          <a:xfrm>
            <a:off x="7214209" y="1017644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>
            <a:off x="6062184" y="1241222"/>
            <a:ext cx="152400" cy="1846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47"/>
          <p:cNvSpPr>
            <a:spLocks noChangeShapeType="1"/>
          </p:cNvSpPr>
          <p:nvPr/>
        </p:nvSpPr>
        <p:spPr bwMode="auto">
          <a:xfrm>
            <a:off x="169337" y="36577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65"/>
          <p:cNvSpPr/>
          <p:nvPr/>
        </p:nvSpPr>
        <p:spPr bwMode="auto">
          <a:xfrm>
            <a:off x="1263212" y="3536846"/>
            <a:ext cx="152379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1693388" y="6000643"/>
            <a:ext cx="2760912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Text Box 104"/>
          <p:cNvSpPr txBox="1">
            <a:spLocks noChangeArrowheads="1"/>
          </p:cNvSpPr>
          <p:nvPr/>
        </p:nvSpPr>
        <p:spPr bwMode="auto">
          <a:xfrm>
            <a:off x="1660410" y="3509343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9" name="Line 47"/>
          <p:cNvSpPr>
            <a:spLocks noChangeShapeType="1"/>
          </p:cNvSpPr>
          <p:nvPr/>
        </p:nvSpPr>
        <p:spPr bwMode="auto">
          <a:xfrm>
            <a:off x="178255" y="63870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69"/>
          <p:cNvSpPr/>
          <p:nvPr/>
        </p:nvSpPr>
        <p:spPr bwMode="auto">
          <a:xfrm>
            <a:off x="1219960" y="6231535"/>
            <a:ext cx="152379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Text Box 104"/>
          <p:cNvSpPr txBox="1">
            <a:spLocks noChangeArrowheads="1"/>
          </p:cNvSpPr>
          <p:nvPr/>
        </p:nvSpPr>
        <p:spPr bwMode="auto">
          <a:xfrm>
            <a:off x="1617158" y="6204032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4390" name="Group 134"/>
          <p:cNvGrpSpPr>
            <a:grpSpLocks/>
          </p:cNvGrpSpPr>
          <p:nvPr/>
        </p:nvGrpSpPr>
        <p:grpSpPr bwMode="auto">
          <a:xfrm>
            <a:off x="5932488" y="5646738"/>
            <a:ext cx="2079625" cy="757237"/>
            <a:chOff x="3875" y="2567"/>
            <a:chExt cx="1310" cy="477"/>
          </a:xfrm>
        </p:grpSpPr>
        <p:sp>
          <p:nvSpPr>
            <p:cNvPr id="864382" name="Rectangle 12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83" name="Rectangle 12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84" name="Rectangle 12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87" name="Rectangle 131"/>
            <p:cNvSpPr>
              <a:spLocks noChangeArrowheads="1"/>
            </p:cNvSpPr>
            <p:nvPr/>
          </p:nvSpPr>
          <p:spPr bwMode="auto">
            <a:xfrm>
              <a:off x="3875" y="256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6600CC"/>
                  </a:solidFill>
                </a:rPr>
                <a:t>nums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sp>
          <p:nvSpPr>
            <p:cNvPr id="864388" name="Rectangle 132"/>
            <p:cNvSpPr>
              <a:spLocks noChangeArrowheads="1"/>
            </p:cNvSpPr>
            <p:nvPr/>
          </p:nvSpPr>
          <p:spPr bwMode="auto">
            <a:xfrm>
              <a:off x="4401" y="281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89" name="Rectangle 133"/>
            <p:cNvSpPr>
              <a:spLocks noChangeArrowheads="1"/>
            </p:cNvSpPr>
            <p:nvPr/>
          </p:nvSpPr>
          <p:spPr bwMode="auto">
            <a:xfrm>
              <a:off x="4990" y="280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64391" name="Group 135"/>
          <p:cNvGrpSpPr>
            <a:grpSpLocks/>
          </p:cNvGrpSpPr>
          <p:nvPr/>
        </p:nvGrpSpPr>
        <p:grpSpPr bwMode="auto">
          <a:xfrm>
            <a:off x="6196013" y="5646738"/>
            <a:ext cx="1816100" cy="757237"/>
            <a:chOff x="4041" y="2567"/>
            <a:chExt cx="1144" cy="477"/>
          </a:xfrm>
        </p:grpSpPr>
        <p:sp>
          <p:nvSpPr>
            <p:cNvPr id="864392" name="Rectangle 13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93" name="Rectangle 13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864394" name="Rectangle 13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9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96" name="Rectangle 140"/>
            <p:cNvSpPr>
              <a:spLocks noChangeArrowheads="1"/>
            </p:cNvSpPr>
            <p:nvPr/>
          </p:nvSpPr>
          <p:spPr bwMode="auto">
            <a:xfrm>
              <a:off x="4379" y="2813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4397" name="Rectangle 141"/>
            <p:cNvSpPr>
              <a:spLocks noChangeArrowheads="1"/>
            </p:cNvSpPr>
            <p:nvPr/>
          </p:nvSpPr>
          <p:spPr bwMode="auto">
            <a:xfrm>
              <a:off x="4968" y="2801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64399" name="Text Box 143"/>
          <p:cNvSpPr txBox="1">
            <a:spLocks noChangeArrowheads="1"/>
          </p:cNvSpPr>
          <p:nvPr/>
        </p:nvSpPr>
        <p:spPr bwMode="auto">
          <a:xfrm>
            <a:off x="8048625" y="5794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58872 -0.224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11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8195 -0.231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7118 -0.5645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824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9879 -0.57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2875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12621 0.4844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2421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11927 -0.61389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069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12118 -0.6122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43628 -0.35023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6" y="-1752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0.40434 -0.35926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796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62188 0.27894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94" y="13935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40539 -0.3912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1956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37552 -0.39885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60903 0.31875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51" y="15926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023 L -0.00573 0.3537 " pathEditMode="relative" rAng="0" ptsTypes="AA">
                                      <p:cBhvr>
                                        <p:cTn id="394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7685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53316 -0.00648 " pathEditMode="relative" rAng="0" ptsTypes="AA">
                                      <p:cBhvr>
                                        <p:cTn id="44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-324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86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86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7" dur="2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8" dur="2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3" grpId="0" animBg="1"/>
      <p:bldP spid="864303" grpId="1" animBg="1"/>
      <p:bldP spid="864398" grpId="0" animBg="1"/>
      <p:bldP spid="864398" grpId="1" animBg="1"/>
      <p:bldP spid="86446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1" grpId="0" animBg="1"/>
      <p:bldP spid="101" grpId="1" animBg="1"/>
      <p:bldP spid="121" grpId="0" animBg="1"/>
      <p:bldP spid="121" grpId="1" animBg="1"/>
      <p:bldP spid="116" grpId="0"/>
      <p:bldP spid="116" grpId="1"/>
      <p:bldP spid="116" grpId="2"/>
      <p:bldP spid="117" grpId="0" animBg="1"/>
      <p:bldP spid="117" grpId="1" animBg="1"/>
      <p:bldP spid="117" grpId="2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6" grpId="0" animBg="1"/>
      <p:bldP spid="126" grpId="1" animBg="1"/>
      <p:bldP spid="125" grpId="0"/>
      <p:bldP spid="125" grpId="1"/>
      <p:bldP spid="125" grpId="2"/>
      <p:bldP spid="128" grpId="0" animBg="1"/>
      <p:bldP spid="128" grpId="1" animBg="1"/>
      <p:bldP spid="138" grpId="0"/>
      <p:bldP spid="138" grpId="1"/>
      <p:bldP spid="138" grpId="2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6" grpId="0" animBg="1"/>
      <p:bldP spid="146" grpId="1" animBg="1"/>
      <p:bldP spid="147" grpId="0"/>
      <p:bldP spid="147" grpId="1"/>
      <p:bldP spid="147" grpId="2"/>
      <p:bldP spid="148" grpId="0" animBg="1"/>
      <p:bldP spid="148" grpId="1" animBg="1"/>
      <p:bldP spid="148" grpId="2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/>
      <p:bldP spid="153" grpId="1"/>
      <p:bldP spid="153" grpId="2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/>
      <p:bldP spid="162" grpId="1"/>
      <p:bldP spid="162" grpId="2"/>
      <p:bldP spid="163" grpId="0" animBg="1"/>
      <p:bldP spid="163" grpId="1" animBg="1"/>
      <p:bldP spid="164" grpId="0" animBg="1"/>
      <p:bldP spid="164" grpId="1" animBg="1"/>
      <p:bldP spid="166" grpId="0" animBg="1"/>
      <p:bldP spid="166" grpId="1" animBg="1"/>
      <p:bldP spid="167" grpId="0" animBg="1"/>
      <p:bldP spid="167" grpId="1" animBg="1"/>
      <p:bldP spid="165" grpId="0"/>
      <p:bldP spid="165" grpId="1"/>
      <p:bldP spid="165" grpId="2"/>
      <p:bldP spid="169" grpId="0" animBg="1"/>
      <p:bldP spid="169" grpId="1" animBg="1"/>
      <p:bldP spid="170" grpId="0" animBg="1"/>
      <p:bldP spid="170" grpId="1" animBg="1"/>
      <p:bldP spid="171" grpId="0"/>
      <p:bldP spid="171" grpId="1"/>
      <p:bldP spid="864399" grpId="0"/>
      <p:bldP spid="86439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2BA9-B861-4ACE-A95A-CF256E11BBAC}" type="slidenum">
              <a:rPr lang="en-US"/>
              <a:pPr/>
              <a:t>41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Your Turn: </a:t>
            </a:r>
            <a:r>
              <a:rPr lang="en-US" sz="4000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88595" y="23595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#1: </a:t>
            </a:r>
            <a:r>
              <a:rPr lang="en-US" sz="2000" dirty="0">
                <a:solidFill>
                  <a:schemeClr val="tx1"/>
                </a:solidFill>
              </a:rPr>
              <a:t>Write the function header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26670" y="368350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  <a:r>
              <a:rPr lang="en-US" sz="2000">
                <a:solidFill>
                  <a:schemeClr val="tx1"/>
                </a:solidFill>
              </a:rPr>
              <a:t>Add your base case code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055245" y="43693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#4: </a:t>
            </a:r>
            <a:r>
              <a:rPr lang="en-US" sz="2000" dirty="0" smtClean="0">
                <a:solidFill>
                  <a:schemeClr val="tx1"/>
                </a:solidFill>
              </a:rPr>
              <a:t>Solve the problem using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88583" y="5172445"/>
            <a:ext cx="552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#5: </a:t>
            </a:r>
            <a:r>
              <a:rPr lang="en-US" sz="2000" dirty="0" smtClean="0">
                <a:solidFill>
                  <a:schemeClr val="tx1"/>
                </a:solidFill>
              </a:rPr>
              <a:t>Remove the magic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188595" y="30262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#2: </a:t>
            </a:r>
            <a:r>
              <a:rPr lang="en-US" sz="2000" dirty="0" smtClean="0">
                <a:solidFill>
                  <a:schemeClr val="tx1"/>
                </a:solidFill>
              </a:rPr>
              <a:t>Define your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188595" y="57123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#6: </a:t>
            </a:r>
            <a:r>
              <a:rPr lang="en-US" sz="2000">
                <a:solidFill>
                  <a:schemeClr val="tx1"/>
                </a:solidFill>
              </a:rPr>
              <a:t>Validate your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C5D7-E29D-42DF-854D-2DA49F087871}" type="slidenum">
              <a:rPr lang="en-US"/>
              <a:pPr/>
              <a:t>42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71779" name="Text Box 3"/>
          <p:cNvSpPr txBox="1">
            <a:spLocks noChangeArrowheads="1"/>
          </p:cNvSpPr>
          <p:nvPr/>
        </p:nvSpPr>
        <p:spPr bwMode="auto">
          <a:xfrm>
            <a:off x="266700" y="879470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600075" y="1558675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-194420" y="1914030"/>
            <a:ext cx="6005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</a:t>
            </a:r>
            <a:r>
              <a:rPr lang="en-US" dirty="0" smtClean="0">
                <a:solidFill>
                  <a:schemeClr val="accent2"/>
                </a:solidFill>
              </a:rPr>
              <a:t>Solve the problem using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your magic function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2" name="Text Box 6"/>
          <p:cNvSpPr txBox="1">
            <a:spLocks noChangeArrowheads="1"/>
          </p:cNvSpPr>
          <p:nvPr/>
        </p:nvSpPr>
        <p:spPr bwMode="auto">
          <a:xfrm>
            <a:off x="285750" y="2523635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257175" y="1223835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</a:t>
            </a:r>
            <a:r>
              <a:rPr lang="en-US" dirty="0" smtClean="0">
                <a:solidFill>
                  <a:schemeClr val="accent2"/>
                </a:solidFill>
              </a:rPr>
              <a:t>Define your magic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4" name="Text Box 8"/>
          <p:cNvSpPr txBox="1">
            <a:spLocks noChangeArrowheads="1"/>
          </p:cNvSpPr>
          <p:nvPr/>
        </p:nvSpPr>
        <p:spPr bwMode="auto">
          <a:xfrm>
            <a:off x="0" y="284675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71785" name="Text Box 9"/>
          <p:cNvSpPr txBox="1">
            <a:spLocks noChangeArrowheads="1"/>
          </p:cNvSpPr>
          <p:nvPr/>
        </p:nvSpPr>
        <p:spPr bwMode="auto">
          <a:xfrm>
            <a:off x="146050" y="3368675"/>
            <a:ext cx="4559300" cy="346207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00" dirty="0"/>
              <a:t/>
            </a:r>
            <a:br>
              <a:rPr lang="en-US" sz="100" dirty="0"/>
            </a:br>
            <a:r>
              <a:rPr lang="en-US" dirty="0"/>
              <a:t>}</a:t>
            </a:r>
          </a:p>
        </p:txBody>
      </p:sp>
      <p:sp>
        <p:nvSpPr>
          <p:cNvPr id="971786" name="Rectangle 10"/>
          <p:cNvSpPr>
            <a:spLocks noChangeArrowheads="1"/>
          </p:cNvSpPr>
          <p:nvPr/>
        </p:nvSpPr>
        <p:spPr bwMode="auto">
          <a:xfrm>
            <a:off x="434139" y="4777410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(size == 0)    </a:t>
            </a:r>
            <a:br>
              <a:rPr lang="en-US" dirty="0"/>
            </a:br>
            <a:r>
              <a:rPr lang="en-US" dirty="0"/>
              <a:t>     return;</a:t>
            </a:r>
          </a:p>
        </p:txBody>
      </p:sp>
      <p:sp>
        <p:nvSpPr>
          <p:cNvPr id="971788" name="Text Box 12"/>
          <p:cNvSpPr txBox="1">
            <a:spLocks noChangeArrowheads="1"/>
          </p:cNvSpPr>
          <p:nvPr/>
        </p:nvSpPr>
        <p:spPr bwMode="auto">
          <a:xfrm>
            <a:off x="4899025" y="3990975"/>
            <a:ext cx="4206875" cy="284693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2, 4};</a:t>
            </a:r>
            <a:br>
              <a:rPr lang="en-US" dirty="0"/>
            </a:br>
            <a:endParaRPr lang="en-US" sz="800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71790" name="Rectangle 14"/>
          <p:cNvSpPr>
            <a:spLocks noChangeArrowheads="1"/>
          </p:cNvSpPr>
          <p:nvPr/>
        </p:nvSpPr>
        <p:spPr bwMode="auto">
          <a:xfrm>
            <a:off x="412261" y="542398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971792" name="Rectangle 16"/>
          <p:cNvSpPr>
            <a:spLocks noChangeArrowheads="1"/>
          </p:cNvSpPr>
          <p:nvPr/>
        </p:nvSpPr>
        <p:spPr bwMode="auto">
          <a:xfrm>
            <a:off x="5092700" y="5478330"/>
            <a:ext cx="39853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// show how to use your magic </a:t>
            </a:r>
            <a:r>
              <a:rPr lang="en-US" dirty="0" err="1" smtClean="0">
                <a:solidFill>
                  <a:srgbClr val="6600CC"/>
                </a:solidFill>
              </a:rPr>
              <a:t>func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// to print the </a:t>
            </a:r>
            <a:r>
              <a:rPr lang="en-US" dirty="0" smtClean="0">
                <a:solidFill>
                  <a:srgbClr val="FF0000"/>
                </a:solidFill>
              </a:rPr>
              <a:t>last n-1 </a:t>
            </a:r>
            <a:r>
              <a:rPr lang="en-US" dirty="0" err="1" smtClean="0">
                <a:solidFill>
                  <a:srgbClr val="6600CC"/>
                </a:solidFill>
              </a:rPr>
              <a:t>elems</a:t>
            </a:r>
            <a:endParaRPr lang="en-US" dirty="0" smtClean="0">
              <a:solidFill>
                <a:srgbClr val="6600CC"/>
              </a:solidFill>
            </a:endParaRPr>
          </a:p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71793" name="Rectangle 17"/>
          <p:cNvSpPr>
            <a:spLocks noChangeArrowheads="1"/>
          </p:cNvSpPr>
          <p:nvPr/>
        </p:nvSpPr>
        <p:spPr bwMode="auto">
          <a:xfrm>
            <a:off x="980551" y="5854610"/>
            <a:ext cx="2948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71796" name="Text Box 20"/>
          <p:cNvSpPr txBox="1">
            <a:spLocks noChangeArrowheads="1"/>
          </p:cNvSpPr>
          <p:nvPr/>
        </p:nvSpPr>
        <p:spPr bwMode="auto">
          <a:xfrm>
            <a:off x="5856288" y="1085850"/>
            <a:ext cx="291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65170" y="3415084"/>
            <a:ext cx="4251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// just assume it works (like magic)!</a:t>
            </a:r>
          </a:p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s) {…}</a:t>
            </a:r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47135" y="5857000"/>
            <a:ext cx="3481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71795" name="Rectangle 19"/>
          <p:cNvSpPr>
            <a:spLocks noChangeArrowheads="1"/>
          </p:cNvSpPr>
          <p:nvPr/>
        </p:nvSpPr>
        <p:spPr bwMode="auto">
          <a:xfrm>
            <a:off x="188913" y="3415084"/>
            <a:ext cx="4487862" cy="3327548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130273" y="5478330"/>
            <a:ext cx="2948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 flipH="1">
            <a:off x="4275918" y="5241940"/>
            <a:ext cx="4657065" cy="1225340"/>
          </a:xfrm>
          <a:prstGeom prst="wedgeRoundRectCallout">
            <a:avLst>
              <a:gd name="adj1" fmla="val 65965"/>
              <a:gd name="adj2" fmla="val 1575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Then we’ll ask our magic function to print the </a:t>
            </a:r>
            <a:r>
              <a:rPr lang="en-US" sz="2000" dirty="0" smtClean="0">
                <a:solidFill>
                  <a:srgbClr val="FF0000"/>
                </a:solidFill>
              </a:rPr>
              <a:t>remaining n-1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the array for us.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AutoShape 46"/>
          <p:cNvSpPr>
            <a:spLocks noChangeArrowheads="1"/>
          </p:cNvSpPr>
          <p:nvPr/>
        </p:nvSpPr>
        <p:spPr bwMode="auto">
          <a:xfrm flipH="1">
            <a:off x="3373904" y="4174530"/>
            <a:ext cx="4242745" cy="894641"/>
          </a:xfrm>
          <a:prstGeom prst="wedgeRoundRectCallout">
            <a:avLst>
              <a:gd name="adj1" fmla="val 78635"/>
              <a:gd name="adj2" fmla="val 10531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First, we’ll print out the </a:t>
            </a:r>
            <a:r>
              <a:rPr lang="en-US" sz="2000" dirty="0" err="1" smtClean="0">
                <a:solidFill>
                  <a:srgbClr val="FF0000"/>
                </a:solidFill>
              </a:rPr>
              <a:t>zeroth</a:t>
            </a:r>
            <a:r>
              <a:rPr lang="en-US" sz="2000" dirty="0" smtClean="0">
                <a:solidFill>
                  <a:srgbClr val="FF0000"/>
                </a:solidFill>
              </a:rPr>
              <a:t> element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the array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ourself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973132" y="4061415"/>
            <a:ext cx="4104953" cy="2681217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06944 0.003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71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/>
      <p:bldP spid="971780" grpId="0"/>
      <p:bldP spid="971781" grpId="0"/>
      <p:bldP spid="971782" grpId="0"/>
      <p:bldP spid="971783" grpId="0"/>
      <p:bldP spid="971784" grpId="0"/>
      <p:bldP spid="971785" grpId="0" animBg="1"/>
      <p:bldP spid="971786" grpId="0"/>
      <p:bldP spid="971788" grpId="0" animBg="1"/>
      <p:bldP spid="971790" grpId="0"/>
      <p:bldP spid="971792" grpId="0"/>
      <p:bldP spid="971792" grpId="1"/>
      <p:bldP spid="971793" grpId="0"/>
      <p:bldP spid="971793" grpId="1"/>
      <p:bldP spid="19" grpId="0"/>
      <p:bldP spid="19" grpId="1"/>
      <p:bldP spid="20" grpId="0"/>
      <p:bldP spid="20" grpId="1"/>
      <p:bldP spid="971795" grpId="0" animBg="1"/>
      <p:bldP spid="23" grpId="0"/>
      <p:bldP spid="21" grpId="0" animBg="1"/>
      <p:bldP spid="21" grpId="1" animBg="1"/>
      <p:bldP spid="22" grpId="0" animBg="1"/>
      <p:bldP spid="22" grpId="1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F24-B2D0-4A89-A75C-FBF37BD1F58D}" type="slidenum">
              <a:rPr lang="en-US"/>
              <a:pPr/>
              <a:t>43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#2</a:t>
            </a: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Update your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so it prints out the items from bottom-to-top.</a:t>
            </a:r>
          </a:p>
        </p:txBody>
      </p:sp>
      <p:sp>
        <p:nvSpPr>
          <p:cNvPr id="920580" name="Text Box 4"/>
          <p:cNvSpPr txBox="1">
            <a:spLocks noChangeArrowheads="1"/>
          </p:cNvSpPr>
          <p:nvPr/>
        </p:nvSpPr>
        <p:spPr bwMode="auto">
          <a:xfrm>
            <a:off x="323850" y="2317750"/>
            <a:ext cx="8575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HINT: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swap just two lines in your previous function!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6050" y="3368675"/>
            <a:ext cx="4559300" cy="346207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00" dirty="0"/>
              <a:t/>
            </a:r>
            <a:br>
              <a:rPr lang="en-US" sz="100" dirty="0"/>
            </a:br>
            <a:r>
              <a:rPr lang="en-US" dirty="0"/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4139" y="4777410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(size == 0)    </a:t>
            </a:r>
            <a:br>
              <a:rPr lang="en-US" dirty="0"/>
            </a:br>
            <a:r>
              <a:rPr lang="en-US" dirty="0"/>
              <a:t>     return;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67623" y="5854610"/>
            <a:ext cx="2948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12261" y="5423980"/>
            <a:ext cx="41518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auto">
          <a:xfrm flipH="1">
            <a:off x="4149518" y="4334933"/>
            <a:ext cx="4657065" cy="1160741"/>
          </a:xfrm>
          <a:prstGeom prst="wedgeRoundRectCallout">
            <a:avLst>
              <a:gd name="adj1" fmla="val 76058"/>
              <a:gd name="adj2" fmla="val 4713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First we’ll use recursion to print out the </a:t>
            </a:r>
            <a:r>
              <a:rPr lang="en-US" sz="2000" dirty="0" smtClean="0">
                <a:solidFill>
                  <a:srgbClr val="FF0000"/>
                </a:solidFill>
              </a:rPr>
              <a:t>last n-1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the array in reverse order.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AutoShape 46"/>
          <p:cNvSpPr>
            <a:spLocks noChangeArrowheads="1"/>
          </p:cNvSpPr>
          <p:nvPr/>
        </p:nvSpPr>
        <p:spPr bwMode="auto">
          <a:xfrm flipH="1">
            <a:off x="4493412" y="5776621"/>
            <a:ext cx="4242745" cy="894641"/>
          </a:xfrm>
          <a:prstGeom prst="wedgeRoundRectCallout">
            <a:avLst>
              <a:gd name="adj1" fmla="val 104014"/>
              <a:gd name="adj2" fmla="val -2077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Then, we’ll print out the </a:t>
            </a:r>
            <a:r>
              <a:rPr lang="en-US" sz="2000" dirty="0" smtClean="0">
                <a:solidFill>
                  <a:srgbClr val="FF0000"/>
                </a:solidFill>
              </a:rPr>
              <a:t>first element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the array afterward.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88913" y="3415084"/>
            <a:ext cx="4487862" cy="3327548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87 -0.063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885E-6 L 1.38889E-6 0.06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0" grpId="0"/>
      <p:bldP spid="8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BF81-9AC1-40A0-878E-309B13C98A58}" type="slidenum">
              <a:rPr lang="en-US"/>
              <a:pPr/>
              <a:t>44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262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262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3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2263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3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263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264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64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264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264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264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264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4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264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4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4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5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5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5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265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265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5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6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266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6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6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6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266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6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6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7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267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92267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267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7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267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8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8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8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268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8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8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8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268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92269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92269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269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269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69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269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269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0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0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270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270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1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1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1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271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92271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92271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22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22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922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9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922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9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2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/>
      <p:bldP spid="922632" grpId="1" animBg="1"/>
      <p:bldP spid="922633" grpId="0" animBg="1"/>
      <p:bldP spid="922633" grpId="1" animBg="1"/>
      <p:bldP spid="922644" grpId="0"/>
      <p:bldP spid="922645" grpId="0" animBg="1"/>
      <p:bldP spid="922652" grpId="0"/>
      <p:bldP spid="922652" grpId="1"/>
      <p:bldP spid="922653" grpId="0"/>
      <p:bldP spid="922653" grpId="1"/>
      <p:bldP spid="922654" grpId="0" animBg="1"/>
      <p:bldP spid="922654" grpId="1" animBg="1"/>
      <p:bldP spid="922655" grpId="0" animBg="1"/>
      <p:bldP spid="922656" grpId="0" animBg="1"/>
      <p:bldP spid="922656" grpId="1" animBg="1"/>
      <p:bldP spid="922657" grpId="0" animBg="1"/>
      <p:bldP spid="922657" grpId="1" animBg="1"/>
      <p:bldP spid="922658" grpId="0" animBg="1"/>
      <p:bldP spid="922659" grpId="0" animBg="1"/>
      <p:bldP spid="922670" grpId="0"/>
      <p:bldP spid="922671" grpId="0"/>
      <p:bldP spid="922671" grpId="1"/>
      <p:bldP spid="922671" grpId="2"/>
      <p:bldP spid="922672" grpId="0"/>
      <p:bldP spid="922672" grpId="1"/>
      <p:bldP spid="922673" grpId="0" animBg="1"/>
      <p:bldP spid="922673" grpId="1" animBg="1"/>
      <p:bldP spid="922674" grpId="0" animBg="1"/>
      <p:bldP spid="922674" grpId="1" animBg="1"/>
      <p:bldP spid="922675" grpId="0" animBg="1"/>
      <p:bldP spid="922675" grpId="1" animBg="1"/>
      <p:bldP spid="922676" grpId="0" animBg="1"/>
      <p:bldP spid="922677" grpId="0" animBg="1"/>
      <p:bldP spid="922688" grpId="0"/>
      <p:bldP spid="922689" grpId="0"/>
      <p:bldP spid="922689" grpId="1"/>
      <p:bldP spid="922689" grpId="2"/>
      <p:bldP spid="922690" grpId="0"/>
      <p:bldP spid="922690" grpId="1"/>
      <p:bldP spid="922691" grpId="0" animBg="1"/>
      <p:bldP spid="922691" grpId="1" animBg="1"/>
      <p:bldP spid="922692" grpId="0" animBg="1"/>
      <p:bldP spid="922692" grpId="1" animBg="1"/>
      <p:bldP spid="922693" grpId="0" animBg="1"/>
      <p:bldP spid="922694" grpId="0"/>
      <p:bldP spid="922694" grpId="1"/>
      <p:bldP spid="922713" grpId="0" animBg="1"/>
      <p:bldP spid="922713" grpId="1" animBg="1"/>
      <p:bldP spid="922714" grpId="0" animBg="1"/>
      <p:bldP spid="922714" grpId="1" animBg="1"/>
      <p:bldP spid="922715" grpId="0" animBg="1"/>
      <p:bldP spid="92271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E8C3-0216-41CE-B1D3-59D988D510EA}" type="slidenum">
              <a:rPr lang="en-US"/>
              <a:pPr/>
              <a:t>45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467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467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468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8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468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468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468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68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469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469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469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469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9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69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9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470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470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0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0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0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470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92470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92471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9247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1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92471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1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2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2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3</a:t>
                </a:r>
              </a:p>
            </p:txBody>
          </p:sp>
          <p:sp>
            <p:nvSpPr>
              <p:cNvPr id="92472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92472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2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9247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2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92472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472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924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3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92473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92473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3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9247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4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4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4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92474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4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92474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92475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5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475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92475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475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475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475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92475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5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475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476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6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6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92476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2476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6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92476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92476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7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7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7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7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92477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7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92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2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50" grpId="0" animBg="1"/>
      <p:bldP spid="924750" grpId="1" animBg="1"/>
      <p:bldP spid="924751" grpId="0" animBg="1"/>
      <p:bldP spid="924751" grpId="1" animBg="1"/>
      <p:bldP spid="924762" grpId="0"/>
      <p:bldP spid="924762" grpId="1"/>
      <p:bldP spid="924762" grpId="2"/>
      <p:bldP spid="924763" grpId="0"/>
      <p:bldP spid="924763" grpId="1"/>
      <p:bldP spid="924763" grpId="2"/>
      <p:bldP spid="924764" grpId="0" animBg="1"/>
      <p:bldP spid="924764" grpId="1" animBg="1"/>
      <p:bldP spid="924765" grpId="0"/>
      <p:bldP spid="924765" grpId="1"/>
      <p:bldP spid="924773" grpId="0" animBg="1"/>
      <p:bldP spid="924773" grpId="1" animBg="1"/>
      <p:bldP spid="924774" grpId="0" animBg="1"/>
      <p:bldP spid="924774" grpId="1" animBg="1"/>
      <p:bldP spid="924775" grpId="0" animBg="1"/>
      <p:bldP spid="92477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3C-483B-4E6B-A464-089023653274}" type="slidenum">
              <a:rPr lang="en-US"/>
              <a:pPr/>
              <a:t>46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672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672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2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672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672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673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3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673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673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673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673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74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674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4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4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4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4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4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74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12" name="Text Box 92"/>
          <p:cNvSpPr txBox="1">
            <a:spLocks noChangeArrowheads="1"/>
          </p:cNvSpPr>
          <p:nvPr/>
        </p:nvSpPr>
        <p:spPr bwMode="auto">
          <a:xfrm>
            <a:off x="5219700" y="51133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5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5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5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675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5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5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5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675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5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5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6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6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6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6810" name="Text Box 90"/>
          <p:cNvSpPr txBox="1">
            <a:spLocks noChangeArrowheads="1"/>
          </p:cNvSpPr>
          <p:nvPr/>
        </p:nvSpPr>
        <p:spPr bwMode="auto">
          <a:xfrm>
            <a:off x="5229225" y="3027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676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6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6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676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6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6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6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677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7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7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7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677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92678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92678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678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678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679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679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9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79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9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679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679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80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80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80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80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  <p:sp>
        <p:nvSpPr>
          <p:cNvPr id="926809" name="Text Box 89"/>
          <p:cNvSpPr txBox="1">
            <a:spLocks noChangeArrowheads="1"/>
          </p:cNvSpPr>
          <p:nvPr/>
        </p:nvSpPr>
        <p:spPr bwMode="auto">
          <a:xfrm>
            <a:off x="5448300" y="922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6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26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6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26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26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6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6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26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2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26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26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6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26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39" grpId="0" animBg="1"/>
      <p:bldP spid="926746" grpId="0"/>
      <p:bldP spid="926747" grpId="0"/>
      <p:bldP spid="926748" grpId="0" animBg="1"/>
      <p:bldP spid="926749" grpId="0" animBg="1"/>
      <p:bldP spid="926812" grpId="0"/>
      <p:bldP spid="926750" grpId="0"/>
      <p:bldP spid="926751" grpId="0" animBg="1"/>
      <p:bldP spid="926751" grpId="1" animBg="1"/>
      <p:bldP spid="926762" grpId="0"/>
      <p:bldP spid="926810" grpId="0"/>
      <p:bldP spid="926763" grpId="0" animBg="1"/>
      <p:bldP spid="926764" grpId="0" animBg="1"/>
      <p:bldP spid="926764" grpId="1" animBg="1"/>
      <p:bldP spid="926775" grpId="0"/>
      <p:bldP spid="926776" grpId="0" animBg="1"/>
      <p:bldP spid="926776" grpId="1" animBg="1"/>
      <p:bldP spid="926777" grpId="0" animBg="1"/>
      <p:bldP spid="926777" grpId="1" animBg="1"/>
      <p:bldP spid="926778" grpId="0" animBg="1"/>
      <p:bldP spid="926778" grpId="1" animBg="1"/>
      <p:bldP spid="926779" grpId="0" animBg="1"/>
      <p:bldP spid="926779" grpId="1" animBg="1"/>
      <p:bldP spid="926780" grpId="0"/>
      <p:bldP spid="926780" grpId="1"/>
      <p:bldP spid="926781" grpId="0" animBg="1"/>
      <p:bldP spid="926781" grpId="1" animBg="1"/>
      <p:bldP spid="926782" grpId="0" animBg="1"/>
      <p:bldP spid="926782" grpId="1" animBg="1"/>
      <p:bldP spid="926783" grpId="0" animBg="1"/>
      <p:bldP spid="926783" grpId="1" animBg="1"/>
      <p:bldP spid="926784" grpId="0"/>
      <p:bldP spid="926784" grpId="1"/>
      <p:bldP spid="926785" grpId="0" animBg="1"/>
      <p:bldP spid="926785" grpId="1" animBg="1"/>
      <p:bldP spid="926786" grpId="0" animBg="1"/>
      <p:bldP spid="926806" grpId="0" animBg="1"/>
      <p:bldP spid="926806" grpId="1" animBg="1"/>
      <p:bldP spid="926807" grpId="0"/>
      <p:bldP spid="926807" grpId="1"/>
      <p:bldP spid="92680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0EA-93B5-4627-80D1-9A6DDD0907B1}" type="slidenum">
              <a:rPr lang="en-US"/>
              <a:pPr/>
              <a:t>47</a:t>
            </a:fld>
            <a:endParaRPr 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156631"/>
            <a:ext cx="8562975" cy="1143000"/>
          </a:xfrm>
        </p:spPr>
        <p:txBody>
          <a:bodyPr/>
          <a:lstStyle/>
          <a:p>
            <a:r>
              <a:rPr lang="en-US" sz="3400"/>
              <a:t>Example #3: Recursion on a Linked List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325967" y="957798"/>
            <a:ext cx="6548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When we process a </a:t>
            </a:r>
            <a:r>
              <a:rPr lang="en-US" sz="2000" dirty="0">
                <a:solidFill>
                  <a:srgbClr val="6600CC"/>
                </a:solidFill>
              </a:rPr>
              <a:t>linked list</a:t>
            </a:r>
            <a:r>
              <a:rPr lang="en-US" sz="2000" dirty="0"/>
              <a:t> using recursion, it’s very much like processing an </a:t>
            </a:r>
            <a:r>
              <a:rPr lang="en-US" sz="2000" dirty="0" smtClean="0">
                <a:solidFill>
                  <a:srgbClr val="6600CC"/>
                </a:solidFill>
              </a:rPr>
              <a:t>array using strategy #2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862279" name="Group 71"/>
          <p:cNvGrpSpPr>
            <a:grpSpLocks/>
          </p:cNvGrpSpPr>
          <p:nvPr/>
        </p:nvGrpSpPr>
        <p:grpSpPr bwMode="auto">
          <a:xfrm>
            <a:off x="6745283" y="1304925"/>
            <a:ext cx="2501900" cy="5191125"/>
            <a:chOff x="3429" y="870"/>
            <a:chExt cx="1576" cy="3270"/>
          </a:xfrm>
        </p:grpSpPr>
        <p:sp>
          <p:nvSpPr>
            <p:cNvPr id="862223" name="Text Box 15"/>
            <p:cNvSpPr txBox="1">
              <a:spLocks noChangeArrowheads="1"/>
            </p:cNvSpPr>
            <p:nvPr/>
          </p:nvSpPr>
          <p:spPr bwMode="auto">
            <a:xfrm>
              <a:off x="4317" y="2256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…</a:t>
              </a:r>
            </a:p>
          </p:txBody>
        </p:sp>
        <p:sp>
          <p:nvSpPr>
            <p:cNvPr id="862224" name="Rectangle 16"/>
            <p:cNvSpPr>
              <a:spLocks noChangeArrowheads="1"/>
            </p:cNvSpPr>
            <p:nvPr/>
          </p:nvSpPr>
          <p:spPr bwMode="auto">
            <a:xfrm>
              <a:off x="4214" y="170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5" name="Rectangle 17"/>
            <p:cNvSpPr>
              <a:spLocks noChangeArrowheads="1"/>
            </p:cNvSpPr>
            <p:nvPr/>
          </p:nvSpPr>
          <p:spPr bwMode="auto">
            <a:xfrm>
              <a:off x="4214" y="189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7" name="Rectangle 19"/>
            <p:cNvSpPr>
              <a:spLocks noChangeArrowheads="1"/>
            </p:cNvSpPr>
            <p:nvPr/>
          </p:nvSpPr>
          <p:spPr bwMode="auto">
            <a:xfrm>
              <a:off x="4212" y="209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8" name="Rectangle 20"/>
            <p:cNvSpPr>
              <a:spLocks noChangeArrowheads="1"/>
            </p:cNvSpPr>
            <p:nvPr/>
          </p:nvSpPr>
          <p:spPr bwMode="auto">
            <a:xfrm>
              <a:off x="4223" y="259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9" name="Rectangle 21"/>
            <p:cNvSpPr>
              <a:spLocks noChangeArrowheads="1"/>
            </p:cNvSpPr>
            <p:nvPr/>
          </p:nvSpPr>
          <p:spPr bwMode="auto">
            <a:xfrm>
              <a:off x="4223" y="278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1" name="Rectangle 23"/>
            <p:cNvSpPr>
              <a:spLocks noChangeArrowheads="1"/>
            </p:cNvSpPr>
            <p:nvPr/>
          </p:nvSpPr>
          <p:spPr bwMode="auto">
            <a:xfrm>
              <a:off x="4221" y="298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2" name="Rectangle 24"/>
            <p:cNvSpPr>
              <a:spLocks noChangeArrowheads="1"/>
            </p:cNvSpPr>
            <p:nvPr/>
          </p:nvSpPr>
          <p:spPr bwMode="auto">
            <a:xfrm>
              <a:off x="4223" y="346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3" name="Rectangle 25"/>
            <p:cNvSpPr>
              <a:spLocks noChangeArrowheads="1"/>
            </p:cNvSpPr>
            <p:nvPr/>
          </p:nvSpPr>
          <p:spPr bwMode="auto">
            <a:xfrm>
              <a:off x="4223" y="3653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5" name="Rectangle 27"/>
            <p:cNvSpPr>
              <a:spLocks noChangeArrowheads="1"/>
            </p:cNvSpPr>
            <p:nvPr/>
          </p:nvSpPr>
          <p:spPr bwMode="auto">
            <a:xfrm>
              <a:off x="4221" y="384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6" name="Rectangle 28"/>
            <p:cNvSpPr>
              <a:spLocks noChangeArrowheads="1"/>
            </p:cNvSpPr>
            <p:nvPr/>
          </p:nvSpPr>
          <p:spPr bwMode="auto">
            <a:xfrm>
              <a:off x="4223" y="90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2240" name="Group 32"/>
            <p:cNvGrpSpPr>
              <a:grpSpLocks/>
            </p:cNvGrpSpPr>
            <p:nvPr/>
          </p:nvGrpSpPr>
          <p:grpSpPr bwMode="auto">
            <a:xfrm>
              <a:off x="3429" y="885"/>
              <a:ext cx="1576" cy="250"/>
              <a:chOff x="3477" y="885"/>
              <a:chExt cx="1576" cy="250"/>
            </a:xfrm>
          </p:grpSpPr>
          <p:sp>
            <p:nvSpPr>
              <p:cNvPr id="862241" name="Text Box 33"/>
              <p:cNvSpPr txBox="1">
                <a:spLocks noChangeArrowheads="1"/>
              </p:cNvSpPr>
              <p:nvPr/>
            </p:nvSpPr>
            <p:spPr bwMode="auto">
              <a:xfrm>
                <a:off x="3477" y="885"/>
                <a:ext cx="1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                  </a:t>
                </a:r>
              </a:p>
            </p:txBody>
          </p:sp>
          <p:sp>
            <p:nvSpPr>
              <p:cNvPr id="862242" name="Rectangle 3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2243" name="Group 35"/>
            <p:cNvGrpSpPr>
              <a:grpSpLocks/>
            </p:cNvGrpSpPr>
            <p:nvPr/>
          </p:nvGrpSpPr>
          <p:grpSpPr bwMode="auto">
            <a:xfrm>
              <a:off x="4215" y="3417"/>
              <a:ext cx="540" cy="717"/>
              <a:chOff x="4263" y="2562"/>
              <a:chExt cx="540" cy="717"/>
            </a:xfrm>
          </p:grpSpPr>
          <p:sp>
            <p:nvSpPr>
              <p:cNvPr id="862244" name="Rectangle 36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5" name="Text Box 37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val</a:t>
                </a:r>
              </a:p>
            </p:txBody>
          </p:sp>
          <p:sp>
            <p:nvSpPr>
              <p:cNvPr id="862246" name="Rectangle 38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7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862248" name="Rectangle 40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2249" name="Text Box 41"/>
            <p:cNvSpPr txBox="1">
              <a:spLocks noChangeArrowheads="1"/>
            </p:cNvSpPr>
            <p:nvPr/>
          </p:nvSpPr>
          <p:spPr bwMode="auto">
            <a:xfrm>
              <a:off x="4222" y="87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862250" name="Text Box 42"/>
            <p:cNvSpPr txBox="1">
              <a:spLocks noChangeArrowheads="1"/>
            </p:cNvSpPr>
            <p:nvPr/>
          </p:nvSpPr>
          <p:spPr bwMode="auto">
            <a:xfrm>
              <a:off x="4164" y="360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  39</a:t>
              </a:r>
            </a:p>
          </p:txBody>
        </p:sp>
        <p:grpSp>
          <p:nvGrpSpPr>
            <p:cNvPr id="862251" name="Group 43"/>
            <p:cNvGrpSpPr>
              <a:grpSpLocks/>
            </p:cNvGrpSpPr>
            <p:nvPr/>
          </p:nvGrpSpPr>
          <p:grpSpPr bwMode="auto">
            <a:xfrm>
              <a:off x="4213" y="2565"/>
              <a:ext cx="540" cy="750"/>
              <a:chOff x="3648" y="2595"/>
              <a:chExt cx="540" cy="750"/>
            </a:xfrm>
          </p:grpSpPr>
          <p:grpSp>
            <p:nvGrpSpPr>
              <p:cNvPr id="862252" name="Group 44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3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val</a:t>
                  </a:r>
                </a:p>
              </p:txBody>
            </p:sp>
            <p:sp>
              <p:nvSpPr>
                <p:cNvPr id="862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58" name="Text Box 50"/>
              <p:cNvSpPr txBox="1">
                <a:spLocks noChangeArrowheads="1"/>
              </p:cNvSpPr>
              <p:nvPr/>
            </p:nvSpPr>
            <p:spPr bwMode="auto">
              <a:xfrm>
                <a:off x="3657" y="276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18</a:t>
                </a:r>
              </a:p>
            </p:txBody>
          </p:sp>
          <p:sp>
            <p:nvSpPr>
              <p:cNvPr id="862259" name="Text Box 51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1400</a:t>
                </a:r>
              </a:p>
            </p:txBody>
          </p:sp>
        </p:grpSp>
        <p:grpSp>
          <p:nvGrpSpPr>
            <p:cNvPr id="862260" name="Group 52"/>
            <p:cNvGrpSpPr>
              <a:grpSpLocks/>
            </p:cNvGrpSpPr>
            <p:nvPr/>
          </p:nvGrpSpPr>
          <p:grpSpPr bwMode="auto">
            <a:xfrm flipH="1">
              <a:off x="4191" y="2251"/>
              <a:ext cx="44" cy="353"/>
              <a:chOff x="4772" y="1008"/>
              <a:chExt cx="116" cy="1844"/>
            </a:xfrm>
          </p:grpSpPr>
          <p:cxnSp>
            <p:nvCxnSpPr>
              <p:cNvPr id="862261" name="AutoShape 53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62" name="Text Box 54"/>
              <p:cNvSpPr txBox="1">
                <a:spLocks noChangeArrowheads="1"/>
              </p:cNvSpPr>
              <p:nvPr/>
            </p:nvSpPr>
            <p:spPr bwMode="auto">
              <a:xfrm>
                <a:off x="4772" y="1290"/>
                <a:ext cx="116" cy="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63" name="Group 55"/>
            <p:cNvGrpSpPr>
              <a:grpSpLocks/>
            </p:cNvGrpSpPr>
            <p:nvPr/>
          </p:nvGrpSpPr>
          <p:grpSpPr bwMode="auto">
            <a:xfrm>
              <a:off x="4092" y="1662"/>
              <a:ext cx="651" cy="750"/>
              <a:chOff x="3537" y="2595"/>
              <a:chExt cx="651" cy="750"/>
            </a:xfrm>
          </p:grpSpPr>
          <p:grpSp>
            <p:nvGrpSpPr>
              <p:cNvPr id="862264" name="Group 56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65" name="Rectangle 5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val</a:t>
                  </a:r>
                </a:p>
              </p:txBody>
            </p:sp>
            <p:sp>
              <p:nvSpPr>
                <p:cNvPr id="8622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69" name="Rectangle 6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70" name="Text Box 62"/>
              <p:cNvSpPr txBox="1">
                <a:spLocks noChangeArrowheads="1"/>
              </p:cNvSpPr>
              <p:nvPr/>
            </p:nvSpPr>
            <p:spPr bwMode="auto">
              <a:xfrm>
                <a:off x="3537" y="2769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   42</a:t>
                </a:r>
              </a:p>
            </p:txBody>
          </p:sp>
          <p:sp>
            <p:nvSpPr>
              <p:cNvPr id="862271" name="Text Box 63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1300</a:t>
                </a:r>
              </a:p>
            </p:txBody>
          </p:sp>
        </p:grpSp>
        <p:grpSp>
          <p:nvGrpSpPr>
            <p:cNvPr id="862272" name="Group 64"/>
            <p:cNvGrpSpPr>
              <a:grpSpLocks/>
            </p:cNvGrpSpPr>
            <p:nvPr/>
          </p:nvGrpSpPr>
          <p:grpSpPr bwMode="auto">
            <a:xfrm flipH="1">
              <a:off x="4035" y="1044"/>
              <a:ext cx="213" cy="701"/>
              <a:chOff x="4772" y="1008"/>
              <a:chExt cx="479" cy="1863"/>
            </a:xfrm>
          </p:grpSpPr>
          <p:cxnSp>
            <p:nvCxnSpPr>
              <p:cNvPr id="862273" name="AutoShape 65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4" name="Text Box 66"/>
              <p:cNvSpPr txBox="1">
                <a:spLocks noChangeArrowheads="1"/>
              </p:cNvSpPr>
              <p:nvPr/>
            </p:nvSpPr>
            <p:spPr bwMode="auto">
              <a:xfrm>
                <a:off x="5184" y="2257"/>
                <a:ext cx="67" cy="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75" name="Group 67"/>
            <p:cNvGrpSpPr>
              <a:grpSpLocks/>
            </p:cNvGrpSpPr>
            <p:nvPr/>
          </p:nvGrpSpPr>
          <p:grpSpPr bwMode="auto">
            <a:xfrm flipH="1">
              <a:off x="4186" y="3169"/>
              <a:ext cx="37" cy="373"/>
              <a:chOff x="4772" y="1008"/>
              <a:chExt cx="117" cy="2091"/>
            </a:xfrm>
          </p:grpSpPr>
          <p:cxnSp>
            <p:nvCxnSpPr>
              <p:cNvPr id="862276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7" name="Text Box 69"/>
              <p:cNvSpPr txBox="1">
                <a:spLocks noChangeArrowheads="1"/>
              </p:cNvSpPr>
              <p:nvPr/>
            </p:nvSpPr>
            <p:spPr bwMode="auto">
              <a:xfrm>
                <a:off x="4772" y="1804"/>
                <a:ext cx="117" cy="1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62278" name="Rectangle 70"/>
            <p:cNvSpPr>
              <a:spLocks noChangeArrowheads="1"/>
            </p:cNvSpPr>
            <p:nvPr/>
          </p:nvSpPr>
          <p:spPr bwMode="auto">
            <a:xfrm>
              <a:off x="4212" y="3907"/>
              <a:ext cx="5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66"/>
                  </a:solidFill>
                  <a:cs typeface="Arial" charset="0"/>
                </a:rPr>
                <a:t>nullptr</a:t>
              </a:r>
              <a:endParaRPr lang="en-US" dirty="0">
                <a:solidFill>
                  <a:srgbClr val="FF0066"/>
                </a:solidFill>
                <a:cs typeface="Arial" charset="0"/>
              </a:endParaRPr>
            </a:p>
          </p:txBody>
        </p:sp>
      </p:grpSp>
      <p:sp>
        <p:nvSpPr>
          <p:cNvPr id="862280" name="Text Box 72"/>
          <p:cNvSpPr txBox="1">
            <a:spLocks noChangeArrowheads="1"/>
          </p:cNvSpPr>
          <p:nvPr/>
        </p:nvSpPr>
        <p:spPr bwMode="auto">
          <a:xfrm>
            <a:off x="2727325" y="1939933"/>
            <a:ext cx="2225675" cy="1477328"/>
          </a:xfrm>
          <a:prstGeom prst="rect">
            <a:avLst/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Node *next;</a:t>
            </a:r>
          </a:p>
          <a:p>
            <a:pPr algn="l"/>
            <a:r>
              <a:rPr lang="en-US" sz="1400" b="1" dirty="0"/>
              <a:t>};</a:t>
            </a:r>
            <a:endParaRPr lang="en-US" sz="2000" b="1" dirty="0"/>
          </a:p>
        </p:txBody>
      </p:sp>
      <p:sp>
        <p:nvSpPr>
          <p:cNvPr id="862282" name="Text Box 74"/>
          <p:cNvSpPr txBox="1">
            <a:spLocks noChangeArrowheads="1"/>
          </p:cNvSpPr>
          <p:nvPr/>
        </p:nvSpPr>
        <p:spPr bwMode="auto">
          <a:xfrm>
            <a:off x="508000" y="3709466"/>
            <a:ext cx="6759575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There are two differences: </a:t>
            </a:r>
            <a: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9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Comic Sans MS" pitchFamily="66" charset="0"/>
              </a:rPr>
              <a:t>Instead of passing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pointer to an array element, </a:t>
            </a:r>
            <a:r>
              <a:rPr lang="en-US" sz="2000" dirty="0">
                <a:latin typeface="Comic Sans MS" pitchFamily="66" charset="0"/>
              </a:rPr>
              <a:t>you pass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pointer to a </a:t>
            </a:r>
            <a:r>
              <a:rPr lang="en-US" sz="2000" dirty="0" smtClean="0">
                <a:solidFill>
                  <a:srgbClr val="6600CC"/>
                </a:solidFill>
                <a:latin typeface="Comic Sans MS" pitchFamily="66" charset="0"/>
              </a:rPr>
              <a:t>node</a:t>
            </a:r>
            <a:br>
              <a:rPr lang="en-US" sz="2000" dirty="0" smtClean="0">
                <a:solidFill>
                  <a:srgbClr val="6600CC"/>
                </a:solidFill>
                <a:latin typeface="Comic Sans MS" pitchFamily="66" charset="0"/>
              </a:rPr>
            </a:br>
            <a:endParaRPr lang="en-US" sz="10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Comic Sans MS" pitchFamily="66" charset="0"/>
              </a:rPr>
              <a:t>You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don’t</a:t>
            </a:r>
            <a:r>
              <a:rPr lang="en-US" sz="2000" dirty="0">
                <a:latin typeface="Comic Sans MS" pitchFamily="66" charset="0"/>
              </a:rPr>
              <a:t> need to pass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size value </a:t>
            </a:r>
            <a:r>
              <a:rPr lang="en-US" sz="2000" dirty="0">
                <a:latin typeface="Comic Sans MS" pitchFamily="66" charset="0"/>
              </a:rPr>
              <a:t>for your list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(this is determined via the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next </a:t>
            </a:r>
            <a:r>
              <a:rPr lang="en-US" sz="2000" dirty="0">
                <a:latin typeface="Comic Sans MS" pitchFamily="66" charset="0"/>
              </a:rPr>
              <a:t>pointers)</a:t>
            </a:r>
          </a:p>
        </p:txBody>
      </p:sp>
      <p:sp>
        <p:nvSpPr>
          <p:cNvPr id="862283" name="Text Box 75"/>
          <p:cNvSpPr txBox="1">
            <a:spLocks noChangeArrowheads="1"/>
          </p:cNvSpPr>
          <p:nvPr/>
        </p:nvSpPr>
        <p:spPr bwMode="auto">
          <a:xfrm>
            <a:off x="119592" y="5876926"/>
            <a:ext cx="7454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Let’s see an example. We’ll write a function that </a:t>
            </a:r>
            <a:r>
              <a:rPr lang="en-US" sz="2000" dirty="0">
                <a:solidFill>
                  <a:srgbClr val="6600CC"/>
                </a:solidFill>
              </a:rPr>
              <a:t>finds the </a:t>
            </a:r>
            <a:r>
              <a:rPr lang="en-US" sz="2000" dirty="0" smtClean="0">
                <a:solidFill>
                  <a:srgbClr val="6600CC"/>
                </a:solidFill>
              </a:rPr>
              <a:t>biggest </a:t>
            </a:r>
            <a:r>
              <a:rPr lang="en-US" sz="2000" dirty="0">
                <a:solidFill>
                  <a:srgbClr val="6600CC"/>
                </a:solidFill>
              </a:rPr>
              <a:t>number </a:t>
            </a:r>
            <a:r>
              <a:rPr lang="en-US" sz="2000" dirty="0"/>
              <a:t>in a </a:t>
            </a:r>
            <a:r>
              <a:rPr lang="en-US" sz="2000" dirty="0">
                <a:solidFill>
                  <a:srgbClr val="FF0000"/>
                </a:solidFill>
              </a:rPr>
              <a:t>NON-EMPTY </a:t>
            </a:r>
            <a:r>
              <a:rPr lang="en-US" sz="2000" dirty="0">
                <a:solidFill>
                  <a:srgbClr val="6600CC"/>
                </a:solidFill>
              </a:rPr>
              <a:t>linked list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80" grpId="0" animBg="1"/>
      <p:bldP spid="862282" grpId="0" build="p"/>
      <p:bldP spid="8622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10150" y="943324"/>
            <a:ext cx="4057650" cy="4371092"/>
            <a:chOff x="5010150" y="943324"/>
            <a:chExt cx="4057650" cy="4371092"/>
          </a:xfrm>
        </p:grpSpPr>
        <p:sp>
          <p:nvSpPr>
            <p:cNvPr id="868354" name="Rectangle 2"/>
            <p:cNvSpPr>
              <a:spLocks noChangeArrowheads="1"/>
            </p:cNvSpPr>
            <p:nvPr/>
          </p:nvSpPr>
          <p:spPr bwMode="auto">
            <a:xfrm>
              <a:off x="5010150" y="958226"/>
              <a:ext cx="4057650" cy="435619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030788" y="943324"/>
              <a:ext cx="3989387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/>
                <a:t>struct</a:t>
              </a:r>
              <a:r>
                <a:rPr lang="en-US" sz="1600" dirty="0"/>
                <a:t> Node</a:t>
              </a:r>
            </a:p>
            <a:p>
              <a:pPr algn="l"/>
              <a:r>
                <a:rPr lang="en-US" sz="1100" b="1" dirty="0"/>
                <a:t>{</a:t>
              </a:r>
            </a:p>
            <a:p>
              <a:pPr algn="l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val</a:t>
              </a:r>
              <a:r>
                <a:rPr lang="en-US" sz="1600" dirty="0"/>
                <a:t>;</a:t>
              </a:r>
            </a:p>
            <a:p>
              <a:pPr algn="l"/>
              <a:r>
                <a:rPr lang="en-US" sz="1600" dirty="0"/>
                <a:t>    Node *next;</a:t>
              </a:r>
            </a:p>
            <a:p>
              <a:pPr algn="l"/>
              <a:r>
                <a:rPr lang="en-US" sz="1200" b="1" dirty="0"/>
                <a:t>};</a:t>
              </a: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618-5D9A-4CE0-A73A-5383B08F3A2C}" type="slidenum">
              <a:rPr lang="en-US"/>
              <a:pPr/>
              <a:t>48</a:t>
            </a:fld>
            <a:endParaRPr lang="en-US"/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5030788" y="3414401"/>
            <a:ext cx="2279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/>
              <a:t>{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6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-209550" y="-190500"/>
            <a:ext cx="7772400" cy="1143000"/>
          </a:xfrm>
        </p:spPr>
        <p:txBody>
          <a:bodyPr/>
          <a:lstStyle/>
          <a:p>
            <a:r>
              <a:rPr lang="en-US" sz="2800"/>
              <a:t>Step #1: </a:t>
            </a:r>
            <a:r>
              <a:rPr lang="en-US" sz="28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5383213" y="3100081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biggest(                    </a:t>
            </a:r>
            <a:r>
              <a:rPr lang="en-US" dirty="0"/>
              <a:t>)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5002213" y="3100081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587114" y="887912"/>
            <a:ext cx="40264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Figure out what </a:t>
            </a:r>
            <a:r>
              <a:rPr lang="en-US" sz="2000" dirty="0">
                <a:solidFill>
                  <a:srgbClr val="6600CC"/>
                </a:solidFill>
              </a:rPr>
              <a:t>argument(s)</a:t>
            </a:r>
            <a:r>
              <a:rPr lang="en-US" sz="2000" dirty="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 dirty="0">
                <a:solidFill>
                  <a:srgbClr val="6600CC"/>
                </a:solidFill>
              </a:rPr>
              <a:t>return </a:t>
            </a:r>
            <a:r>
              <a:rPr lang="en-US" sz="2000" dirty="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422275" y="4321443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Our function will return the </a:t>
            </a:r>
            <a:r>
              <a:rPr lang="en-US" dirty="0" smtClean="0"/>
              <a:t>biggest </a:t>
            </a:r>
            <a:r>
              <a:rPr lang="en-US" dirty="0"/>
              <a:t>value in the list, so we can make the return type an </a:t>
            </a:r>
            <a:r>
              <a:rPr lang="en-US" dirty="0">
                <a:solidFill>
                  <a:srgbClr val="6600CC"/>
                </a:solidFill>
              </a:rPr>
              <a:t>int</a:t>
            </a:r>
            <a:r>
              <a:rPr lang="en-US" dirty="0"/>
              <a:t>.</a:t>
            </a:r>
          </a:p>
        </p:txBody>
      </p:sp>
      <p:sp>
        <p:nvSpPr>
          <p:cNvPr id="868361" name="Text Box 9"/>
          <p:cNvSpPr txBox="1">
            <a:spLocks noChangeArrowheads="1"/>
          </p:cNvSpPr>
          <p:nvPr/>
        </p:nvSpPr>
        <p:spPr bwMode="auto">
          <a:xfrm>
            <a:off x="312738" y="3372079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Right! All we need to pass in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pointer </a:t>
            </a:r>
            <a:r>
              <a:rPr lang="en-US" dirty="0">
                <a:solidFill>
                  <a:srgbClr val="6600CC"/>
                </a:solidFill>
              </a:rPr>
              <a:t>to a node </a:t>
            </a:r>
            <a:r>
              <a:rPr lang="en-US" dirty="0"/>
              <a:t>of the linked list.</a:t>
            </a:r>
          </a:p>
        </p:txBody>
      </p:sp>
      <p:sp>
        <p:nvSpPr>
          <p:cNvPr id="868362" name="Text Box 10"/>
          <p:cNvSpPr txBox="1">
            <a:spLocks noChangeArrowheads="1"/>
          </p:cNvSpPr>
          <p:nvPr/>
        </p:nvSpPr>
        <p:spPr bwMode="auto">
          <a:xfrm>
            <a:off x="422275" y="5557407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far, so good. </a:t>
            </a:r>
            <a:r>
              <a:rPr lang="en-US" dirty="0"/>
              <a:t>Let’s go on to step #2.</a:t>
            </a:r>
          </a:p>
        </p:txBody>
      </p:sp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6253532" y="3119131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Node *cur</a:t>
            </a:r>
          </a:p>
        </p:txBody>
      </p:sp>
      <p:sp>
        <p:nvSpPr>
          <p:cNvPr id="868366" name="Text Box 14"/>
          <p:cNvSpPr txBox="1">
            <a:spLocks noChangeArrowheads="1"/>
          </p:cNvSpPr>
          <p:nvPr/>
        </p:nvSpPr>
        <p:spPr bwMode="auto">
          <a:xfrm>
            <a:off x="312738" y="2163493"/>
            <a:ext cx="4575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To find the </a:t>
            </a:r>
            <a:r>
              <a:rPr lang="en-US" dirty="0" smtClean="0"/>
              <a:t>biggest </a:t>
            </a:r>
            <a:r>
              <a:rPr lang="en-US" dirty="0"/>
              <a:t>item in a linked list, what kind of parameter should we pass to our function?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/>
      <p:bldP spid="868359" grpId="0"/>
      <p:bldP spid="868360" grpId="0"/>
      <p:bldP spid="868361" grpId="0"/>
      <p:bldP spid="868362" grpId="0"/>
      <p:bldP spid="868365" grpId="0"/>
      <p:bldP spid="8683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0606" y="6075687"/>
            <a:ext cx="3139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Let’s see how to do this.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53682" y="711537"/>
            <a:ext cx="48494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finds the biggest value in a linked list and returns it…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5841" y="1907448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 full linked list with </a:t>
            </a:r>
            <a:r>
              <a:rPr lang="en-US" sz="2000" dirty="0" smtClean="0">
                <a:solidFill>
                  <a:srgbClr val="FF0000"/>
                </a:solidFill>
              </a:rPr>
              <a:t>all n elements </a:t>
            </a:r>
            <a:r>
              <a:rPr lang="en-US" sz="2000" dirty="0" smtClean="0">
                <a:solidFill>
                  <a:schemeClr val="tx1"/>
                </a:solidFill>
              </a:rPr>
              <a:t>to this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1969" y="3093647"/>
            <a:ext cx="45946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find the biggest item in the entire list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one with all n items</a:t>
            </a:r>
            <a:r>
              <a:rPr lang="en-US" sz="2000" dirty="0" smtClean="0">
                <a:solidFill>
                  <a:schemeClr val="tx1"/>
                </a:solidFill>
              </a:rPr>
              <a:t>)…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46266" y="4422439"/>
            <a:ext cx="35113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to find the biggest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item in a partial list 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(e.g., with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elements)!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02213" y="943324"/>
            <a:ext cx="4065587" cy="4410069"/>
            <a:chOff x="5002213" y="1235164"/>
            <a:chExt cx="4065587" cy="4410069"/>
          </a:xfrm>
        </p:grpSpPr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>
              <a:off x="5010150" y="1250066"/>
              <a:ext cx="4057650" cy="435619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Text Box 3"/>
            <p:cNvSpPr txBox="1">
              <a:spLocks noChangeArrowheads="1"/>
            </p:cNvSpPr>
            <p:nvPr/>
          </p:nvSpPr>
          <p:spPr bwMode="auto">
            <a:xfrm>
              <a:off x="5030788" y="3706241"/>
              <a:ext cx="227965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 smtClean="0"/>
            </a:p>
            <a:p>
              <a:pPr algn="l"/>
              <a:endParaRPr lang="en-US" sz="120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5383213" y="3391921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  </a:t>
              </a:r>
              <a:r>
                <a:rPr lang="en-US" dirty="0"/>
                <a:t>)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5002213" y="3391921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6257350" y="3410971"/>
              <a:ext cx="15081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30788" y="1235164"/>
              <a:ext cx="3989387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/>
                <a:t>struct</a:t>
              </a:r>
              <a:r>
                <a:rPr lang="en-US" sz="1600" dirty="0"/>
                <a:t> Node</a:t>
              </a:r>
            </a:p>
            <a:p>
              <a:pPr algn="l"/>
              <a:r>
                <a:rPr lang="en-US" sz="1100" b="1" dirty="0"/>
                <a:t>{</a:t>
              </a:r>
            </a:p>
            <a:p>
              <a:pPr algn="l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val</a:t>
              </a:r>
              <a:r>
                <a:rPr lang="en-US" sz="1600" dirty="0"/>
                <a:t>;</a:t>
              </a:r>
            </a:p>
            <a:p>
              <a:pPr algn="l"/>
              <a:r>
                <a:rPr lang="en-US" sz="1600" dirty="0"/>
                <a:t>    Node *next;</a:t>
              </a:r>
            </a:p>
            <a:p>
              <a:pPr algn="l"/>
              <a:r>
                <a:rPr lang="en-US" sz="1200" b="1" dirty="0"/>
                <a:t>};</a:t>
              </a:r>
            </a:p>
          </p:txBody>
        </p:sp>
      </p:grpSp>
      <p:sp>
        <p:nvSpPr>
          <p:cNvPr id="40" name="Rectangle 6"/>
          <p:cNvSpPr txBox="1">
            <a:spLocks noChangeArrowheads="1"/>
          </p:cNvSpPr>
          <p:nvPr/>
        </p:nvSpPr>
        <p:spPr bwMode="auto">
          <a:xfrm>
            <a:off x="-522678" y="-161925"/>
            <a:ext cx="8162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2800" kern="0" dirty="0" smtClean="0"/>
              <a:t>Step #2: </a:t>
            </a:r>
            <a:r>
              <a:rPr lang="en-US" sz="2800" kern="0" dirty="0" smtClean="0">
                <a:solidFill>
                  <a:schemeClr val="accent2"/>
                </a:solidFill>
              </a:rPr>
              <a:t>Define your magic function</a:t>
            </a:r>
            <a:endParaRPr lang="en-US" sz="2800" kern="0" dirty="0">
              <a:solidFill>
                <a:schemeClr val="accent2"/>
              </a:solidFill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BC0-AC43-4718-8741-07C202A22B1D}" type="slidenum">
              <a:rPr lang="en-US"/>
              <a:pPr/>
              <a:t>49</a:t>
            </a:fld>
            <a:endParaRPr lang="en-US"/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208192" y="796409"/>
            <a:ext cx="4759841" cy="56793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998575" y="5367575"/>
            <a:ext cx="4204419" cy="1336502"/>
            <a:chOff x="4518205" y="5018186"/>
            <a:chExt cx="4655311" cy="1859205"/>
          </a:xfrm>
        </p:grpSpPr>
        <p:sp>
          <p:nvSpPr>
            <p:cNvPr id="870407" name="Rectangle 7"/>
            <p:cNvSpPr>
              <a:spLocks noChangeArrowheads="1"/>
            </p:cNvSpPr>
            <p:nvPr/>
          </p:nvSpPr>
          <p:spPr bwMode="auto">
            <a:xfrm>
              <a:off x="4537254" y="5087157"/>
              <a:ext cx="4495800" cy="1770843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70408" name="Text Box 8"/>
            <p:cNvSpPr txBox="1">
              <a:spLocks noChangeArrowheads="1"/>
            </p:cNvSpPr>
            <p:nvPr/>
          </p:nvSpPr>
          <p:spPr bwMode="auto">
            <a:xfrm>
              <a:off x="4518205" y="5018186"/>
              <a:ext cx="4655311" cy="185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100" b="1" dirty="0" smtClean="0"/>
                <a:t>{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dirty="0" smtClean="0"/>
                <a:t>Node *cur = </a:t>
              </a:r>
              <a:r>
                <a:rPr lang="en-US" dirty="0" err="1" smtClean="0"/>
                <a:t>createLinkedList</a:t>
              </a:r>
              <a:r>
                <a:rPr lang="en-US" dirty="0" smtClean="0"/>
                <a:t>();  </a:t>
              </a:r>
            </a:p>
            <a:p>
              <a:pPr algn="l"/>
              <a:r>
                <a:rPr lang="en-US" sz="1600" dirty="0" smtClean="0"/>
                <a:t> </a:t>
              </a:r>
            </a:p>
            <a:p>
              <a:pPr algn="l"/>
              <a:r>
                <a:rPr lang="en-US" sz="800" dirty="0" smtClean="0"/>
                <a:t/>
              </a:r>
              <a:br>
                <a:rPr lang="en-US" sz="800" dirty="0" smtClean="0"/>
              </a:br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pic>
        <p:nvPicPr>
          <p:cNvPr id="870429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95" y="4487761"/>
            <a:ext cx="11176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30" name="Line 30"/>
          <p:cNvSpPr>
            <a:spLocks noChangeShapeType="1"/>
          </p:cNvSpPr>
          <p:nvPr/>
        </p:nvSpPr>
        <p:spPr bwMode="auto">
          <a:xfrm>
            <a:off x="4911390" y="6006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038928" y="2212806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magicbiggest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6600CC"/>
                </a:solidFill>
              </a:rPr>
              <a:t>Node *n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260340" y="2859485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356961" y="2801807"/>
            <a:ext cx="322198" cy="34397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156154" y="617186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biggest = </a:t>
            </a:r>
            <a:r>
              <a:rPr lang="en-US" dirty="0" err="1" smtClean="0"/>
              <a:t>magicbiggest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4921613" y="63614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455319" y="6249355"/>
            <a:ext cx="2389312" cy="21435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46"/>
          <p:cNvSpPr>
            <a:spLocks noChangeArrowheads="1"/>
          </p:cNvSpPr>
          <p:nvPr/>
        </p:nvSpPr>
        <p:spPr bwMode="auto">
          <a:xfrm flipH="1">
            <a:off x="5003158" y="1727200"/>
            <a:ext cx="4073904" cy="1639659"/>
          </a:xfrm>
          <a:prstGeom prst="wedgeRoundRectCallout">
            <a:avLst>
              <a:gd name="adj1" fmla="val 2574"/>
              <a:gd name="adj2" fmla="val 22576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Now, how can we somehow isolate just </a:t>
            </a:r>
            <a:r>
              <a:rPr lang="en-US" sz="2000" dirty="0" smtClean="0">
                <a:solidFill>
                  <a:srgbClr val="FF0000"/>
                </a:solidFill>
              </a:rPr>
              <a:t>n-1 </a:t>
            </a:r>
            <a:r>
              <a:rPr lang="en-US" sz="2000" dirty="0" smtClean="0">
                <a:solidFill>
                  <a:schemeClr val="tx1"/>
                </a:solidFill>
              </a:rPr>
              <a:t>nodes from our linked list so we can pass them into our magic function?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 flipH="1">
            <a:off x="508783" y="2184139"/>
            <a:ext cx="3457912" cy="1175805"/>
          </a:xfrm>
          <a:prstGeom prst="wedgeRoundRectCallout">
            <a:avLst>
              <a:gd name="adj1" fmla="val -51721"/>
              <a:gd name="adj2" fmla="val 13633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Well, if </a:t>
            </a:r>
            <a:r>
              <a:rPr lang="en-US" sz="2000" dirty="0" smtClean="0">
                <a:solidFill>
                  <a:srgbClr val="FF0000"/>
                </a:solidFill>
              </a:rPr>
              <a:t>cur</a:t>
            </a:r>
            <a:r>
              <a:rPr lang="en-US" sz="2000" dirty="0" smtClean="0">
                <a:solidFill>
                  <a:schemeClr val="tx1"/>
                </a:solidFill>
              </a:rPr>
              <a:t> points to the top node of an </a:t>
            </a:r>
            <a:r>
              <a:rPr lang="en-US" sz="2000" dirty="0" smtClean="0">
                <a:solidFill>
                  <a:srgbClr val="FF0000"/>
                </a:solidFill>
              </a:rPr>
              <a:t>n-element</a:t>
            </a:r>
            <a:r>
              <a:rPr lang="en-US" sz="2000" dirty="0" smtClean="0">
                <a:solidFill>
                  <a:schemeClr val="tx1"/>
                </a:solidFill>
              </a:rPr>
              <a:t> linked list…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AutoShape 46"/>
          <p:cNvSpPr>
            <a:spLocks noChangeArrowheads="1"/>
          </p:cNvSpPr>
          <p:nvPr/>
        </p:nvSpPr>
        <p:spPr bwMode="auto">
          <a:xfrm flipH="1">
            <a:off x="221968" y="3222007"/>
            <a:ext cx="3485909" cy="1175805"/>
          </a:xfrm>
          <a:prstGeom prst="wedgeRoundRectCallout">
            <a:avLst>
              <a:gd name="adj1" fmla="val -57962"/>
              <a:gd name="adj2" fmla="val 13280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 smtClean="0">
                <a:solidFill>
                  <a:srgbClr val="FF0000"/>
                </a:solidFill>
              </a:rPr>
              <a:t>cur-&gt;next</a:t>
            </a:r>
            <a:r>
              <a:rPr lang="en-US" sz="2000" dirty="0" smtClean="0">
                <a:solidFill>
                  <a:schemeClr val="tx1"/>
                </a:solidFill>
              </a:rPr>
              <a:t> points to a linked list with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n-1 </a:t>
            </a:r>
            <a:r>
              <a:rPr lang="en-US" sz="2000" dirty="0" smtClean="0">
                <a:solidFill>
                  <a:schemeClr val="tx1"/>
                </a:solidFill>
              </a:rPr>
              <a:t>elements…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56130" y="5067045"/>
            <a:ext cx="605307" cy="1736226"/>
            <a:chOff x="9775065" y="2772041"/>
            <a:chExt cx="605307" cy="2005242"/>
          </a:xfrm>
        </p:grpSpPr>
        <p:sp>
          <p:nvSpPr>
            <p:cNvPr id="4" name="Up-Down Arrow 3"/>
            <p:cNvSpPr/>
            <p:nvPr/>
          </p:nvSpPr>
          <p:spPr bwMode="auto">
            <a:xfrm>
              <a:off x="9775065" y="2772041"/>
              <a:ext cx="605307" cy="2005242"/>
            </a:xfrm>
            <a:prstGeom prst="upDownArrow">
              <a:avLst/>
            </a:prstGeom>
            <a:solidFill>
              <a:srgbClr val="FFFF9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389927" y="363448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 elements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70514" y="5592259"/>
            <a:ext cx="605307" cy="1256696"/>
            <a:chOff x="9775065" y="2772041"/>
            <a:chExt cx="605307" cy="2005242"/>
          </a:xfrm>
        </p:grpSpPr>
        <p:sp>
          <p:nvSpPr>
            <p:cNvPr id="56" name="Up-Down Arrow 55"/>
            <p:cNvSpPr/>
            <p:nvPr/>
          </p:nvSpPr>
          <p:spPr bwMode="auto">
            <a:xfrm>
              <a:off x="9775065" y="2772041"/>
              <a:ext cx="605307" cy="2005242"/>
            </a:xfrm>
            <a:prstGeom prst="upDownArrow">
              <a:avLst/>
            </a:prstGeom>
            <a:solidFill>
              <a:srgbClr val="FFFF9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9122371" y="3665259"/>
              <a:ext cx="1872339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n-1 elements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5159402" y="6161803"/>
            <a:ext cx="4249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int</a:t>
            </a:r>
            <a:r>
              <a:rPr lang="en-US" sz="1600" dirty="0" smtClean="0"/>
              <a:t> biggest</a:t>
            </a:r>
            <a:r>
              <a:rPr lang="en-US" dirty="0" smtClean="0"/>
              <a:t> = </a:t>
            </a:r>
            <a:r>
              <a:rPr lang="en-US" dirty="0" err="1" smtClean="0"/>
              <a:t>magicbiggest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); </a:t>
            </a:r>
            <a:r>
              <a:rPr lang="en-US" sz="1200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0419" name="Rectangle 19"/>
          <p:cNvSpPr>
            <a:spLocks noChangeArrowheads="1"/>
          </p:cNvSpPr>
          <p:nvPr/>
        </p:nvSpPr>
        <p:spPr bwMode="auto">
          <a:xfrm>
            <a:off x="7875489" y="6165803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cur-&gt;next</a:t>
            </a:r>
          </a:p>
        </p:txBody>
      </p:sp>
      <p:sp>
        <p:nvSpPr>
          <p:cNvPr id="59" name="AutoShape 46"/>
          <p:cNvSpPr>
            <a:spLocks noChangeArrowheads="1"/>
          </p:cNvSpPr>
          <p:nvPr/>
        </p:nvSpPr>
        <p:spPr bwMode="auto">
          <a:xfrm flipH="1">
            <a:off x="5651818" y="3454126"/>
            <a:ext cx="3457912" cy="1648795"/>
          </a:xfrm>
          <a:prstGeom prst="wedgeRoundRectCallout">
            <a:avLst>
              <a:gd name="adj1" fmla="val 12389"/>
              <a:gd name="adj2" fmla="val 11765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So if we trust our magic function, this will give us the biggest item in the </a:t>
            </a:r>
            <a:r>
              <a:rPr lang="en-US" sz="2000" dirty="0" smtClean="0">
                <a:solidFill>
                  <a:srgbClr val="FF0000"/>
                </a:solidFill>
              </a:rPr>
              <a:t>last n-1 </a:t>
            </a:r>
            <a:r>
              <a:rPr lang="en-US" sz="2000" dirty="0" smtClean="0">
                <a:solidFill>
                  <a:schemeClr val="tx1"/>
                </a:solidFill>
              </a:rPr>
              <a:t>nodes of our linked list.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01354 0.0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7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1" grpId="0"/>
      <p:bldP spid="42" grpId="0"/>
      <p:bldP spid="43" grpId="0"/>
      <p:bldP spid="44" grpId="0"/>
      <p:bldP spid="72" grpId="1" animBg="1"/>
      <p:bldP spid="870430" grpId="0" animBg="1"/>
      <p:bldP spid="870430" grpId="1" animBg="1"/>
      <p:bldP spid="47" grpId="0"/>
      <p:bldP spid="39" grpId="0"/>
      <p:bldP spid="39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8" grpId="0"/>
      <p:bldP spid="870419" grpId="0"/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23C2-4602-4B93-803B-65A1C1EC7892}" type="slidenum">
              <a:rPr lang="en-US"/>
              <a:pPr/>
              <a:t>5</a:t>
            </a:fld>
            <a:endParaRPr lang="en-US"/>
          </a:p>
        </p:txBody>
      </p:sp>
      <p:pic>
        <p:nvPicPr>
          <p:cNvPr id="798768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798745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7" name="Line 47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61" name="Group 41"/>
          <p:cNvGrpSpPr>
            <a:grpSpLocks/>
          </p:cNvGrpSpPr>
          <p:nvPr/>
        </p:nvGrpSpPr>
        <p:grpSpPr bwMode="auto">
          <a:xfrm>
            <a:off x="6553200" y="2886075"/>
            <a:ext cx="914400" cy="514350"/>
            <a:chOff x="576" y="1488"/>
            <a:chExt cx="1008" cy="605"/>
          </a:xfrm>
        </p:grpSpPr>
        <p:pic>
          <p:nvPicPr>
            <p:cNvPr id="798762" name="Picture 4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3" name="Text Box 43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3028950" y="2895600"/>
            <a:ext cx="914400" cy="514350"/>
            <a:chOff x="576" y="1488"/>
            <a:chExt cx="1008" cy="605"/>
          </a:xfrm>
        </p:grpSpPr>
        <p:pic>
          <p:nvPicPr>
            <p:cNvPr id="798753" name="Picture 3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4" name="Text Box 34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8755" name="Group 35"/>
          <p:cNvGrpSpPr>
            <a:grpSpLocks/>
          </p:cNvGrpSpPr>
          <p:nvPr/>
        </p:nvGrpSpPr>
        <p:grpSpPr bwMode="auto">
          <a:xfrm>
            <a:off x="2114550" y="2895600"/>
            <a:ext cx="914400" cy="514350"/>
            <a:chOff x="576" y="1488"/>
            <a:chExt cx="1008" cy="605"/>
          </a:xfrm>
        </p:grpSpPr>
        <p:pic>
          <p:nvPicPr>
            <p:cNvPr id="798756" name="Picture 3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7" name="Text Box 37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8764" name="Group 44"/>
          <p:cNvGrpSpPr>
            <a:grpSpLocks/>
          </p:cNvGrpSpPr>
          <p:nvPr/>
        </p:nvGrpSpPr>
        <p:grpSpPr bwMode="auto">
          <a:xfrm>
            <a:off x="5638800" y="2886075"/>
            <a:ext cx="914400" cy="514350"/>
            <a:chOff x="576" y="1488"/>
            <a:chExt cx="1008" cy="605"/>
          </a:xfrm>
        </p:grpSpPr>
        <p:pic>
          <p:nvPicPr>
            <p:cNvPr id="798765" name="Picture 4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6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1200150" y="2895600"/>
            <a:ext cx="914400" cy="514350"/>
            <a:chOff x="576" y="1488"/>
            <a:chExt cx="1008" cy="605"/>
          </a:xfrm>
        </p:grpSpPr>
        <p:pic>
          <p:nvPicPr>
            <p:cNvPr id="798750" name="Picture 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8758" name="Group 38"/>
          <p:cNvGrpSpPr>
            <a:grpSpLocks/>
          </p:cNvGrpSpPr>
          <p:nvPr/>
        </p:nvGrpSpPr>
        <p:grpSpPr bwMode="auto">
          <a:xfrm>
            <a:off x="4800600" y="2886075"/>
            <a:ext cx="914400" cy="514350"/>
            <a:chOff x="576" y="1488"/>
            <a:chExt cx="1008" cy="605"/>
          </a:xfrm>
        </p:grpSpPr>
        <p:pic>
          <p:nvPicPr>
            <p:cNvPr id="798759" name="Picture 3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0" name="Text Box 40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798770" name="AutoShape 50"/>
          <p:cNvSpPr>
            <a:spLocks noChangeArrowheads="1"/>
          </p:cNvSpPr>
          <p:nvPr/>
        </p:nvSpPr>
        <p:spPr bwMode="auto">
          <a:xfrm>
            <a:off x="4800600" y="533400"/>
            <a:ext cx="2819400" cy="1752600"/>
          </a:xfrm>
          <a:prstGeom prst="wedgeRoundRectCallout">
            <a:avLst>
              <a:gd name="adj1" fmla="val 53884"/>
              <a:gd name="adj2" fmla="val 60509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Pretty good!  All I had to do was merge two piles of sorted cards!</a:t>
            </a:r>
          </a:p>
          <a:p>
            <a:endParaRPr lang="en-US" sz="800" dirty="0"/>
          </a:p>
          <a:p>
            <a:r>
              <a:rPr lang="en-US" dirty="0"/>
              <a:t>(</a:t>
            </a:r>
            <a:r>
              <a:rPr lang="en-US"/>
              <a:t>My </a:t>
            </a:r>
            <a:r>
              <a:rPr lang="en-US" smtClean="0"/>
              <a:t>nerdy </a:t>
            </a:r>
            <a:r>
              <a:rPr lang="en-US" dirty="0"/>
              <a:t>students did all the real work!)</a:t>
            </a:r>
          </a:p>
          <a:p>
            <a:endParaRPr lang="en-US" dirty="0"/>
          </a:p>
        </p:txBody>
      </p:sp>
      <p:sp>
        <p:nvSpPr>
          <p:cNvPr id="798777" name="AutoShape 57"/>
          <p:cNvSpPr>
            <a:spLocks noChangeArrowheads="1"/>
          </p:cNvSpPr>
          <p:nvPr/>
        </p:nvSpPr>
        <p:spPr bwMode="auto">
          <a:xfrm>
            <a:off x="4800600" y="990600"/>
            <a:ext cx="2819400" cy="1295400"/>
          </a:xfrm>
          <a:prstGeom prst="wedgeRoundRectCallout">
            <a:avLst>
              <a:gd name="adj1" fmla="val 53884"/>
              <a:gd name="adj2" fmla="val 64218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 that worked so well, I think I’ll have them sort the other six hundred!</a:t>
            </a:r>
          </a:p>
        </p:txBody>
      </p:sp>
      <p:grpSp>
        <p:nvGrpSpPr>
          <p:cNvPr id="798785" name="Group 65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798786" name="Picture 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7" name="Text Box 67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798782" name="Group 62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798783" name="Picture 6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4" name="Text Box 64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798780" name="Picture 6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1" name="Text Box 61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798778" name="Group 58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798774" name="Picture 5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75" name="Text Box 55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sp>
        <p:nvSpPr>
          <p:cNvPr id="798788" name="AutoShape 68"/>
          <p:cNvSpPr>
            <a:spLocks noChangeArrowheads="1"/>
          </p:cNvSpPr>
          <p:nvPr/>
        </p:nvSpPr>
        <p:spPr bwMode="auto">
          <a:xfrm>
            <a:off x="1219200" y="4495800"/>
            <a:ext cx="2819400" cy="1266825"/>
          </a:xfrm>
          <a:prstGeom prst="wedgeRoundRectCallout">
            <a:avLst>
              <a:gd name="adj1" fmla="val -71792"/>
              <a:gd name="adj2" fmla="val 3897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 sucks. Sorting 3 cards was OK… but 300? I don’t know where to start!</a:t>
            </a:r>
          </a:p>
        </p:txBody>
      </p:sp>
      <p:sp>
        <p:nvSpPr>
          <p:cNvPr id="798789" name="AutoShape 69"/>
          <p:cNvSpPr>
            <a:spLocks noChangeArrowheads="1"/>
          </p:cNvSpPr>
          <p:nvPr/>
        </p:nvSpPr>
        <p:spPr bwMode="auto">
          <a:xfrm>
            <a:off x="4419600" y="4419600"/>
            <a:ext cx="2819400" cy="1066800"/>
          </a:xfrm>
          <a:prstGeom prst="wedgeRoundRectCallout">
            <a:avLst>
              <a:gd name="adj1" fmla="val 74157"/>
              <a:gd name="adj2" fmla="val 6994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Yeah right. Hey, you’re kind of cute when you’re angry!</a:t>
            </a:r>
          </a:p>
        </p:txBody>
      </p:sp>
      <p:sp>
        <p:nvSpPr>
          <p:cNvPr id="798790" name="AutoShape 70"/>
          <p:cNvSpPr>
            <a:spLocks noChangeArrowheads="1"/>
          </p:cNvSpPr>
          <p:nvPr/>
        </p:nvSpPr>
        <p:spPr bwMode="auto">
          <a:xfrm>
            <a:off x="1219200" y="4724400"/>
            <a:ext cx="2819400" cy="914400"/>
          </a:xfrm>
          <a:prstGeom prst="wedgeRoundRectCallout">
            <a:avLst>
              <a:gd name="adj1" fmla="val -71792"/>
              <a:gd name="adj2" fmla="val 4826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&lt;blush&gt;Thanks&lt;/blush&gt;</a:t>
            </a:r>
          </a:p>
          <a:p>
            <a:endParaRPr lang="en-US" sz="1000"/>
          </a:p>
          <a:p>
            <a:r>
              <a:rPr lang="en-US"/>
              <a:t>But what can we do?</a:t>
            </a:r>
          </a:p>
        </p:txBody>
      </p:sp>
      <p:sp>
        <p:nvSpPr>
          <p:cNvPr id="798791" name="AutoShape 71"/>
          <p:cNvSpPr>
            <a:spLocks noChangeArrowheads="1"/>
          </p:cNvSpPr>
          <p:nvPr/>
        </p:nvSpPr>
        <p:spPr bwMode="auto">
          <a:xfrm>
            <a:off x="4419600" y="4419600"/>
            <a:ext cx="2819400" cy="1371600"/>
          </a:xfrm>
          <a:prstGeom prst="wedgeRoundRectCallout">
            <a:avLst>
              <a:gd name="adj1" fmla="val 74157"/>
              <a:gd name="adj2" fmla="val 43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I have an idea.  We can be lazy too, let’s change Carey’s algorithm just a bit.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9167 -0.166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8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1 -0.166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3 -0.166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708 -0.1708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6042 -0.1708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 -0.169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16666 L 0.01667 -0.16666 " pathEditMode="relative" ptsTypes="AA">
                                      <p:cBhvr>
                                        <p:cTn id="25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 -0.16666 L -0.46667 -0.16666 " pathEditMode="relative" ptsTypes="AA">
                                      <p:cBhvr>
                                        <p:cTn id="27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7083 L -0.07292 -0.17083 " pathEditMode="relative" ptsTypes="AA">
                                      <p:cBhvr>
                                        <p:cTn id="29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17083 L -0.16458 -0.17083 " pathEditMode="relative" ptsTypes="AA">
                                      <p:cBhvr>
                                        <p:cTn id="31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6944 L -0.54167 -0.1694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7" grpId="0" animBg="1"/>
      <p:bldP spid="798770" grpId="0" animBg="1"/>
      <p:bldP spid="798770" grpId="1" animBg="1"/>
      <p:bldP spid="798777" grpId="0" animBg="1"/>
      <p:bldP spid="798777" grpId="1" animBg="1"/>
      <p:bldP spid="798788" grpId="0" animBg="1"/>
      <p:bldP spid="798788" grpId="1" animBg="1"/>
      <p:bldP spid="798789" grpId="0" animBg="1"/>
      <p:bldP spid="798789" grpId="1" animBg="1"/>
      <p:bldP spid="798790" grpId="0" animBg="1"/>
      <p:bldP spid="798790" grpId="1" animBg="1"/>
      <p:bldP spid="798791" grpId="0" animBg="1"/>
      <p:bldP spid="79879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98575" y="5367575"/>
            <a:ext cx="4410311" cy="1336502"/>
            <a:chOff x="4998575" y="5367575"/>
            <a:chExt cx="4410311" cy="1336502"/>
          </a:xfrm>
        </p:grpSpPr>
        <p:grpSp>
          <p:nvGrpSpPr>
            <p:cNvPr id="58" name="Group 57"/>
            <p:cNvGrpSpPr/>
            <p:nvPr/>
          </p:nvGrpSpPr>
          <p:grpSpPr>
            <a:xfrm>
              <a:off x="4998575" y="5367575"/>
              <a:ext cx="4204419" cy="1336502"/>
              <a:chOff x="4518205" y="5018186"/>
              <a:chExt cx="4655311" cy="1859205"/>
            </a:xfrm>
          </p:grpSpPr>
          <p:sp>
            <p:nvSpPr>
              <p:cNvPr id="59" name="Rectangle 7"/>
              <p:cNvSpPr>
                <a:spLocks noChangeArrowheads="1"/>
              </p:cNvSpPr>
              <p:nvPr/>
            </p:nvSpPr>
            <p:spPr bwMode="auto">
              <a:xfrm>
                <a:off x="4537254" y="5087157"/>
                <a:ext cx="4495800" cy="1770843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4518205" y="5018186"/>
                <a:ext cx="4655311" cy="1859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100" b="1" dirty="0" smtClean="0"/>
                  <a:t>{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    </a:t>
                </a:r>
                <a:r>
                  <a:rPr lang="en-US" dirty="0" smtClean="0"/>
                  <a:t>Node *cur = </a:t>
                </a:r>
                <a:r>
                  <a:rPr lang="en-US" dirty="0" err="1" smtClean="0"/>
                  <a:t>createLinkedList</a:t>
                </a:r>
                <a:r>
                  <a:rPr lang="en-US" dirty="0" smtClean="0"/>
                  <a:t>();  </a:t>
                </a:r>
              </a:p>
              <a:p>
                <a:pPr algn="l"/>
                <a:r>
                  <a:rPr lang="en-US" sz="1600" dirty="0" smtClean="0"/>
                  <a:t> </a:t>
                </a:r>
              </a:p>
              <a:p>
                <a:pPr algn="l"/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159402" y="6161803"/>
              <a:ext cx="4249484" cy="370712"/>
              <a:chOff x="5159402" y="6161803"/>
              <a:chExt cx="4249484" cy="370712"/>
            </a:xfrm>
          </p:grpSpPr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5159402" y="6161803"/>
                <a:ext cx="4249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biggest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magicbiggest</a:t>
                </a:r>
                <a:r>
                  <a:rPr lang="en-US" dirty="0" smtClean="0"/>
                  <a:t>(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</a:t>
                </a:r>
                <a:r>
                  <a:rPr lang="en-US" dirty="0" smtClean="0"/>
                  <a:t>); </a:t>
                </a:r>
                <a:r>
                  <a:rPr lang="en-US" sz="1200" dirty="0" smtClean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7837781" y="6165803"/>
                <a:ext cx="1200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cur-&gt;next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002213" y="943324"/>
            <a:ext cx="4243387" cy="4410069"/>
            <a:chOff x="5002213" y="943324"/>
            <a:chExt cx="4243387" cy="4410069"/>
          </a:xfrm>
        </p:grpSpPr>
        <p:grpSp>
          <p:nvGrpSpPr>
            <p:cNvPr id="45" name="Group 44"/>
            <p:cNvGrpSpPr/>
            <p:nvPr/>
          </p:nvGrpSpPr>
          <p:grpSpPr>
            <a:xfrm>
              <a:off x="5002213" y="943324"/>
              <a:ext cx="4065587" cy="4410069"/>
              <a:chOff x="5002213" y="1235164"/>
              <a:chExt cx="4065587" cy="4410069"/>
            </a:xfrm>
          </p:grpSpPr>
          <p:sp>
            <p:nvSpPr>
              <p:cNvPr id="46" name="Rectangle 2"/>
              <p:cNvSpPr>
                <a:spLocks noChangeArrowheads="1"/>
              </p:cNvSpPr>
              <p:nvPr/>
            </p:nvSpPr>
            <p:spPr bwMode="auto">
              <a:xfrm>
                <a:off x="5010150" y="1250066"/>
                <a:ext cx="4057650" cy="4356190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Text Box 3"/>
              <p:cNvSpPr txBox="1">
                <a:spLocks noChangeArrowheads="1"/>
              </p:cNvSpPr>
              <p:nvPr/>
            </p:nvSpPr>
            <p:spPr bwMode="auto">
              <a:xfrm>
                <a:off x="5030788" y="3706241"/>
                <a:ext cx="2279650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 smtClean="0"/>
              </a:p>
              <a:p>
                <a:pPr algn="l"/>
                <a:endParaRPr lang="en-US" sz="120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  <p:sp>
            <p:nvSpPr>
              <p:cNvPr id="48" name="Text Box 5"/>
              <p:cNvSpPr txBox="1">
                <a:spLocks noChangeArrowheads="1"/>
              </p:cNvSpPr>
              <p:nvPr/>
            </p:nvSpPr>
            <p:spPr bwMode="auto">
              <a:xfrm>
                <a:off x="5383213" y="3391921"/>
                <a:ext cx="36560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 smtClean="0"/>
                  <a:t>biggest(                    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5002213" y="3391921"/>
                <a:ext cx="2279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auto">
              <a:xfrm>
                <a:off x="6257350" y="3410971"/>
                <a:ext cx="15081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6600CC"/>
                    </a:solidFill>
                  </a:rPr>
                  <a:t>Node *cur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030788" y="1235164"/>
                <a:ext cx="3989387" cy="1184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/>
                  <a:t>struct</a:t>
                </a:r>
                <a:r>
                  <a:rPr lang="en-US" sz="1600" dirty="0"/>
                  <a:t> Node</a:t>
                </a:r>
              </a:p>
              <a:p>
                <a:pPr algn="l"/>
                <a:r>
                  <a:rPr lang="en-US" sz="1100" b="1" dirty="0"/>
                  <a:t>{</a:t>
                </a:r>
              </a:p>
              <a:p>
                <a:pPr algn="l"/>
                <a:r>
                  <a:rPr lang="en-US" sz="1600" dirty="0"/>
                  <a:t>    </a:t>
                </a:r>
                <a:r>
                  <a:rPr lang="en-US" sz="1600" dirty="0" err="1"/>
                  <a:t>int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</a:t>
                </a:r>
                <a:r>
                  <a:rPr lang="en-US" sz="1600" dirty="0"/>
                  <a:t>;</a:t>
                </a:r>
              </a:p>
              <a:p>
                <a:pPr algn="l"/>
                <a:r>
                  <a:rPr lang="en-US" sz="1600" dirty="0"/>
                  <a:t>    Node *next;</a:t>
                </a:r>
              </a:p>
              <a:p>
                <a:pPr algn="l"/>
                <a:r>
                  <a:rPr lang="en-US" sz="1200" b="1" dirty="0"/>
                  <a:t>};</a:t>
                </a:r>
              </a:p>
            </p:txBody>
          </p:sp>
        </p:grp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5038928" y="2212806"/>
              <a:ext cx="420667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// provided for your use!</a:t>
              </a:r>
            </a:p>
            <a:p>
              <a:pPr algn="l"/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magicbiggest</a:t>
              </a:r>
              <a:r>
                <a:rPr lang="en-US" dirty="0" smtClean="0">
                  <a:solidFill>
                    <a:srgbClr val="FF0000"/>
                  </a:solidFill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</a:rPr>
                <a:t>Node *n</a:t>
              </a:r>
              <a:r>
                <a:rPr lang="en-US" dirty="0" smtClean="0">
                  <a:solidFill>
                    <a:schemeClr val="tx1"/>
                  </a:solidFill>
                </a:rPr>
                <a:t>) {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r>
                <a:rPr lang="en-US" dirty="0" smtClean="0">
                  <a:solidFill>
                    <a:schemeClr val="tx1"/>
                  </a:solidFill>
                </a:rPr>
                <a:t> }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CBF0-A5C7-40B3-8B0B-7FAE76A6F72C}" type="slidenum">
              <a:rPr lang="en-US"/>
              <a:pPr/>
              <a:t>50</a:t>
            </a:fld>
            <a:endParaRPr lang="en-US"/>
          </a:p>
        </p:txBody>
      </p:sp>
      <p:sp>
        <p:nvSpPr>
          <p:cNvPr id="872461" name="Rectangle 13"/>
          <p:cNvSpPr>
            <a:spLocks noGrp="1" noChangeArrowheads="1"/>
          </p:cNvSpPr>
          <p:nvPr>
            <p:ph type="title"/>
          </p:nvPr>
        </p:nvSpPr>
        <p:spPr>
          <a:xfrm>
            <a:off x="13750" y="-161925"/>
            <a:ext cx="7772400" cy="1143000"/>
          </a:xfrm>
        </p:spPr>
        <p:txBody>
          <a:bodyPr/>
          <a:lstStyle/>
          <a:p>
            <a:r>
              <a:rPr lang="en-US" sz="3200" dirty="0"/>
              <a:t>Step #3: </a:t>
            </a:r>
            <a:r>
              <a:rPr lang="en-US" sz="3200" dirty="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72462" name="Text Box 14"/>
          <p:cNvSpPr txBox="1">
            <a:spLocks noChangeArrowheads="1"/>
          </p:cNvSpPr>
          <p:nvPr/>
        </p:nvSpPr>
        <p:spPr bwMode="auto">
          <a:xfrm>
            <a:off x="-405378" y="821541"/>
            <a:ext cx="5826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Determine your </a:t>
            </a:r>
            <a:r>
              <a:rPr lang="en-US" dirty="0">
                <a:solidFill>
                  <a:srgbClr val="6600CC"/>
                </a:solidFill>
              </a:rPr>
              <a:t>base case(s)</a:t>
            </a:r>
            <a:r>
              <a:rPr lang="en-US" dirty="0">
                <a:solidFill>
                  <a:schemeClr val="tx1"/>
                </a:solidFill>
              </a:rPr>
              <a:t> and write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code to handle them </a:t>
            </a:r>
            <a:r>
              <a:rPr lang="en-US" i="1" dirty="0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72463" name="Text Box 15"/>
          <p:cNvSpPr txBox="1">
            <a:spLocks noChangeArrowheads="1"/>
          </p:cNvSpPr>
          <p:nvPr/>
        </p:nvSpPr>
        <p:spPr bwMode="auto">
          <a:xfrm>
            <a:off x="155085" y="3451225"/>
            <a:ext cx="463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if a linked list </a:t>
            </a:r>
            <a:r>
              <a:rPr lang="en-US" dirty="0">
                <a:solidFill>
                  <a:srgbClr val="6600CC"/>
                </a:solidFill>
              </a:rPr>
              <a:t>has only one node</a:t>
            </a:r>
            <a:r>
              <a:rPr lang="en-US" dirty="0"/>
              <a:t>…</a:t>
            </a:r>
          </a:p>
        </p:txBody>
      </p:sp>
      <p:sp>
        <p:nvSpPr>
          <p:cNvPr id="872464" name="Text Box 16"/>
          <p:cNvSpPr txBox="1">
            <a:spLocks noChangeArrowheads="1"/>
          </p:cNvSpPr>
          <p:nvPr/>
        </p:nvSpPr>
        <p:spPr bwMode="auto">
          <a:xfrm>
            <a:off x="382411" y="1612704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For this problem</a:t>
            </a:r>
            <a:r>
              <a:rPr lang="en-US" dirty="0"/>
              <a:t>, </a:t>
            </a:r>
            <a:r>
              <a:rPr lang="en-US" dirty="0" smtClean="0"/>
              <a:t>we’re assuming </a:t>
            </a:r>
            <a:r>
              <a:rPr lang="en-US" dirty="0"/>
              <a:t>that the user must pass in a linked list 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at least one element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2467" name="Text Box 19"/>
          <p:cNvSpPr txBox="1">
            <a:spLocks noChangeArrowheads="1"/>
          </p:cNvSpPr>
          <p:nvPr/>
        </p:nvSpPr>
        <p:spPr bwMode="auto">
          <a:xfrm>
            <a:off x="373572" y="2670175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what’s the </a:t>
            </a:r>
            <a:r>
              <a:rPr lang="en-US">
                <a:solidFill>
                  <a:srgbClr val="6600CC"/>
                </a:solidFill>
              </a:rPr>
              <a:t>simplest case</a:t>
            </a:r>
            <a:r>
              <a:rPr lang="en-US"/>
              <a:t> that our function must handle?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72500" name="Text Box 52"/>
          <p:cNvSpPr txBox="1">
            <a:spLocks noChangeArrowheads="1"/>
          </p:cNvSpPr>
          <p:nvPr/>
        </p:nvSpPr>
        <p:spPr bwMode="auto">
          <a:xfrm>
            <a:off x="5230813" y="3560644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sz="1600" dirty="0">
                <a:solidFill>
                  <a:srgbClr val="6600CC"/>
                </a:solidFill>
              </a:rPr>
              <a:t>cur-&gt;next ==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) </a:t>
            </a:r>
            <a:r>
              <a:rPr lang="en-US" sz="1200" dirty="0" smtClean="0"/>
              <a:t> </a:t>
            </a:r>
            <a:r>
              <a:rPr lang="en-US" sz="1200" dirty="0"/>
              <a:t>// the only node</a:t>
            </a:r>
          </a:p>
          <a:p>
            <a:pPr algn="l"/>
            <a:r>
              <a:rPr lang="en-US" dirty="0"/>
              <a:t>    return </a:t>
            </a:r>
            <a:r>
              <a:rPr lang="en-US" dirty="0">
                <a:solidFill>
                  <a:srgbClr val="6600CC"/>
                </a:solidFill>
              </a:rPr>
              <a:t>cur-&gt;</a:t>
            </a:r>
            <a:r>
              <a:rPr lang="en-US" dirty="0" err="1">
                <a:solidFill>
                  <a:srgbClr val="6600CC"/>
                </a:solidFill>
              </a:rPr>
              <a:t>val</a:t>
            </a:r>
            <a:r>
              <a:rPr lang="en-US" dirty="0"/>
              <a:t>;   </a:t>
            </a:r>
            <a:r>
              <a:rPr lang="en-US" sz="1200" dirty="0"/>
              <a:t>// so return its value</a:t>
            </a:r>
          </a:p>
        </p:txBody>
      </p:sp>
      <p:pic>
        <p:nvPicPr>
          <p:cNvPr id="872503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967163"/>
            <a:ext cx="971550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2504" name="Rectangle 56"/>
          <p:cNvSpPr>
            <a:spLocks noChangeArrowheads="1"/>
          </p:cNvSpPr>
          <p:nvPr/>
        </p:nvSpPr>
        <p:spPr bwMode="auto">
          <a:xfrm>
            <a:off x="155084" y="5389563"/>
            <a:ext cx="4632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Then </a:t>
            </a:r>
            <a:r>
              <a:rPr lang="en-US" i="1" dirty="0"/>
              <a:t>by definition</a:t>
            </a:r>
            <a:r>
              <a:rPr lang="en-US" dirty="0"/>
              <a:t> that node </a:t>
            </a:r>
            <a:r>
              <a:rPr lang="en-US" i="1" dirty="0"/>
              <a:t>must</a:t>
            </a:r>
            <a:r>
              <a:rPr lang="en-US" dirty="0"/>
              <a:t> hold the </a:t>
            </a:r>
            <a:r>
              <a:rPr lang="en-US" dirty="0" smtClean="0"/>
              <a:t>biggest </a:t>
            </a:r>
            <a:r>
              <a:rPr lang="en-US" dirty="0"/>
              <a:t>(only!) value in the list, right? </a:t>
            </a:r>
          </a:p>
        </p:txBody>
      </p:sp>
      <p:sp>
        <p:nvSpPr>
          <p:cNvPr id="872505" name="Line 57"/>
          <p:cNvSpPr>
            <a:spLocks noChangeShapeType="1"/>
          </p:cNvSpPr>
          <p:nvPr/>
        </p:nvSpPr>
        <p:spPr bwMode="auto">
          <a:xfrm flipV="1">
            <a:off x="2676525" y="3881318"/>
            <a:ext cx="4417592" cy="13193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72506" name="Line 58"/>
          <p:cNvSpPr>
            <a:spLocks noChangeShapeType="1"/>
          </p:cNvSpPr>
          <p:nvPr/>
        </p:nvSpPr>
        <p:spPr bwMode="auto">
          <a:xfrm flipV="1">
            <a:off x="2571749" y="4072379"/>
            <a:ext cx="3838477" cy="8615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72507" name="Rectangle 59"/>
          <p:cNvSpPr>
            <a:spLocks noChangeArrowheads="1"/>
          </p:cNvSpPr>
          <p:nvPr/>
        </p:nvSpPr>
        <p:spPr bwMode="auto">
          <a:xfrm>
            <a:off x="659636" y="6201246"/>
            <a:ext cx="371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Are there any other base cases?</a:t>
            </a:r>
          </a:p>
        </p:txBody>
      </p:sp>
      <p:sp>
        <p:nvSpPr>
          <p:cNvPr id="872526" name="AutoShape 78"/>
          <p:cNvSpPr>
            <a:spLocks noChangeArrowheads="1"/>
          </p:cNvSpPr>
          <p:nvPr/>
        </p:nvSpPr>
        <p:spPr bwMode="auto">
          <a:xfrm flipH="1">
            <a:off x="2000152" y="4221633"/>
            <a:ext cx="3705225" cy="1095375"/>
          </a:xfrm>
          <a:prstGeom prst="wedgeRoundRectCallout">
            <a:avLst>
              <a:gd name="adj1" fmla="val 8866"/>
              <a:gd name="adj2" fmla="val 13536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Nope… Since we don’t have to deal with an empty list, this is the simplest case…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2" grpId="0"/>
      <p:bldP spid="872463" grpId="0"/>
      <p:bldP spid="872464" grpId="0"/>
      <p:bldP spid="872467" grpId="0"/>
      <p:bldP spid="872500" grpId="0"/>
      <p:bldP spid="872504" grpId="0"/>
      <p:bldP spid="872505" grpId="0" animBg="1"/>
      <p:bldP spid="872505" grpId="1" animBg="1"/>
      <p:bldP spid="872506" grpId="0" animBg="1"/>
      <p:bldP spid="872506" grpId="1" animBg="1"/>
      <p:bldP spid="872507" grpId="0"/>
      <p:bldP spid="8725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998575" y="5367575"/>
            <a:ext cx="4410311" cy="1336502"/>
            <a:chOff x="4998575" y="5367575"/>
            <a:chExt cx="4410311" cy="1336502"/>
          </a:xfrm>
        </p:grpSpPr>
        <p:grpSp>
          <p:nvGrpSpPr>
            <p:cNvPr id="83" name="Group 82"/>
            <p:cNvGrpSpPr/>
            <p:nvPr/>
          </p:nvGrpSpPr>
          <p:grpSpPr>
            <a:xfrm>
              <a:off x="4998575" y="5367575"/>
              <a:ext cx="4204419" cy="1336502"/>
              <a:chOff x="4518205" y="5018186"/>
              <a:chExt cx="4655311" cy="1859205"/>
            </a:xfrm>
          </p:grpSpPr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4537254" y="5087157"/>
                <a:ext cx="4495800" cy="1770843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8"/>
              <p:cNvSpPr txBox="1">
                <a:spLocks noChangeArrowheads="1"/>
              </p:cNvSpPr>
              <p:nvPr/>
            </p:nvSpPr>
            <p:spPr bwMode="auto">
              <a:xfrm>
                <a:off x="4518205" y="5018186"/>
                <a:ext cx="4655311" cy="1859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100" b="1" dirty="0" smtClean="0"/>
                  <a:t>{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    </a:t>
                </a:r>
                <a:r>
                  <a:rPr lang="en-US" dirty="0" smtClean="0"/>
                  <a:t>Node *cur = </a:t>
                </a:r>
                <a:r>
                  <a:rPr lang="en-US" dirty="0" err="1" smtClean="0"/>
                  <a:t>createLinkedList</a:t>
                </a:r>
                <a:r>
                  <a:rPr lang="en-US" dirty="0" smtClean="0"/>
                  <a:t>();  </a:t>
                </a:r>
              </a:p>
              <a:p>
                <a:pPr algn="l"/>
                <a:r>
                  <a:rPr lang="en-US" sz="1600" dirty="0" smtClean="0"/>
                  <a:t> </a:t>
                </a:r>
              </a:p>
              <a:p>
                <a:pPr algn="l"/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159402" y="6161803"/>
              <a:ext cx="4249484" cy="370712"/>
              <a:chOff x="5159402" y="6161803"/>
              <a:chExt cx="4249484" cy="370712"/>
            </a:xfrm>
          </p:grpSpPr>
          <p:sp>
            <p:nvSpPr>
              <p:cNvPr id="85" name="Text Box 15"/>
              <p:cNvSpPr txBox="1">
                <a:spLocks noChangeArrowheads="1"/>
              </p:cNvSpPr>
              <p:nvPr/>
            </p:nvSpPr>
            <p:spPr bwMode="auto">
              <a:xfrm>
                <a:off x="5159402" y="6161803"/>
                <a:ext cx="4249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biggest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magicbiggest</a:t>
                </a:r>
                <a:r>
                  <a:rPr lang="en-US" dirty="0" smtClean="0"/>
                  <a:t>(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</a:t>
                </a:r>
                <a:r>
                  <a:rPr lang="en-US" dirty="0" smtClean="0"/>
                  <a:t>); </a:t>
                </a:r>
                <a:r>
                  <a:rPr lang="en-US" sz="1200" dirty="0" smtClean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7889287" y="6165803"/>
                <a:ext cx="1200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cur-&gt;next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002213" y="943324"/>
            <a:ext cx="4322762" cy="4410069"/>
            <a:chOff x="5002213" y="943324"/>
            <a:chExt cx="4322762" cy="4410069"/>
          </a:xfrm>
        </p:grpSpPr>
        <p:grpSp>
          <p:nvGrpSpPr>
            <p:cNvPr id="71" name="Group 70"/>
            <p:cNvGrpSpPr/>
            <p:nvPr/>
          </p:nvGrpSpPr>
          <p:grpSpPr>
            <a:xfrm>
              <a:off x="5002213" y="943324"/>
              <a:ext cx="4243387" cy="4410069"/>
              <a:chOff x="5002213" y="943324"/>
              <a:chExt cx="4243387" cy="441006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02213" y="943324"/>
                <a:ext cx="4065587" cy="4410069"/>
                <a:chOff x="5002213" y="1235164"/>
                <a:chExt cx="4065587" cy="4410069"/>
              </a:xfrm>
            </p:grpSpPr>
            <p:sp>
              <p:nvSpPr>
                <p:cNvPr id="74" name="Rectangle 2"/>
                <p:cNvSpPr>
                  <a:spLocks noChangeArrowheads="1"/>
                </p:cNvSpPr>
                <p:nvPr/>
              </p:nvSpPr>
              <p:spPr bwMode="auto">
                <a:xfrm>
                  <a:off x="5010150" y="1250066"/>
                  <a:ext cx="4057650" cy="4356190"/>
                </a:xfrm>
                <a:prstGeom prst="rect">
                  <a:avLst/>
                </a:prstGeom>
                <a:solidFill>
                  <a:srgbClr val="FFF3E7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30788" y="3706241"/>
                  <a:ext cx="2279650" cy="19389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200" b="1" dirty="0"/>
                    <a:t>{</a:t>
                  </a:r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 smtClean="0"/>
                </a:p>
                <a:p>
                  <a:pPr algn="l"/>
                  <a:endParaRPr lang="en-US" sz="1200" dirty="0" smtClean="0"/>
                </a:p>
                <a:p>
                  <a:pPr algn="l"/>
                  <a:r>
                    <a:rPr lang="en-US" sz="1200" b="1" dirty="0" smtClean="0"/>
                    <a:t>}</a:t>
                  </a:r>
                  <a:endParaRPr lang="en-US" sz="1200" b="1" dirty="0"/>
                </a:p>
              </p:txBody>
            </p:sp>
            <p:sp>
              <p:nvSpPr>
                <p:cNvPr id="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383213" y="3391921"/>
                  <a:ext cx="36560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dirty="0" smtClean="0"/>
                    <a:t>biggest(                    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7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2213" y="3391921"/>
                  <a:ext cx="22796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  <p:sp>
              <p:nvSpPr>
                <p:cNvPr id="7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57350" y="3410971"/>
                  <a:ext cx="1508125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solidFill>
                        <a:srgbClr val="6600CC"/>
                      </a:solidFill>
                    </a:rPr>
                    <a:t>Node *cur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030788" y="1235164"/>
                  <a:ext cx="3989387" cy="1184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600" dirty="0" err="1"/>
                    <a:t>struct</a:t>
                  </a:r>
                  <a:r>
                    <a:rPr lang="en-US" sz="1600" dirty="0"/>
                    <a:t> Node</a:t>
                  </a:r>
                </a:p>
                <a:p>
                  <a:pPr algn="l"/>
                  <a:r>
                    <a:rPr lang="en-US" sz="1100" b="1" dirty="0"/>
                    <a:t>{</a:t>
                  </a:r>
                </a:p>
                <a:p>
                  <a:pPr algn="l"/>
                  <a:r>
                    <a:rPr lang="en-US" sz="1600" dirty="0"/>
                    <a:t>    </a:t>
                  </a:r>
                  <a:r>
                    <a:rPr lang="en-US" sz="1600" dirty="0" err="1"/>
                    <a:t>int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val</a:t>
                  </a:r>
                  <a:r>
                    <a:rPr lang="en-US" sz="1600" dirty="0"/>
                    <a:t>;</a:t>
                  </a:r>
                </a:p>
                <a:p>
                  <a:pPr algn="l"/>
                  <a:r>
                    <a:rPr lang="en-US" sz="1600" dirty="0"/>
                    <a:t>    Node *next;</a:t>
                  </a:r>
                </a:p>
                <a:p>
                  <a:pPr algn="l"/>
                  <a:r>
                    <a:rPr lang="en-US" sz="1200" b="1" dirty="0"/>
                    <a:t>};</a:t>
                  </a:r>
                </a:p>
              </p:txBody>
            </p:sp>
          </p:grpSp>
          <p:sp>
            <p:nvSpPr>
              <p:cNvPr id="73" name="Text Box 8"/>
              <p:cNvSpPr txBox="1">
                <a:spLocks noChangeArrowheads="1"/>
              </p:cNvSpPr>
              <p:nvPr/>
            </p:nvSpPr>
            <p:spPr bwMode="auto">
              <a:xfrm>
                <a:off x="5038928" y="2212806"/>
                <a:ext cx="4206672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// provided for your use!</a:t>
                </a:r>
              </a:p>
              <a:p>
                <a:pPr algn="l"/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int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magicbiggest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Node *n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{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5230813" y="3560644"/>
              <a:ext cx="4094162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title"/>
          </p:nvPr>
        </p:nvSpPr>
        <p:spPr>
          <a:xfrm>
            <a:off x="8817" y="-167947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4769-702E-4C4B-80A3-BF2026389637}" type="slidenum">
              <a:rPr lang="en-US"/>
              <a:pPr/>
              <a:t>51</a:t>
            </a:fld>
            <a:endParaRPr lang="en-US"/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9547936" y="3059350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firstVal</a:t>
            </a:r>
            <a:r>
              <a:rPr lang="en-US" dirty="0"/>
              <a:t> = </a:t>
            </a:r>
            <a:r>
              <a:rPr lang="en-US" dirty="0">
                <a:solidFill>
                  <a:srgbClr val="6600CC"/>
                </a:solidFill>
              </a:rPr>
              <a:t>cur-&gt;</a:t>
            </a:r>
            <a:r>
              <a:rPr lang="en-US" dirty="0" err="1">
                <a:solidFill>
                  <a:srgbClr val="6600CC"/>
                </a:solidFill>
              </a:rPr>
              <a:t>val</a:t>
            </a:r>
            <a:r>
              <a:rPr lang="en-US" dirty="0"/>
              <a:t>;</a:t>
            </a:r>
          </a:p>
          <a:p>
            <a:pPr algn="l"/>
            <a:endParaRPr lang="en-US" sz="1000" dirty="0"/>
          </a:p>
        </p:txBody>
      </p:sp>
      <p:sp>
        <p:nvSpPr>
          <p:cNvPr id="874548" name="Text Box 52"/>
          <p:cNvSpPr txBox="1">
            <a:spLocks noChangeArrowheads="1"/>
          </p:cNvSpPr>
          <p:nvPr/>
        </p:nvSpPr>
        <p:spPr bwMode="auto">
          <a:xfrm>
            <a:off x="9656048" y="3975234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rest =</a:t>
            </a:r>
          </a:p>
          <a:p>
            <a:pPr algn="l"/>
            <a:endParaRPr lang="en-US" sz="1000"/>
          </a:p>
        </p:txBody>
      </p:sp>
      <p:pic>
        <p:nvPicPr>
          <p:cNvPr id="874550" name="Picture 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42" y="4419600"/>
            <a:ext cx="996941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4554" name="Rectangle 58"/>
          <p:cNvSpPr>
            <a:spLocks noChangeArrowheads="1"/>
          </p:cNvSpPr>
          <p:nvPr/>
        </p:nvSpPr>
        <p:spPr bwMode="auto">
          <a:xfrm>
            <a:off x="4266996" y="4892040"/>
            <a:ext cx="654243" cy="60880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74557" name="Rectangle 61"/>
          <p:cNvSpPr>
            <a:spLocks noChangeArrowheads="1"/>
          </p:cNvSpPr>
          <p:nvPr/>
        </p:nvSpPr>
        <p:spPr bwMode="auto">
          <a:xfrm>
            <a:off x="4267926" y="5553075"/>
            <a:ext cx="654243" cy="1181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59" name="Text Box 63"/>
          <p:cNvSpPr txBox="1">
            <a:spLocks noChangeArrowheads="1"/>
          </p:cNvSpPr>
          <p:nvPr/>
        </p:nvSpPr>
        <p:spPr bwMode="auto">
          <a:xfrm>
            <a:off x="3354388" y="5060950"/>
            <a:ext cx="22516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4563" name="Text Box 67"/>
          <p:cNvSpPr txBox="1">
            <a:spLocks noChangeArrowheads="1"/>
          </p:cNvSpPr>
          <p:nvPr/>
        </p:nvSpPr>
        <p:spPr bwMode="auto">
          <a:xfrm>
            <a:off x="379412" y="1223010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on to our next step!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46299" y="25524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40314" y="1817864"/>
            <a:ext cx="4845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process </a:t>
            </a:r>
            <a:r>
              <a:rPr lang="en-US" dirty="0" smtClean="0">
                <a:solidFill>
                  <a:srgbClr val="FF0000"/>
                </a:solidFill>
              </a:rPr>
              <a:t>all n nodes </a:t>
            </a:r>
            <a:r>
              <a:rPr lang="en-US" dirty="0" smtClean="0">
                <a:solidFill>
                  <a:schemeClr val="tx1"/>
                </a:solidFill>
              </a:rPr>
              <a:t>of the list.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4828" y="833849"/>
            <a:ext cx="429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467" y="3672105"/>
            <a:ext cx="415360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 for Linked Lists:</a:t>
            </a:r>
            <a:endParaRPr lang="en-US" dirty="0" smtClean="0">
              <a:solidFill>
                <a:srgbClr val="CC00FF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the magic function to process the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elements of the list,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ignoring the </a:t>
            </a:r>
            <a:r>
              <a:rPr lang="en-US" dirty="0" smtClean="0">
                <a:solidFill>
                  <a:srgbClr val="FF0000"/>
                </a:solidFill>
              </a:rPr>
              <a:t>first 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you get a result from the magic function for the </a:t>
            </a:r>
            <a:r>
              <a:rPr lang="en-US" dirty="0" smtClean="0">
                <a:solidFill>
                  <a:srgbClr val="FF0000"/>
                </a:solidFill>
              </a:rPr>
              <a:t>last n-1 </a:t>
            </a:r>
            <a:r>
              <a:rPr lang="en-US" dirty="0" smtClean="0">
                <a:solidFill>
                  <a:schemeClr val="tx1"/>
                </a:solidFill>
              </a:rPr>
              <a:t>nodes, combine it with the </a:t>
            </a:r>
            <a:r>
              <a:rPr lang="en-US" dirty="0" smtClean="0">
                <a:solidFill>
                  <a:srgbClr val="FF0000"/>
                </a:solidFill>
              </a:rPr>
              <a:t>first element</a:t>
            </a:r>
            <a:r>
              <a:rPr lang="en-US" dirty="0" smtClean="0">
                <a:solidFill>
                  <a:schemeClr val="tx1"/>
                </a:solidFill>
              </a:rPr>
              <a:t> in the list.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Then return the full result.</a:t>
            </a: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94101" y="713143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637630" y="370510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front =</a:t>
            </a:r>
            <a:endParaRPr lang="en-US" dirty="0"/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 flipH="1">
            <a:off x="281708" y="1825915"/>
            <a:ext cx="3993399" cy="2985981"/>
          </a:xfrm>
          <a:prstGeom prst="wedgeRoundRectCallout">
            <a:avLst>
              <a:gd name="adj1" fmla="val -74027"/>
              <a:gd name="adj2" fmla="val 3700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5210447" y="4265033"/>
            <a:ext cx="4145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largest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6600CC"/>
                </a:solidFill>
              </a:rPr>
              <a:t>magicbiggest</a:t>
            </a:r>
            <a:r>
              <a:rPr lang="en-US" dirty="0" smtClean="0">
                <a:solidFill>
                  <a:srgbClr val="6600CC"/>
                </a:solidFill>
              </a:rPr>
              <a:t>(cur);</a:t>
            </a:r>
            <a:endParaRPr lang="en-US" dirty="0"/>
          </a:p>
          <a:p>
            <a:pPr algn="l"/>
            <a:endParaRPr lang="en-US" sz="1000" dirty="0"/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6553200" y="4351477"/>
            <a:ext cx="1968631" cy="1751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102"/>
          <p:cNvSpPr>
            <a:spLocks noChangeArrowheads="1"/>
          </p:cNvSpPr>
          <p:nvPr/>
        </p:nvSpPr>
        <p:spPr bwMode="auto">
          <a:xfrm>
            <a:off x="6423117" y="6160537"/>
            <a:ext cx="2844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magicbiggest</a:t>
            </a:r>
            <a:r>
              <a:rPr lang="en-US" dirty="0" smtClean="0">
                <a:solidFill>
                  <a:srgbClr val="6600CC"/>
                </a:solidFill>
              </a:rPr>
              <a:t>(cur-&gt;next);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5207582" y="4272088"/>
            <a:ext cx="4145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rest</a:t>
            </a:r>
            <a:r>
              <a:rPr lang="en-US" sz="1050" dirty="0" smtClean="0"/>
              <a:t> </a:t>
            </a:r>
            <a:r>
              <a:rPr lang="en-US" sz="1600" dirty="0" smtClean="0"/>
              <a:t>=</a:t>
            </a:r>
            <a:endParaRPr lang="en-US" sz="1000" dirty="0"/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5223559" y="4635070"/>
            <a:ext cx="457478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// pick biggest of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node and last n-1 nodes</a:t>
            </a:r>
          </a:p>
          <a:p>
            <a:pPr algn="l"/>
            <a:r>
              <a:rPr lang="en-US" sz="1700" dirty="0" smtClean="0"/>
              <a:t>return max( rest , cur-&gt;</a:t>
            </a:r>
            <a:r>
              <a:rPr lang="en-US" sz="1700" dirty="0" err="1" smtClean="0"/>
              <a:t>val</a:t>
            </a:r>
            <a:r>
              <a:rPr lang="en-US" sz="1700" dirty="0" smtClean="0"/>
              <a:t> );</a:t>
            </a:r>
            <a:endParaRPr lang="en-US" sz="1100" dirty="0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4267926" y="4953000"/>
            <a:ext cx="654243" cy="17811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393 L -0.02275 -0.2747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7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54" grpId="0" animBg="1"/>
      <p:bldP spid="874557" grpId="0" animBg="1"/>
      <p:bldP spid="40" grpId="0"/>
      <p:bldP spid="41" grpId="0"/>
      <p:bldP spid="42" grpId="0"/>
      <p:bldP spid="43" grpId="0" uiExpand="1" build="p"/>
      <p:bldP spid="45" grpId="0" animBg="1"/>
      <p:bldP spid="46" grpId="0" animBg="1"/>
      <p:bldP spid="47" grpId="0"/>
      <p:bldP spid="47" grpId="1"/>
      <p:bldP spid="64" grpId="0"/>
      <p:bldP spid="64" grpId="1"/>
      <p:bldP spid="64" grpId="2"/>
      <p:bldP spid="66" grpId="0"/>
      <p:bldP spid="70" grpId="0" animBg="1"/>
      <p:bldP spid="7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998575" y="5367575"/>
            <a:ext cx="4204419" cy="1336502"/>
            <a:chOff x="4518205" y="5018186"/>
            <a:chExt cx="4655311" cy="185920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4537254" y="5087157"/>
              <a:ext cx="4495800" cy="1770843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4518205" y="5018186"/>
              <a:ext cx="4655311" cy="185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100" b="1" dirty="0" smtClean="0"/>
                <a:t>{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dirty="0" smtClean="0"/>
                <a:t>Node *cur = </a:t>
              </a:r>
              <a:r>
                <a:rPr lang="en-US" dirty="0" err="1" smtClean="0"/>
                <a:t>createLinkedList</a:t>
              </a:r>
              <a:r>
                <a:rPr lang="en-US" dirty="0" smtClean="0"/>
                <a:t>();  </a:t>
              </a:r>
            </a:p>
            <a:p>
              <a:pPr algn="l"/>
              <a:r>
                <a:rPr lang="en-US" sz="1600" dirty="0" smtClean="0"/>
                <a:t> </a:t>
              </a:r>
            </a:p>
            <a:p>
              <a:pPr algn="l"/>
              <a:r>
                <a:rPr lang="en-US" sz="800" dirty="0" smtClean="0"/>
                <a:t/>
              </a:r>
              <a:br>
                <a:rPr lang="en-US" sz="800" dirty="0" smtClean="0"/>
              </a:br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A34F-F339-4904-BA08-FBEF52269067}" type="slidenum">
              <a:rPr lang="en-US"/>
              <a:pPr/>
              <a:t>52</a:t>
            </a:fld>
            <a:endParaRPr lang="en-US"/>
          </a:p>
        </p:txBody>
      </p:sp>
      <p:sp>
        <p:nvSpPr>
          <p:cNvPr id="876563" name="Text Box 19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59014" y="996167"/>
            <a:ext cx="44620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130456" y="5951281"/>
            <a:ext cx="4434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Woohoo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We’ve just created our </a:t>
            </a:r>
            <a:r>
              <a:rPr lang="en-US" sz="2000" dirty="0" smtClean="0"/>
              <a:t>third </a:t>
            </a:r>
            <a:r>
              <a:rPr lang="en-US" sz="2000" dirty="0" smtClean="0">
                <a:solidFill>
                  <a:srgbClr val="7030A0"/>
                </a:solidFill>
              </a:rPr>
              <a:t>recursive function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59014" y="1862337"/>
            <a:ext cx="4368645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magicbiggest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just calls </a:t>
            </a:r>
            <a:r>
              <a:rPr lang="en-US" sz="2000" dirty="0" smtClean="0">
                <a:solidFill>
                  <a:srgbClr val="FF0000"/>
                </a:solidFill>
              </a:rPr>
              <a:t>biggest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That means our </a:t>
            </a:r>
            <a:r>
              <a:rPr lang="en-US" sz="2000" dirty="0" smtClean="0">
                <a:solidFill>
                  <a:srgbClr val="FF0000"/>
                </a:solidFill>
              </a:rPr>
              <a:t>biggest</a:t>
            </a:r>
            <a:r>
              <a:rPr lang="en-US" sz="2000" dirty="0" smtClean="0">
                <a:solidFill>
                  <a:schemeClr val="tx1"/>
                </a:solidFill>
              </a:rPr>
              <a:t> function is really just calling itself!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70440" y="5475110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14481" y="3514872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magic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really happening!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215167" y="4364672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calls to the magic function with calls directly to our own function.</a:t>
            </a:r>
          </a:p>
        </p:txBody>
      </p:sp>
      <p:sp>
        <p:nvSpPr>
          <p:cNvPr id="48" name="Rectangle 5"/>
          <p:cNvSpPr txBox="1">
            <a:spLocks noChangeArrowheads="1"/>
          </p:cNvSpPr>
          <p:nvPr/>
        </p:nvSpPr>
        <p:spPr bwMode="auto">
          <a:xfrm>
            <a:off x="-815182" y="-14989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smtClean="0"/>
              <a:t>Step #5: </a:t>
            </a:r>
            <a:r>
              <a:rPr lang="en-US" sz="3200" kern="0" smtClean="0">
                <a:solidFill>
                  <a:schemeClr val="accent2"/>
                </a:solidFill>
              </a:rPr>
              <a:t>Remove the magic</a:t>
            </a:r>
            <a:endParaRPr lang="en-US" sz="3200" kern="0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02213" y="943324"/>
            <a:ext cx="4796127" cy="4410069"/>
            <a:chOff x="5002213" y="943324"/>
            <a:chExt cx="4796127" cy="4410069"/>
          </a:xfrm>
        </p:grpSpPr>
        <p:grpSp>
          <p:nvGrpSpPr>
            <p:cNvPr id="60" name="Group 59"/>
            <p:cNvGrpSpPr/>
            <p:nvPr/>
          </p:nvGrpSpPr>
          <p:grpSpPr>
            <a:xfrm>
              <a:off x="5002213" y="943324"/>
              <a:ext cx="4322762" cy="4410069"/>
              <a:chOff x="5002213" y="943324"/>
              <a:chExt cx="4322762" cy="441006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02213" y="943324"/>
                <a:ext cx="4065587" cy="4410069"/>
                <a:chOff x="5002213" y="1235164"/>
                <a:chExt cx="4065587" cy="4410069"/>
              </a:xfrm>
            </p:grpSpPr>
            <p:sp>
              <p:nvSpPr>
                <p:cNvPr id="65" name="Rectangle 2"/>
                <p:cNvSpPr>
                  <a:spLocks noChangeArrowheads="1"/>
                </p:cNvSpPr>
                <p:nvPr/>
              </p:nvSpPr>
              <p:spPr bwMode="auto">
                <a:xfrm>
                  <a:off x="5010150" y="1250066"/>
                  <a:ext cx="4057650" cy="4356190"/>
                </a:xfrm>
                <a:prstGeom prst="rect">
                  <a:avLst/>
                </a:prstGeom>
                <a:solidFill>
                  <a:srgbClr val="FFF3E7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30788" y="3706241"/>
                  <a:ext cx="2279650" cy="19389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200" b="1" dirty="0"/>
                    <a:t>{</a:t>
                  </a:r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 smtClean="0"/>
                </a:p>
                <a:p>
                  <a:pPr algn="l"/>
                  <a:endParaRPr lang="en-US" sz="1200" dirty="0" smtClean="0"/>
                </a:p>
                <a:p>
                  <a:pPr algn="l"/>
                  <a:r>
                    <a:rPr lang="en-US" sz="1200" b="1" dirty="0" smtClean="0"/>
                    <a:t>}</a:t>
                  </a:r>
                  <a:endParaRPr lang="en-US" sz="1200" b="1" dirty="0"/>
                </a:p>
              </p:txBody>
            </p:sp>
            <p:sp>
              <p:nvSpPr>
                <p:cNvPr id="6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383213" y="3391921"/>
                  <a:ext cx="36560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dirty="0" smtClean="0"/>
                    <a:t>biggest(                    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6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2213" y="3391921"/>
                  <a:ext cx="22796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  <p:sp>
              <p:nvSpPr>
                <p:cNvPr id="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57350" y="3410971"/>
                  <a:ext cx="1508125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solidFill>
                        <a:srgbClr val="6600CC"/>
                      </a:solidFill>
                    </a:rPr>
                    <a:t>Node *cur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030788" y="1235164"/>
                  <a:ext cx="3989387" cy="1184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600" dirty="0" err="1"/>
                    <a:t>struct</a:t>
                  </a:r>
                  <a:r>
                    <a:rPr lang="en-US" sz="1600" dirty="0"/>
                    <a:t> Node</a:t>
                  </a:r>
                </a:p>
                <a:p>
                  <a:pPr algn="l"/>
                  <a:r>
                    <a:rPr lang="en-US" sz="1100" b="1" dirty="0"/>
                    <a:t>{</a:t>
                  </a:r>
                </a:p>
                <a:p>
                  <a:pPr algn="l"/>
                  <a:r>
                    <a:rPr lang="en-US" sz="1600" dirty="0"/>
                    <a:t>    </a:t>
                  </a:r>
                  <a:r>
                    <a:rPr lang="en-US" sz="1600" dirty="0" err="1"/>
                    <a:t>int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val</a:t>
                  </a:r>
                  <a:r>
                    <a:rPr lang="en-US" sz="1600" dirty="0"/>
                    <a:t>;</a:t>
                  </a:r>
                </a:p>
                <a:p>
                  <a:pPr algn="l"/>
                  <a:r>
                    <a:rPr lang="en-US" sz="1600" dirty="0"/>
                    <a:t>    Node *next;</a:t>
                  </a:r>
                </a:p>
                <a:p>
                  <a:pPr algn="l"/>
                  <a:r>
                    <a:rPr lang="en-US" sz="1200" b="1" dirty="0"/>
                    <a:t>};</a:t>
                  </a:r>
                </a:p>
              </p:txBody>
            </p:sp>
          </p:grpSp>
          <p:sp>
            <p:nvSpPr>
              <p:cNvPr id="62" name="Text Box 52"/>
              <p:cNvSpPr txBox="1">
                <a:spLocks noChangeArrowheads="1"/>
              </p:cNvSpPr>
              <p:nvPr/>
            </p:nvSpPr>
            <p:spPr bwMode="auto">
              <a:xfrm>
                <a:off x="5230813" y="3560644"/>
                <a:ext cx="4094162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sz="1600" dirty="0">
                    <a:solidFill>
                      <a:srgbClr val="6600CC"/>
                    </a:solidFill>
                  </a:rPr>
                  <a:t>cur-&gt;next == 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nullptr</a:t>
                </a:r>
                <a:r>
                  <a:rPr lang="en-US" dirty="0" smtClean="0"/>
                  <a:t>) 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// the only node</a:t>
                </a:r>
              </a:p>
              <a:p>
                <a:pPr algn="l"/>
                <a:r>
                  <a:rPr lang="en-US" dirty="0"/>
                  <a:t>    return </a:t>
                </a:r>
                <a:r>
                  <a:rPr lang="en-US" dirty="0">
                    <a:solidFill>
                      <a:srgbClr val="6600CC"/>
                    </a:solidFill>
                  </a:rPr>
                  <a:t>cur-&gt;</a:t>
                </a:r>
                <a:r>
                  <a:rPr lang="en-US" dirty="0" err="1">
                    <a:solidFill>
                      <a:srgbClr val="6600CC"/>
                    </a:solidFill>
                  </a:rPr>
                  <a:t>val</a:t>
                </a:r>
                <a:r>
                  <a:rPr lang="en-US" dirty="0"/>
                  <a:t>;   </a:t>
                </a:r>
                <a:r>
                  <a:rPr lang="en-US" sz="1200" dirty="0"/>
                  <a:t>// so return its value</a:t>
                </a:r>
              </a:p>
            </p:txBody>
          </p:sp>
        </p:grp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5219614" y="4272088"/>
              <a:ext cx="14338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smtClean="0"/>
                <a:t>rest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</a:t>
              </a:r>
              <a:endParaRPr lang="en-US" sz="1000" dirty="0"/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5223559" y="4635070"/>
              <a:ext cx="4574781" cy="569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pick biggest of 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node and last n-1 nodes</a:t>
              </a:r>
            </a:p>
            <a:p>
              <a:pPr algn="l"/>
              <a:r>
                <a:rPr lang="en-US" sz="1700" dirty="0" smtClean="0"/>
                <a:t>return max( rest , cur-&gt;</a:t>
              </a:r>
              <a:r>
                <a:rPr lang="en-US" sz="1700" dirty="0" err="1" smtClean="0"/>
                <a:t>val</a:t>
              </a:r>
              <a:r>
                <a:rPr lang="en-US" sz="1700" dirty="0" smtClean="0"/>
                <a:t> );</a:t>
              </a:r>
              <a:endParaRPr lang="en-US" sz="1100" dirty="0"/>
            </a:p>
          </p:txBody>
        </p:sp>
      </p:grp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5038928" y="2212806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magicbiggest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6600CC"/>
                </a:solidFill>
              </a:rPr>
              <a:t>Node *n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102"/>
          <p:cNvSpPr>
            <a:spLocks noChangeArrowheads="1"/>
          </p:cNvSpPr>
          <p:nvPr/>
        </p:nvSpPr>
        <p:spPr bwMode="auto">
          <a:xfrm>
            <a:off x="6812974" y="4265738"/>
            <a:ext cx="2241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biggest(cur-&gt;next);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6691" y="426693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50" name="AutoShape 46"/>
          <p:cNvSpPr>
            <a:spLocks noChangeArrowheads="1"/>
          </p:cNvSpPr>
          <p:nvPr/>
        </p:nvSpPr>
        <p:spPr bwMode="auto">
          <a:xfrm flipH="1">
            <a:off x="4514850" y="164623"/>
            <a:ext cx="4374388" cy="1225340"/>
          </a:xfrm>
          <a:prstGeom prst="wedgeRoundRectCallout">
            <a:avLst>
              <a:gd name="adj1" fmla="val 9869"/>
              <a:gd name="adj2" fmla="val 1428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magicbiggest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6600CC"/>
                </a:solidFill>
              </a:rPr>
              <a:t>Node *n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biggest(n);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5679822" y="3385328"/>
            <a:ext cx="1073738" cy="99198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 flipV="1">
            <a:off x="7310438" y="553453"/>
            <a:ext cx="200511" cy="372419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50924" y="1124188"/>
            <a:ext cx="468752" cy="201213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5159402" y="6161803"/>
            <a:ext cx="4249484" cy="370712"/>
            <a:chOff x="5159402" y="6161803"/>
            <a:chExt cx="4249484" cy="370712"/>
          </a:xfrm>
        </p:grpSpPr>
        <p:sp>
          <p:nvSpPr>
            <p:cNvPr id="83" name="Text Box 15"/>
            <p:cNvSpPr txBox="1">
              <a:spLocks noChangeArrowheads="1"/>
            </p:cNvSpPr>
            <p:nvPr/>
          </p:nvSpPr>
          <p:spPr bwMode="auto">
            <a:xfrm>
              <a:off x="5159402" y="6161803"/>
              <a:ext cx="42494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 smtClean="0"/>
                <a:t>int</a:t>
              </a:r>
              <a:r>
                <a:rPr lang="en-US" sz="1600" dirty="0" smtClean="0"/>
                <a:t> biggest</a:t>
              </a:r>
              <a:r>
                <a:rPr lang="en-US" dirty="0" smtClean="0"/>
                <a:t> = </a:t>
              </a:r>
              <a:r>
                <a:rPr lang="en-US" dirty="0" err="1" smtClean="0"/>
                <a:t>magicbiggest</a:t>
              </a:r>
              <a:r>
                <a:rPr lang="en-US" dirty="0" smtClean="0"/>
                <a:t>( 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            </a:t>
              </a:r>
              <a:r>
                <a:rPr lang="en-US" dirty="0" smtClean="0"/>
                <a:t>); </a:t>
              </a:r>
              <a:r>
                <a:rPr lang="en-US" sz="1200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19"/>
            <p:cNvSpPr>
              <a:spLocks noChangeArrowheads="1"/>
            </p:cNvSpPr>
            <p:nvPr/>
          </p:nvSpPr>
          <p:spPr bwMode="auto">
            <a:xfrm>
              <a:off x="7889287" y="6165803"/>
              <a:ext cx="1200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cur-&gt;next</a:t>
              </a:r>
            </a:p>
          </p:txBody>
        </p:sp>
      </p:grpSp>
      <p:sp>
        <p:nvSpPr>
          <p:cNvPr id="86" name="AutoShape 46"/>
          <p:cNvSpPr>
            <a:spLocks noChangeArrowheads="1"/>
          </p:cNvSpPr>
          <p:nvPr/>
        </p:nvSpPr>
        <p:spPr bwMode="auto">
          <a:xfrm flipH="1">
            <a:off x="70635" y="2018122"/>
            <a:ext cx="4650449" cy="2202017"/>
          </a:xfrm>
          <a:prstGeom prst="wedgeRoundRectCallout">
            <a:avLst>
              <a:gd name="adj1" fmla="val -59920"/>
              <a:gd name="adj2" fmla="val 6047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3231E-6 L -0.0626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23 L 0.00105 -0.0958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8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17 -0.097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88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17 -0.098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build="p"/>
      <p:bldP spid="45" grpId="0"/>
      <p:bldP spid="46" grpId="0" build="p"/>
      <p:bldP spid="47" grpId="0"/>
      <p:bldP spid="76" grpId="0"/>
      <p:bldP spid="78" grpId="0"/>
      <p:bldP spid="4" grpId="0"/>
      <p:bldP spid="50" grpId="0" animBg="1"/>
      <p:bldP spid="50" grpId="1" animBg="1"/>
      <p:bldP spid="86" grpId="0" build="p" animBg="1"/>
      <p:bldP spid="86" grpId="1" build="allAtOnce" animBg="1"/>
      <p:bldP spid="86" grpId="2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54"/>
          <p:cNvGrpSpPr>
            <a:grpSpLocks/>
          </p:cNvGrpSpPr>
          <p:nvPr/>
        </p:nvGrpSpPr>
        <p:grpSpPr bwMode="auto">
          <a:xfrm>
            <a:off x="210931" y="3919949"/>
            <a:ext cx="4322763" cy="2600325"/>
            <a:chOff x="102" y="2424"/>
            <a:chExt cx="2723" cy="1824"/>
          </a:xfrm>
        </p:grpSpPr>
        <p:sp>
          <p:nvSpPr>
            <p:cNvPr id="116" name="Rectangle 155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156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896" y="3354"/>
              <a:ext cx="14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biggest(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119" name="Text Box 159"/>
            <p:cNvSpPr txBox="1">
              <a:spLocks noChangeArrowheads="1"/>
            </p:cNvSpPr>
            <p:nvPr/>
          </p:nvSpPr>
          <p:spPr bwMode="auto">
            <a:xfrm>
              <a:off x="120" y="2678"/>
              <a:ext cx="1436" cy="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dirty="0"/>
                <a:t> </a:t>
              </a:r>
            </a:p>
          </p:txBody>
        </p:sp>
        <p:sp>
          <p:nvSpPr>
            <p:cNvPr id="120" name="Text Box 160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)</a:t>
              </a:r>
              <a:endParaRPr lang="en-US" dirty="0"/>
            </a:p>
          </p:txBody>
        </p:sp>
        <p:sp>
          <p:nvSpPr>
            <p:cNvPr id="121" name="Text Box 161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122" name="Text Box 162"/>
            <p:cNvSpPr txBox="1">
              <a:spLocks noChangeArrowheads="1"/>
            </p:cNvSpPr>
            <p:nvPr/>
          </p:nvSpPr>
          <p:spPr bwMode="auto">
            <a:xfrm>
              <a:off x="855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123" name="Text Box 163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return max ( rest, cur-&gt;</a:t>
              </a:r>
              <a:r>
                <a:rPr lang="en-US" dirty="0" err="1" smtClean="0"/>
                <a:t>val</a:t>
              </a:r>
              <a:r>
                <a:rPr lang="en-US" dirty="0"/>
                <a:t> </a:t>
              </a:r>
              <a:r>
                <a:rPr lang="en-US" dirty="0" smtClean="0"/>
                <a:t>);</a:t>
              </a:r>
              <a:endParaRPr lang="en-US" sz="1200" dirty="0"/>
            </a:p>
          </p:txBody>
        </p:sp>
        <p:sp>
          <p:nvSpPr>
            <p:cNvPr id="124" name="Text Box 164"/>
            <p:cNvSpPr txBox="1">
              <a:spLocks noChangeArrowheads="1"/>
            </p:cNvSpPr>
            <p:nvPr/>
          </p:nvSpPr>
          <p:spPr bwMode="auto">
            <a:xfrm>
              <a:off x="246" y="3355"/>
              <a:ext cx="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rest =</a:t>
              </a:r>
            </a:p>
            <a:p>
              <a:pPr algn="l"/>
              <a:r>
                <a:rPr lang="en-US" sz="1000" dirty="0"/>
                <a:t>	</a:t>
              </a:r>
            </a:p>
          </p:txBody>
        </p:sp>
      </p:grpSp>
      <p:sp>
        <p:nvSpPr>
          <p:cNvPr id="1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ECA2-FE04-42AA-B337-382E85568428}" type="slidenum">
              <a:rPr lang="en-US"/>
              <a:pPr/>
              <a:t>53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85775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4286250" y="3914775"/>
            <a:ext cx="4819650" cy="27797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5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338138" y="736600"/>
            <a:ext cx="418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Again, 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4610100" y="4443413"/>
            <a:ext cx="4613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*head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// empty list</a:t>
            </a: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1950" y="1560513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Next,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</p:txBody>
      </p: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190500" y="2579688"/>
            <a:ext cx="586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Now if we were really thorough, we would also verify our function works when the biggest value is in the second node…</a:t>
            </a:r>
          </a:p>
          <a:p>
            <a:r>
              <a:rPr lang="en-US"/>
              <a:t>(I’ll leave that as an exercise for you)</a:t>
            </a:r>
          </a:p>
        </p:txBody>
      </p:sp>
      <p:sp>
        <p:nvSpPr>
          <p:cNvPr id="911434" name="Rectangle 74"/>
          <p:cNvSpPr>
            <a:spLocks noChangeArrowheads="1"/>
          </p:cNvSpPr>
          <p:nvPr/>
        </p:nvSpPr>
        <p:spPr bwMode="auto">
          <a:xfrm>
            <a:off x="4629150" y="4462463"/>
            <a:ext cx="4416425" cy="915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mkLstWith1Item();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435" name="AutoShape 75"/>
          <p:cNvSpPr>
            <a:spLocks noChangeArrowheads="1"/>
          </p:cNvSpPr>
          <p:nvPr/>
        </p:nvSpPr>
        <p:spPr bwMode="auto">
          <a:xfrm>
            <a:off x="4619625" y="819150"/>
            <a:ext cx="4248150" cy="2657475"/>
          </a:xfrm>
          <a:prstGeom prst="wedgeRoundRectCallout">
            <a:avLst>
              <a:gd name="adj1" fmla="val -28699"/>
              <a:gd name="adj2" fmla="val 8656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 simplest input we could pass to our function would be an </a:t>
            </a:r>
            <a:r>
              <a:rPr lang="en-US">
                <a:solidFill>
                  <a:srgbClr val="FF0000"/>
                </a:solidFill>
              </a:rPr>
              <a:t>empty linked list</a:t>
            </a:r>
            <a:r>
              <a:rPr lang="en-US"/>
              <a:t>…</a:t>
            </a:r>
          </a:p>
          <a:p>
            <a:endParaRPr lang="en-US"/>
          </a:p>
          <a:p>
            <a:r>
              <a:rPr lang="en-US"/>
              <a:t>However, in this problem, we don’t need to check for this case because our specification stated that all input lists will have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at least one item</a:t>
            </a:r>
            <a:r>
              <a:rPr lang="en-US"/>
              <a:t>!</a:t>
            </a:r>
          </a:p>
        </p:txBody>
      </p:sp>
      <p:grpSp>
        <p:nvGrpSpPr>
          <p:cNvPr id="911465" name="Group 105"/>
          <p:cNvGrpSpPr>
            <a:grpSpLocks/>
          </p:cNvGrpSpPr>
          <p:nvPr/>
        </p:nvGrpSpPr>
        <p:grpSpPr bwMode="auto">
          <a:xfrm>
            <a:off x="6316663" y="1652588"/>
            <a:ext cx="2789237" cy="2085975"/>
            <a:chOff x="5965" y="933"/>
            <a:chExt cx="1757" cy="1314"/>
          </a:xfrm>
        </p:grpSpPr>
        <p:sp>
          <p:nvSpPr>
            <p:cNvPr id="911439" name="Text Box 79"/>
            <p:cNvSpPr txBox="1">
              <a:spLocks noChangeArrowheads="1"/>
            </p:cNvSpPr>
            <p:nvPr/>
          </p:nvSpPr>
          <p:spPr bwMode="auto">
            <a:xfrm>
              <a:off x="7222" y="146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1200</a:t>
              </a:r>
            </a:p>
          </p:txBody>
        </p:sp>
        <p:sp>
          <p:nvSpPr>
            <p:cNvPr id="911440" name="Rectangle 80"/>
            <p:cNvSpPr>
              <a:spLocks noChangeArrowheads="1"/>
            </p:cNvSpPr>
            <p:nvPr/>
          </p:nvSpPr>
          <p:spPr bwMode="auto">
            <a:xfrm>
              <a:off x="6797" y="95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441" name="Group 81"/>
            <p:cNvGrpSpPr>
              <a:grpSpLocks/>
            </p:cNvGrpSpPr>
            <p:nvPr/>
          </p:nvGrpSpPr>
          <p:grpSpPr bwMode="auto">
            <a:xfrm>
              <a:off x="5965" y="933"/>
              <a:ext cx="1648" cy="250"/>
              <a:chOff x="3439" y="885"/>
              <a:chExt cx="1648" cy="250"/>
            </a:xfrm>
          </p:grpSpPr>
          <p:sp>
            <p:nvSpPr>
              <p:cNvPr id="911442" name="Text Box 82"/>
              <p:cNvSpPr txBox="1">
                <a:spLocks noChangeArrowheads="1"/>
              </p:cNvSpPr>
              <p:nvPr/>
            </p:nvSpPr>
            <p:spPr bwMode="auto">
              <a:xfrm>
                <a:off x="3439" y="885"/>
                <a:ext cx="1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head1                  </a:t>
                </a:r>
              </a:p>
            </p:txBody>
          </p:sp>
          <p:sp>
            <p:nvSpPr>
              <p:cNvPr id="911443" name="Rectangle 83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444" name="Group 84"/>
            <p:cNvGrpSpPr>
              <a:grpSpLocks/>
            </p:cNvGrpSpPr>
            <p:nvPr/>
          </p:nvGrpSpPr>
          <p:grpSpPr bwMode="auto">
            <a:xfrm>
              <a:off x="6614" y="1530"/>
              <a:ext cx="631" cy="717"/>
              <a:chOff x="4172" y="2562"/>
              <a:chExt cx="631" cy="717"/>
            </a:xfrm>
          </p:grpSpPr>
          <p:sp>
            <p:nvSpPr>
              <p:cNvPr id="911445" name="Rectangle 85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6" name="Text Box 86"/>
              <p:cNvSpPr txBox="1">
                <a:spLocks noChangeArrowheads="1"/>
              </p:cNvSpPr>
              <p:nvPr/>
            </p:nvSpPr>
            <p:spPr bwMode="auto">
              <a:xfrm>
                <a:off x="4172" y="2562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val</a:t>
                </a:r>
              </a:p>
            </p:txBody>
          </p:sp>
          <p:sp>
            <p:nvSpPr>
              <p:cNvPr id="911447" name="Rectangle 87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8" name="Text Box 88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911449" name="Rectangle 89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11450" name="Text Box 90"/>
            <p:cNvSpPr txBox="1">
              <a:spLocks noChangeArrowheads="1"/>
            </p:cNvSpPr>
            <p:nvPr/>
          </p:nvSpPr>
          <p:spPr bwMode="auto">
            <a:xfrm>
              <a:off x="6831" y="948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911455" name="Text Box 95"/>
            <p:cNvSpPr txBox="1">
              <a:spLocks noChangeArrowheads="1"/>
            </p:cNvSpPr>
            <p:nvPr/>
          </p:nvSpPr>
          <p:spPr bwMode="auto">
            <a:xfrm>
              <a:off x="6714" y="170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15</a:t>
              </a:r>
            </a:p>
          </p:txBody>
        </p:sp>
        <p:cxnSp>
          <p:nvCxnSpPr>
            <p:cNvPr id="911464" name="AutoShape 104"/>
            <p:cNvCxnSpPr>
              <a:cxnSpLocks noChangeShapeType="1"/>
            </p:cNvCxnSpPr>
            <p:nvPr/>
          </p:nvCxnSpPr>
          <p:spPr bwMode="auto">
            <a:xfrm rot="5400000">
              <a:off x="6664" y="1184"/>
              <a:ext cx="454" cy="362"/>
            </a:xfrm>
            <a:prstGeom prst="curvedConnector4">
              <a:avLst>
                <a:gd name="adj1" fmla="val 37227"/>
                <a:gd name="adj2" fmla="val 1397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1466" name="Line 106"/>
          <p:cNvSpPr>
            <a:spLocks noChangeShapeType="1"/>
          </p:cNvSpPr>
          <p:nvPr/>
        </p:nvSpPr>
        <p:spPr bwMode="auto">
          <a:xfrm>
            <a:off x="4371975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7" name="Line 107"/>
          <p:cNvSpPr>
            <a:spLocks noChangeShapeType="1"/>
          </p:cNvSpPr>
          <p:nvPr/>
        </p:nvSpPr>
        <p:spPr bwMode="auto">
          <a:xfrm>
            <a:off x="4381500" y="517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0" name="Line 110"/>
          <p:cNvSpPr>
            <a:spLocks noChangeShapeType="1"/>
          </p:cNvSpPr>
          <p:nvPr/>
        </p:nvSpPr>
        <p:spPr bwMode="auto">
          <a:xfrm>
            <a:off x="-28575" y="41902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1" name="Text Box 111"/>
          <p:cNvSpPr txBox="1">
            <a:spLocks noChangeArrowheads="1"/>
          </p:cNvSpPr>
          <p:nvPr/>
        </p:nvSpPr>
        <p:spPr bwMode="auto">
          <a:xfrm>
            <a:off x="6664325" y="26368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472" name="Line 112"/>
          <p:cNvSpPr>
            <a:spLocks noChangeShapeType="1"/>
          </p:cNvSpPr>
          <p:nvPr/>
        </p:nvSpPr>
        <p:spPr bwMode="auto">
          <a:xfrm>
            <a:off x="142875" y="4657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5" name="AutoShape 115"/>
          <p:cNvSpPr>
            <a:spLocks noChangeArrowheads="1"/>
          </p:cNvSpPr>
          <p:nvPr/>
        </p:nvSpPr>
        <p:spPr bwMode="auto">
          <a:xfrm>
            <a:off x="1009650" y="1009650"/>
            <a:ext cx="4495604" cy="3162300"/>
          </a:xfrm>
          <a:prstGeom prst="wedgeRoundRectCallout">
            <a:avLst>
              <a:gd name="adj1" fmla="val -33222"/>
              <a:gd name="adj2" fmla="val 68676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/>
          </a:p>
          <a:p>
            <a:r>
              <a:rPr lang="en-US" dirty="0"/>
              <a:t>Our function is supposed to return the </a:t>
            </a:r>
            <a:r>
              <a:rPr lang="en-US" dirty="0" smtClean="0"/>
              <a:t>biggest </a:t>
            </a:r>
            <a:r>
              <a:rPr lang="en-US" dirty="0"/>
              <a:t>value from the list that was passed in.</a:t>
            </a:r>
          </a:p>
          <a:p>
            <a:endParaRPr lang="en-US" sz="1000" dirty="0"/>
          </a:p>
          <a:p>
            <a:r>
              <a:rPr lang="en-US" dirty="0"/>
              <a:t>Since the list pointed to by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 only has one node, by definition, this node holds the </a:t>
            </a:r>
            <a:r>
              <a:rPr lang="en-US" dirty="0" smtClean="0"/>
              <a:t>biggest </a:t>
            </a:r>
            <a:r>
              <a:rPr lang="en-US" dirty="0"/>
              <a:t>value in the list!</a:t>
            </a:r>
          </a:p>
          <a:p>
            <a:endParaRPr lang="en-US" sz="1000" dirty="0"/>
          </a:p>
          <a:p>
            <a:r>
              <a:rPr lang="en-US" dirty="0"/>
              <a:t>So it’s correct to return its value.</a:t>
            </a:r>
          </a:p>
          <a:p>
            <a:r>
              <a:rPr lang="en-US" sz="400" dirty="0" smtClean="0">
                <a:solidFill>
                  <a:srgbClr val="006666"/>
                </a:solidFill>
              </a:rPr>
              <a:t/>
            </a:r>
            <a:br>
              <a:rPr lang="en-US" sz="400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CORRECT </a:t>
            </a:r>
            <a:r>
              <a:rPr lang="en-US" dirty="0">
                <a:solidFill>
                  <a:srgbClr val="006666"/>
                </a:solidFill>
              </a:rPr>
              <a:t>BEHAVIOR! CHECK!</a:t>
            </a:r>
          </a:p>
        </p:txBody>
      </p:sp>
      <p:sp>
        <p:nvSpPr>
          <p:cNvPr id="911476" name="Line 116"/>
          <p:cNvSpPr>
            <a:spLocks noChangeShapeType="1"/>
          </p:cNvSpPr>
          <p:nvPr/>
        </p:nvSpPr>
        <p:spPr bwMode="auto">
          <a:xfrm>
            <a:off x="434775" y="4917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7" name="Text Box 117"/>
          <p:cNvSpPr txBox="1">
            <a:spLocks noChangeArrowheads="1"/>
          </p:cNvSpPr>
          <p:nvPr/>
        </p:nvSpPr>
        <p:spPr bwMode="auto">
          <a:xfrm>
            <a:off x="1471613" y="4751388"/>
            <a:ext cx="1030287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15</a:t>
            </a:r>
          </a:p>
        </p:txBody>
      </p:sp>
      <p:sp>
        <p:nvSpPr>
          <p:cNvPr id="911478" name="Line 118"/>
          <p:cNvSpPr>
            <a:spLocks noChangeShapeType="1"/>
          </p:cNvSpPr>
          <p:nvPr/>
        </p:nvSpPr>
        <p:spPr bwMode="auto">
          <a:xfrm>
            <a:off x="4381500" y="5657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9" name="Rectangle 119"/>
          <p:cNvSpPr>
            <a:spLocks noChangeArrowheads="1"/>
          </p:cNvSpPr>
          <p:nvPr/>
        </p:nvSpPr>
        <p:spPr bwMode="auto">
          <a:xfrm>
            <a:off x="4638675" y="5491163"/>
            <a:ext cx="4552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mkLstWith2Items();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grpSp>
        <p:nvGrpSpPr>
          <p:cNvPr id="911506" name="Group 146"/>
          <p:cNvGrpSpPr>
            <a:grpSpLocks/>
          </p:cNvGrpSpPr>
          <p:nvPr/>
        </p:nvGrpSpPr>
        <p:grpSpPr bwMode="auto">
          <a:xfrm>
            <a:off x="6413500" y="4763"/>
            <a:ext cx="2806700" cy="3752850"/>
            <a:chOff x="5906" y="1437"/>
            <a:chExt cx="1768" cy="2364"/>
          </a:xfrm>
        </p:grpSpPr>
        <p:grpSp>
          <p:nvGrpSpPr>
            <p:cNvPr id="911483" name="Group 123"/>
            <p:cNvGrpSpPr>
              <a:grpSpLocks/>
            </p:cNvGrpSpPr>
            <p:nvPr/>
          </p:nvGrpSpPr>
          <p:grpSpPr bwMode="auto">
            <a:xfrm>
              <a:off x="5906" y="1437"/>
              <a:ext cx="1674" cy="250"/>
              <a:chOff x="3426" y="885"/>
              <a:chExt cx="1674" cy="250"/>
            </a:xfrm>
          </p:grpSpPr>
          <p:sp>
            <p:nvSpPr>
              <p:cNvPr id="911484" name="Text Box 124"/>
              <p:cNvSpPr txBox="1">
                <a:spLocks noChangeArrowheads="1"/>
              </p:cNvSpPr>
              <p:nvPr/>
            </p:nvSpPr>
            <p:spPr bwMode="auto">
              <a:xfrm>
                <a:off x="3426" y="885"/>
                <a:ext cx="16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head2                  </a:t>
                </a:r>
              </a:p>
            </p:txBody>
          </p:sp>
          <p:sp>
            <p:nvSpPr>
              <p:cNvPr id="911485" name="Rectangle 125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505" name="Group 145"/>
            <p:cNvGrpSpPr>
              <a:grpSpLocks/>
            </p:cNvGrpSpPr>
            <p:nvPr/>
          </p:nvGrpSpPr>
          <p:grpSpPr bwMode="auto">
            <a:xfrm>
              <a:off x="6494" y="1452"/>
              <a:ext cx="1180" cy="2349"/>
              <a:chOff x="6496" y="1452"/>
              <a:chExt cx="1180" cy="2349"/>
            </a:xfrm>
          </p:grpSpPr>
          <p:sp>
            <p:nvSpPr>
              <p:cNvPr id="911481" name="Text Box 121"/>
              <p:cNvSpPr txBox="1">
                <a:spLocks noChangeArrowheads="1"/>
              </p:cNvSpPr>
              <p:nvPr/>
            </p:nvSpPr>
            <p:spPr bwMode="auto">
              <a:xfrm>
                <a:off x="7176" y="196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1200</a:t>
                </a:r>
              </a:p>
            </p:txBody>
          </p:sp>
          <p:sp>
            <p:nvSpPr>
              <p:cNvPr id="911482" name="Rectangle 122"/>
              <p:cNvSpPr>
                <a:spLocks noChangeArrowheads="1"/>
              </p:cNvSpPr>
              <p:nvPr/>
            </p:nvSpPr>
            <p:spPr bwMode="auto">
              <a:xfrm>
                <a:off x="6751" y="146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11486" name="Group 126"/>
              <p:cNvGrpSpPr>
                <a:grpSpLocks/>
              </p:cNvGrpSpPr>
              <p:nvPr/>
            </p:nvGrpSpPr>
            <p:grpSpPr bwMode="auto">
              <a:xfrm>
                <a:off x="6568" y="2034"/>
                <a:ext cx="631" cy="717"/>
                <a:chOff x="4172" y="2562"/>
                <a:chExt cx="631" cy="717"/>
              </a:xfrm>
            </p:grpSpPr>
            <p:sp>
              <p:nvSpPr>
                <p:cNvPr id="9114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48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49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1400</a:t>
                  </a:r>
                </a:p>
              </p:txBody>
            </p:sp>
          </p:grpSp>
          <p:sp>
            <p:nvSpPr>
              <p:cNvPr id="911492" name="Text Box 132"/>
              <p:cNvSpPr txBox="1">
                <a:spLocks noChangeArrowheads="1"/>
              </p:cNvSpPr>
              <p:nvPr/>
            </p:nvSpPr>
            <p:spPr bwMode="auto">
              <a:xfrm>
                <a:off x="6785" y="14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CC"/>
                    </a:solidFill>
                    <a:cs typeface="Arial" charset="0"/>
                  </a:rPr>
                  <a:t>1200</a:t>
                </a:r>
              </a:p>
            </p:txBody>
          </p:sp>
          <p:sp>
            <p:nvSpPr>
              <p:cNvPr id="911493" name="Text Box 133"/>
              <p:cNvSpPr txBox="1">
                <a:spLocks noChangeArrowheads="1"/>
              </p:cNvSpPr>
              <p:nvPr/>
            </p:nvSpPr>
            <p:spPr bwMode="auto">
              <a:xfrm>
                <a:off x="6668" y="220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52</a:t>
                </a:r>
              </a:p>
            </p:txBody>
          </p:sp>
          <p:cxnSp>
            <p:nvCxnSpPr>
              <p:cNvPr id="911494" name="AutoShape 134"/>
              <p:cNvCxnSpPr>
                <a:cxnSpLocks noChangeShapeType="1"/>
              </p:cNvCxnSpPr>
              <p:nvPr/>
            </p:nvCxnSpPr>
            <p:spPr bwMode="auto">
              <a:xfrm rot="5400000">
                <a:off x="6618" y="1688"/>
                <a:ext cx="454" cy="362"/>
              </a:xfrm>
              <a:prstGeom prst="curvedConnector4">
                <a:avLst>
                  <a:gd name="adj1" fmla="val 37227"/>
                  <a:gd name="adj2" fmla="val 139778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1496" name="Text Box 136"/>
              <p:cNvSpPr txBox="1">
                <a:spLocks noChangeArrowheads="1"/>
              </p:cNvSpPr>
              <p:nvPr/>
            </p:nvSpPr>
            <p:spPr bwMode="auto">
              <a:xfrm>
                <a:off x="7104" y="304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1400</a:t>
                </a:r>
              </a:p>
            </p:txBody>
          </p:sp>
          <p:grpSp>
            <p:nvGrpSpPr>
              <p:cNvPr id="911497" name="Group 137"/>
              <p:cNvGrpSpPr>
                <a:grpSpLocks/>
              </p:cNvGrpSpPr>
              <p:nvPr/>
            </p:nvGrpSpPr>
            <p:grpSpPr bwMode="auto">
              <a:xfrm>
                <a:off x="6496" y="3084"/>
                <a:ext cx="631" cy="717"/>
                <a:chOff x="4172" y="2562"/>
                <a:chExt cx="631" cy="717"/>
              </a:xfrm>
            </p:grpSpPr>
            <p:sp>
              <p:nvSpPr>
                <p:cNvPr id="9114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5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50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5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nullptr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11503" name="Text Box 143"/>
              <p:cNvSpPr txBox="1">
                <a:spLocks noChangeArrowheads="1"/>
              </p:cNvSpPr>
              <p:nvPr/>
            </p:nvSpPr>
            <p:spPr bwMode="auto">
              <a:xfrm>
                <a:off x="6596" y="325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42</a:t>
                </a:r>
              </a:p>
            </p:txBody>
          </p:sp>
          <p:cxnSp>
            <p:nvCxnSpPr>
              <p:cNvPr id="911504" name="AutoShape 144"/>
              <p:cNvCxnSpPr>
                <a:cxnSpLocks noChangeShapeType="1"/>
              </p:cNvCxnSpPr>
              <p:nvPr/>
            </p:nvCxnSpPr>
            <p:spPr bwMode="auto">
              <a:xfrm rot="5400000">
                <a:off x="6566" y="2742"/>
                <a:ext cx="439" cy="338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11507" name="Line 147"/>
          <p:cNvSpPr>
            <a:spLocks noChangeShapeType="1"/>
          </p:cNvSpPr>
          <p:nvPr/>
        </p:nvSpPr>
        <p:spPr bwMode="auto">
          <a:xfrm>
            <a:off x="4362450" y="6229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8" name="Line 148"/>
          <p:cNvSpPr>
            <a:spLocks noChangeShapeType="1"/>
          </p:cNvSpPr>
          <p:nvPr/>
        </p:nvSpPr>
        <p:spPr bwMode="auto">
          <a:xfrm>
            <a:off x="-28575" y="41806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9" name="Text Box 149"/>
          <p:cNvSpPr txBox="1">
            <a:spLocks noChangeArrowheads="1"/>
          </p:cNvSpPr>
          <p:nvPr/>
        </p:nvSpPr>
        <p:spPr bwMode="auto">
          <a:xfrm>
            <a:off x="6788150" y="10366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510" name="Line 150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3" name="Line 153"/>
          <p:cNvSpPr>
            <a:spLocks noChangeShapeType="1"/>
          </p:cNvSpPr>
          <p:nvPr/>
        </p:nvSpPr>
        <p:spPr bwMode="auto">
          <a:xfrm>
            <a:off x="142875" y="54411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14" name="Group 154"/>
          <p:cNvGrpSpPr>
            <a:grpSpLocks/>
          </p:cNvGrpSpPr>
          <p:nvPr/>
        </p:nvGrpSpPr>
        <p:grpSpPr bwMode="auto">
          <a:xfrm>
            <a:off x="180977" y="771525"/>
            <a:ext cx="4322763" cy="2855510"/>
            <a:chOff x="102" y="2424"/>
            <a:chExt cx="2723" cy="2003"/>
          </a:xfrm>
        </p:grpSpPr>
        <p:sp>
          <p:nvSpPr>
            <p:cNvPr id="911515" name="Rectangle 155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1516" name="Text Box 156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  <p:sp>
          <p:nvSpPr>
            <p:cNvPr id="911518" name="Rectangle 158"/>
            <p:cNvSpPr>
              <a:spLocks noChangeArrowheads="1"/>
            </p:cNvSpPr>
            <p:nvPr/>
          </p:nvSpPr>
          <p:spPr bwMode="auto">
            <a:xfrm>
              <a:off x="896" y="3354"/>
              <a:ext cx="14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biggest(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911519" name="Text Box 159"/>
            <p:cNvSpPr txBox="1">
              <a:spLocks noChangeArrowheads="1"/>
            </p:cNvSpPr>
            <p:nvPr/>
          </p:nvSpPr>
          <p:spPr bwMode="auto">
            <a:xfrm>
              <a:off x="120" y="2678"/>
              <a:ext cx="1030" cy="1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dirty="0"/>
                <a:t> </a:t>
              </a:r>
            </a:p>
          </p:txBody>
        </p:sp>
        <p:sp>
          <p:nvSpPr>
            <p:cNvPr id="911520" name="Text Box 160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)</a:t>
              </a:r>
              <a:endParaRPr lang="en-US" dirty="0"/>
            </a:p>
          </p:txBody>
        </p:sp>
        <p:sp>
          <p:nvSpPr>
            <p:cNvPr id="911521" name="Text Box 161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911522" name="Text Box 162"/>
            <p:cNvSpPr txBox="1">
              <a:spLocks noChangeArrowheads="1"/>
            </p:cNvSpPr>
            <p:nvPr/>
          </p:nvSpPr>
          <p:spPr bwMode="auto">
            <a:xfrm>
              <a:off x="855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911523" name="Text Box 163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return max ( rest, cur-&gt;</a:t>
              </a:r>
              <a:r>
                <a:rPr lang="en-US" dirty="0" err="1" smtClean="0"/>
                <a:t>val</a:t>
              </a:r>
              <a:r>
                <a:rPr lang="en-US" dirty="0"/>
                <a:t> </a:t>
              </a:r>
              <a:r>
                <a:rPr lang="en-US" dirty="0" smtClean="0"/>
                <a:t>);</a:t>
              </a:r>
              <a:endParaRPr lang="en-US" sz="1200" dirty="0"/>
            </a:p>
          </p:txBody>
        </p:sp>
        <p:sp>
          <p:nvSpPr>
            <p:cNvPr id="911524" name="Text Box 164"/>
            <p:cNvSpPr txBox="1">
              <a:spLocks noChangeArrowheads="1"/>
            </p:cNvSpPr>
            <p:nvPr/>
          </p:nvSpPr>
          <p:spPr bwMode="auto">
            <a:xfrm>
              <a:off x="246" y="3355"/>
              <a:ext cx="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rest =</a:t>
              </a:r>
            </a:p>
            <a:p>
              <a:pPr algn="l"/>
              <a:r>
                <a:rPr lang="en-US" sz="1000" dirty="0"/>
                <a:t>	</a:t>
              </a:r>
            </a:p>
          </p:txBody>
        </p:sp>
      </p:grpSp>
      <p:sp>
        <p:nvSpPr>
          <p:cNvPr id="911525" name="Rectangle 165"/>
          <p:cNvSpPr>
            <a:spLocks noChangeArrowheads="1"/>
          </p:cNvSpPr>
          <p:nvPr/>
        </p:nvSpPr>
        <p:spPr bwMode="auto">
          <a:xfrm>
            <a:off x="6686550" y="-1"/>
            <a:ext cx="2457450" cy="266700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11526" name="Line 166"/>
          <p:cNvSpPr>
            <a:spLocks noChangeShapeType="1"/>
          </p:cNvSpPr>
          <p:nvPr/>
        </p:nvSpPr>
        <p:spPr bwMode="auto">
          <a:xfrm>
            <a:off x="0" y="103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7" name="Line 167"/>
          <p:cNvSpPr>
            <a:spLocks noChangeShapeType="1"/>
          </p:cNvSpPr>
          <p:nvPr/>
        </p:nvSpPr>
        <p:spPr bwMode="auto">
          <a:xfrm>
            <a:off x="190500" y="14962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3" name="Text Box 173"/>
          <p:cNvSpPr txBox="1">
            <a:spLocks noChangeArrowheads="1"/>
          </p:cNvSpPr>
          <p:nvPr/>
        </p:nvSpPr>
        <p:spPr bwMode="auto">
          <a:xfrm>
            <a:off x="1528567" y="5286552"/>
            <a:ext cx="26400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29" name="Line 169"/>
          <p:cNvSpPr>
            <a:spLocks noChangeShapeType="1"/>
          </p:cNvSpPr>
          <p:nvPr/>
        </p:nvSpPr>
        <p:spPr bwMode="auto">
          <a:xfrm>
            <a:off x="419100" y="17724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1" name="Text Box 171"/>
          <p:cNvSpPr txBox="1">
            <a:spLocks noChangeArrowheads="1"/>
          </p:cNvSpPr>
          <p:nvPr/>
        </p:nvSpPr>
        <p:spPr bwMode="auto">
          <a:xfrm>
            <a:off x="1509713" y="1674813"/>
            <a:ext cx="14208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32" name="Rectangle 172"/>
          <p:cNvSpPr>
            <a:spLocks noChangeArrowheads="1"/>
          </p:cNvSpPr>
          <p:nvPr/>
        </p:nvSpPr>
        <p:spPr bwMode="auto">
          <a:xfrm>
            <a:off x="1524000" y="159463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911544" name="Line 184"/>
          <p:cNvSpPr>
            <a:spLocks noChangeShapeType="1"/>
          </p:cNvSpPr>
          <p:nvPr/>
        </p:nvSpPr>
        <p:spPr bwMode="auto">
          <a:xfrm>
            <a:off x="182944" y="5920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5" name="AutoShape 185"/>
          <p:cNvSpPr>
            <a:spLocks noChangeArrowheads="1"/>
          </p:cNvSpPr>
          <p:nvPr/>
        </p:nvSpPr>
        <p:spPr bwMode="auto">
          <a:xfrm>
            <a:off x="3619500" y="240030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So our next simplest input is a list with a single node.</a:t>
            </a:r>
          </a:p>
          <a:p>
            <a:endParaRPr lang="en-US" dirty="0"/>
          </a:p>
          <a:p>
            <a:r>
              <a:rPr lang="en-US" dirty="0"/>
              <a:t>Let’s validate our function on such a list.</a:t>
            </a:r>
          </a:p>
        </p:txBody>
      </p:sp>
      <p:sp>
        <p:nvSpPr>
          <p:cNvPr id="911546" name="AutoShape 186"/>
          <p:cNvSpPr>
            <a:spLocks noChangeArrowheads="1"/>
          </p:cNvSpPr>
          <p:nvPr/>
        </p:nvSpPr>
        <p:spPr bwMode="auto">
          <a:xfrm>
            <a:off x="3762375" y="344805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Our next simplest input is a list with two nodes.</a:t>
            </a:r>
          </a:p>
          <a:p>
            <a:endParaRPr lang="en-US" dirty="0"/>
          </a:p>
          <a:p>
            <a:r>
              <a:rPr lang="en-US" dirty="0"/>
              <a:t>Let’s validate our function on such a list.</a:t>
            </a:r>
          </a:p>
        </p:txBody>
      </p:sp>
      <p:sp>
        <p:nvSpPr>
          <p:cNvPr id="911547" name="AutoShape 187"/>
          <p:cNvSpPr>
            <a:spLocks noChangeArrowheads="1"/>
          </p:cNvSpPr>
          <p:nvPr/>
        </p:nvSpPr>
        <p:spPr bwMode="auto">
          <a:xfrm>
            <a:off x="3832046" y="3830247"/>
            <a:ext cx="3752850" cy="1085850"/>
          </a:xfrm>
          <a:prstGeom prst="wedgeRoundRectCallout">
            <a:avLst>
              <a:gd name="adj1" fmla="val -71319"/>
              <a:gd name="adj2" fmla="val 1070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And this is the correct result!</a:t>
            </a:r>
          </a:p>
          <a:p>
            <a:endParaRPr lang="en-US" dirty="0"/>
          </a:p>
          <a:p>
            <a:r>
              <a:rPr lang="en-US" dirty="0">
                <a:solidFill>
                  <a:srgbClr val="006666"/>
                </a:solidFill>
              </a:rPr>
              <a:t>CHECK!</a:t>
            </a:r>
          </a:p>
        </p:txBody>
      </p:sp>
      <p:sp>
        <p:nvSpPr>
          <p:cNvPr id="911530" name="AutoShape 170"/>
          <p:cNvSpPr>
            <a:spLocks noChangeArrowheads="1"/>
          </p:cNvSpPr>
          <p:nvPr/>
        </p:nvSpPr>
        <p:spPr bwMode="auto">
          <a:xfrm>
            <a:off x="2742906" y="180877"/>
            <a:ext cx="3990975" cy="4457700"/>
          </a:xfrm>
          <a:prstGeom prst="wedgeRoundRectCallout">
            <a:avLst>
              <a:gd name="adj1" fmla="val -59069"/>
              <a:gd name="adj2" fmla="val -128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Each time our function runs, its supposed to return the </a:t>
            </a:r>
            <a:r>
              <a:rPr lang="en-US" dirty="0" smtClean="0"/>
              <a:t>biggest </a:t>
            </a:r>
            <a:r>
              <a:rPr lang="en-US" dirty="0"/>
              <a:t>value of the list that was </a:t>
            </a:r>
            <a:br>
              <a:rPr lang="en-US" dirty="0"/>
            </a:br>
            <a:r>
              <a:rPr lang="en-US" i="1" dirty="0"/>
              <a:t>passed in </a:t>
            </a:r>
            <a:r>
              <a:rPr lang="en-US" dirty="0"/>
              <a:t>to it.</a:t>
            </a:r>
          </a:p>
          <a:p>
            <a:endParaRPr lang="en-US" sz="1000" dirty="0"/>
          </a:p>
          <a:p>
            <a:r>
              <a:rPr lang="en-US" dirty="0"/>
              <a:t>(Our function has no idea that it’s looking at the tail-end of a longer linked list – it just sees the list starting at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.)</a:t>
            </a:r>
          </a:p>
          <a:p>
            <a:endParaRPr lang="en-US" sz="1000" dirty="0"/>
          </a:p>
          <a:p>
            <a:r>
              <a:rPr lang="en-US" dirty="0"/>
              <a:t>Since the list pointed to by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 only has one node, by definition, that one node must hold the </a:t>
            </a:r>
            <a:r>
              <a:rPr lang="en-US" dirty="0" smtClean="0"/>
              <a:t>biggest </a:t>
            </a:r>
            <a:r>
              <a:rPr lang="en-US" dirty="0"/>
              <a:t>value in the list!</a:t>
            </a:r>
          </a:p>
          <a:p>
            <a:endParaRPr lang="en-US" sz="1000" dirty="0"/>
          </a:p>
          <a:p>
            <a:r>
              <a:rPr lang="en-US" dirty="0"/>
              <a:t>So our </a:t>
            </a:r>
            <a:r>
              <a:rPr lang="en-US" dirty="0" err="1"/>
              <a:t>func</a:t>
            </a:r>
            <a:r>
              <a:rPr lang="en-US" dirty="0"/>
              <a:t> returns its value.</a:t>
            </a:r>
          </a:p>
        </p:txBody>
      </p:sp>
      <p:sp>
        <p:nvSpPr>
          <p:cNvPr id="911549" name="Rectangle 189"/>
          <p:cNvSpPr>
            <a:spLocks noChangeArrowheads="1"/>
          </p:cNvSpPr>
          <p:nvPr/>
        </p:nvSpPr>
        <p:spPr bwMode="auto">
          <a:xfrm>
            <a:off x="7715250" y="2971800"/>
            <a:ext cx="514350" cy="21590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11550" name="Text Box 190"/>
          <p:cNvSpPr txBox="1">
            <a:spLocks noChangeArrowheads="1"/>
          </p:cNvSpPr>
          <p:nvPr/>
        </p:nvSpPr>
        <p:spPr bwMode="auto">
          <a:xfrm>
            <a:off x="7570788" y="288448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26" name="Rectangle 172"/>
          <p:cNvSpPr>
            <a:spLocks noChangeArrowheads="1"/>
          </p:cNvSpPr>
          <p:nvPr/>
        </p:nvSpPr>
        <p:spPr bwMode="auto">
          <a:xfrm>
            <a:off x="1526336" y="523567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27" name="Rectangle 172"/>
          <p:cNvSpPr>
            <a:spLocks noChangeArrowheads="1"/>
          </p:cNvSpPr>
          <p:nvPr/>
        </p:nvSpPr>
        <p:spPr bwMode="auto">
          <a:xfrm>
            <a:off x="7784577" y="1216737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11542" name="AutoShape 182"/>
          <p:cNvSpPr>
            <a:spLocks noChangeArrowheads="1"/>
          </p:cNvSpPr>
          <p:nvPr/>
        </p:nvSpPr>
        <p:spPr bwMode="auto">
          <a:xfrm>
            <a:off x="2962275" y="3371850"/>
            <a:ext cx="4371975" cy="1914525"/>
          </a:xfrm>
          <a:prstGeom prst="wedgeRoundRectCallout">
            <a:avLst>
              <a:gd name="adj1" fmla="val -45259"/>
              <a:gd name="adj2" fmla="val 6695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the first/top node’s value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52</a:t>
            </a:r>
            <a:r>
              <a:rPr lang="en-US" dirty="0" smtClean="0"/>
              <a:t>) is </a:t>
            </a:r>
            <a:r>
              <a:rPr lang="en-US" dirty="0"/>
              <a:t>larger than the </a:t>
            </a:r>
            <a:r>
              <a:rPr lang="en-US" dirty="0" smtClean="0"/>
              <a:t>biggest </a:t>
            </a:r>
            <a:r>
              <a:rPr lang="en-US" dirty="0"/>
              <a:t>value </a:t>
            </a:r>
            <a:r>
              <a:rPr lang="en-US" dirty="0" smtClean="0"/>
              <a:t>from </a:t>
            </a:r>
            <a:r>
              <a:rPr lang="en-US" dirty="0"/>
              <a:t>the rest of the </a:t>
            </a:r>
            <a:r>
              <a:rPr lang="en-US" dirty="0" smtClean="0"/>
              <a:t>list (</a:t>
            </a:r>
            <a:r>
              <a:rPr lang="en-US" dirty="0" smtClean="0">
                <a:solidFill>
                  <a:srgbClr val="FF0000"/>
                </a:solidFill>
              </a:rPr>
              <a:t>42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our function returns the first node’s value as the </a:t>
            </a:r>
            <a:r>
              <a:rPr lang="en-US" dirty="0" smtClean="0"/>
              <a:t>biggest.</a:t>
            </a:r>
            <a:endParaRPr lang="en-US" dirty="0"/>
          </a:p>
        </p:txBody>
      </p:sp>
      <p:sp>
        <p:nvSpPr>
          <p:cNvPr id="911474" name="AutoShape 114"/>
          <p:cNvSpPr>
            <a:spLocks noChangeArrowheads="1"/>
          </p:cNvSpPr>
          <p:nvPr/>
        </p:nvSpPr>
        <p:spPr bwMode="auto">
          <a:xfrm>
            <a:off x="457200" y="2362200"/>
            <a:ext cx="3552825" cy="1295400"/>
          </a:xfrm>
          <a:prstGeom prst="wedgeRoundRectCallout">
            <a:avLst>
              <a:gd name="adj1" fmla="val -24264"/>
              <a:gd name="adj2" fmla="val 12500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br>
              <a:rPr lang="en-US" dirty="0"/>
            </a:br>
            <a:r>
              <a:rPr lang="en-US" dirty="0" smtClean="0">
                <a:solidFill>
                  <a:srgbClr val="6600CC"/>
                </a:solidFill>
              </a:rPr>
              <a:t>cur-&gt;next </a:t>
            </a:r>
            <a:r>
              <a:rPr lang="en-US" dirty="0" smtClean="0">
                <a:solidFill>
                  <a:schemeClr val="tx1"/>
                </a:solidFill>
              </a:rPr>
              <a:t>==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indicating that this is the only node in the linked list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1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1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1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11062E-6 L 0.00104 0.53182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6591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78035E-8 L 0.04584 0.03561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55807E-6 L -0.55764 0.6224 " pathEditMode="relative" rAng="0" ptsTypes="AA">
                                      <p:cBhvr>
                                        <p:cTn id="35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82" y="31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9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91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91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91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/>
      <p:bldP spid="911366" grpId="0"/>
      <p:bldP spid="911366" grpId="1"/>
      <p:bldP spid="911367" grpId="0"/>
      <p:bldP spid="911422" grpId="0"/>
      <p:bldP spid="911434" grpId="0" animBg="1"/>
      <p:bldP spid="911435" grpId="0" build="p" animBg="1"/>
      <p:bldP spid="911435" grpId="1" build="allAtOnce" animBg="1"/>
      <p:bldP spid="911466" grpId="0" animBg="1"/>
      <p:bldP spid="911466" grpId="1" animBg="1"/>
      <p:bldP spid="911467" grpId="0" animBg="1"/>
      <p:bldP spid="911467" grpId="1" animBg="1"/>
      <p:bldP spid="911470" grpId="0" animBg="1"/>
      <p:bldP spid="911470" grpId="1" animBg="1"/>
      <p:bldP spid="911471" grpId="0"/>
      <p:bldP spid="911471" grpId="1"/>
      <p:bldP spid="911471" grpId="2"/>
      <p:bldP spid="911471" grpId="3"/>
      <p:bldP spid="911472" grpId="0" animBg="1"/>
      <p:bldP spid="911472" grpId="1" animBg="1"/>
      <p:bldP spid="911475" grpId="0" uiExpand="1" build="p" animBg="1"/>
      <p:bldP spid="911475" grpId="1" build="allAtOnce" animBg="1"/>
      <p:bldP spid="911476" grpId="0" animBg="1"/>
      <p:bldP spid="911476" grpId="1" animBg="1"/>
      <p:bldP spid="911477" grpId="0" animBg="1"/>
      <p:bldP spid="911477" grpId="1" animBg="1"/>
      <p:bldP spid="911478" grpId="0" animBg="1"/>
      <p:bldP spid="911478" grpId="1" animBg="1"/>
      <p:bldP spid="911479" grpId="0"/>
      <p:bldP spid="911507" grpId="0" animBg="1"/>
      <p:bldP spid="911507" grpId="1" animBg="1"/>
      <p:bldP spid="911508" grpId="0" animBg="1"/>
      <p:bldP spid="911508" grpId="1" animBg="1"/>
      <p:bldP spid="911509" grpId="0"/>
      <p:bldP spid="911510" grpId="0" animBg="1"/>
      <p:bldP spid="911510" grpId="1" animBg="1"/>
      <p:bldP spid="911513" grpId="0" animBg="1"/>
      <p:bldP spid="911513" grpId="1" animBg="1"/>
      <p:bldP spid="911525" grpId="0" animBg="1"/>
      <p:bldP spid="911525" grpId="1" animBg="1"/>
      <p:bldP spid="911526" grpId="0" animBg="1"/>
      <p:bldP spid="911526" grpId="1" animBg="1"/>
      <p:bldP spid="911527" grpId="0" animBg="1"/>
      <p:bldP spid="911527" grpId="1" animBg="1"/>
      <p:bldP spid="911533" grpId="0" animBg="1"/>
      <p:bldP spid="911533" grpId="1" animBg="1"/>
      <p:bldP spid="911529" grpId="0" animBg="1"/>
      <p:bldP spid="911529" grpId="1" animBg="1"/>
      <p:bldP spid="911531" grpId="0" animBg="1"/>
      <p:bldP spid="911531" grpId="1" animBg="1"/>
      <p:bldP spid="911532" grpId="0"/>
      <p:bldP spid="911532" grpId="1"/>
      <p:bldP spid="911532" grpId="2"/>
      <p:bldP spid="911544" grpId="0" animBg="1"/>
      <p:bldP spid="911544" grpId="1" animBg="1"/>
      <p:bldP spid="911545" grpId="0" animBg="1"/>
      <p:bldP spid="911545" grpId="1" animBg="1"/>
      <p:bldP spid="911546" grpId="0" animBg="1"/>
      <p:bldP spid="911546" grpId="1" animBg="1"/>
      <p:bldP spid="911547" grpId="0" animBg="1"/>
      <p:bldP spid="911547" grpId="1" animBg="1"/>
      <p:bldP spid="911530" grpId="0" build="p" animBg="1"/>
      <p:bldP spid="911530" grpId="1" uiExpand="1" build="allAtOnce" animBg="1"/>
      <p:bldP spid="911549" grpId="0" animBg="1"/>
      <p:bldP spid="911550" grpId="0"/>
      <p:bldP spid="126" grpId="0"/>
      <p:bldP spid="126" grpId="1"/>
      <p:bldP spid="126" grpId="2"/>
      <p:bldP spid="127" grpId="0"/>
      <p:bldP spid="127" grpId="1"/>
      <p:bldP spid="127" grpId="2"/>
      <p:bldP spid="911542" grpId="0" animBg="1"/>
      <p:bldP spid="911542" grpId="1" animBg="1"/>
      <p:bldP spid="911474" grpId="0" animBg="1"/>
      <p:bldP spid="91147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5C21-2495-46FF-9510-C9EACE3BBACC}" type="slidenum">
              <a:rPr lang="en-US"/>
              <a:pPr/>
              <a:t>54</a:t>
            </a:fld>
            <a:endParaRPr lang="en-US"/>
          </a:p>
        </p:txBody>
      </p:sp>
      <p:sp>
        <p:nvSpPr>
          <p:cNvPr id="727123" name="Text Box 83"/>
          <p:cNvSpPr txBox="1">
            <a:spLocks noChangeArrowheads="1"/>
          </p:cNvSpPr>
          <p:nvPr/>
        </p:nvSpPr>
        <p:spPr bwMode="auto">
          <a:xfrm>
            <a:off x="5666866" y="4386772"/>
            <a:ext cx="335915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Node *head;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...   // create linked list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biggest(head</a:t>
            </a:r>
            <a:r>
              <a:rPr lang="en-US" dirty="0"/>
              <a:t>);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pic>
        <p:nvPicPr>
          <p:cNvPr id="727113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904875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6" name="Text Box 86"/>
          <p:cNvSpPr txBox="1">
            <a:spLocks noChangeArrowheads="1"/>
          </p:cNvSpPr>
          <p:nvPr/>
        </p:nvSpPr>
        <p:spPr bwMode="auto">
          <a:xfrm>
            <a:off x="8245475" y="1677988"/>
            <a:ext cx="6175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6600CC"/>
                </a:solidFill>
              </a:rPr>
              <a:t>1200</a:t>
            </a:r>
          </a:p>
          <a:p>
            <a:endParaRPr lang="en-US" sz="1200" dirty="0">
              <a:solidFill>
                <a:srgbClr val="6600CC"/>
              </a:solidFill>
            </a:endParaRPr>
          </a:p>
          <a:p>
            <a:endParaRPr lang="en-US" sz="1200" dirty="0">
              <a:solidFill>
                <a:srgbClr val="6600CC"/>
              </a:solidFill>
            </a:endParaRPr>
          </a:p>
          <a:p>
            <a:endParaRPr lang="en-US" sz="1600" dirty="0">
              <a:solidFill>
                <a:srgbClr val="6600CC"/>
              </a:solidFill>
            </a:endParaRPr>
          </a:p>
          <a:p>
            <a:r>
              <a:rPr lang="en-US" sz="1500" dirty="0">
                <a:solidFill>
                  <a:srgbClr val="6600CC"/>
                </a:solidFill>
              </a:rPr>
              <a:t>1300</a:t>
            </a:r>
          </a:p>
          <a:p>
            <a:endParaRPr lang="en-US" sz="1500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sz="800" dirty="0">
              <a:solidFill>
                <a:srgbClr val="6600CC"/>
              </a:solidFill>
            </a:endParaRPr>
          </a:p>
          <a:p>
            <a:r>
              <a:rPr lang="en-US" sz="1500" dirty="0">
                <a:solidFill>
                  <a:srgbClr val="6600CC"/>
                </a:solidFill>
              </a:rPr>
              <a:t>1400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370448" y="4673260"/>
            <a:ext cx="4737100" cy="2062103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100" b="1" dirty="0"/>
              <a:t>}</a:t>
            </a: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7607928" y="5861559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1200</a:t>
            </a:r>
            <a:endParaRPr lang="en-US" dirty="0">
              <a:solidFill>
                <a:srgbClr val="6600CC"/>
              </a:solidFill>
            </a:endParaRPr>
          </a:p>
        </p:txBody>
      </p:sp>
      <p:grpSp>
        <p:nvGrpSpPr>
          <p:cNvPr id="727065" name="Group 25"/>
          <p:cNvGrpSpPr>
            <a:grpSpLocks/>
          </p:cNvGrpSpPr>
          <p:nvPr/>
        </p:nvGrpSpPr>
        <p:grpSpPr bwMode="auto">
          <a:xfrm>
            <a:off x="6743700" y="1647825"/>
            <a:ext cx="900113" cy="371475"/>
            <a:chOff x="4248" y="1038"/>
            <a:chExt cx="567" cy="234"/>
          </a:xfrm>
        </p:grpSpPr>
        <p:sp>
          <p:nvSpPr>
            <p:cNvPr id="727066" name="Rectangle 26"/>
            <p:cNvSpPr>
              <a:spLocks noChangeArrowheads="1"/>
            </p:cNvSpPr>
            <p:nvPr/>
          </p:nvSpPr>
          <p:spPr bwMode="auto">
            <a:xfrm>
              <a:off x="4248" y="1104"/>
              <a:ext cx="480" cy="16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067" name="Text Box 27"/>
            <p:cNvSpPr txBox="1">
              <a:spLocks noChangeArrowheads="1"/>
            </p:cNvSpPr>
            <p:nvPr/>
          </p:nvSpPr>
          <p:spPr bwMode="auto">
            <a:xfrm>
              <a:off x="4254" y="1038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9900FF"/>
                  </a:solidFill>
                </a:rPr>
                <a:t>  cur</a:t>
              </a:r>
              <a:r>
                <a:rPr lang="en-US" dirty="0">
                  <a:solidFill>
                    <a:srgbClr val="9900FF"/>
                  </a:solidFill>
                  <a:sym typeface="Wingdings" pitchFamily="2" charset="2"/>
                </a:rPr>
                <a:t></a:t>
              </a:r>
              <a:endParaRPr lang="en-US" dirty="0">
                <a:solidFill>
                  <a:srgbClr val="9900FF"/>
                </a:solidFill>
              </a:endParaRPr>
            </a:p>
          </p:txBody>
        </p:sp>
      </p:grpSp>
      <p:sp>
        <p:nvSpPr>
          <p:cNvPr id="727105" name="Rectangle 65"/>
          <p:cNvSpPr>
            <a:spLocks noChangeArrowheads="1"/>
          </p:cNvSpPr>
          <p:nvPr/>
        </p:nvSpPr>
        <p:spPr bwMode="auto">
          <a:xfrm>
            <a:off x="3790068" y="828675"/>
            <a:ext cx="7715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2" name="Rectangle 82"/>
          <p:cNvSpPr>
            <a:spLocks noGrp="1" noChangeArrowheads="1"/>
          </p:cNvSpPr>
          <p:nvPr>
            <p:ph type="title"/>
          </p:nvPr>
        </p:nvSpPr>
        <p:spPr>
          <a:xfrm>
            <a:off x="5162550" y="-152400"/>
            <a:ext cx="3952875" cy="1143000"/>
          </a:xfrm>
          <a:noFill/>
          <a:ln/>
        </p:spPr>
        <p:txBody>
          <a:bodyPr/>
          <a:lstStyle/>
          <a:p>
            <a:r>
              <a:rPr lang="en-US" sz="3000" dirty="0" smtClean="0"/>
              <a:t>Biggest-in-List </a:t>
            </a:r>
            <a:r>
              <a:rPr lang="en-US" sz="3000" dirty="0"/>
              <a:t>Trace-through</a:t>
            </a:r>
          </a:p>
        </p:txBody>
      </p:sp>
      <p:sp>
        <p:nvSpPr>
          <p:cNvPr id="53" name="Line 147"/>
          <p:cNvSpPr>
            <a:spLocks noChangeShapeType="1"/>
          </p:cNvSpPr>
          <p:nvPr/>
        </p:nvSpPr>
        <p:spPr bwMode="auto">
          <a:xfrm>
            <a:off x="5666866" y="53814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47"/>
          <p:cNvSpPr>
            <a:spLocks noChangeShapeType="1"/>
          </p:cNvSpPr>
          <p:nvPr/>
        </p:nvSpPr>
        <p:spPr bwMode="auto">
          <a:xfrm>
            <a:off x="5664718" y="58042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47"/>
          <p:cNvSpPr>
            <a:spLocks noChangeShapeType="1"/>
          </p:cNvSpPr>
          <p:nvPr/>
        </p:nvSpPr>
        <p:spPr bwMode="auto">
          <a:xfrm>
            <a:off x="5664718" y="622827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47"/>
          <p:cNvSpPr>
            <a:spLocks noChangeShapeType="1"/>
          </p:cNvSpPr>
          <p:nvPr/>
        </p:nvSpPr>
        <p:spPr bwMode="auto">
          <a:xfrm>
            <a:off x="143817" y="48667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47"/>
          <p:cNvSpPr>
            <a:spLocks noChangeShapeType="1"/>
          </p:cNvSpPr>
          <p:nvPr/>
        </p:nvSpPr>
        <p:spPr bwMode="auto">
          <a:xfrm>
            <a:off x="360612" y="528963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918559" y="2305318"/>
            <a:ext cx="4830822" cy="28713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147"/>
          <p:cNvSpPr>
            <a:spLocks noChangeShapeType="1"/>
          </p:cNvSpPr>
          <p:nvPr/>
        </p:nvSpPr>
        <p:spPr bwMode="auto">
          <a:xfrm>
            <a:off x="382080" y="59287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82080" y="2600650"/>
            <a:ext cx="4737100" cy="2000548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200" b="1" dirty="0"/>
              <a:t>}</a:t>
            </a:r>
          </a:p>
        </p:txBody>
      </p:sp>
      <p:sp>
        <p:nvSpPr>
          <p:cNvPr id="63" name="Line 147"/>
          <p:cNvSpPr>
            <a:spLocks noChangeShapeType="1"/>
          </p:cNvSpPr>
          <p:nvPr/>
        </p:nvSpPr>
        <p:spPr bwMode="auto">
          <a:xfrm>
            <a:off x="156696" y="27692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85"/>
          <p:cNvGrpSpPr>
            <a:grpSpLocks/>
          </p:cNvGrpSpPr>
          <p:nvPr/>
        </p:nvGrpSpPr>
        <p:grpSpPr bwMode="auto">
          <a:xfrm>
            <a:off x="6756402" y="857250"/>
            <a:ext cx="2233613" cy="2047875"/>
            <a:chOff x="4256" y="540"/>
            <a:chExt cx="1407" cy="1290"/>
          </a:xfrm>
        </p:grpSpPr>
        <p:sp>
          <p:nvSpPr>
            <p:cNvPr id="65" name="Rectangle 86"/>
            <p:cNvSpPr>
              <a:spLocks noChangeArrowheads="1"/>
            </p:cNvSpPr>
            <p:nvPr/>
          </p:nvSpPr>
          <p:spPr bwMode="auto">
            <a:xfrm>
              <a:off x="4356" y="540"/>
              <a:ext cx="1307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8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7" name="Group 88"/>
            <p:cNvGrpSpPr>
              <a:grpSpLocks/>
            </p:cNvGrpSpPr>
            <p:nvPr/>
          </p:nvGrpSpPr>
          <p:grpSpPr bwMode="auto">
            <a:xfrm>
              <a:off x="4256" y="1584"/>
              <a:ext cx="561" cy="234"/>
              <a:chOff x="4190" y="1038"/>
              <a:chExt cx="561" cy="234"/>
            </a:xfrm>
          </p:grpSpPr>
          <p:sp>
            <p:nvSpPr>
              <p:cNvPr id="68" name="Rectangle 8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4190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9900FF"/>
                    </a:solidFill>
                  </a:rPr>
                  <a:t>  cur</a:t>
                </a:r>
                <a:r>
                  <a:rPr lang="en-US" dirty="0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 dirty="0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71" name="Line 147"/>
          <p:cNvSpPr>
            <a:spLocks noChangeShapeType="1"/>
          </p:cNvSpPr>
          <p:nvPr/>
        </p:nvSpPr>
        <p:spPr bwMode="auto">
          <a:xfrm>
            <a:off x="373491" y="3229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2918559" y="5585044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1300</a:t>
            </a:r>
            <a:endParaRPr lang="en-US" dirty="0">
              <a:solidFill>
                <a:srgbClr val="6600CC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3103808" y="3154469"/>
            <a:ext cx="4720699" cy="746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147"/>
          <p:cNvSpPr>
            <a:spLocks noChangeShapeType="1"/>
          </p:cNvSpPr>
          <p:nvPr/>
        </p:nvSpPr>
        <p:spPr bwMode="auto">
          <a:xfrm>
            <a:off x="399258" y="38500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384510" y="520196"/>
            <a:ext cx="4737100" cy="2000548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</a:t>
            </a:r>
            <a:r>
              <a:rPr lang="en-US" sz="600" dirty="0" smtClean="0"/>
              <a:t> </a:t>
            </a:r>
            <a:r>
              <a:rPr lang="en-US" sz="1700" dirty="0" smtClean="0"/>
              <a:t>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200" b="1" dirty="0"/>
              <a:t>}</a:t>
            </a:r>
          </a:p>
        </p:txBody>
      </p: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2782289" y="3507581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1400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2" name="Line 147"/>
          <p:cNvSpPr>
            <a:spLocks noChangeShapeType="1"/>
          </p:cNvSpPr>
          <p:nvPr/>
        </p:nvSpPr>
        <p:spPr bwMode="auto">
          <a:xfrm>
            <a:off x="143622" y="6946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85"/>
          <p:cNvGrpSpPr>
            <a:grpSpLocks/>
          </p:cNvGrpSpPr>
          <p:nvPr/>
        </p:nvGrpSpPr>
        <p:grpSpPr bwMode="auto">
          <a:xfrm>
            <a:off x="6756402" y="1709737"/>
            <a:ext cx="2233613" cy="2047875"/>
            <a:chOff x="4256" y="540"/>
            <a:chExt cx="1407" cy="1290"/>
          </a:xfrm>
        </p:grpSpPr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4356" y="540"/>
              <a:ext cx="1307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6" name="Group 88"/>
            <p:cNvGrpSpPr>
              <a:grpSpLocks/>
            </p:cNvGrpSpPr>
            <p:nvPr/>
          </p:nvGrpSpPr>
          <p:grpSpPr bwMode="auto">
            <a:xfrm>
              <a:off x="4256" y="1584"/>
              <a:ext cx="561" cy="234"/>
              <a:chOff x="4190" y="1038"/>
              <a:chExt cx="561" cy="234"/>
            </a:xfrm>
          </p:grpSpPr>
          <p:sp>
            <p:nvSpPr>
              <p:cNvPr id="87" name="Rectangle 8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Text Box 90"/>
              <p:cNvSpPr txBox="1">
                <a:spLocks noChangeArrowheads="1"/>
              </p:cNvSpPr>
              <p:nvPr/>
            </p:nvSpPr>
            <p:spPr bwMode="auto">
              <a:xfrm>
                <a:off x="4190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9900FF"/>
                    </a:solidFill>
                  </a:rPr>
                  <a:t>  cur</a:t>
                </a:r>
                <a:r>
                  <a:rPr lang="en-US" dirty="0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 dirty="0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89" name="Line 147"/>
          <p:cNvSpPr>
            <a:spLocks noChangeShapeType="1"/>
          </p:cNvSpPr>
          <p:nvPr/>
        </p:nvSpPr>
        <p:spPr bwMode="auto">
          <a:xfrm>
            <a:off x="355014" y="114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3103808" y="1208131"/>
            <a:ext cx="4720699" cy="281817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47"/>
          <p:cNvSpPr>
            <a:spLocks noChangeShapeType="1"/>
          </p:cNvSpPr>
          <p:nvPr/>
        </p:nvSpPr>
        <p:spPr bwMode="auto">
          <a:xfrm>
            <a:off x="738474" y="1382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863801" y="1295035"/>
            <a:ext cx="765646" cy="23856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813973" y="3746790"/>
            <a:ext cx="2276763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057" y="1229649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Line 147"/>
          <p:cNvSpPr>
            <a:spLocks noChangeShapeType="1"/>
          </p:cNvSpPr>
          <p:nvPr/>
        </p:nvSpPr>
        <p:spPr bwMode="auto">
          <a:xfrm>
            <a:off x="416036" y="42155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7"/>
          <p:cNvSpPr/>
          <p:nvPr/>
        </p:nvSpPr>
        <p:spPr bwMode="auto">
          <a:xfrm>
            <a:off x="2047058" y="4059385"/>
            <a:ext cx="519974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85586" y="3702986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646226" y="4100345"/>
            <a:ext cx="765646" cy="23856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780177" y="5812666"/>
            <a:ext cx="2276763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94163" y="405173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011207" y="6149177"/>
            <a:ext cx="519974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646226" y="6164969"/>
            <a:ext cx="838852" cy="263727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19466" y="6116362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7" name="Line 147"/>
          <p:cNvSpPr>
            <a:spLocks noChangeShapeType="1"/>
          </p:cNvSpPr>
          <p:nvPr/>
        </p:nvSpPr>
        <p:spPr bwMode="auto">
          <a:xfrm>
            <a:off x="373474" y="63010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6717792" y="6059364"/>
            <a:ext cx="1981592" cy="369332"/>
          </a:xfrm>
          <a:prstGeom prst="rect">
            <a:avLst/>
          </a:prstGeom>
          <a:solidFill>
            <a:srgbClr val="FFFFDD">
              <a:alpha val="89804"/>
            </a:srgbClr>
          </a:solidFill>
          <a:ln w="317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756594" y="57642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58854 -0.2104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38099E-6 L -0.07291 -0.47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9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57668E-7 L -0.06563 -0.4769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23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6799E-6 L -0.02865 0.36149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18075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L 0.04028 0.0509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250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0648E-6 L -0.1158 0.25029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12514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L 0.04028 0.05092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250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8 0.05089 L 0.55226 0.04071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90" y="-509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6" grpId="0"/>
      <p:bldP spid="727062" grpId="0"/>
      <p:bldP spid="72706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0" grpId="0" animBg="1"/>
      <p:bldP spid="60" grpId="1" animBg="1"/>
      <p:bldP spid="60" grpId="2" animBg="1"/>
      <p:bldP spid="62" grpId="0" animBg="1"/>
      <p:bldP spid="62" grpId="1" animBg="1"/>
      <p:bldP spid="63" grpId="0" animBg="1"/>
      <p:bldP spid="63" grpId="1" animBg="1"/>
      <p:bldP spid="71" grpId="0" animBg="1"/>
      <p:bldP spid="71" grpId="1" animBg="1"/>
      <p:bldP spid="61" grpId="0"/>
      <p:bldP spid="61" grpId="1"/>
      <p:bldP spid="61" grpId="2"/>
      <p:bldP spid="75" grpId="0" animBg="1"/>
      <p:bldP spid="75" grpId="1" animBg="1"/>
      <p:bldP spid="75" grpId="2" animBg="1"/>
      <p:bldP spid="80" grpId="0" animBg="1"/>
      <p:bldP spid="80" grpId="1" animBg="1"/>
      <p:bldP spid="81" grpId="0"/>
      <p:bldP spid="81" grpId="1"/>
      <p:bldP spid="81" grpId="2"/>
      <p:bldP spid="82" grpId="0" animBg="1"/>
      <p:bldP spid="82" grpId="1" animBg="1"/>
      <p:bldP spid="89" grpId="0" animBg="1"/>
      <p:bldP spid="89" grpId="1" animBg="1"/>
      <p:bldP spid="92" grpId="0" animBg="1"/>
      <p:bldP spid="92" grpId="1" animBg="1"/>
      <p:bldP spid="11" grpId="0" animBg="1"/>
      <p:bldP spid="11" grpId="1" animBg="1"/>
      <p:bldP spid="95" grpId="0" animBg="1"/>
      <p:bldP spid="95" grpId="1" animBg="1"/>
      <p:bldP spid="10" grpId="0"/>
      <p:bldP spid="10" grpId="1"/>
      <p:bldP spid="10" grpId="2"/>
      <p:bldP spid="10" grpId="3"/>
      <p:bldP spid="96" grpId="0" animBg="1"/>
      <p:bldP spid="96" grpId="1" animBg="1"/>
      <p:bldP spid="98" grpId="0" animBg="1"/>
      <p:bldP spid="98" grpId="1" animBg="1"/>
      <p:bldP spid="97" grpId="0"/>
      <p:bldP spid="97" grpId="1"/>
      <p:bldP spid="97" grpId="2"/>
      <p:bldP spid="97" grpId="3"/>
      <p:bldP spid="99" grpId="0" animBg="1"/>
      <p:bldP spid="99" grpId="1" animBg="1"/>
      <p:bldP spid="101" grpId="0" animBg="1"/>
      <p:bldP spid="101" grpId="1" animBg="1"/>
      <p:bldP spid="100" grpId="0"/>
      <p:bldP spid="100" grpId="1"/>
      <p:bldP spid="100" grpId="2"/>
      <p:bldP spid="104" grpId="0" animBg="1"/>
      <p:bldP spid="104" grpId="1" animBg="1"/>
      <p:bldP spid="105" grpId="0" animBg="1"/>
      <p:bldP spid="105" grpId="1" animBg="1"/>
      <p:bldP spid="106" grpId="0"/>
      <p:bldP spid="106" grpId="1"/>
      <p:bldP spid="107" grpId="0" animBg="1"/>
      <p:bldP spid="107" grpId="1" animBg="1"/>
      <p:bldP spid="109" grpId="0" animBg="1"/>
      <p:bldP spid="103" grpId="0"/>
      <p:bldP spid="103" grpId="1"/>
      <p:bldP spid="103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0C4A-B447-47AF-9CAB-BDF03A66CF5A}" type="slidenum">
              <a:rPr lang="en-US"/>
              <a:pPr/>
              <a:t>55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55600" y="1065213"/>
            <a:ext cx="8312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Write a </a:t>
            </a:r>
            <a:r>
              <a:rPr lang="en-US" sz="2400" dirty="0">
                <a:solidFill>
                  <a:srgbClr val="006666"/>
                </a:solidFill>
              </a:rPr>
              <a:t>recursive</a:t>
            </a:r>
            <a:r>
              <a:rPr lang="en-US" sz="2400" dirty="0"/>
              <a:t> function called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>
                <a:solidFill>
                  <a:srgbClr val="6600CC"/>
                </a:solidFill>
              </a:rPr>
              <a:t> </a:t>
            </a:r>
            <a:r>
              <a:rPr lang="en-US" sz="2400" dirty="0"/>
              <a:t>that counts the number of times a number appears in an array.</a:t>
            </a:r>
            <a:endParaRPr lang="en-US" sz="1000" dirty="0"/>
          </a:p>
        </p:txBody>
      </p:sp>
      <p:sp>
        <p:nvSpPr>
          <p:cNvPr id="928786" name="Text Box 18"/>
          <p:cNvSpPr txBox="1">
            <a:spLocks noChangeArrowheads="1"/>
          </p:cNvSpPr>
          <p:nvPr/>
        </p:nvSpPr>
        <p:spPr bwMode="auto">
          <a:xfrm>
            <a:off x="2774950" y="2782888"/>
            <a:ext cx="3759200" cy="243205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const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7, 7};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6600CC"/>
                </a:solidFill>
              </a:rPr>
              <a:t>countNums</a:t>
            </a:r>
            <a:r>
              <a:rPr lang="en-US" dirty="0"/>
              <a:t>(arr,size,7);</a:t>
            </a:r>
            <a:br>
              <a:rPr lang="en-US" dirty="0"/>
            </a:br>
            <a:r>
              <a:rPr lang="en-US" dirty="0"/>
              <a:t>    // should print 3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488D-2895-47E9-9D29-8FA50B5ED601}" type="slidenum">
              <a:rPr lang="en-US"/>
              <a:pPr/>
              <a:t>56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5408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266700" y="762394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0822" name="Text Box 6"/>
          <p:cNvSpPr txBox="1">
            <a:spLocks noChangeArrowheads="1"/>
          </p:cNvSpPr>
          <p:nvPr/>
        </p:nvSpPr>
        <p:spPr bwMode="auto">
          <a:xfrm>
            <a:off x="600075" y="1476769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368300" y="1856143"/>
            <a:ext cx="4959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Solve the problem using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your magic function </a:t>
            </a:r>
          </a:p>
        </p:txBody>
      </p:sp>
      <p:sp>
        <p:nvSpPr>
          <p:cNvPr id="930824" name="Text Box 8"/>
          <p:cNvSpPr txBox="1">
            <a:spLocks noChangeArrowheads="1"/>
          </p:cNvSpPr>
          <p:nvPr/>
        </p:nvSpPr>
        <p:spPr bwMode="auto">
          <a:xfrm>
            <a:off x="285750" y="2460163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257175" y="1124344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Define your magic function</a:t>
            </a: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0" y="2810731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146050" y="3189249"/>
            <a:ext cx="4559300" cy="3615238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sz="400" dirty="0" smtClean="0"/>
          </a:p>
          <a:p>
            <a:pPr algn="l">
              <a:spcBef>
                <a:spcPct val="50000"/>
              </a:spcBef>
            </a:pPr>
            <a:endParaRPr lang="en-US" sz="1200" dirty="0" smtClean="0"/>
          </a:p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count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sz="1400" b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930835" name="Rectangle 19"/>
          <p:cNvSpPr>
            <a:spLocks noChangeArrowheads="1"/>
          </p:cNvSpPr>
          <p:nvPr/>
        </p:nvSpPr>
        <p:spPr bwMode="auto">
          <a:xfrm>
            <a:off x="361950" y="4366087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(size == 0)    </a:t>
            </a:r>
            <a:br>
              <a:rPr lang="en-US"/>
            </a:br>
            <a:r>
              <a:rPr lang="en-US"/>
              <a:t>     return 0;</a:t>
            </a:r>
          </a:p>
        </p:txBody>
      </p:sp>
      <p:sp>
        <p:nvSpPr>
          <p:cNvPr id="930836" name="Rectangle 20"/>
          <p:cNvSpPr>
            <a:spLocks noChangeArrowheads="1"/>
          </p:cNvSpPr>
          <p:nvPr/>
        </p:nvSpPr>
        <p:spPr bwMode="auto">
          <a:xfrm>
            <a:off x="276225" y="4972512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total;</a:t>
            </a:r>
            <a:endParaRPr lang="en-US" dirty="0"/>
          </a:p>
        </p:txBody>
      </p:sp>
      <p:sp>
        <p:nvSpPr>
          <p:cNvPr id="930837" name="Text Box 21"/>
          <p:cNvSpPr txBox="1">
            <a:spLocks noChangeArrowheads="1"/>
          </p:cNvSpPr>
          <p:nvPr/>
        </p:nvSpPr>
        <p:spPr bwMode="auto">
          <a:xfrm>
            <a:off x="4899025" y="4124787"/>
            <a:ext cx="4206875" cy="269081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7, 7};</a:t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7;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30839" name="Rectangle 23"/>
          <p:cNvSpPr>
            <a:spLocks noChangeArrowheads="1"/>
          </p:cNvSpPr>
          <p:nvPr/>
        </p:nvSpPr>
        <p:spPr bwMode="auto">
          <a:xfrm>
            <a:off x="342900" y="5286837"/>
            <a:ext cx="522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total = </a:t>
            </a:r>
          </a:p>
        </p:txBody>
      </p:sp>
      <p:sp>
        <p:nvSpPr>
          <p:cNvPr id="930840" name="Text Box 24"/>
          <p:cNvSpPr txBox="1">
            <a:spLocks noChangeArrowheads="1"/>
          </p:cNvSpPr>
          <p:nvPr/>
        </p:nvSpPr>
        <p:spPr bwMode="auto">
          <a:xfrm>
            <a:off x="5603875" y="1065213"/>
            <a:ext cx="3063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Write a </a:t>
            </a:r>
            <a:r>
              <a:rPr lang="en-US" sz="2400" dirty="0">
                <a:solidFill>
                  <a:srgbClr val="006666"/>
                </a:solidFill>
              </a:rPr>
              <a:t>recursive</a:t>
            </a:r>
            <a:r>
              <a:rPr lang="en-US" sz="2400" dirty="0"/>
              <a:t> function called </a:t>
            </a:r>
            <a:r>
              <a:rPr lang="en-US" sz="2400" dirty="0" smtClean="0">
                <a:solidFill>
                  <a:srgbClr val="6600CC"/>
                </a:solidFill>
              </a:rPr>
              <a:t>count </a:t>
            </a:r>
            <a:r>
              <a:rPr lang="en-US" sz="2400" dirty="0"/>
              <a:t>that counts the number of times a number appears in an array.</a:t>
            </a:r>
            <a:endParaRPr lang="en-US" sz="1000" dirty="0"/>
          </a:p>
        </p:txBody>
      </p:sp>
      <p:sp>
        <p:nvSpPr>
          <p:cNvPr id="930841" name="Rectangle 25"/>
          <p:cNvSpPr>
            <a:spLocks noChangeArrowheads="1"/>
          </p:cNvSpPr>
          <p:nvPr/>
        </p:nvSpPr>
        <p:spPr bwMode="auto">
          <a:xfrm>
            <a:off x="5092700" y="5841615"/>
            <a:ext cx="39725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 = </a:t>
            </a:r>
            <a:r>
              <a:rPr lang="en-US" dirty="0" err="1" smtClean="0">
                <a:solidFill>
                  <a:srgbClr val="6600CC"/>
                </a:solidFill>
              </a:rPr>
              <a:t>magiccount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,val</a:t>
            </a:r>
            <a:r>
              <a:rPr lang="en-US" dirty="0"/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1073960" y="5287643"/>
            <a:ext cx="382506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          </a:t>
            </a:r>
            <a:r>
              <a:rPr lang="en-US" dirty="0" smtClean="0">
                <a:solidFill>
                  <a:srgbClr val="6600CC"/>
                </a:solidFill>
              </a:rPr>
              <a:t>count </a:t>
            </a:r>
            <a:r>
              <a:rPr lang="en-US" dirty="0" smtClean="0"/>
              <a:t>(</a:t>
            </a:r>
            <a:r>
              <a:rPr lang="en-US" dirty="0"/>
              <a:t>arr</a:t>
            </a:r>
            <a:r>
              <a:rPr lang="en-US" dirty="0">
                <a:solidFill>
                  <a:srgbClr val="FF0000"/>
                </a:solidFill>
              </a:rPr>
              <a:t>+1</a:t>
            </a:r>
            <a:r>
              <a:rPr lang="en-US" dirty="0"/>
              <a:t>,size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,val);</a:t>
            </a:r>
          </a:p>
        </p:txBody>
      </p:sp>
      <p:sp>
        <p:nvSpPr>
          <p:cNvPr id="930843" name="Rectangle 27"/>
          <p:cNvSpPr>
            <a:spLocks noChangeArrowheads="1"/>
          </p:cNvSpPr>
          <p:nvPr/>
        </p:nvSpPr>
        <p:spPr bwMode="auto">
          <a:xfrm>
            <a:off x="342900" y="6172662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return </a:t>
            </a:r>
            <a:r>
              <a:rPr lang="en-US" dirty="0" smtClean="0"/>
              <a:t>total;</a:t>
            </a:r>
            <a:endParaRPr lang="en-US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65170" y="3203215"/>
            <a:ext cx="44518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// just assume it works (like magic)!</a:t>
            </a:r>
          </a:p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 [], </a:t>
            </a:r>
            <a:r>
              <a:rPr lang="en-US" dirty="0" err="1" smtClean="0"/>
              <a:t>int</a:t>
            </a:r>
            <a:r>
              <a:rPr lang="en-US" dirty="0" smtClean="0"/>
              <a:t> s, </a:t>
            </a:r>
            <a:r>
              <a:rPr lang="en-US" dirty="0" err="1" smtClean="0"/>
              <a:t>int</a:t>
            </a:r>
            <a:r>
              <a:rPr lang="en-US" dirty="0" smtClean="0"/>
              <a:t> v) {…}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133317" y="5283929"/>
            <a:ext cx="9113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05497" y="5825180"/>
            <a:ext cx="3190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b = count(arr,0,val);</a:t>
            </a:r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c = count(arr,1,val);</a:t>
            </a:r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900" y="5597928"/>
            <a:ext cx="5229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 == </a:t>
            </a:r>
            <a:r>
              <a:rPr lang="en-US" dirty="0" err="1"/>
              <a:t>val</a:t>
            </a:r>
            <a:r>
              <a:rPr lang="en-US" dirty="0"/>
              <a:t>)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++total;</a:t>
            </a:r>
            <a:endParaRPr lang="en-US" dirty="0"/>
          </a:p>
        </p:txBody>
      </p:sp>
      <p:sp>
        <p:nvSpPr>
          <p:cNvPr id="930845" name="Rectangle 29"/>
          <p:cNvSpPr>
            <a:spLocks noChangeArrowheads="1"/>
          </p:cNvSpPr>
          <p:nvPr/>
        </p:nvSpPr>
        <p:spPr bwMode="auto">
          <a:xfrm>
            <a:off x="187325" y="3203216"/>
            <a:ext cx="4487863" cy="3527522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4967924" y="4176074"/>
            <a:ext cx="4082879" cy="2584517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30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06371 -0.000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30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/>
      <p:bldP spid="930822" grpId="0"/>
      <p:bldP spid="930823" grpId="0"/>
      <p:bldP spid="930824" grpId="0"/>
      <p:bldP spid="930825" grpId="0"/>
      <p:bldP spid="930826" grpId="0"/>
      <p:bldP spid="930834" grpId="0" animBg="1"/>
      <p:bldP spid="930835" grpId="0"/>
      <p:bldP spid="930836" grpId="0"/>
      <p:bldP spid="930837" grpId="0" animBg="1"/>
      <p:bldP spid="930839" grpId="0"/>
      <p:bldP spid="930841" grpId="0"/>
      <p:bldP spid="930841" grpId="1"/>
      <p:bldP spid="930842" grpId="0"/>
      <p:bldP spid="930842" grpId="1"/>
      <p:bldP spid="930843" grpId="0"/>
      <p:bldP spid="21" grpId="0"/>
      <p:bldP spid="21" grpId="1"/>
      <p:bldP spid="22" grpId="0"/>
      <p:bldP spid="22" grpId="1"/>
      <p:bldP spid="23" grpId="0"/>
      <p:bldP spid="24" grpId="0"/>
      <p:bldP spid="930845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98F-6906-4DAC-B5D2-6BF3AAB73AEB}" type="slidenum">
              <a:rPr lang="en-US"/>
              <a:pPr/>
              <a:t>57</a:t>
            </a:fld>
            <a:endParaRPr 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 Challenge </a:t>
            </a:r>
            <a:r>
              <a:rPr lang="en-US" dirty="0" smtClean="0">
                <a:solidFill>
                  <a:srgbClr val="FF0000"/>
                </a:solidFill>
              </a:rPr>
              <a:t>#4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355600" y="941388"/>
            <a:ext cx="8312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function that finds and returns the earliest position of a number in a linked list. If the number is not in the list or the list is empty, your function should return -1 to indicate this.</a:t>
            </a:r>
            <a:endParaRPr lang="en-US" sz="100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2336800" y="2782888"/>
            <a:ext cx="4587875" cy="284638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</a:t>
            </a:r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 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}</a:t>
            </a:r>
          </a:p>
        </p:txBody>
      </p:sp>
      <p:pic>
        <p:nvPicPr>
          <p:cNvPr id="9349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2667000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2552700" y="4081463"/>
            <a:ext cx="45720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(cur,3);  // prints 0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(cur,8);  // prints 2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(cur,19); // prints -1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B38E-3C08-46F6-B999-46BDA49CD955}" type="slidenum">
              <a:rPr lang="en-US"/>
              <a:pPr/>
              <a:t>58</a:t>
            </a:fld>
            <a:endParaRPr 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7708" y="12288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Recursion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Challenge #4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36963" name="Text Box 3"/>
          <p:cNvSpPr txBox="1">
            <a:spLocks noChangeArrowheads="1"/>
          </p:cNvSpPr>
          <p:nvPr/>
        </p:nvSpPr>
        <p:spPr bwMode="auto">
          <a:xfrm>
            <a:off x="266700" y="150061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600075" y="778711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6965" name="Text Box 5"/>
          <p:cNvSpPr txBox="1">
            <a:spLocks noChangeArrowheads="1"/>
          </p:cNvSpPr>
          <p:nvPr/>
        </p:nvSpPr>
        <p:spPr bwMode="auto">
          <a:xfrm>
            <a:off x="191324" y="1102561"/>
            <a:ext cx="4959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Solve the problem using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your magic function </a:t>
            </a:r>
          </a:p>
        </p:txBody>
      </p:sp>
      <p:sp>
        <p:nvSpPr>
          <p:cNvPr id="936966" name="Text Box 6"/>
          <p:cNvSpPr txBox="1">
            <a:spLocks noChangeArrowheads="1"/>
          </p:cNvSpPr>
          <p:nvPr/>
        </p:nvSpPr>
        <p:spPr bwMode="auto">
          <a:xfrm>
            <a:off x="182514" y="1657156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36967" name="Text Box 7"/>
          <p:cNvSpPr txBox="1">
            <a:spLocks noChangeArrowheads="1"/>
          </p:cNvSpPr>
          <p:nvPr/>
        </p:nvSpPr>
        <p:spPr bwMode="auto">
          <a:xfrm>
            <a:off x="257175" y="454861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Define your magic function</a:t>
            </a:r>
          </a:p>
        </p:txBody>
      </p:sp>
      <p:sp>
        <p:nvSpPr>
          <p:cNvPr id="936968" name="Text Box 8"/>
          <p:cNvSpPr txBox="1">
            <a:spLocks noChangeArrowheads="1"/>
          </p:cNvSpPr>
          <p:nvPr/>
        </p:nvSpPr>
        <p:spPr bwMode="auto">
          <a:xfrm>
            <a:off x="0" y="1931539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146050" y="2342496"/>
            <a:ext cx="4559300" cy="4296429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findPos</a:t>
            </a:r>
            <a:r>
              <a:rPr lang="en-US" dirty="0"/>
              <a:t>(Node *cur,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}</a:t>
            </a:r>
          </a:p>
        </p:txBody>
      </p:sp>
      <p:sp>
        <p:nvSpPr>
          <p:cNvPr id="936970" name="Rectangle 10"/>
          <p:cNvSpPr>
            <a:spLocks noChangeArrowheads="1"/>
          </p:cNvSpPr>
          <p:nvPr/>
        </p:nvSpPr>
        <p:spPr bwMode="auto">
          <a:xfrm>
            <a:off x="361950" y="3365500"/>
            <a:ext cx="4062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(cur ==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)  </a:t>
            </a:r>
            <a:r>
              <a:rPr lang="en-US" dirty="0"/>
              <a:t>// # is not in list!</a:t>
            </a:r>
            <a:br>
              <a:rPr lang="en-US" dirty="0"/>
            </a:br>
            <a:r>
              <a:rPr lang="en-US" dirty="0"/>
              <a:t>     return -1;      </a:t>
            </a:r>
            <a:r>
              <a:rPr lang="en-US" dirty="0" smtClean="0"/>
              <a:t>   </a:t>
            </a:r>
            <a:r>
              <a:rPr lang="en-US" dirty="0"/>
              <a:t>// so return -1</a:t>
            </a:r>
          </a:p>
        </p:txBody>
      </p:sp>
      <p:sp>
        <p:nvSpPr>
          <p:cNvPr id="936972" name="Text Box 12"/>
          <p:cNvSpPr txBox="1">
            <a:spLocks noChangeArrowheads="1"/>
          </p:cNvSpPr>
          <p:nvPr/>
        </p:nvSpPr>
        <p:spPr bwMode="auto">
          <a:xfrm>
            <a:off x="4899025" y="3822387"/>
            <a:ext cx="4206875" cy="2816538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36973" name="Rectangle 13"/>
          <p:cNvSpPr>
            <a:spLocks noChangeArrowheads="1"/>
          </p:cNvSpPr>
          <p:nvPr/>
        </p:nvSpPr>
        <p:spPr bwMode="auto">
          <a:xfrm>
            <a:off x="5102225" y="5321712"/>
            <a:ext cx="41168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search the </a:t>
            </a:r>
            <a:r>
              <a:rPr lang="en-US" dirty="0" smtClean="0">
                <a:solidFill>
                  <a:srgbClr val="FF0000"/>
                </a:solidFill>
              </a:rPr>
              <a:t>last n-1 nodes </a:t>
            </a:r>
            <a:r>
              <a:rPr lang="en-US" dirty="0" smtClean="0">
                <a:solidFill>
                  <a:schemeClr val="tx1"/>
                </a:solidFill>
              </a:rPr>
              <a:t>for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// your value using the magic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= </a:t>
            </a:r>
            <a:r>
              <a:rPr lang="en-US" dirty="0" err="1" smtClean="0">
                <a:solidFill>
                  <a:srgbClr val="6600CC"/>
                </a:solidFill>
              </a:rPr>
              <a:t>magicfindPos</a:t>
            </a:r>
            <a:r>
              <a:rPr lang="en-US" dirty="0"/>
              <a:t>(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cur-&gt;next</a:t>
            </a:r>
            <a:r>
              <a:rPr lang="en-US" dirty="0" smtClean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36974" name="Rectangle 14"/>
          <p:cNvSpPr>
            <a:spLocks noChangeArrowheads="1"/>
          </p:cNvSpPr>
          <p:nvPr/>
        </p:nvSpPr>
        <p:spPr bwMode="auto">
          <a:xfrm>
            <a:off x="342900" y="399097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(cur-&gt;value == </a:t>
            </a:r>
            <a:r>
              <a:rPr lang="en-US" dirty="0" err="1"/>
              <a:t>val</a:t>
            </a:r>
            <a:r>
              <a:rPr lang="en-US" dirty="0"/>
              <a:t>)   </a:t>
            </a:r>
            <a:br>
              <a:rPr lang="en-US" dirty="0"/>
            </a:br>
            <a:r>
              <a:rPr lang="en-US" dirty="0"/>
              <a:t>     return 0;        // # found in </a:t>
            </a:r>
            <a:r>
              <a:rPr lang="en-US" dirty="0" smtClean="0"/>
              <a:t>top </a:t>
            </a:r>
            <a:r>
              <a:rPr lang="en-US" dirty="0"/>
              <a:t>node</a:t>
            </a:r>
          </a:p>
        </p:txBody>
      </p:sp>
      <p:sp>
        <p:nvSpPr>
          <p:cNvPr id="936977" name="Rectangle 17"/>
          <p:cNvSpPr>
            <a:spLocks noChangeArrowheads="1"/>
          </p:cNvSpPr>
          <p:nvPr/>
        </p:nvSpPr>
        <p:spPr bwMode="auto">
          <a:xfrm>
            <a:off x="352425" y="4648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posInRestOfList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36978" name="Rectangle 18"/>
          <p:cNvSpPr>
            <a:spLocks noChangeArrowheads="1"/>
          </p:cNvSpPr>
          <p:nvPr/>
        </p:nvSpPr>
        <p:spPr bwMode="auto">
          <a:xfrm>
            <a:off x="342900" y="530542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 err="1"/>
              <a:t>posInRestOfList</a:t>
            </a:r>
            <a:r>
              <a:rPr lang="en-US" dirty="0"/>
              <a:t> </a:t>
            </a:r>
            <a:r>
              <a:rPr lang="en-US" dirty="0" smtClean="0"/>
              <a:t>== -1)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return -1</a:t>
            </a:r>
            <a:r>
              <a:rPr lang="en-US" dirty="0" smtClean="0"/>
              <a:t>; // # was not in tail</a:t>
            </a:r>
            <a:endParaRPr lang="en-US" dirty="0"/>
          </a:p>
        </p:txBody>
      </p:sp>
      <p:sp>
        <p:nvSpPr>
          <p:cNvPr id="936979" name="Text Box 19"/>
          <p:cNvSpPr txBox="1">
            <a:spLocks noChangeArrowheads="1"/>
          </p:cNvSpPr>
          <p:nvPr/>
        </p:nvSpPr>
        <p:spPr bwMode="auto">
          <a:xfrm>
            <a:off x="5146675" y="1256937"/>
            <a:ext cx="3835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Write a function that finds and returns the earliest position of a number in a linked list. If the number is not in the list or the list is empty, your function should return -1 to indicate this.</a:t>
            </a:r>
          </a:p>
        </p:txBody>
      </p:sp>
      <p:sp>
        <p:nvSpPr>
          <p:cNvPr id="936981" name="Rectangle 21"/>
          <p:cNvSpPr>
            <a:spLocks noChangeArrowheads="1"/>
          </p:cNvSpPr>
          <p:nvPr/>
        </p:nvSpPr>
        <p:spPr bwMode="auto">
          <a:xfrm>
            <a:off x="352425" y="58674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else</a:t>
            </a:r>
            <a:br>
              <a:rPr lang="en-US"/>
            </a:br>
            <a:r>
              <a:rPr lang="en-US"/>
              <a:t>     return posInRestOfList + 1;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65170" y="2362579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magicfindPos</a:t>
            </a:r>
            <a:r>
              <a:rPr lang="en-US" dirty="0" smtClean="0"/>
              <a:t>(Node *n, </a:t>
            </a:r>
            <a:r>
              <a:rPr lang="en-US" dirty="0" err="1" smtClean="0"/>
              <a:t>int</a:t>
            </a:r>
            <a:r>
              <a:rPr lang="en-US" dirty="0" smtClean="0"/>
              <a:t> v) {…}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7059" y="4922573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err="1" smtClean="0">
                <a:solidFill>
                  <a:srgbClr val="6600CC"/>
                </a:solidFill>
              </a:rPr>
              <a:t>findPos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cur-</a:t>
            </a:r>
            <a:r>
              <a:rPr lang="en-US" dirty="0">
                <a:solidFill>
                  <a:srgbClr val="FF0000"/>
                </a:solidFill>
              </a:rPr>
              <a:t>&gt;next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243" y="491274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050785" y="4397856"/>
            <a:ext cx="3629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*head1 =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>
                <a:solidFill>
                  <a:schemeClr val="tx1"/>
                </a:solidFill>
              </a:rPr>
              <a:t>; // empty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(head1, 5);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013737" y="5034610"/>
            <a:ext cx="43075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*head2 = </a:t>
            </a:r>
            <a:r>
              <a:rPr lang="en-US" dirty="0" err="1" smtClean="0">
                <a:solidFill>
                  <a:schemeClr val="tx1"/>
                </a:solidFill>
              </a:rPr>
              <a:t>createSingleNode</a:t>
            </a:r>
            <a:r>
              <a:rPr lang="en-US" dirty="0" smtClean="0">
                <a:solidFill>
                  <a:schemeClr val="tx1"/>
                </a:solidFill>
              </a:rPr>
              <a:t>(5); 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(head2, 5);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033405" y="5696698"/>
            <a:ext cx="44069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*head3 = </a:t>
            </a:r>
            <a:r>
              <a:rPr lang="en-US" dirty="0" err="1" smtClean="0">
                <a:solidFill>
                  <a:schemeClr val="tx1"/>
                </a:solidFill>
              </a:rPr>
              <a:t>createTwoNodes</a:t>
            </a:r>
            <a:r>
              <a:rPr lang="en-US" dirty="0" smtClean="0">
                <a:solidFill>
                  <a:schemeClr val="tx1"/>
                </a:solidFill>
              </a:rPr>
              <a:t>(5,6); 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(head3,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4100" y="4402149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val</a:t>
            </a:r>
            <a:r>
              <a:rPr lang="en-US" dirty="0"/>
              <a:t> = 3; // </a:t>
            </a:r>
            <a:r>
              <a:rPr lang="en-US" dirty="0" smtClean="0"/>
              <a:t>let’s find </a:t>
            </a:r>
            <a:r>
              <a:rPr lang="en-US" dirty="0"/>
              <a:t>this</a:t>
            </a:r>
          </a:p>
        </p:txBody>
      </p:sp>
      <p:sp>
        <p:nvSpPr>
          <p:cNvPr id="936982" name="Rectangle 22"/>
          <p:cNvSpPr>
            <a:spLocks noChangeArrowheads="1"/>
          </p:cNvSpPr>
          <p:nvPr/>
        </p:nvSpPr>
        <p:spPr bwMode="auto">
          <a:xfrm>
            <a:off x="179388" y="2362579"/>
            <a:ext cx="4487862" cy="4227134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927306" y="3831051"/>
            <a:ext cx="4178594" cy="2758662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36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6927 0.0004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/>
      <p:bldP spid="936964" grpId="0"/>
      <p:bldP spid="936965" grpId="0"/>
      <p:bldP spid="936966" grpId="0"/>
      <p:bldP spid="936967" grpId="0"/>
      <p:bldP spid="936968" grpId="0"/>
      <p:bldP spid="936969" grpId="0" animBg="1"/>
      <p:bldP spid="936970" grpId="0"/>
      <p:bldP spid="936972" grpId="0" animBg="1"/>
      <p:bldP spid="936973" grpId="0"/>
      <p:bldP spid="936973" grpId="1"/>
      <p:bldP spid="936974" grpId="0"/>
      <p:bldP spid="936977" grpId="0"/>
      <p:bldP spid="936978" grpId="0"/>
      <p:bldP spid="936981" grpId="0"/>
      <p:bldP spid="21" grpId="0"/>
      <p:bldP spid="21" grpId="1"/>
      <p:bldP spid="2" grpId="0"/>
      <p:bldP spid="2" grpId="1"/>
      <p:bldP spid="23" grpId="0"/>
      <p:bldP spid="23" grpId="1"/>
      <p:bldP spid="24" grpId="0"/>
      <p:bldP spid="25" grpId="0"/>
      <p:bldP spid="26" grpId="0"/>
      <p:bldP spid="3" grpId="0"/>
      <p:bldP spid="3" grpId="1"/>
      <p:bldP spid="936982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with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936D-5924-4585-BBD1-B64FFC54533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76269" y="1041493"/>
            <a:ext cx="89016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 smtClean="0"/>
              <a:t>Be careful – recursion can be a </a:t>
            </a:r>
            <a:r>
              <a:rPr lang="en-US" sz="2200" dirty="0" smtClean="0">
                <a:solidFill>
                  <a:srgbClr val="FF0000"/>
                </a:solidFill>
              </a:rPr>
              <a:t>pig</a:t>
            </a:r>
            <a:r>
              <a:rPr lang="en-US" sz="2200" dirty="0" smtClean="0"/>
              <a:t> when it comes to memory usage!</a:t>
            </a:r>
            <a:endParaRPr lang="en-US" sz="2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1729" y="2160862"/>
            <a:ext cx="3237735" cy="2862322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without recursion</a:t>
            </a:r>
            <a:r>
              <a:rPr lang="en-US" dirty="0" smtClean="0"/>
              <a:t>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=n;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 &lt;&lt; “\n”;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51891" y="2299361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1728" y="5409002"/>
            <a:ext cx="3237735" cy="13388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(1000);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Line 147"/>
          <p:cNvSpPr>
            <a:spLocks noChangeShapeType="1"/>
          </p:cNvSpPr>
          <p:nvPr/>
        </p:nvSpPr>
        <p:spPr bwMode="auto">
          <a:xfrm>
            <a:off x="410916" y="629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7"/>
          <p:cNvSpPr>
            <a:spLocks noChangeShapeType="1"/>
          </p:cNvSpPr>
          <p:nvPr/>
        </p:nvSpPr>
        <p:spPr bwMode="auto">
          <a:xfrm>
            <a:off x="84082" y="30293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388882" y="1565951"/>
            <a:ext cx="1285876" cy="461962"/>
            <a:chOff x="4026" y="2548"/>
            <a:chExt cx="810" cy="291"/>
          </a:xfrm>
        </p:grpSpPr>
        <p:sp>
          <p:nvSpPr>
            <p:cNvPr id="12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1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18" name="Line 147"/>
          <p:cNvSpPr>
            <a:spLocks noChangeShapeType="1"/>
          </p:cNvSpPr>
          <p:nvPr/>
        </p:nvSpPr>
        <p:spPr bwMode="auto">
          <a:xfrm>
            <a:off x="355662" y="37183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2063386" y="1565951"/>
            <a:ext cx="1262063" cy="461962"/>
            <a:chOff x="4041" y="2548"/>
            <a:chExt cx="795" cy="291"/>
          </a:xfrm>
        </p:grpSpPr>
        <p:sp>
          <p:nvSpPr>
            <p:cNvPr id="20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40"/>
            <p:cNvSpPr>
              <a:spLocks noChangeArrowheads="1"/>
            </p:cNvSpPr>
            <p:nvPr/>
          </p:nvSpPr>
          <p:spPr bwMode="auto">
            <a:xfrm>
              <a:off x="4050" y="2548"/>
              <a:ext cx="2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sp>
        <p:nvSpPr>
          <p:cNvPr id="23" name="Line 147"/>
          <p:cNvSpPr>
            <a:spLocks noChangeShapeType="1"/>
          </p:cNvSpPr>
          <p:nvPr/>
        </p:nvSpPr>
        <p:spPr bwMode="auto">
          <a:xfrm>
            <a:off x="388882" y="4102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4"/>
          <p:cNvSpPr>
            <a:spLocks noChangeArrowheads="1"/>
          </p:cNvSpPr>
          <p:nvPr/>
        </p:nvSpPr>
        <p:spPr bwMode="auto">
          <a:xfrm>
            <a:off x="1609404" y="24290"/>
            <a:ext cx="4409899" cy="1473108"/>
          </a:xfrm>
          <a:prstGeom prst="wedgeRoundRectCallout">
            <a:avLst>
              <a:gd name="adj1" fmla="val -62806"/>
              <a:gd name="adj2" fmla="val 60384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This function uses just </a:t>
            </a:r>
            <a:r>
              <a:rPr lang="en-US" sz="2000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4-byte</a:t>
            </a:r>
            <a:r>
              <a:rPr lang="en-US" sz="2000" dirty="0" smtClean="0"/>
              <a:t> memory slots for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6600CC"/>
                </a:solidFill>
              </a:rPr>
              <a:t>i</a:t>
            </a:r>
            <a:r>
              <a:rPr lang="en-US" sz="2000" dirty="0" smtClean="0"/>
              <a:t> no matter how big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 is.</a:t>
            </a:r>
            <a:br>
              <a:rPr lang="en-US" sz="2000" dirty="0" smtClean="0"/>
            </a:br>
            <a:endParaRPr lang="en-US" sz="1050" dirty="0" smtClean="0"/>
          </a:p>
          <a:p>
            <a:r>
              <a:rPr lang="en-US" sz="2000" dirty="0" smtClean="0"/>
              <a:t>That’s very efficient!</a:t>
            </a:r>
            <a:endParaRPr lang="en-US" sz="2000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551892" y="5459802"/>
            <a:ext cx="3237735" cy="13388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(1000);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Line 147"/>
          <p:cNvSpPr>
            <a:spLocks noChangeShapeType="1"/>
          </p:cNvSpPr>
          <p:nvPr/>
        </p:nvSpPr>
        <p:spPr bwMode="auto">
          <a:xfrm>
            <a:off x="5585758" y="634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47"/>
          <p:cNvSpPr>
            <a:spLocks noChangeShapeType="1"/>
          </p:cNvSpPr>
          <p:nvPr/>
        </p:nvSpPr>
        <p:spPr bwMode="auto">
          <a:xfrm>
            <a:off x="5280958" y="31916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135"/>
          <p:cNvGrpSpPr>
            <a:grpSpLocks/>
          </p:cNvGrpSpPr>
          <p:nvPr/>
        </p:nvGrpSpPr>
        <p:grpSpPr bwMode="auto">
          <a:xfrm>
            <a:off x="4147482" y="3592023"/>
            <a:ext cx="1285876" cy="461962"/>
            <a:chOff x="4026" y="2548"/>
            <a:chExt cx="810" cy="291"/>
          </a:xfrm>
        </p:grpSpPr>
        <p:sp>
          <p:nvSpPr>
            <p:cNvPr id="29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32" name="Line 147"/>
          <p:cNvSpPr>
            <a:spLocks noChangeShapeType="1"/>
          </p:cNvSpPr>
          <p:nvPr/>
        </p:nvSpPr>
        <p:spPr bwMode="auto">
          <a:xfrm>
            <a:off x="5617382" y="38833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7"/>
          <p:cNvSpPr>
            <a:spLocks noChangeShapeType="1"/>
          </p:cNvSpPr>
          <p:nvPr/>
        </p:nvSpPr>
        <p:spPr bwMode="auto">
          <a:xfrm>
            <a:off x="5632075" y="42897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47"/>
          <p:cNvSpPr>
            <a:spLocks noChangeShapeType="1"/>
          </p:cNvSpPr>
          <p:nvPr/>
        </p:nvSpPr>
        <p:spPr bwMode="auto">
          <a:xfrm>
            <a:off x="5649011" y="45606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738158" y="1829729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Line 147"/>
          <p:cNvSpPr>
            <a:spLocks noChangeShapeType="1"/>
          </p:cNvSpPr>
          <p:nvPr/>
        </p:nvSpPr>
        <p:spPr bwMode="auto">
          <a:xfrm>
            <a:off x="5518023" y="2717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135"/>
          <p:cNvGrpSpPr>
            <a:grpSpLocks/>
          </p:cNvGrpSpPr>
          <p:nvPr/>
        </p:nvGrpSpPr>
        <p:grpSpPr bwMode="auto">
          <a:xfrm>
            <a:off x="4151061" y="3031498"/>
            <a:ext cx="1285876" cy="461962"/>
            <a:chOff x="4026" y="2548"/>
            <a:chExt cx="810" cy="291"/>
          </a:xfrm>
        </p:grpSpPr>
        <p:sp>
          <p:nvSpPr>
            <p:cNvPr id="38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999</a:t>
              </a:r>
              <a:endParaRPr lang="en-US" dirty="0"/>
            </a:p>
          </p:txBody>
        </p:sp>
        <p:sp>
          <p:nvSpPr>
            <p:cNvPr id="39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4147482" y="3493460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Line 147"/>
          <p:cNvSpPr>
            <a:spLocks noChangeShapeType="1"/>
          </p:cNvSpPr>
          <p:nvPr/>
        </p:nvSpPr>
        <p:spPr bwMode="auto">
          <a:xfrm>
            <a:off x="5849967" y="33945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auto">
          <a:xfrm>
            <a:off x="5866903" y="3834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47"/>
          <p:cNvSpPr>
            <a:spLocks noChangeShapeType="1"/>
          </p:cNvSpPr>
          <p:nvPr/>
        </p:nvSpPr>
        <p:spPr bwMode="auto">
          <a:xfrm>
            <a:off x="5849973" y="41056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953811" y="1317266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Line 147"/>
          <p:cNvSpPr>
            <a:spLocks noChangeShapeType="1"/>
          </p:cNvSpPr>
          <p:nvPr/>
        </p:nvSpPr>
        <p:spPr bwMode="auto">
          <a:xfrm>
            <a:off x="5769782" y="22029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135"/>
          <p:cNvGrpSpPr>
            <a:grpSpLocks/>
          </p:cNvGrpSpPr>
          <p:nvPr/>
        </p:nvGrpSpPr>
        <p:grpSpPr bwMode="auto">
          <a:xfrm>
            <a:off x="4127651" y="2521460"/>
            <a:ext cx="1285876" cy="461962"/>
            <a:chOff x="4026" y="2548"/>
            <a:chExt cx="810" cy="291"/>
          </a:xfrm>
        </p:grpSpPr>
        <p:sp>
          <p:nvSpPr>
            <p:cNvPr id="53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998</a:t>
              </a:r>
              <a:endParaRPr lang="en-US" dirty="0"/>
            </a:p>
          </p:txBody>
        </p:sp>
        <p:sp>
          <p:nvSpPr>
            <p:cNvPr id="54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4124072" y="2983422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147"/>
          <p:cNvSpPr>
            <a:spLocks noChangeShapeType="1"/>
          </p:cNvSpPr>
          <p:nvPr/>
        </p:nvSpPr>
        <p:spPr bwMode="auto">
          <a:xfrm>
            <a:off x="6040713" y="2880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47"/>
          <p:cNvSpPr>
            <a:spLocks noChangeShapeType="1"/>
          </p:cNvSpPr>
          <p:nvPr/>
        </p:nvSpPr>
        <p:spPr bwMode="auto">
          <a:xfrm>
            <a:off x="6057649" y="330355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47"/>
          <p:cNvSpPr>
            <a:spLocks noChangeShapeType="1"/>
          </p:cNvSpPr>
          <p:nvPr/>
        </p:nvSpPr>
        <p:spPr bwMode="auto">
          <a:xfrm>
            <a:off x="6074585" y="3574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210052" y="832816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2" name="Line 147"/>
          <p:cNvSpPr>
            <a:spLocks noChangeShapeType="1"/>
          </p:cNvSpPr>
          <p:nvPr/>
        </p:nvSpPr>
        <p:spPr bwMode="auto">
          <a:xfrm>
            <a:off x="6019303" y="1702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135"/>
          <p:cNvGrpSpPr>
            <a:grpSpLocks/>
          </p:cNvGrpSpPr>
          <p:nvPr/>
        </p:nvGrpSpPr>
        <p:grpSpPr bwMode="auto">
          <a:xfrm>
            <a:off x="4140110" y="2021048"/>
            <a:ext cx="1285876" cy="461962"/>
            <a:chOff x="4026" y="2548"/>
            <a:chExt cx="810" cy="291"/>
          </a:xfrm>
        </p:grpSpPr>
        <p:sp>
          <p:nvSpPr>
            <p:cNvPr id="64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997</a:t>
              </a:r>
              <a:endParaRPr lang="en-US" dirty="0"/>
            </a:p>
          </p:txBody>
        </p:sp>
        <p:sp>
          <p:nvSpPr>
            <p:cNvPr id="6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67" name="Rectangle 66"/>
          <p:cNvSpPr/>
          <p:nvPr/>
        </p:nvSpPr>
        <p:spPr bwMode="auto">
          <a:xfrm>
            <a:off x="4204263" y="2483010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AutoShape 114"/>
          <p:cNvSpPr>
            <a:spLocks noChangeArrowheads="1"/>
          </p:cNvSpPr>
          <p:nvPr/>
        </p:nvSpPr>
        <p:spPr bwMode="auto">
          <a:xfrm>
            <a:off x="715716" y="5062342"/>
            <a:ext cx="5407735" cy="1507792"/>
          </a:xfrm>
          <a:prstGeom prst="wedgeRoundRectCallout">
            <a:avLst>
              <a:gd name="adj1" fmla="val 28902"/>
              <a:gd name="adj2" fmla="val -11106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The recursive version creates a </a:t>
            </a:r>
            <a:r>
              <a:rPr lang="en-US" sz="2000" dirty="0" smtClean="0">
                <a:solidFill>
                  <a:srgbClr val="FF0000"/>
                </a:solidFill>
              </a:rPr>
              <a:t>whole new variable</a:t>
            </a:r>
            <a:r>
              <a:rPr lang="en-US" sz="2000" dirty="0" smtClean="0"/>
              <a:t> for </a:t>
            </a:r>
            <a:r>
              <a:rPr lang="en-US" sz="2000" dirty="0" smtClean="0">
                <a:solidFill>
                  <a:srgbClr val="FF0000"/>
                </a:solidFill>
              </a:rPr>
              <a:t>every level of recursion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smtClean="0"/>
              <a:t>That could be megabytes of wasted data! 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556228" y="1702491"/>
            <a:ext cx="6154160" cy="2587237"/>
          </a:xfrm>
          <a:prstGeom prst="rect">
            <a:avLst/>
          </a:prstGeom>
          <a:solidFill>
            <a:srgbClr val="6600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Moral: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Be careful when using recursion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and never let your recursive calls get too deep!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727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1.38889E-6 0.04491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51" grpId="0" animBg="1"/>
      <p:bldP spid="51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2" grpId="0" animBg="1"/>
      <p:bldP spid="62" grpId="1" animBg="1"/>
      <p:bldP spid="67" grpId="0" animBg="1"/>
      <p:bldP spid="68" grpId="0" animBg="1"/>
      <p:bldP spid="68" grpId="1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3986-B98B-4D5B-81B2-62AE6B1ED68B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2873375" y="704850"/>
            <a:ext cx="3046413" cy="2614613"/>
            <a:chOff x="1810" y="444"/>
            <a:chExt cx="1919" cy="1647"/>
          </a:xfrm>
        </p:grpSpPr>
        <p:pic>
          <p:nvPicPr>
            <p:cNvPr id="800840" name="Picture 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" y="444"/>
              <a:ext cx="24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1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768"/>
              <a:ext cx="30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2" name="Picture 7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787"/>
              <a:ext cx="21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3" name="Picture 7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197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4" name="Picture 7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38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5" name="Picture 7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96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6" name="Picture 7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334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0851" name="Group 83"/>
            <p:cNvGrpSpPr>
              <a:grpSpLocks/>
            </p:cNvGrpSpPr>
            <p:nvPr/>
          </p:nvGrpSpPr>
          <p:grpSpPr bwMode="auto">
            <a:xfrm>
              <a:off x="1852" y="1443"/>
              <a:ext cx="845" cy="324"/>
              <a:chOff x="2068" y="1473"/>
              <a:chExt cx="1343" cy="324"/>
            </a:xfrm>
          </p:grpSpPr>
          <p:pic>
            <p:nvPicPr>
              <p:cNvPr id="800847" name="Picture 7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8" name="Picture 8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9" name="Picture 8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0" name="Picture 8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2" name="Group 84"/>
            <p:cNvGrpSpPr>
              <a:grpSpLocks/>
            </p:cNvGrpSpPr>
            <p:nvPr/>
          </p:nvGrpSpPr>
          <p:grpSpPr bwMode="auto">
            <a:xfrm>
              <a:off x="2848" y="1431"/>
              <a:ext cx="845" cy="324"/>
              <a:chOff x="2068" y="1473"/>
              <a:chExt cx="1343" cy="324"/>
            </a:xfrm>
          </p:grpSpPr>
          <p:pic>
            <p:nvPicPr>
              <p:cNvPr id="800853" name="Picture 8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4" name="Picture 8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5" name="Picture 8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6" name="Picture 8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7" name="Group 89"/>
            <p:cNvGrpSpPr>
              <a:grpSpLocks/>
            </p:cNvGrpSpPr>
            <p:nvPr/>
          </p:nvGrpSpPr>
          <p:grpSpPr bwMode="auto">
            <a:xfrm>
              <a:off x="1810" y="1755"/>
              <a:ext cx="425" cy="324"/>
              <a:chOff x="2068" y="1473"/>
              <a:chExt cx="1343" cy="324"/>
            </a:xfrm>
          </p:grpSpPr>
          <p:pic>
            <p:nvPicPr>
              <p:cNvPr id="800858" name="Picture 9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9" name="Picture 9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0" name="Picture 9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1" name="Picture 9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2302" y="1767"/>
              <a:ext cx="425" cy="324"/>
              <a:chOff x="2068" y="1473"/>
              <a:chExt cx="1343" cy="324"/>
            </a:xfrm>
          </p:grpSpPr>
          <p:pic>
            <p:nvPicPr>
              <p:cNvPr id="800863" name="Picture 9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4" name="Picture 9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5" name="Picture 9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6" name="Picture 9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7" name="Group 99"/>
            <p:cNvGrpSpPr>
              <a:grpSpLocks/>
            </p:cNvGrpSpPr>
            <p:nvPr/>
          </p:nvGrpSpPr>
          <p:grpSpPr bwMode="auto">
            <a:xfrm>
              <a:off x="2812" y="1755"/>
              <a:ext cx="425" cy="324"/>
              <a:chOff x="2068" y="1473"/>
              <a:chExt cx="1343" cy="324"/>
            </a:xfrm>
          </p:grpSpPr>
          <p:pic>
            <p:nvPicPr>
              <p:cNvPr id="800868" name="Picture 10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9" name="Picture 10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0" name="Picture 10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1" name="Picture 1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72" name="Group 104"/>
            <p:cNvGrpSpPr>
              <a:grpSpLocks/>
            </p:cNvGrpSpPr>
            <p:nvPr/>
          </p:nvGrpSpPr>
          <p:grpSpPr bwMode="auto">
            <a:xfrm>
              <a:off x="3304" y="1767"/>
              <a:ext cx="425" cy="324"/>
              <a:chOff x="2068" y="1473"/>
              <a:chExt cx="1343" cy="324"/>
            </a:xfrm>
          </p:grpSpPr>
          <p:pic>
            <p:nvPicPr>
              <p:cNvPr id="800873" name="Picture 10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4" name="Picture 10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5" name="Picture 10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6" name="Picture 10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8007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077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077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0796" name="Group 28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0797" name="Picture 2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798" name="Text Box 30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0799" name="Group 31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0800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1" name="Text Box 33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0802" name="Group 34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0803" name="Picture 3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4" name="Text Box 36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0805" name="Group 37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0806" name="Picture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7" name="Text Box 39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0820" name="Group 52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0812" name="Rectangle 44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3" name="Text Box 45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0821" name="Group 53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0816" name="Rectangle 48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7" name="Text Box 49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0822" name="Group 54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0823" name="Rectangle 55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24" name="Text Box 56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0825" name="AutoShape 57"/>
          <p:cNvSpPr>
            <a:spLocks noChangeArrowheads="1"/>
          </p:cNvSpPr>
          <p:nvPr/>
        </p:nvSpPr>
        <p:spPr bwMode="auto">
          <a:xfrm>
            <a:off x="4419600" y="5029200"/>
            <a:ext cx="2819400" cy="762000"/>
          </a:xfrm>
          <a:prstGeom prst="wedgeRoundRectCallout">
            <a:avLst>
              <a:gd name="adj1" fmla="val 74157"/>
              <a:gd name="adj2" fmla="val 379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yeah… One more thing.</a:t>
            </a:r>
          </a:p>
        </p:txBody>
      </p:sp>
      <p:sp>
        <p:nvSpPr>
          <p:cNvPr id="800826" name="AutoShape 58"/>
          <p:cNvSpPr>
            <a:spLocks noChangeArrowheads="1"/>
          </p:cNvSpPr>
          <p:nvPr/>
        </p:nvSpPr>
        <p:spPr bwMode="auto">
          <a:xfrm>
            <a:off x="1219200" y="5029200"/>
            <a:ext cx="3190875" cy="1828800"/>
          </a:xfrm>
          <a:prstGeom prst="wedgeRoundRectCallout">
            <a:avLst>
              <a:gd name="adj1" fmla="val -69255"/>
              <a:gd name="adj2" fmla="val -17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You’re a genius! So now all each person has to do is </a:t>
            </a:r>
            <a:r>
              <a:rPr lang="en-US">
                <a:solidFill>
                  <a:srgbClr val="FF0000"/>
                </a:solidFill>
              </a:rPr>
              <a:t>split their pile in two,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hand each one to someone else</a:t>
            </a:r>
            <a:r>
              <a:rPr lang="en-US"/>
              <a:t> and then finally </a:t>
            </a:r>
            <a:r>
              <a:rPr lang="en-US">
                <a:solidFill>
                  <a:srgbClr val="006666"/>
                </a:solidFill>
              </a:rPr>
              <a:t>merge the results</a:t>
            </a:r>
            <a:r>
              <a:rPr lang="en-US"/>
              <a:t>!</a:t>
            </a:r>
          </a:p>
        </p:txBody>
      </p:sp>
      <p:sp>
        <p:nvSpPr>
          <p:cNvPr id="800827" name="AutoShape 59"/>
          <p:cNvSpPr>
            <a:spLocks noChangeArrowheads="1"/>
          </p:cNvSpPr>
          <p:nvPr/>
        </p:nvSpPr>
        <p:spPr bwMode="auto">
          <a:xfrm>
            <a:off x="4572000" y="5181600"/>
            <a:ext cx="2819400" cy="1514475"/>
          </a:xfrm>
          <a:prstGeom prst="wedgeRoundRectCallout">
            <a:avLst>
              <a:gd name="adj1" fmla="val 74157"/>
              <a:gd name="adj2" fmla="val -11426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Correctamundo.</a:t>
            </a:r>
          </a:p>
          <a:p>
            <a:endParaRPr lang="en-US" sz="1000"/>
          </a:p>
          <a:p>
            <a:r>
              <a:rPr lang="en-US"/>
              <a:t>And no one person has to do any complex sorting!</a:t>
            </a:r>
          </a:p>
        </p:txBody>
      </p:sp>
      <p:sp>
        <p:nvSpPr>
          <p:cNvPr id="800828" name="AutoShape 60"/>
          <p:cNvSpPr>
            <a:spLocks noChangeArrowheads="1"/>
          </p:cNvSpPr>
          <p:nvPr/>
        </p:nvSpPr>
        <p:spPr bwMode="auto">
          <a:xfrm>
            <a:off x="1219200" y="5029200"/>
            <a:ext cx="2819400" cy="1371600"/>
          </a:xfrm>
          <a:prstGeom prst="wedgeRoundRectCallout">
            <a:avLst>
              <a:gd name="adj1" fmla="val -71792"/>
              <a:gd name="adj2" fmla="val -6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Isn’t this some kind of Pyramid scheme?</a:t>
            </a:r>
          </a:p>
          <a:p>
            <a:endParaRPr lang="en-US"/>
          </a:p>
          <a:p>
            <a:r>
              <a:rPr lang="en-US"/>
              <a:t>Will it work?</a:t>
            </a:r>
          </a:p>
        </p:txBody>
      </p:sp>
      <p:sp>
        <p:nvSpPr>
          <p:cNvPr id="800830" name="AutoShape 62"/>
          <p:cNvSpPr>
            <a:spLocks noChangeArrowheads="1"/>
          </p:cNvSpPr>
          <p:nvPr/>
        </p:nvSpPr>
        <p:spPr bwMode="auto">
          <a:xfrm>
            <a:off x="4038600" y="3429000"/>
            <a:ext cx="3352800" cy="2819400"/>
          </a:xfrm>
          <a:prstGeom prst="wedgeRoundRectCallout">
            <a:avLst>
              <a:gd name="adj1" fmla="val 70315"/>
              <a:gd name="adj2" fmla="val 328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Well, it worked for Carey.</a:t>
            </a:r>
          </a:p>
          <a:p>
            <a:endParaRPr lang="en-US"/>
          </a:p>
          <a:p>
            <a:r>
              <a:rPr lang="en-US"/>
              <a:t>Why can’t we use exactly the same process he did with our piles?</a:t>
            </a:r>
          </a:p>
          <a:p>
            <a:endParaRPr lang="en-US"/>
          </a:p>
          <a:p>
            <a:r>
              <a:rPr lang="en-US"/>
              <a:t>And the students we give each half of our piles to can do the same thing too!</a:t>
            </a:r>
          </a:p>
        </p:txBody>
      </p:sp>
      <p:pic>
        <p:nvPicPr>
          <p:cNvPr id="800831" name="Picture 63" descr="MC900436244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67200"/>
            <a:ext cx="1016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0833" name="AutoShape 65"/>
          <p:cNvSpPr>
            <a:spLocks noChangeArrowheads="1"/>
          </p:cNvSpPr>
          <p:nvPr/>
        </p:nvSpPr>
        <p:spPr bwMode="auto">
          <a:xfrm>
            <a:off x="5410200" y="4572000"/>
            <a:ext cx="2667000" cy="914400"/>
          </a:xfrm>
          <a:prstGeom prst="wedgeRoundRectCallout">
            <a:avLst>
              <a:gd name="adj1" fmla="val 55537"/>
              <a:gd name="adj2" fmla="val 9722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Then we can blow this joint and go play </a:t>
            </a:r>
            <a:r>
              <a:rPr lang="en-US">
                <a:solidFill>
                  <a:srgbClr val="FF0000"/>
                </a:solidFill>
              </a:rPr>
              <a:t>StarCraft</a:t>
            </a:r>
            <a:r>
              <a:rPr lang="en-US"/>
              <a:t>!</a:t>
            </a:r>
          </a:p>
        </p:txBody>
      </p:sp>
      <p:sp>
        <p:nvSpPr>
          <p:cNvPr id="800834" name="AutoShape 66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Very clever, students.</a:t>
            </a:r>
          </a:p>
          <a:p>
            <a:endParaRPr lang="en-US" sz="1000" dirty="0"/>
          </a:p>
          <a:p>
            <a:r>
              <a:rPr lang="en-US" dirty="0"/>
              <a:t>But your approach has one </a:t>
            </a:r>
            <a:r>
              <a:rPr lang="en-US" dirty="0">
                <a:solidFill>
                  <a:srgbClr val="FF0000"/>
                </a:solidFill>
              </a:rPr>
              <a:t>flaw</a:t>
            </a:r>
            <a:r>
              <a:rPr lang="en-US" dirty="0"/>
              <a:t>, can you see it?</a:t>
            </a:r>
          </a:p>
        </p:txBody>
      </p:sp>
      <p:sp>
        <p:nvSpPr>
          <p:cNvPr id="800835" name="AutoShape 67"/>
          <p:cNvSpPr>
            <a:spLocks noChangeArrowheads="1"/>
          </p:cNvSpPr>
          <p:nvPr/>
        </p:nvSpPr>
        <p:spPr bwMode="auto">
          <a:xfrm>
            <a:off x="0" y="514350"/>
            <a:ext cx="4257675" cy="2381250"/>
          </a:xfrm>
          <a:prstGeom prst="wedgeRoundRectCallout">
            <a:avLst>
              <a:gd name="adj1" fmla="val -39148"/>
              <a:gd name="adj2" fmla="val 148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 think I see it…</a:t>
            </a:r>
          </a:p>
          <a:p>
            <a:endParaRPr lang="en-US" sz="1000" dirty="0"/>
          </a:p>
          <a:p>
            <a:r>
              <a:rPr lang="en-US" dirty="0"/>
              <a:t>The algorithm isn’t complete… What happens when a </a:t>
            </a:r>
            <a:r>
              <a:rPr lang="en-US" dirty="0">
                <a:solidFill>
                  <a:srgbClr val="FF0000"/>
                </a:solidFill>
              </a:rPr>
              <a:t>person ends up with just a single notecard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The algorithm breaks down. How can you split a single card into two equal piles?!!?</a:t>
            </a:r>
          </a:p>
        </p:txBody>
      </p:sp>
      <p:sp>
        <p:nvSpPr>
          <p:cNvPr id="800836" name="AutoShape 68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Excellent, Mr. Smallberg.</a:t>
            </a:r>
          </a:p>
          <a:p>
            <a:endParaRPr lang="en-US"/>
          </a:p>
          <a:p>
            <a:r>
              <a:rPr lang="en-US"/>
              <a:t>And do you have a solution?</a:t>
            </a:r>
          </a:p>
        </p:txBody>
      </p:sp>
      <p:sp>
        <p:nvSpPr>
          <p:cNvPr id="800838" name="AutoShape 70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so.  If you just rewrite it a bit…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0"/>
                                        <p:tgtEl>
                                          <p:spTgt spid="8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0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0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5" grpId="0" animBg="1"/>
      <p:bldP spid="800825" grpId="1" animBg="1"/>
      <p:bldP spid="800826" grpId="0" animBg="1"/>
      <p:bldP spid="800826" grpId="1" animBg="1"/>
      <p:bldP spid="800827" grpId="0" animBg="1"/>
      <p:bldP spid="800827" grpId="1" animBg="1"/>
      <p:bldP spid="800828" grpId="0" animBg="1"/>
      <p:bldP spid="800828" grpId="1" animBg="1"/>
      <p:bldP spid="800830" grpId="0" uiExpand="1" build="p" animBg="1"/>
      <p:bldP spid="800830" grpId="1" build="allAtOnce" animBg="1"/>
      <p:bldP spid="800833" grpId="0" animBg="1"/>
      <p:bldP spid="800833" grpId="1" animBg="1"/>
      <p:bldP spid="800834" grpId="0" animBg="1"/>
      <p:bldP spid="800834" grpId="1" animBg="1"/>
      <p:bldP spid="800835" grpId="0" uiExpand="1" build="p" animBg="1"/>
      <p:bldP spid="800835" grpId="1" build="allAtOnce" animBg="1"/>
      <p:bldP spid="800836" grpId="0" animBg="1"/>
      <p:bldP spid="800836" grpId="1" animBg="1"/>
      <p:bldP spid="800838" grpId="0" animBg="1"/>
      <p:bldP spid="80083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689E-A38B-4DE2-8184-A86E1566B297}" type="slidenum">
              <a:rPr lang="en-US"/>
              <a:pPr/>
              <a:t>60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Let’s see some REAL examples!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Ok, so we’ve seen some </a:t>
            </a:r>
            <a:r>
              <a:rPr lang="en-US" sz="2400">
                <a:solidFill>
                  <a:srgbClr val="6600CC"/>
                </a:solidFill>
              </a:rPr>
              <a:t>simple examples</a:t>
            </a:r>
            <a:r>
              <a:rPr lang="en-US" sz="2400">
                <a:solidFill>
                  <a:schemeClr val="tx1"/>
                </a:solidFill>
              </a:rPr>
              <a:t> of recursion…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14350" y="212407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But we could more easily solve all of them with </a:t>
            </a:r>
            <a:r>
              <a:rPr lang="en-US" sz="2400" dirty="0">
                <a:solidFill>
                  <a:srgbClr val="6600CC"/>
                </a:solidFill>
              </a:rPr>
              <a:t>for-loops</a:t>
            </a:r>
            <a:r>
              <a:rPr lang="en-US" sz="2400" dirty="0">
                <a:solidFill>
                  <a:schemeClr val="tx1"/>
                </a:solidFill>
              </a:rPr>
              <a:t>!  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466725" y="305752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Let’s see some examples where recursion really </a:t>
            </a:r>
            <a:r>
              <a:rPr lang="en-US" sz="2400">
                <a:solidFill>
                  <a:srgbClr val="6600CC"/>
                </a:solidFill>
              </a:rPr>
              <a:t>shines</a:t>
            </a:r>
            <a:r>
              <a:rPr lang="en-US" sz="240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7352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238625"/>
            <a:ext cx="286702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91FF-41B5-44D9-8609-358F61FBBA9D}" type="slidenum">
              <a:rPr lang="en-US"/>
              <a:pPr/>
              <a:t>61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Binary Search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53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Goal</a:t>
            </a:r>
            <a:r>
              <a:rPr lang="en-US" sz="2400"/>
              <a:t>: Search a </a:t>
            </a:r>
            <a:r>
              <a:rPr lang="en-US" sz="2400" i="1">
                <a:solidFill>
                  <a:srgbClr val="006666"/>
                </a:solidFill>
              </a:rPr>
              <a:t>sorted</a:t>
            </a:r>
            <a:r>
              <a:rPr lang="en-US" sz="2400"/>
              <a:t> array of data for a particular item. 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65125" y="1676400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400">
                <a:cs typeface="Courier New" pitchFamily="49" charset="0"/>
              </a:rPr>
              <a:t>: Use recursion to quickly find an item within a sorted array. 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65125" y="2790825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Algorithm</a:t>
            </a:r>
            <a:r>
              <a:rPr lang="en-US" sz="2400">
                <a:cs typeface="Courier New" pitchFamily="49" charset="0"/>
              </a:rPr>
              <a:t>:</a:t>
            </a:r>
            <a:endParaRPr lang="en-US" sz="2400"/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514600" y="2765425"/>
            <a:ext cx="6194425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sortedWordList, findWord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there are no words in the list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NOT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Select middle word in the word list.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findWord == middle word)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findWord &lt; middle 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Else	// findWord &gt; middle word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second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265113" y="3522663"/>
            <a:ext cx="1831975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is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base case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112713" y="4897438"/>
            <a:ext cx="2211387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Where is 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simplification code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2613025" y="3360738"/>
            <a:ext cx="5675313" cy="5826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290" name="Group 10"/>
          <p:cNvGrpSpPr>
            <a:grpSpLocks/>
          </p:cNvGrpSpPr>
          <p:nvPr/>
        </p:nvGrpSpPr>
        <p:grpSpPr bwMode="auto">
          <a:xfrm>
            <a:off x="4167188" y="5543550"/>
            <a:ext cx="4100512" cy="862013"/>
            <a:chOff x="2625" y="3492"/>
            <a:chExt cx="2583" cy="543"/>
          </a:xfrm>
        </p:grpSpPr>
        <p:sp>
          <p:nvSpPr>
            <p:cNvPr id="737291" name="Rectangle 11"/>
            <p:cNvSpPr>
              <a:spLocks noChangeArrowheads="1"/>
            </p:cNvSpPr>
            <p:nvPr/>
          </p:nvSpPr>
          <p:spPr bwMode="auto">
            <a:xfrm>
              <a:off x="2625" y="3492"/>
              <a:ext cx="2491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2" name="Rectangle 12"/>
            <p:cNvSpPr>
              <a:spLocks noChangeArrowheads="1"/>
            </p:cNvSpPr>
            <p:nvPr/>
          </p:nvSpPr>
          <p:spPr bwMode="auto">
            <a:xfrm>
              <a:off x="2635" y="3840"/>
              <a:ext cx="2573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AutoShape 114"/>
          <p:cNvSpPr>
            <a:spLocks noChangeArrowheads="1"/>
          </p:cNvSpPr>
          <p:nvPr/>
        </p:nvSpPr>
        <p:spPr bwMode="auto">
          <a:xfrm>
            <a:off x="69450" y="94572"/>
            <a:ext cx="2824221" cy="2924854"/>
          </a:xfrm>
          <a:prstGeom prst="wedgeRoundRectCallout">
            <a:avLst>
              <a:gd name="adj1" fmla="val 65928"/>
              <a:gd name="adj2" fmla="val 137568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Notice how Binary Search code </a:t>
            </a:r>
            <a:r>
              <a:rPr lang="en-US" sz="2000" dirty="0" err="1" smtClean="0"/>
              <a:t>recurses</a:t>
            </a:r>
            <a:r>
              <a:rPr lang="en-US" sz="2000" dirty="0" smtClean="0"/>
              <a:t> on </a:t>
            </a:r>
            <a:r>
              <a:rPr lang="en-US" sz="2000" dirty="0" smtClean="0">
                <a:solidFill>
                  <a:srgbClr val="FF0000"/>
                </a:solidFill>
              </a:rPr>
              <a:t>either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first half </a:t>
            </a:r>
            <a:r>
              <a:rPr lang="en-US" sz="2000" b="1" dirty="0" smtClean="0">
                <a:solidFill>
                  <a:schemeClr val="tx1"/>
                </a:solidFill>
              </a:rPr>
              <a:t>*</a:t>
            </a:r>
            <a:r>
              <a:rPr lang="en-US" sz="2000" b="1" i="1" dirty="0" smtClean="0"/>
              <a:t>or*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second half </a:t>
            </a:r>
            <a:r>
              <a:rPr lang="en-US" sz="2000" dirty="0" smtClean="0"/>
              <a:t>of the array… </a:t>
            </a:r>
            <a:r>
              <a:rPr lang="en-US" sz="2000" dirty="0" smtClean="0">
                <a:solidFill>
                  <a:srgbClr val="FF0000"/>
                </a:solidFill>
              </a:rPr>
              <a:t>But never both</a:t>
            </a:r>
            <a:r>
              <a:rPr lang="en-US" sz="2000" dirty="0" smtClean="0"/>
              <a:t>.  This is for </a:t>
            </a:r>
            <a:r>
              <a:rPr lang="en-US" sz="2000" dirty="0" smtClean="0">
                <a:solidFill>
                  <a:srgbClr val="6600CC"/>
                </a:solidFill>
              </a:rPr>
              <a:t>efficiency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79912E-7 L -0.00035 0.085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6" grpId="0" build="p" animBg="1" autoUpdateAnimBg="0"/>
      <p:bldP spid="737287" grpId="0" animBg="1" autoUpdateAnimBg="0"/>
      <p:bldP spid="737288" grpId="0" animBg="1" autoUpdateAnimBg="0"/>
      <p:bldP spid="737289" grpId="0" animBg="1"/>
      <p:bldP spid="14" grpId="0" animBg="1"/>
      <p:bldP spid="1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A96-D2F1-4EE5-B3F1-B3BC94D5D39D}" type="slidenum">
              <a:rPr lang="en-US"/>
              <a:pPr/>
              <a:t>62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C++ Code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1524000" y="220980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33400" y="1184275"/>
            <a:ext cx="800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a real </a:t>
            </a:r>
            <a:r>
              <a:rPr lang="en-US">
                <a:solidFill>
                  <a:schemeClr val="accent2"/>
                </a:solidFill>
              </a:rPr>
              <a:t>binary search</a:t>
            </a:r>
            <a:r>
              <a:rPr lang="en-US"/>
              <a:t> implementation in C++.  Let’s see how it works!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B67E-7578-4D1D-B4E2-8200971F9DCD}" type="slidenum">
              <a:rPr lang="en-US"/>
              <a:pPr/>
              <a:t>63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1379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1380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1385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1386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1387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1388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1389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1390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4124325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62425" y="6086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-57150" y="256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228600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7" name="AutoShape 21"/>
          <p:cNvSpPr>
            <a:spLocks noChangeArrowheads="1"/>
          </p:cNvSpPr>
          <p:nvPr/>
        </p:nvSpPr>
        <p:spPr bwMode="auto">
          <a:xfrm>
            <a:off x="1574619" y="65988"/>
            <a:ext cx="4147451" cy="2405749"/>
          </a:xfrm>
          <a:prstGeom prst="wedgeRoundRectCallout">
            <a:avLst>
              <a:gd name="adj1" fmla="val -48401"/>
              <a:gd name="adj2" fmla="val 7319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As our binary search progresses, </a:t>
            </a:r>
            <a:r>
              <a:rPr lang="en-US" sz="2000" dirty="0" smtClean="0">
                <a:solidFill>
                  <a:srgbClr val="FF0000"/>
                </a:solidFill>
              </a:rPr>
              <a:t>top</a:t>
            </a:r>
            <a:r>
              <a:rPr lang="en-US" sz="2000" dirty="0" smtClean="0"/>
              <a:t> will get </a:t>
            </a:r>
            <a:r>
              <a:rPr lang="en-US" sz="2000" dirty="0" smtClean="0">
                <a:solidFill>
                  <a:srgbClr val="7030A0"/>
                </a:solidFill>
              </a:rPr>
              <a:t>bigger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bot</a:t>
            </a:r>
            <a:r>
              <a:rPr lang="en-US" sz="2000" dirty="0" smtClean="0"/>
              <a:t> will get </a:t>
            </a:r>
            <a:r>
              <a:rPr lang="en-US" sz="2000" dirty="0" smtClean="0">
                <a:solidFill>
                  <a:srgbClr val="7030A0"/>
                </a:solidFill>
              </a:rPr>
              <a:t>smaller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they ever pass each other, it means that our item was not in the array.</a:t>
            </a:r>
            <a:endParaRPr lang="en-US" sz="2000" dirty="0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228600" y="3667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>
            <a:off x="457200" y="4219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AutoShape 24"/>
          <p:cNvSpPr>
            <a:spLocks noChangeArrowheads="1"/>
          </p:cNvSpPr>
          <p:nvPr/>
        </p:nvSpPr>
        <p:spPr bwMode="auto">
          <a:xfrm>
            <a:off x="2895600" y="32194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+ 10) / 2</a:t>
            </a:r>
          </a:p>
          <a:p>
            <a:r>
              <a:rPr lang="en-US" sz="2000"/>
              <a:t>Which is… 5</a:t>
            </a:r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457200" y="453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2" name="AutoShape 26"/>
          <p:cNvSpPr>
            <a:spLocks noChangeArrowheads="1"/>
          </p:cNvSpPr>
          <p:nvPr/>
        </p:nvSpPr>
        <p:spPr bwMode="auto">
          <a:xfrm>
            <a:off x="1981200" y="37338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“Frank”</a:t>
            </a:r>
          </a:p>
        </p:txBody>
      </p:sp>
      <p:sp>
        <p:nvSpPr>
          <p:cNvPr id="741403" name="Rectangle 27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1405" name="Line 29"/>
          <p:cNvSpPr>
            <a:spLocks noChangeShapeType="1"/>
          </p:cNvSpPr>
          <p:nvPr/>
        </p:nvSpPr>
        <p:spPr bwMode="auto">
          <a:xfrm>
            <a:off x="457200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6" name="AutoShape 30"/>
          <p:cNvSpPr>
            <a:spLocks noChangeArrowheads="1"/>
          </p:cNvSpPr>
          <p:nvPr/>
        </p:nvSpPr>
        <p:spPr bwMode="auto">
          <a:xfrm>
            <a:off x="2133600" y="43434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“Frank”</a:t>
            </a:r>
          </a:p>
        </p:txBody>
      </p:sp>
      <p:sp>
        <p:nvSpPr>
          <p:cNvPr id="741407" name="Line 31"/>
          <p:cNvSpPr>
            <a:spLocks noChangeShapeType="1"/>
          </p:cNvSpPr>
          <p:nvPr/>
        </p:nvSpPr>
        <p:spPr bwMode="auto">
          <a:xfrm>
            <a:off x="885825" y="5362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1408" name="Group 32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1409" name="Text Box 33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1410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1" name="Group 35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1412" name="Text Box 3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1413" name="Line 3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4" name="Group 38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1415" name="Text Box 3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1416" name="Line 4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1" grpId="0" animBg="1"/>
      <p:bldP spid="741392" grpId="0" animBg="1"/>
      <p:bldP spid="741392" grpId="1" animBg="1"/>
      <p:bldP spid="741393" grpId="0" animBg="1"/>
      <p:bldP spid="741394" grpId="0" animBg="1"/>
      <p:bldP spid="741395" grpId="0" animBg="1"/>
      <p:bldP spid="741395" grpId="1" animBg="1"/>
      <p:bldP spid="741396" grpId="0" animBg="1"/>
      <p:bldP spid="741396" grpId="1" animBg="1"/>
      <p:bldP spid="741397" grpId="0" animBg="1"/>
      <p:bldP spid="741397" grpId="1" animBg="1"/>
      <p:bldP spid="741398" grpId="0" animBg="1"/>
      <p:bldP spid="741398" grpId="1" animBg="1"/>
      <p:bldP spid="741399" grpId="0" animBg="1"/>
      <p:bldP spid="741399" grpId="1" animBg="1"/>
      <p:bldP spid="741400" grpId="0" animBg="1"/>
      <p:bldP spid="741400" grpId="1" animBg="1"/>
      <p:bldP spid="741401" grpId="0" animBg="1"/>
      <p:bldP spid="741401" grpId="1" animBg="1"/>
      <p:bldP spid="741402" grpId="0" animBg="1"/>
      <p:bldP spid="741402" grpId="1" animBg="1"/>
      <p:bldP spid="741403" grpId="0" animBg="1"/>
      <p:bldP spid="741404" grpId="0"/>
      <p:bldP spid="741405" grpId="0" animBg="1"/>
      <p:bldP spid="741405" grpId="1" animBg="1"/>
      <p:bldP spid="741406" grpId="0" animBg="1"/>
      <p:bldP spid="741406" grpId="1" animBg="1"/>
      <p:bldP spid="74140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673D-C83E-419E-A54A-FB9DED617642}" type="slidenum">
              <a:rPr lang="en-US"/>
              <a:pPr/>
              <a:t>64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3427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3439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3443" name="Text Box 1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3444" name="Line 2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2808288" y="5197475"/>
            <a:ext cx="4572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3382963" y="5164138"/>
            <a:ext cx="9429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3371850" y="51752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4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2795588" y="51927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0 </a:t>
            </a:r>
          </a:p>
        </p:txBody>
      </p:sp>
      <p:sp>
        <p:nvSpPr>
          <p:cNvPr id="743452" name="Rectangle 28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43453" name="Group 29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3455" name="Line 31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3456" name="Group 32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3457" name="Text Box 33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58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9525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381000" y="171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AutoShape 37"/>
          <p:cNvSpPr>
            <a:spLocks noChangeArrowheads="1"/>
          </p:cNvSpPr>
          <p:nvPr/>
        </p:nvSpPr>
        <p:spPr bwMode="auto">
          <a:xfrm>
            <a:off x="1714500" y="981075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0 &gt; 4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381000" y="226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>
            <a:off x="6096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AutoShape 40"/>
          <p:cNvSpPr>
            <a:spLocks noChangeArrowheads="1"/>
          </p:cNvSpPr>
          <p:nvPr/>
        </p:nvSpPr>
        <p:spPr bwMode="auto">
          <a:xfrm>
            <a:off x="3048000" y="1819275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+ 4) / 2</a:t>
            </a:r>
          </a:p>
          <a:p>
            <a:r>
              <a:rPr lang="en-US" sz="2000"/>
              <a:t>Which is… 2</a:t>
            </a:r>
          </a:p>
        </p:txBody>
      </p:sp>
      <p:sp>
        <p:nvSpPr>
          <p:cNvPr id="743465" name="Line 41"/>
          <p:cNvSpPr>
            <a:spLocks noChangeShapeType="1"/>
          </p:cNvSpPr>
          <p:nvPr/>
        </p:nvSpPr>
        <p:spPr bwMode="auto">
          <a:xfrm>
            <a:off x="609600" y="31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6" name="AutoShape 42"/>
          <p:cNvSpPr>
            <a:spLocks noChangeArrowheads="1"/>
          </p:cNvSpPr>
          <p:nvPr/>
        </p:nvSpPr>
        <p:spPr bwMode="auto">
          <a:xfrm>
            <a:off x="2133600" y="2333625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“Carol”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09600" y="3695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AutoShape 45"/>
          <p:cNvSpPr>
            <a:spLocks noChangeArrowheads="1"/>
          </p:cNvSpPr>
          <p:nvPr/>
        </p:nvSpPr>
        <p:spPr bwMode="auto">
          <a:xfrm>
            <a:off x="2286000" y="2943225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“Carol”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3471" name="Group 47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73" name="Line 49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74" name="Line 50"/>
          <p:cNvSpPr>
            <a:spLocks noChangeShapeType="1"/>
          </p:cNvSpPr>
          <p:nvPr/>
        </p:nvSpPr>
        <p:spPr bwMode="auto">
          <a:xfrm>
            <a:off x="609600" y="425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5" name="AutoShape 51"/>
          <p:cNvSpPr>
            <a:spLocks noChangeArrowheads="1"/>
          </p:cNvSpPr>
          <p:nvPr/>
        </p:nvSpPr>
        <p:spPr bwMode="auto">
          <a:xfrm>
            <a:off x="2438400" y="35052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&gt; “Carol”</a:t>
            </a:r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028700" y="452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2605 -0.6444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222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08334 -0.643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4" dur="2000" fill="hold"/>
                                        <p:tgtEl>
                                          <p:spTgt spid="743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 animBg="1"/>
      <p:bldP spid="743447" grpId="1" animBg="1"/>
      <p:bldP spid="743448" grpId="0" animBg="1"/>
      <p:bldP spid="743448" grpId="1" animBg="1"/>
      <p:bldP spid="743449" grpId="0" animBg="1"/>
      <p:bldP spid="743450" grpId="0"/>
      <p:bldP spid="743450" grpId="1"/>
      <p:bldP spid="743451" grpId="0"/>
      <p:bldP spid="743451" grpId="1"/>
      <p:bldP spid="743452" grpId="0" animBg="1"/>
      <p:bldP spid="743459" grpId="0" animBg="1"/>
      <p:bldP spid="743459" grpId="1" animBg="1"/>
      <p:bldP spid="743460" grpId="0" animBg="1"/>
      <p:bldP spid="743460" grpId="1" animBg="1"/>
      <p:bldP spid="743461" grpId="0" animBg="1"/>
      <p:bldP spid="743461" grpId="1" animBg="1"/>
      <p:bldP spid="743462" grpId="0" animBg="1"/>
      <p:bldP spid="743462" grpId="1" animBg="1"/>
      <p:bldP spid="743463" grpId="0" animBg="1"/>
      <p:bldP spid="743463" grpId="1" animBg="1"/>
      <p:bldP spid="743464" grpId="0" animBg="1"/>
      <p:bldP spid="743464" grpId="1" animBg="1"/>
      <p:bldP spid="743465" grpId="0" animBg="1"/>
      <p:bldP spid="743465" grpId="1" animBg="1"/>
      <p:bldP spid="743466" grpId="0" animBg="1"/>
      <p:bldP spid="743466" grpId="1" animBg="1"/>
      <p:bldP spid="743467" grpId="0" animBg="1"/>
      <p:bldP spid="743468" grpId="0" animBg="1"/>
      <p:bldP spid="743468" grpId="1" animBg="1"/>
      <p:bldP spid="743469" grpId="0" animBg="1"/>
      <p:bldP spid="743469" grpId="1" animBg="1"/>
      <p:bldP spid="743470" grpId="0" animBg="1"/>
      <p:bldP spid="743474" grpId="0" animBg="1"/>
      <p:bldP spid="743474" grpId="1" animBg="1"/>
      <p:bldP spid="743475" grpId="0" animBg="1"/>
      <p:bldP spid="743475" grpId="1" animBg="1"/>
      <p:bldP spid="74347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97FF-9C63-43B6-A298-329D72F2C972}" type="slidenum">
              <a:rPr lang="en-US"/>
              <a:pPr/>
              <a:t>65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5477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5478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5479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5480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5481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5482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5483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5484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5485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5486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5487" name="Text Box 15"/>
          <p:cNvSpPr txBox="1">
            <a:spLocks noChangeArrowheads="1"/>
          </p:cNvSpPr>
          <p:nvPr/>
        </p:nvSpPr>
        <p:spPr bwMode="auto">
          <a:xfrm>
            <a:off x="4114800" y="4876800"/>
            <a:ext cx="4743450" cy="1906588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5" name="Line 23"/>
          <p:cNvSpPr>
            <a:spLocks noChangeShapeType="1"/>
          </p:cNvSpPr>
          <p:nvPr/>
        </p:nvSpPr>
        <p:spPr bwMode="auto">
          <a:xfrm>
            <a:off x="1038225" y="45148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7" name="Rectangle 25"/>
          <p:cNvSpPr>
            <a:spLocks noChangeArrowheads="1"/>
          </p:cNvSpPr>
          <p:nvPr/>
        </p:nvSpPr>
        <p:spPr bwMode="auto">
          <a:xfrm>
            <a:off x="152400" y="933450"/>
            <a:ext cx="6819900" cy="111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498" name="Line 26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4191000" y="5410200"/>
            <a:ext cx="457200" cy="366713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3124200" y="5410200"/>
            <a:ext cx="942975" cy="396875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539750" y="1135063"/>
            <a:ext cx="6546850" cy="4275137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502" name="Text Box 30"/>
          <p:cNvSpPr txBox="1">
            <a:spLocks noChangeArrowheads="1"/>
          </p:cNvSpPr>
          <p:nvPr/>
        </p:nvSpPr>
        <p:spPr bwMode="auto">
          <a:xfrm>
            <a:off x="3168650" y="53943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3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3" name="Text Box 31"/>
          <p:cNvSpPr txBox="1">
            <a:spLocks noChangeArrowheads="1"/>
          </p:cNvSpPr>
          <p:nvPr/>
        </p:nvSpPr>
        <p:spPr bwMode="auto">
          <a:xfrm>
            <a:off x="4191000" y="54102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4</a:t>
            </a:r>
          </a:p>
        </p:txBody>
      </p:sp>
      <p:sp>
        <p:nvSpPr>
          <p:cNvPr id="745504" name="Line 32"/>
          <p:cNvSpPr>
            <a:spLocks noChangeShapeType="1"/>
          </p:cNvSpPr>
          <p:nvPr/>
        </p:nvSpPr>
        <p:spPr bwMode="auto">
          <a:xfrm>
            <a:off x="323850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5" name="Line 33"/>
          <p:cNvSpPr>
            <a:spLocks noChangeShapeType="1"/>
          </p:cNvSpPr>
          <p:nvPr/>
        </p:nvSpPr>
        <p:spPr bwMode="auto">
          <a:xfrm>
            <a:off x="609600" y="185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6" name="AutoShape 34"/>
          <p:cNvSpPr>
            <a:spLocks noChangeArrowheads="1"/>
          </p:cNvSpPr>
          <p:nvPr/>
        </p:nvSpPr>
        <p:spPr bwMode="auto">
          <a:xfrm>
            <a:off x="1943100" y="1123950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3 &gt; 4</a:t>
            </a:r>
          </a:p>
        </p:txBody>
      </p:sp>
      <p:sp>
        <p:nvSpPr>
          <p:cNvPr id="745507" name="Line 35"/>
          <p:cNvSpPr>
            <a:spLocks noChangeShapeType="1"/>
          </p:cNvSpPr>
          <p:nvPr/>
        </p:nvSpPr>
        <p:spPr bwMode="auto">
          <a:xfrm>
            <a:off x="609600" y="240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8" name="Line 36"/>
          <p:cNvSpPr>
            <a:spLocks noChangeShapeType="1"/>
          </p:cNvSpPr>
          <p:nvPr/>
        </p:nvSpPr>
        <p:spPr bwMode="auto">
          <a:xfrm>
            <a:off x="838200" y="2962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9" name="AutoShape 37"/>
          <p:cNvSpPr>
            <a:spLocks noChangeArrowheads="1"/>
          </p:cNvSpPr>
          <p:nvPr/>
        </p:nvSpPr>
        <p:spPr bwMode="auto">
          <a:xfrm>
            <a:off x="3276600" y="19621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(3 + 4) / 2</a:t>
            </a:r>
          </a:p>
          <a:p>
            <a:r>
              <a:rPr lang="en-US" sz="2000"/>
              <a:t>Which is… 3</a:t>
            </a:r>
          </a:p>
        </p:txBody>
      </p:sp>
      <p:sp>
        <p:nvSpPr>
          <p:cNvPr id="745510" name="Line 38"/>
          <p:cNvSpPr>
            <a:spLocks noChangeShapeType="1"/>
          </p:cNvSpPr>
          <p:nvPr/>
        </p:nvSpPr>
        <p:spPr bwMode="auto">
          <a:xfrm>
            <a:off x="8382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11" name="AutoShape 39"/>
          <p:cNvSpPr>
            <a:spLocks noChangeArrowheads="1"/>
          </p:cNvSpPr>
          <p:nvPr/>
        </p:nvSpPr>
        <p:spPr bwMode="auto">
          <a:xfrm>
            <a:off x="2362200" y="24765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“David”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7010400" y="200025"/>
            <a:ext cx="2133600" cy="119062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5514" name="Group 42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5515" name="Text Box 43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5516" name="Line 4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17" name="Group 45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5518" name="Text Box 46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5519" name="Line 4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0" name="Group 48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5521" name="Text Box 4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2" name="Line 5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3" name="Group 51"/>
          <p:cNvGrpSpPr>
            <a:grpSpLocks/>
          </p:cNvGrpSpPr>
          <p:nvPr/>
        </p:nvGrpSpPr>
        <p:grpSpPr bwMode="auto">
          <a:xfrm>
            <a:off x="5638800" y="1366838"/>
            <a:ext cx="768350" cy="366712"/>
            <a:chOff x="572" y="3866"/>
            <a:chExt cx="484" cy="231"/>
          </a:xfrm>
        </p:grpSpPr>
        <p:sp>
          <p:nvSpPr>
            <p:cNvPr id="745524" name="Text Box 5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5" name="Line 5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5526" name="Line 54"/>
          <p:cNvSpPr>
            <a:spLocks noChangeShapeType="1"/>
          </p:cNvSpPr>
          <p:nvPr/>
        </p:nvSpPr>
        <p:spPr bwMode="auto">
          <a:xfrm>
            <a:off x="11715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27" name="Rectangle 55"/>
          <p:cNvSpPr>
            <a:spLocks noChangeArrowheads="1"/>
          </p:cNvSpPr>
          <p:nvPr/>
        </p:nvSpPr>
        <p:spPr bwMode="auto">
          <a:xfrm>
            <a:off x="2495550" y="3429000"/>
            <a:ext cx="428625" cy="295275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28" name="Rectangle 56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29" name="Text Box 57"/>
          <p:cNvSpPr txBox="1">
            <a:spLocks noChangeArrowheads="1"/>
          </p:cNvSpPr>
          <p:nvPr/>
        </p:nvSpPr>
        <p:spPr bwMode="auto">
          <a:xfrm>
            <a:off x="2466975" y="3405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5530" name="Rectangle 58"/>
          <p:cNvSpPr>
            <a:spLocks noChangeArrowheads="1"/>
          </p:cNvSpPr>
          <p:nvPr/>
        </p:nvSpPr>
        <p:spPr bwMode="auto">
          <a:xfrm>
            <a:off x="7286625" y="1371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8" dur="2000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393 L 0.03924 -0.648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3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8646 -0.652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45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45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00209 0.1652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45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2107 L 0.10503 0.2960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375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74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2" grpId="0" animBg="1"/>
      <p:bldP spid="745495" grpId="0" animBg="1"/>
      <p:bldP spid="745496" grpId="0" animBg="1"/>
      <p:bldP spid="745497" grpId="0" animBg="1"/>
      <p:bldP spid="745498" grpId="0" animBg="1"/>
      <p:bldP spid="745499" grpId="0" animBg="1"/>
      <p:bldP spid="745499" grpId="1" animBg="1"/>
      <p:bldP spid="745500" grpId="0" animBg="1"/>
      <p:bldP spid="745500" grpId="1" animBg="1"/>
      <p:bldP spid="745501" grpId="0" animBg="1"/>
      <p:bldP spid="745501" grpId="1" animBg="1"/>
      <p:bldP spid="745502" grpId="0"/>
      <p:bldP spid="745503" grpId="0"/>
      <p:bldP spid="745504" grpId="0" animBg="1"/>
      <p:bldP spid="745504" grpId="1" animBg="1"/>
      <p:bldP spid="745505" grpId="0" animBg="1"/>
      <p:bldP spid="745505" grpId="1" animBg="1"/>
      <p:bldP spid="745506" grpId="0" animBg="1"/>
      <p:bldP spid="745506" grpId="1" animBg="1"/>
      <p:bldP spid="745507" grpId="0" animBg="1"/>
      <p:bldP spid="745507" grpId="1" animBg="1"/>
      <p:bldP spid="745508" grpId="0" animBg="1"/>
      <p:bldP spid="745508" grpId="1" animBg="1"/>
      <p:bldP spid="745509" grpId="0" animBg="1"/>
      <p:bldP spid="745509" grpId="1" animBg="1"/>
      <p:bldP spid="745510" grpId="0" animBg="1"/>
      <p:bldP spid="745510" grpId="1" animBg="1"/>
      <p:bldP spid="745511" grpId="0" animBg="1"/>
      <p:bldP spid="745511" grpId="1" animBg="1"/>
      <p:bldP spid="745512" grpId="0" animBg="1"/>
      <p:bldP spid="745513" grpId="0" animBg="1"/>
      <p:bldP spid="745526" grpId="0" animBg="1"/>
      <p:bldP spid="745526" grpId="1" animBg="1"/>
      <p:bldP spid="745527" grpId="0" animBg="1"/>
      <p:bldP spid="745527" grpId="1" animBg="1"/>
      <p:bldP spid="745528" grpId="0" animBg="1"/>
      <p:bldP spid="745529" grpId="0" build="allAtOnce"/>
      <p:bldP spid="7455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D6D4-48A5-4846-BB42-33E4A6F3998A}" type="slidenum">
              <a:rPr lang="en-US"/>
              <a:pPr/>
              <a:t>66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7524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7525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7526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7527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7528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7529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7530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7531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7532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7533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7534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37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39" name="Rectangle 19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0" name="Rectangle 20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Line 21"/>
          <p:cNvSpPr>
            <a:spLocks noChangeShapeType="1"/>
          </p:cNvSpPr>
          <p:nvPr/>
        </p:nvSpPr>
        <p:spPr bwMode="auto">
          <a:xfrm>
            <a:off x="933450" y="59245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43" name="Rectangle 23"/>
          <p:cNvSpPr>
            <a:spLocks noChangeArrowheads="1"/>
          </p:cNvSpPr>
          <p:nvPr/>
        </p:nvSpPr>
        <p:spPr bwMode="auto">
          <a:xfrm>
            <a:off x="2152650" y="57531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45" name="Group 25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7546" name="Text Box 2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7547" name="Line 2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48" name="Group 2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7549" name="Text Box 2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7550" name="Line 3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51" name="Group 31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7552" name="Text Box 3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7553" name="Line 3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3276600" y="53959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1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3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5" dur="2000" fill="hold"/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7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12061 L -0.03768 0.049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84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2" grpId="1" animBg="1"/>
      <p:bldP spid="747543" grpId="0" animBg="1"/>
      <p:bldP spid="747544" grpId="0" animBg="1"/>
      <p:bldP spid="747544" grpId="1" animBg="1"/>
      <p:bldP spid="747554" grpId="0" animBg="1"/>
      <p:bldP spid="747554" grpId="1" animBg="1"/>
      <p:bldP spid="747555" grpId="0"/>
      <p:bldP spid="74755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B094-F2F7-4B11-B2F9-6252C46D13D2}" type="slidenum">
              <a:rPr lang="en-US"/>
              <a:pPr/>
              <a:t>67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9571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9572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9576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9577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9578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9580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9582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4162425" y="6086475"/>
            <a:ext cx="257175" cy="9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9588" name="Group 20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9589" name="Text Box 21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9590" name="Line 22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1" name="Group 23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9592" name="Text Box 24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9593" name="Line 25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4" name="Group 26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9595" name="Text Box 27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9597" name="Line 29"/>
          <p:cNvSpPr>
            <a:spLocks noChangeShapeType="1"/>
          </p:cNvSpPr>
          <p:nvPr/>
        </p:nvSpPr>
        <p:spPr bwMode="auto">
          <a:xfrm>
            <a:off x="904875" y="591502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8" name="Rectangle 30"/>
          <p:cNvSpPr>
            <a:spLocks noChangeArrowheads="1"/>
          </p:cNvSpPr>
          <p:nvPr/>
        </p:nvSpPr>
        <p:spPr bwMode="auto">
          <a:xfrm>
            <a:off x="2152650" y="57150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4991100" y="5915025"/>
            <a:ext cx="2917825" cy="3508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                     </a:t>
            </a:r>
          </a:p>
        </p:txBody>
      </p:sp>
      <p:sp>
        <p:nvSpPr>
          <p:cNvPr id="749600" name="Text Box 32"/>
          <p:cNvSpPr txBox="1">
            <a:spLocks noChangeArrowheads="1"/>
          </p:cNvSpPr>
          <p:nvPr/>
        </p:nvSpPr>
        <p:spPr bwMode="auto">
          <a:xfrm>
            <a:off x="2924175" y="57292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9601" name="Line 33"/>
          <p:cNvSpPr>
            <a:spLocks noChangeShapeType="1"/>
          </p:cNvSpPr>
          <p:nvPr/>
        </p:nvSpPr>
        <p:spPr bwMode="auto">
          <a:xfrm>
            <a:off x="45624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3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5" dur="2000" fill="hold"/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7" dur="2000" fill="hold"/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3334 L 0.33628 0.029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814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9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4" grpId="0" animBg="1"/>
      <p:bldP spid="749585" grpId="0" animBg="1"/>
      <p:bldP spid="749585" grpId="1" animBg="1"/>
      <p:bldP spid="749597" grpId="0" animBg="1"/>
      <p:bldP spid="749597" grpId="1" animBg="1"/>
      <p:bldP spid="749598" grpId="0" animBg="1"/>
      <p:bldP spid="749598" grpId="1" animBg="1"/>
      <p:bldP spid="749599" grpId="0" animBg="1"/>
      <p:bldP spid="749600" grpId="0"/>
      <p:bldP spid="749600" grpId="1"/>
      <p:bldP spid="74960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3209-86DB-47AF-949E-C7036BC5518B}" type="slidenum">
              <a:rPr lang="en-US"/>
              <a:pPr/>
              <a:t>68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25" y="-76200"/>
            <a:ext cx="7772400" cy="1143000"/>
          </a:xfrm>
        </p:spPr>
        <p:txBody>
          <a:bodyPr/>
          <a:lstStyle/>
          <a:p>
            <a:r>
              <a:rPr lang="en-US"/>
              <a:t>Recursion Helper Functions</a:t>
            </a:r>
          </a:p>
        </p:txBody>
      </p:sp>
      <p:pic>
        <p:nvPicPr>
          <p:cNvPr id="903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600075" y="955675"/>
            <a:ext cx="702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 we just saw a recursive version of </a:t>
            </a:r>
            <a:r>
              <a:rPr lang="en-US">
                <a:solidFill>
                  <a:srgbClr val="6600CC"/>
                </a:solidFill>
              </a:rPr>
              <a:t>Binary Search</a:t>
            </a:r>
            <a:r>
              <a:rPr 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03173" name="Text Box 5"/>
          <p:cNvSpPr txBox="1">
            <a:spLocks noChangeArrowheads="1"/>
          </p:cNvSpPr>
          <p:nvPr/>
        </p:nvSpPr>
        <p:spPr bwMode="auto">
          <a:xfrm>
            <a:off x="438150" y="2879725"/>
            <a:ext cx="8394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Notice how many </a:t>
            </a:r>
            <a:r>
              <a:rPr lang="en-US">
                <a:solidFill>
                  <a:schemeClr val="accent2"/>
                </a:solidFill>
              </a:rPr>
              <a:t>crazy parameters</a:t>
            </a:r>
            <a:r>
              <a:rPr lang="en-US">
                <a:solidFill>
                  <a:schemeClr val="tx1"/>
                </a:solidFill>
              </a:rPr>
              <a:t> it takes? 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What is </a:t>
            </a:r>
            <a:r>
              <a:rPr lang="en-US">
                <a:solidFill>
                  <a:srgbClr val="6600CC"/>
                </a:solidFill>
              </a:rPr>
              <a:t>top</a:t>
            </a:r>
            <a:r>
              <a:rPr lang="en-US">
                <a:solidFill>
                  <a:schemeClr val="tx1"/>
                </a:solidFill>
              </a:rPr>
              <a:t>? What’s </a:t>
            </a:r>
            <a:r>
              <a:rPr lang="en-US">
                <a:solidFill>
                  <a:srgbClr val="6600CC"/>
                </a:solidFill>
              </a:rPr>
              <a:t>bot</a:t>
            </a:r>
            <a:r>
              <a:rPr lang="en-US">
                <a:solidFill>
                  <a:schemeClr val="tx1"/>
                </a:solidFill>
              </a:rPr>
              <a:t>? That’s going to be really </a:t>
            </a:r>
            <a:r>
              <a:rPr lang="en-US">
                <a:solidFill>
                  <a:srgbClr val="6600CC"/>
                </a:solidFill>
              </a:rPr>
              <a:t>confusing</a:t>
            </a:r>
            <a:r>
              <a:rPr lang="en-US">
                <a:solidFill>
                  <a:schemeClr val="tx1"/>
                </a:solidFill>
              </a:rPr>
              <a:t> for the user!</a:t>
            </a: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2233613" y="1522413"/>
            <a:ext cx="46990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BS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int top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int bot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 f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...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6" name="Text Box 8"/>
          <p:cNvSpPr txBox="1">
            <a:spLocks noChangeArrowheads="1"/>
          </p:cNvSpPr>
          <p:nvPr/>
        </p:nvSpPr>
        <p:spPr bwMode="auto">
          <a:xfrm>
            <a:off x="742950" y="3727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Wouldn’t it be nicer if we just provided our user with a simple function (with a few, obvious params) and then hid the complexity?</a:t>
            </a:r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auto">
          <a:xfrm>
            <a:off x="1509713" y="4579938"/>
            <a:ext cx="64008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SimpleBinarySearch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int size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string findMe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8" name="Text Box 10"/>
          <p:cNvSpPr txBox="1">
            <a:spLocks noChangeArrowheads="1"/>
          </p:cNvSpPr>
          <p:nvPr/>
        </p:nvSpPr>
        <p:spPr bwMode="auto">
          <a:xfrm>
            <a:off x="781050" y="6013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This simple function can then call the complex recursive function to do the dirty work, without confusing the user.</a:t>
            </a:r>
          </a:p>
        </p:txBody>
      </p:sp>
      <p:sp>
        <p:nvSpPr>
          <p:cNvPr id="903183" name="AutoShape 15"/>
          <p:cNvSpPr>
            <a:spLocks noChangeArrowheads="1"/>
          </p:cNvSpPr>
          <p:nvPr/>
        </p:nvSpPr>
        <p:spPr bwMode="auto">
          <a:xfrm>
            <a:off x="123825" y="0"/>
            <a:ext cx="5133975" cy="1447800"/>
          </a:xfrm>
          <a:prstGeom prst="wedgeRoundRectCallout">
            <a:avLst>
              <a:gd name="adj1" fmla="val 69759"/>
              <a:gd name="adj2" fmla="val 61185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/>
          </a:p>
          <a:p>
            <a:r>
              <a:rPr lang="en-US" sz="2000"/>
              <a:t>And then write a </a:t>
            </a:r>
            <a:r>
              <a:rPr lang="en-US" sz="2000">
                <a:solidFill>
                  <a:srgbClr val="6600CC"/>
                </a:solidFill>
              </a:rPr>
              <a:t>“helper function”</a:t>
            </a:r>
            <a:r>
              <a:rPr lang="en-US" sz="2000"/>
              <a:t> to actually do the complex recursion with complex parameters…</a:t>
            </a:r>
          </a:p>
        </p:txBody>
      </p:sp>
      <p:sp>
        <p:nvSpPr>
          <p:cNvPr id="903184" name="Rectangle 16"/>
          <p:cNvSpPr>
            <a:spLocks noChangeArrowheads="1"/>
          </p:cNvSpPr>
          <p:nvPr/>
        </p:nvSpPr>
        <p:spPr bwMode="auto">
          <a:xfrm>
            <a:off x="1776413" y="5180013"/>
            <a:ext cx="377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return BS(A , 0 , size-1 , findMe);</a:t>
            </a:r>
          </a:p>
        </p:txBody>
      </p:sp>
      <p:sp>
        <p:nvSpPr>
          <p:cNvPr id="903185" name="Rectangle 17"/>
          <p:cNvSpPr>
            <a:spLocks noChangeArrowheads="1"/>
          </p:cNvSpPr>
          <p:nvPr/>
        </p:nvSpPr>
        <p:spPr bwMode="auto">
          <a:xfrm>
            <a:off x="1585913" y="4922838"/>
            <a:ext cx="5489575" cy="793750"/>
          </a:xfrm>
          <a:prstGeom prst="rect">
            <a:avLst/>
          </a:prstGeom>
          <a:solidFill>
            <a:srgbClr val="FFEEDD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</p:txBody>
      </p:sp>
      <p:sp>
        <p:nvSpPr>
          <p:cNvPr id="903180" name="AutoShape 12"/>
          <p:cNvSpPr>
            <a:spLocks noChangeArrowheads="1"/>
          </p:cNvSpPr>
          <p:nvPr/>
        </p:nvSpPr>
        <p:spPr bwMode="auto">
          <a:xfrm>
            <a:off x="3667125" y="2676525"/>
            <a:ext cx="5133975" cy="1228725"/>
          </a:xfrm>
          <a:prstGeom prst="wedgeRoundRectCallout">
            <a:avLst>
              <a:gd name="adj1" fmla="val -48606"/>
              <a:gd name="adj2" fmla="val 112792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In these cases, you’ll want to define a function with a </a:t>
            </a:r>
            <a:r>
              <a:rPr lang="en-US" sz="2000" dirty="0">
                <a:solidFill>
                  <a:srgbClr val="6600CC"/>
                </a:solidFill>
              </a:rPr>
              <a:t>simple interface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/>
              <a:t>(</a:t>
            </a:r>
            <a:r>
              <a:rPr lang="en-US" sz="2000" dirty="0" err="1" smtClean="0"/>
              <a:t>earow</a:t>
            </a:r>
            <a:r>
              <a:rPr lang="en-US" sz="2000" dirty="0" smtClean="0"/>
              <a:t>-to-understand </a:t>
            </a:r>
            <a:r>
              <a:rPr lang="en-US" sz="2000" dirty="0"/>
              <a:t>parameters)</a:t>
            </a:r>
          </a:p>
        </p:txBody>
      </p:sp>
      <p:sp>
        <p:nvSpPr>
          <p:cNvPr id="903186" name="AutoShape 18"/>
          <p:cNvSpPr>
            <a:spLocks noChangeArrowheads="1"/>
          </p:cNvSpPr>
          <p:nvPr/>
        </p:nvSpPr>
        <p:spPr bwMode="auto">
          <a:xfrm>
            <a:off x="3714750" y="3438525"/>
            <a:ext cx="5133975" cy="1028700"/>
          </a:xfrm>
          <a:prstGeom prst="wedgeRoundRectCallout">
            <a:avLst>
              <a:gd name="adj1" fmla="val -48606"/>
              <a:gd name="adj2" fmla="val 125000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You can then call your helper function from your simple function…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2" grpId="0"/>
      <p:bldP spid="903173" grpId="0"/>
      <p:bldP spid="903175" grpId="0" animBg="1"/>
      <p:bldP spid="903176" grpId="0"/>
      <p:bldP spid="903177" grpId="0" animBg="1"/>
      <p:bldP spid="903178" grpId="0"/>
      <p:bldP spid="903183" grpId="0" animBg="1"/>
      <p:bldP spid="903183" grpId="1" animBg="1"/>
      <p:bldP spid="903184" grpId="0"/>
      <p:bldP spid="903185" grpId="0" animBg="1"/>
      <p:bldP spid="903180" grpId="0" animBg="1"/>
      <p:bldP spid="903180" grpId="1" animBg="1"/>
      <p:bldP spid="903186" grpId="0" animBg="1"/>
      <p:bldP spid="90318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546D-B0A2-4800-B183-7740FEAEA464}" type="slidenum">
              <a:rPr lang="en-US"/>
              <a:pPr/>
              <a:t>69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304800" y="1265238"/>
            <a:ext cx="872172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We can also use </a:t>
            </a:r>
            <a:r>
              <a:rPr lang="en-US" sz="2400">
                <a:solidFill>
                  <a:srgbClr val="006666"/>
                </a:solidFill>
              </a:rPr>
              <a:t>recursion</a:t>
            </a:r>
            <a:r>
              <a:rPr lang="en-US" sz="2400"/>
              <a:t> to find a </a:t>
            </a:r>
            <a:r>
              <a:rPr lang="en-US" sz="2400">
                <a:solidFill>
                  <a:srgbClr val="6600CC"/>
                </a:solidFill>
              </a:rPr>
              <a:t>solution to a maze</a:t>
            </a:r>
            <a:r>
              <a:rPr lang="en-US" sz="2400"/>
              <a:t>.</a:t>
            </a:r>
          </a:p>
          <a:p>
            <a:endParaRPr lang="en-US" sz="1000"/>
          </a:p>
          <a:p>
            <a:r>
              <a:rPr lang="en-US" sz="2400"/>
              <a:t> In fact, the recursive solution works in the same basic way as the </a:t>
            </a:r>
            <a:r>
              <a:rPr lang="en-US" sz="2400">
                <a:solidFill>
                  <a:srgbClr val="006666"/>
                </a:solidFill>
              </a:rPr>
              <a:t>stack-based solution</a:t>
            </a:r>
            <a:r>
              <a:rPr lang="en-US" sz="2400"/>
              <a:t> we saw earlier.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307975" y="3035300"/>
            <a:ext cx="8780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algorithm uses recursion to keep </a:t>
            </a:r>
            <a:r>
              <a:rPr lang="en-US" sz="2400">
                <a:solidFill>
                  <a:srgbClr val="006666"/>
                </a:solidFill>
              </a:rPr>
              <a:t>moving down paths</a:t>
            </a:r>
            <a:r>
              <a:rPr lang="en-US" sz="2400"/>
              <a:t> until it hits a </a:t>
            </a:r>
            <a:r>
              <a:rPr lang="en-US" sz="2400">
                <a:solidFill>
                  <a:srgbClr val="993300"/>
                </a:solidFill>
              </a:rPr>
              <a:t>dead end</a:t>
            </a:r>
            <a:r>
              <a:rPr lang="en-US" sz="2400"/>
              <a:t>.  </a:t>
            </a:r>
          </a:p>
          <a:p>
            <a:endParaRPr lang="en-US" sz="2400"/>
          </a:p>
          <a:p>
            <a:r>
              <a:rPr lang="en-US" sz="2400"/>
              <a:t>Once it hits a dead end, the function returns until it finds another path to try.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79400" y="5302250"/>
            <a:ext cx="878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approach is called “</a:t>
            </a:r>
            <a:r>
              <a:rPr lang="en-US" sz="2400">
                <a:solidFill>
                  <a:srgbClr val="6600CC"/>
                </a:solidFill>
              </a:rPr>
              <a:t>backtracking</a:t>
            </a:r>
            <a:r>
              <a:rPr lang="en-US" sz="2400"/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751620" grpId="0" build="p"/>
      <p:bldP spid="7516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6F61-7993-43B0-9450-38C048122509}" type="slidenum">
              <a:rPr lang="en-US"/>
              <a:pPr/>
              <a:t>7</a:t>
            </a:fld>
            <a:endParaRPr lang="en-US"/>
          </a:p>
        </p:txBody>
      </p:sp>
      <p:sp>
        <p:nvSpPr>
          <p:cNvPr id="802856" name="Text Box 40"/>
          <p:cNvSpPr txBox="1">
            <a:spLocks noChangeArrowheads="1"/>
          </p:cNvSpPr>
          <p:nvPr/>
        </p:nvSpPr>
        <p:spPr bwMode="auto">
          <a:xfrm>
            <a:off x="838200" y="3267075"/>
            <a:ext cx="7696200" cy="18034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2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28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542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2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2823" name="Group 7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2824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5" name="Text Box 9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2826" name="Group 10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2827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8" name="Text Box 12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2829" name="Group 13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2830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1" name="Text Box 15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2832" name="Group 16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2833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4" name="Text Box 18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2835" name="Group 19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2836" name="Rectangle 20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7" name="Text Box 21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2838" name="Group 22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2839" name="Rectangle 23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0" name="Text Box 24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2841" name="Group 25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2842" name="Rectangle 26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2855" name="Rectangle 39"/>
          <p:cNvSpPr>
            <a:spLocks noChangeArrowheads="1"/>
          </p:cNvSpPr>
          <p:nvPr/>
        </p:nvSpPr>
        <p:spPr bwMode="auto">
          <a:xfrm>
            <a:off x="838200" y="3581400"/>
            <a:ext cx="7696200" cy="14668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8" name="Text Box 42"/>
          <p:cNvSpPr txBox="1">
            <a:spLocks noChangeArrowheads="1"/>
          </p:cNvSpPr>
          <p:nvPr/>
        </p:nvSpPr>
        <p:spPr bwMode="auto">
          <a:xfrm>
            <a:off x="1003300" y="359410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2859" name="Rectangle 43"/>
          <p:cNvSpPr>
            <a:spLocks noChangeArrowheads="1"/>
          </p:cNvSpPr>
          <p:nvPr/>
        </p:nvSpPr>
        <p:spPr bwMode="auto">
          <a:xfrm>
            <a:off x="839788" y="3584575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2860" name="AutoShape 44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yeah. And one more thing.</a:t>
            </a:r>
          </a:p>
        </p:txBody>
      </p:sp>
      <p:grpSp>
        <p:nvGrpSpPr>
          <p:cNvPr id="802864" name="Group 48"/>
          <p:cNvGrpSpPr>
            <a:grpSpLocks/>
          </p:cNvGrpSpPr>
          <p:nvPr/>
        </p:nvGrpSpPr>
        <p:grpSpPr bwMode="auto">
          <a:xfrm>
            <a:off x="2751138" y="4152900"/>
            <a:ext cx="954087" cy="366713"/>
            <a:chOff x="1985" y="1566"/>
            <a:chExt cx="601" cy="231"/>
          </a:xfrm>
        </p:grpSpPr>
        <p:sp>
          <p:nvSpPr>
            <p:cNvPr id="802862" name="Rectangle 46"/>
            <p:cNvSpPr>
              <a:spLocks noChangeArrowheads="1"/>
            </p:cNvSpPr>
            <p:nvPr/>
          </p:nvSpPr>
          <p:spPr bwMode="auto">
            <a:xfrm>
              <a:off x="1998" y="1566"/>
              <a:ext cx="458" cy="214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63" name="Text Box 47"/>
            <p:cNvSpPr txBox="1">
              <a:spLocks noChangeArrowheads="1"/>
            </p:cNvSpPr>
            <p:nvPr/>
          </p:nvSpPr>
          <p:spPr bwMode="auto">
            <a:xfrm>
              <a:off x="1985" y="156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studly</a:t>
              </a:r>
            </a:p>
          </p:txBody>
        </p:sp>
      </p:grpSp>
      <p:sp>
        <p:nvSpPr>
          <p:cNvPr id="802865" name="AutoShape 49"/>
          <p:cNvSpPr>
            <a:spLocks noChangeArrowheads="1"/>
          </p:cNvSpPr>
          <p:nvPr/>
        </p:nvSpPr>
        <p:spPr bwMode="auto">
          <a:xfrm>
            <a:off x="3533775" y="4191000"/>
            <a:ext cx="4381500" cy="2514600"/>
          </a:xfrm>
          <a:prstGeom prst="wedgeRoundRectCallout">
            <a:avLst>
              <a:gd name="adj1" fmla="val 53806"/>
              <a:gd name="adj2" fmla="val 133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Ah, I see. When a person at the bottom of the pyramid gets a single card, they can’t split it in half…</a:t>
            </a:r>
          </a:p>
          <a:p>
            <a:endParaRPr lang="en-US" sz="1000" dirty="0"/>
          </a:p>
          <a:p>
            <a:r>
              <a:rPr lang="en-US" dirty="0"/>
              <a:t>Besides it’s just one card, so it’s </a:t>
            </a:r>
            <a:r>
              <a:rPr lang="en-US"/>
              <a:t>technically </a:t>
            </a:r>
            <a:r>
              <a:rPr lang="en-US" smtClean="0"/>
              <a:t>already </a:t>
            </a:r>
            <a:r>
              <a:rPr lang="en-US" dirty="0"/>
              <a:t>sorted...</a:t>
            </a:r>
          </a:p>
          <a:p>
            <a:endParaRPr lang="en-US" sz="1000" dirty="0"/>
          </a:p>
          <a:p>
            <a:r>
              <a:rPr lang="en-US" dirty="0"/>
              <a:t>So they just hand it back to the guy above them and let them merge it.</a:t>
            </a:r>
          </a:p>
        </p:txBody>
      </p:sp>
      <p:sp>
        <p:nvSpPr>
          <p:cNvPr id="802866" name="AutoShape 50"/>
          <p:cNvSpPr>
            <a:spLocks noChangeArrowheads="1"/>
          </p:cNvSpPr>
          <p:nvPr/>
        </p:nvSpPr>
        <p:spPr bwMode="auto">
          <a:xfrm>
            <a:off x="4097338" y="981075"/>
            <a:ext cx="3046412" cy="2032000"/>
          </a:xfrm>
          <a:prstGeom prst="wedgeRoundRectCallout">
            <a:avLst>
              <a:gd name="adj1" fmla="val 68292"/>
              <a:gd name="adj2" fmla="val 2375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</a:p>
          <a:p>
            <a:endParaRPr lang="en-US" sz="1000"/>
          </a:p>
          <a:p>
            <a:r>
              <a:rPr lang="en-US"/>
              <a:t>Amazing, huh? By having an algorithm use itself over and over, you can solve big problems!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02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1.48148E-6 L 1.66667E-6 -0.05417 " pathEditMode="relative" ptsTypes="AA">
                                      <p:cBhvr>
                                        <p:cTn id="15" dur="2000" fill="hold"/>
                                        <p:tgtEl>
                                          <p:spTgt spid="802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56" grpId="0" animBg="1"/>
      <p:bldP spid="802821" grpId="0" animBg="1"/>
      <p:bldP spid="802855" grpId="0" animBg="1"/>
      <p:bldP spid="802858" grpId="0"/>
      <p:bldP spid="802859" grpId="0"/>
      <p:bldP spid="802860" grpId="0" animBg="1"/>
      <p:bldP spid="802860" grpId="1" animBg="1"/>
      <p:bldP spid="802865" grpId="0" uiExpand="1" build="p" animBg="1"/>
      <p:bldP spid="802865" grpId="1" build="allAtOnce" animBg="1"/>
      <p:bldP spid="802866" grpId="0" animBg="1"/>
      <p:bldP spid="802866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33F7-6EDB-4218-BE73-30DBDD76799B}" type="slidenum">
              <a:rPr lang="en-US"/>
              <a:pPr/>
              <a:t>70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3669" name="Line 5"/>
          <p:cNvSpPr>
            <a:spLocks noChangeShapeType="1"/>
          </p:cNvSpPr>
          <p:nvPr/>
        </p:nvSpPr>
        <p:spPr bwMode="auto">
          <a:xfrm>
            <a:off x="5648325" y="4914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Line 6"/>
          <p:cNvSpPr>
            <a:spLocks noChangeShapeType="1"/>
          </p:cNvSpPr>
          <p:nvPr/>
        </p:nvSpPr>
        <p:spPr bwMode="auto">
          <a:xfrm>
            <a:off x="5667375" y="520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Line 7"/>
          <p:cNvSpPr>
            <a:spLocks noChangeShapeType="1"/>
          </p:cNvSpPr>
          <p:nvPr/>
        </p:nvSpPr>
        <p:spPr bwMode="auto">
          <a:xfrm>
            <a:off x="-19050" y="3019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Line 8"/>
          <p:cNvSpPr>
            <a:spLocks noChangeShapeType="1"/>
          </p:cNvSpPr>
          <p:nvPr/>
        </p:nvSpPr>
        <p:spPr bwMode="auto">
          <a:xfrm>
            <a:off x="1809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Rectangle 9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4" name="Rectangle 10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3676" name="Text Box 12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3678" name="Line 14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3681" name="Text Box 17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3683" name="Line 19"/>
          <p:cNvSpPr>
            <a:spLocks noChangeShapeType="1"/>
          </p:cNvSpPr>
          <p:nvPr/>
        </p:nvSpPr>
        <p:spPr bwMode="auto">
          <a:xfrm>
            <a:off x="20002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4" name="Line 20"/>
          <p:cNvSpPr>
            <a:spLocks noChangeShapeType="1"/>
          </p:cNvSpPr>
          <p:nvPr/>
        </p:nvSpPr>
        <p:spPr bwMode="auto">
          <a:xfrm>
            <a:off x="2190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5" name="Oval 21"/>
          <p:cNvSpPr>
            <a:spLocks noChangeArrowheads="1"/>
          </p:cNvSpPr>
          <p:nvPr/>
        </p:nvSpPr>
        <p:spPr bwMode="auto">
          <a:xfrm>
            <a:off x="6210300" y="89535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86" name="Line 22"/>
          <p:cNvSpPr>
            <a:spLocks noChangeShapeType="1"/>
          </p:cNvSpPr>
          <p:nvPr/>
        </p:nvSpPr>
        <p:spPr bwMode="auto">
          <a:xfrm>
            <a:off x="2381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6715125" y="5549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6985000" y="55483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6200775" y="144780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90" name="Line 26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1" name="Rectangle 27"/>
          <p:cNvSpPr>
            <a:spLocks noChangeArrowheads="1"/>
          </p:cNvSpPr>
          <p:nvPr/>
        </p:nvSpPr>
        <p:spPr bwMode="auto">
          <a:xfrm>
            <a:off x="1657349" y="5035034"/>
            <a:ext cx="687017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3692" name="Rectangle 28"/>
          <p:cNvSpPr>
            <a:spLocks noChangeArrowheads="1"/>
          </p:cNvSpPr>
          <p:nvPr/>
        </p:nvSpPr>
        <p:spPr bwMode="auto">
          <a:xfrm>
            <a:off x="2422187" y="5112858"/>
            <a:ext cx="464707" cy="22763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473075" y="1066800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94" name="Text Box 30"/>
          <p:cNvSpPr txBox="1">
            <a:spLocks noChangeArrowheads="1"/>
          </p:cNvSpPr>
          <p:nvPr/>
        </p:nvSpPr>
        <p:spPr bwMode="auto">
          <a:xfrm>
            <a:off x="2444084" y="503872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53695" name="Text Box 31"/>
          <p:cNvSpPr txBox="1">
            <a:spLocks noChangeArrowheads="1"/>
          </p:cNvSpPr>
          <p:nvPr/>
        </p:nvSpPr>
        <p:spPr bwMode="auto">
          <a:xfrm>
            <a:off x="1871569" y="503872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3696" name="Line 32"/>
          <p:cNvSpPr>
            <a:spLocks noChangeShapeType="1"/>
          </p:cNvSpPr>
          <p:nvPr/>
        </p:nvSpPr>
        <p:spPr bwMode="auto">
          <a:xfrm>
            <a:off x="228600" y="136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428625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447675" y="2181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466725" y="273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485775" y="3295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1" name="Rectangle 37"/>
          <p:cNvSpPr>
            <a:spLocks noChangeArrowheads="1"/>
          </p:cNvSpPr>
          <p:nvPr/>
        </p:nvSpPr>
        <p:spPr bwMode="auto">
          <a:xfrm>
            <a:off x="6248400" y="146685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2" name="Text Box 38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200775" y="117157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6200775" y="172402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5" name="AutoShape 41"/>
          <p:cNvSpPr>
            <a:spLocks noChangeArrowheads="1"/>
          </p:cNvSpPr>
          <p:nvPr/>
        </p:nvSpPr>
        <p:spPr bwMode="auto">
          <a:xfrm>
            <a:off x="2362200" y="27813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1 == 10 &amp;&amp; 1 == 10??</a:t>
            </a:r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>
            <a:off x="514350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7" name="Oval 43"/>
          <p:cNvSpPr>
            <a:spLocks noChangeArrowheads="1"/>
          </p:cNvSpPr>
          <p:nvPr/>
        </p:nvSpPr>
        <p:spPr bwMode="auto">
          <a:xfrm>
            <a:off x="6096000" y="1447800"/>
            <a:ext cx="18097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8" name="Line 44"/>
          <p:cNvSpPr>
            <a:spLocks noChangeShapeType="1"/>
          </p:cNvSpPr>
          <p:nvPr/>
        </p:nvSpPr>
        <p:spPr bwMode="auto">
          <a:xfrm>
            <a:off x="5238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9" name="Oval 45"/>
          <p:cNvSpPr>
            <a:spLocks noChangeArrowheads="1"/>
          </p:cNvSpPr>
          <p:nvPr/>
        </p:nvSpPr>
        <p:spPr bwMode="auto">
          <a:xfrm>
            <a:off x="6353175" y="14382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10" name="Line 46"/>
          <p:cNvSpPr>
            <a:spLocks noChangeShapeType="1"/>
          </p:cNvSpPr>
          <p:nvPr/>
        </p:nvSpPr>
        <p:spPr bwMode="auto">
          <a:xfrm>
            <a:off x="2762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1" name="Text Box 47"/>
          <p:cNvSpPr txBox="1">
            <a:spLocks noChangeArrowheads="1"/>
          </p:cNvSpPr>
          <p:nvPr/>
        </p:nvSpPr>
        <p:spPr bwMode="auto">
          <a:xfrm>
            <a:off x="733425" y="4781550"/>
            <a:ext cx="3125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// dead end! – BACKTRACK!</a:t>
            </a:r>
          </a:p>
        </p:txBody>
      </p:sp>
      <p:sp>
        <p:nvSpPr>
          <p:cNvPr id="753712" name="AutoShape 48"/>
          <p:cNvSpPr>
            <a:spLocks noChangeArrowheads="1"/>
          </p:cNvSpPr>
          <p:nvPr/>
        </p:nvSpPr>
        <p:spPr bwMode="auto">
          <a:xfrm>
            <a:off x="2514600" y="10668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== 10 &amp;&amp; </a:t>
            </a:r>
            <a:r>
              <a:rPr lang="en-US" dirty="0" smtClean="0"/>
              <a:t>1 </a:t>
            </a:r>
            <a:r>
              <a:rPr lang="en-US" dirty="0"/>
              <a:t>== 10??</a:t>
            </a:r>
          </a:p>
        </p:txBody>
      </p:sp>
      <p:sp>
        <p:nvSpPr>
          <p:cNvPr id="50" name="AutoShape 114"/>
          <p:cNvSpPr>
            <a:spLocks noChangeArrowheads="1"/>
          </p:cNvSpPr>
          <p:nvPr/>
        </p:nvSpPr>
        <p:spPr bwMode="auto">
          <a:xfrm>
            <a:off x="5029565" y="3490573"/>
            <a:ext cx="3195043" cy="2924854"/>
          </a:xfrm>
          <a:prstGeom prst="wedgeRoundRectCallout">
            <a:avLst>
              <a:gd name="adj1" fmla="val -110603"/>
              <a:gd name="adj2" fmla="val 9302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OK – so we’re about to </a:t>
            </a:r>
            <a:r>
              <a:rPr lang="en-US" sz="2000" dirty="0" err="1" smtClean="0"/>
              <a:t>recurse</a:t>
            </a:r>
            <a:r>
              <a:rPr lang="en-US" sz="2000" dirty="0" smtClean="0"/>
              <a:t>.</a:t>
            </a:r>
          </a:p>
          <a:p>
            <a:endParaRPr lang="en-US" sz="1050" dirty="0"/>
          </a:p>
          <a:p>
            <a:r>
              <a:rPr lang="en-US" sz="2000" dirty="0" smtClean="0"/>
              <a:t>But wait, have we simplified the problem for our recursive call?</a:t>
            </a:r>
          </a:p>
          <a:p>
            <a:endParaRPr lang="en-US" sz="1000" dirty="0"/>
          </a:p>
          <a:p>
            <a:r>
              <a:rPr lang="en-US" sz="2000" dirty="0" smtClean="0"/>
              <a:t>If not, won’t our function run forever?</a:t>
            </a:r>
            <a:endParaRPr lang="en-US" sz="2000" dirty="0"/>
          </a:p>
        </p:txBody>
      </p:sp>
      <p:sp>
        <p:nvSpPr>
          <p:cNvPr id="51" name="AutoShape 114"/>
          <p:cNvSpPr>
            <a:spLocks noChangeArrowheads="1"/>
          </p:cNvSpPr>
          <p:nvPr/>
        </p:nvSpPr>
        <p:spPr bwMode="auto">
          <a:xfrm>
            <a:off x="182779" y="13948"/>
            <a:ext cx="4196278" cy="3376952"/>
          </a:xfrm>
          <a:prstGeom prst="wedgeRoundRectCallout">
            <a:avLst>
              <a:gd name="adj1" fmla="val 94323"/>
              <a:gd name="adj2" fmla="val -1246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Ah! But we did </a:t>
            </a:r>
            <a:r>
              <a:rPr lang="en-US" sz="2000" dirty="0" smtClean="0">
                <a:solidFill>
                  <a:srgbClr val="FF0000"/>
                </a:solidFill>
              </a:rPr>
              <a:t>simplify</a:t>
            </a:r>
            <a:r>
              <a:rPr lang="en-US" sz="2000" dirty="0" smtClean="0"/>
              <a:t> the problem! 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We dropped a </a:t>
            </a:r>
            <a:r>
              <a:rPr lang="en-US" sz="2000" dirty="0" smtClean="0">
                <a:solidFill>
                  <a:srgbClr val="FF0000"/>
                </a:solidFill>
              </a:rPr>
              <a:t>breadcrumb</a:t>
            </a:r>
            <a:r>
              <a:rPr lang="en-US" sz="2000" dirty="0"/>
              <a:t>!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This ensures that there’s one less square for our recursive call to investigate.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46979 -0.4194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2097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8437E-6 L -0.37309 -0.4190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64162E-6 L 0.08767 -0.58797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294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6875 -0.5875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9375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7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0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0"/>
                                        <p:tgtEl>
                                          <p:spTgt spid="75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 animBg="1"/>
      <p:bldP spid="753669" grpId="0" animBg="1"/>
      <p:bldP spid="753669" grpId="1" animBg="1"/>
      <p:bldP spid="753670" grpId="0" animBg="1"/>
      <p:bldP spid="753670" grpId="1" animBg="1"/>
      <p:bldP spid="753671" grpId="0" animBg="1"/>
      <p:bldP spid="753671" grpId="1" animBg="1"/>
      <p:bldP spid="753672" grpId="0" animBg="1"/>
      <p:bldP spid="753672" grpId="1" animBg="1"/>
      <p:bldP spid="753673" grpId="0" animBg="1"/>
      <p:bldP spid="753673" grpId="1" animBg="1"/>
      <p:bldP spid="753674" grpId="0" animBg="1"/>
      <p:bldP spid="753678" grpId="0" animBg="1"/>
      <p:bldP spid="753679" grpId="0"/>
      <p:bldP spid="753683" grpId="0" animBg="1"/>
      <p:bldP spid="753683" grpId="1" animBg="1"/>
      <p:bldP spid="753684" grpId="0" animBg="1"/>
      <p:bldP spid="753684" grpId="1" animBg="1"/>
      <p:bldP spid="753685" grpId="0" animBg="1"/>
      <p:bldP spid="753685" grpId="1" animBg="1"/>
      <p:bldP spid="753686" grpId="0" animBg="1"/>
      <p:bldP spid="753686" grpId="1" animBg="1"/>
      <p:bldP spid="753687" grpId="0"/>
      <p:bldP spid="753688" grpId="0"/>
      <p:bldP spid="753689" grpId="0" animBg="1"/>
      <p:bldP spid="753689" grpId="1" animBg="1"/>
      <p:bldP spid="753690" grpId="0" animBg="1"/>
      <p:bldP spid="753691" grpId="0" animBg="1"/>
      <p:bldP spid="753691" grpId="1" animBg="1"/>
      <p:bldP spid="753692" grpId="0" animBg="1"/>
      <p:bldP spid="753692" grpId="1" animBg="1"/>
      <p:bldP spid="753693" grpId="0" animBg="1"/>
      <p:bldP spid="753693" grpId="1" animBg="1"/>
      <p:bldP spid="753694" grpId="0"/>
      <p:bldP spid="753694" grpId="1"/>
      <p:bldP spid="753694" grpId="2"/>
      <p:bldP spid="753695" grpId="0"/>
      <p:bldP spid="753695" grpId="1"/>
      <p:bldP spid="753695" grpId="2"/>
      <p:bldP spid="753696" grpId="0" animBg="1"/>
      <p:bldP spid="753696" grpId="1" animBg="1"/>
      <p:bldP spid="753697" grpId="0" animBg="1"/>
      <p:bldP spid="753697" grpId="1" animBg="1"/>
      <p:bldP spid="753698" grpId="0" animBg="1"/>
      <p:bldP spid="753698" grpId="1" animBg="1"/>
      <p:bldP spid="753699" grpId="0" animBg="1"/>
      <p:bldP spid="753699" grpId="1" animBg="1"/>
      <p:bldP spid="753700" grpId="0" animBg="1"/>
      <p:bldP spid="753700" grpId="1" animBg="1"/>
      <p:bldP spid="753701" grpId="0" animBg="1"/>
      <p:bldP spid="753702" grpId="0"/>
      <p:bldP spid="753703" grpId="0" animBg="1"/>
      <p:bldP spid="753703" grpId="1" animBg="1"/>
      <p:bldP spid="753704" grpId="0" animBg="1"/>
      <p:bldP spid="753704" grpId="1" animBg="1"/>
      <p:bldP spid="753705" grpId="0" animBg="1"/>
      <p:bldP spid="753705" grpId="1" animBg="1"/>
      <p:bldP spid="753706" grpId="0" animBg="1"/>
      <p:bldP spid="753706" grpId="1" animBg="1"/>
      <p:bldP spid="753707" grpId="0" animBg="1"/>
      <p:bldP spid="753707" grpId="1" animBg="1"/>
      <p:bldP spid="753708" grpId="0" animBg="1"/>
      <p:bldP spid="753708" grpId="1" animBg="1"/>
      <p:bldP spid="753709" grpId="0" animBg="1"/>
      <p:bldP spid="753709" grpId="1" animBg="1"/>
      <p:bldP spid="753710" grpId="0" animBg="1"/>
      <p:bldP spid="753710" grpId="1" animBg="1"/>
      <p:bldP spid="753711" grpId="0"/>
      <p:bldP spid="753711" grpId="1"/>
      <p:bldP spid="753712" grpId="0" animBg="1"/>
      <p:bldP spid="753712" grpId="1" animBg="1"/>
      <p:bldP spid="50" grpId="0" build="p" animBg="1"/>
      <p:bldP spid="50" grpId="1" build="allAtOnce" animBg="1"/>
      <p:bldP spid="51" grpId="0" build="p" animBg="1"/>
      <p:bldP spid="51" grpId="1" build="allAtOnce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53-A04B-47CA-A790-E7A814177C66}" type="slidenum">
              <a:rPr lang="en-US"/>
              <a:pPr/>
              <a:t>71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18" name="Rectangle 6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5720" name="Text Box 8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5722" name="Line 10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5725" name="Text Box 13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5727" name="Line 15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8" name="Text Box 16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29" name="Text Box 17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5730" name="Line 18"/>
          <p:cNvSpPr>
            <a:spLocks noChangeShapeType="1"/>
          </p:cNvSpPr>
          <p:nvPr/>
        </p:nvSpPr>
        <p:spPr bwMode="auto">
          <a:xfrm>
            <a:off x="228600" y="5495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1" name="Oval 19"/>
          <p:cNvSpPr>
            <a:spLocks noChangeArrowheads="1"/>
          </p:cNvSpPr>
          <p:nvPr/>
        </p:nvSpPr>
        <p:spPr bwMode="auto">
          <a:xfrm>
            <a:off x="6076950" y="1181100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2" name="Line 20"/>
          <p:cNvSpPr>
            <a:spLocks noChangeShapeType="1"/>
          </p:cNvSpPr>
          <p:nvPr/>
        </p:nvSpPr>
        <p:spPr bwMode="auto">
          <a:xfrm>
            <a:off x="228600" y="603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3" name="Oval 21"/>
          <p:cNvSpPr>
            <a:spLocks noChangeArrowheads="1"/>
          </p:cNvSpPr>
          <p:nvPr/>
        </p:nvSpPr>
        <p:spPr bwMode="auto">
          <a:xfrm>
            <a:off x="63531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4" name="Line 22"/>
          <p:cNvSpPr>
            <a:spLocks noChangeShapeType="1"/>
          </p:cNvSpPr>
          <p:nvPr/>
        </p:nvSpPr>
        <p:spPr bwMode="auto">
          <a:xfrm>
            <a:off x="504825" y="630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73075" y="2109788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36" name="Rectangle 24"/>
          <p:cNvSpPr>
            <a:spLocks noChangeArrowheads="1"/>
          </p:cNvSpPr>
          <p:nvPr/>
        </p:nvSpPr>
        <p:spPr bwMode="auto">
          <a:xfrm>
            <a:off x="1647825" y="6214053"/>
            <a:ext cx="438552" cy="26401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37" name="Rectangle 25"/>
          <p:cNvSpPr>
            <a:spLocks noChangeArrowheads="1"/>
          </p:cNvSpPr>
          <p:nvPr/>
        </p:nvSpPr>
        <p:spPr bwMode="auto">
          <a:xfrm>
            <a:off x="2201044" y="6224337"/>
            <a:ext cx="695157" cy="20854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2447985" y="614838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1735835" y="6148388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40" name="Line 28"/>
          <p:cNvSpPr>
            <a:spLocks noChangeShapeType="1"/>
          </p:cNvSpPr>
          <p:nvPr/>
        </p:nvSpPr>
        <p:spPr bwMode="auto">
          <a:xfrm>
            <a:off x="276225" y="2390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1" name="Rectangle 29"/>
          <p:cNvSpPr>
            <a:spLocks noChangeArrowheads="1"/>
          </p:cNvSpPr>
          <p:nvPr/>
        </p:nvSpPr>
        <p:spPr bwMode="auto">
          <a:xfrm>
            <a:off x="6400800" y="11811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4667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3" name="Text Box 31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44" name="Line 32"/>
          <p:cNvSpPr>
            <a:spLocks noChangeShapeType="1"/>
          </p:cNvSpPr>
          <p:nvPr/>
        </p:nvSpPr>
        <p:spPr bwMode="auto">
          <a:xfrm>
            <a:off x="457200" y="3228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5" name="AutoShape 33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== 10 &amp;&amp; </a:t>
            </a:r>
            <a:r>
              <a:rPr lang="en-US" dirty="0" smtClean="0"/>
              <a:t>2 </a:t>
            </a:r>
            <a:r>
              <a:rPr lang="en-US" dirty="0"/>
              <a:t>== 10??</a:t>
            </a:r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495300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7" name="Oval 35"/>
          <p:cNvSpPr>
            <a:spLocks noChangeArrowheads="1"/>
          </p:cNvSpPr>
          <p:nvPr/>
        </p:nvSpPr>
        <p:spPr bwMode="auto">
          <a:xfrm>
            <a:off x="6353175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504825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9" name="Oval 37"/>
          <p:cNvSpPr>
            <a:spLocks noChangeArrowheads="1"/>
          </p:cNvSpPr>
          <p:nvPr/>
        </p:nvSpPr>
        <p:spPr bwMode="auto">
          <a:xfrm>
            <a:off x="6362700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85775" y="4886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1" name="Oval 39"/>
          <p:cNvSpPr>
            <a:spLocks noChangeArrowheads="1"/>
          </p:cNvSpPr>
          <p:nvPr/>
        </p:nvSpPr>
        <p:spPr bwMode="auto">
          <a:xfrm>
            <a:off x="6200775" y="11906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04825" y="541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3" name="Oval 41"/>
          <p:cNvSpPr>
            <a:spLocks noChangeArrowheads="1"/>
          </p:cNvSpPr>
          <p:nvPr/>
        </p:nvSpPr>
        <p:spPr bwMode="auto">
          <a:xfrm>
            <a:off x="65055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>
            <a:off x="800100" y="570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1924051" y="5598690"/>
            <a:ext cx="450182" cy="2688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2474495" y="5600700"/>
            <a:ext cx="694275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55757" name="Text Box 45"/>
          <p:cNvSpPr txBox="1">
            <a:spLocks noChangeArrowheads="1"/>
          </p:cNvSpPr>
          <p:nvPr/>
        </p:nvSpPr>
        <p:spPr bwMode="auto">
          <a:xfrm>
            <a:off x="781050" y="1524000"/>
            <a:ext cx="4871847" cy="4093428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58" name="Line 46"/>
          <p:cNvSpPr>
            <a:spLocks noChangeShapeType="1"/>
          </p:cNvSpPr>
          <p:nvPr/>
        </p:nvSpPr>
        <p:spPr bwMode="auto">
          <a:xfrm>
            <a:off x="590550" y="182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9" name="Text Box 47"/>
          <p:cNvSpPr txBox="1">
            <a:spLocks noChangeArrowheads="1"/>
          </p:cNvSpPr>
          <p:nvPr/>
        </p:nvSpPr>
        <p:spPr bwMode="auto">
          <a:xfrm>
            <a:off x="2712051" y="55149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60" name="Text Box 48"/>
          <p:cNvSpPr txBox="1">
            <a:spLocks noChangeArrowheads="1"/>
          </p:cNvSpPr>
          <p:nvPr/>
        </p:nvSpPr>
        <p:spPr bwMode="auto">
          <a:xfrm>
            <a:off x="1971168" y="5514461"/>
            <a:ext cx="262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61" name="Rectangle 49"/>
          <p:cNvSpPr>
            <a:spLocks noChangeArrowheads="1"/>
          </p:cNvSpPr>
          <p:nvPr/>
        </p:nvSpPr>
        <p:spPr bwMode="auto">
          <a:xfrm>
            <a:off x="6524625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>
            <a:off x="781050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3" name="Text Box 51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>
            <a:off x="78105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5" name="AutoShape 53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== 10 &amp;&amp; </a:t>
            </a:r>
            <a:r>
              <a:rPr lang="en-US" dirty="0" smtClean="0"/>
              <a:t>3 </a:t>
            </a:r>
            <a:r>
              <a:rPr lang="en-US" dirty="0"/>
              <a:t>== 10??</a:t>
            </a:r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>
            <a:off x="809625" y="3190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7" name="Oval 55"/>
          <p:cNvSpPr>
            <a:spLocks noChangeArrowheads="1"/>
          </p:cNvSpPr>
          <p:nvPr/>
        </p:nvSpPr>
        <p:spPr bwMode="auto">
          <a:xfrm>
            <a:off x="6515100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>
            <a:off x="809625" y="3752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9" name="Oval 57"/>
          <p:cNvSpPr>
            <a:spLocks noChangeArrowheads="1"/>
          </p:cNvSpPr>
          <p:nvPr/>
        </p:nvSpPr>
        <p:spPr bwMode="auto">
          <a:xfrm>
            <a:off x="6505575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>
            <a:off x="1085850" y="402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1" name="Rectangle 59"/>
          <p:cNvSpPr>
            <a:spLocks noChangeArrowheads="1"/>
          </p:cNvSpPr>
          <p:nvPr/>
        </p:nvSpPr>
        <p:spPr bwMode="auto">
          <a:xfrm>
            <a:off x="2238374" y="3884908"/>
            <a:ext cx="690806" cy="248942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55772" name="Rectangle 60"/>
          <p:cNvSpPr>
            <a:spLocks noChangeArrowheads="1"/>
          </p:cNvSpPr>
          <p:nvPr/>
        </p:nvSpPr>
        <p:spPr bwMode="auto">
          <a:xfrm>
            <a:off x="3032502" y="3924300"/>
            <a:ext cx="436530" cy="228600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933450" y="-152400"/>
            <a:ext cx="4871847" cy="4093428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083349" y="38385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2461320" y="38385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5776" name="Line 64"/>
          <p:cNvSpPr>
            <a:spLocks noChangeShapeType="1"/>
          </p:cNvSpPr>
          <p:nvPr/>
        </p:nvSpPr>
        <p:spPr bwMode="auto">
          <a:xfrm>
            <a:off x="733425" y="152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7" name="Rectangle 65"/>
          <p:cNvSpPr>
            <a:spLocks noChangeArrowheads="1"/>
          </p:cNvSpPr>
          <p:nvPr/>
        </p:nvSpPr>
        <p:spPr bwMode="auto">
          <a:xfrm>
            <a:off x="6534150" y="14573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8" name="Line 66"/>
          <p:cNvSpPr>
            <a:spLocks noChangeShapeType="1"/>
          </p:cNvSpPr>
          <p:nvPr/>
        </p:nvSpPr>
        <p:spPr bwMode="auto">
          <a:xfrm>
            <a:off x="923925" y="71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 dirty="0"/>
              <a:t>And on it goes…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5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5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271 -0.59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29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15313 -0.5972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986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5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7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7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19653E-6 L 0.11493 -0.59029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29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19653E-6 L 0.16059 -0.59376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-297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5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75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75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6961 -0.53796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69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3698 -0.53634 " pathEditMode="relative" rAng="0" ptsTypes="AA">
                                      <p:cBhvr>
                                        <p:cTn id="341" dur="20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268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0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nimBg="1"/>
      <p:bldP spid="755727" grpId="0" animBg="1"/>
      <p:bldP spid="755730" grpId="0" animBg="1"/>
      <p:bldP spid="755730" grpId="1" animBg="1"/>
      <p:bldP spid="755731" grpId="0" animBg="1"/>
      <p:bldP spid="755731" grpId="1" animBg="1"/>
      <p:bldP spid="755732" grpId="0" animBg="1"/>
      <p:bldP spid="755732" grpId="1" animBg="1"/>
      <p:bldP spid="755733" grpId="0" animBg="1"/>
      <p:bldP spid="755733" grpId="1" animBg="1"/>
      <p:bldP spid="755734" grpId="0" animBg="1"/>
      <p:bldP spid="755735" grpId="0" animBg="1"/>
      <p:bldP spid="755736" grpId="0" animBg="1"/>
      <p:bldP spid="755736" grpId="1" animBg="1"/>
      <p:bldP spid="755737" grpId="0" animBg="1"/>
      <p:bldP spid="755737" grpId="1" animBg="1"/>
      <p:bldP spid="755738" grpId="0"/>
      <p:bldP spid="755738" grpId="1"/>
      <p:bldP spid="755739" grpId="0"/>
      <p:bldP spid="755739" grpId="1"/>
      <p:bldP spid="755740" grpId="0" animBg="1"/>
      <p:bldP spid="755740" grpId="1" animBg="1"/>
      <p:bldP spid="755741" grpId="0" animBg="1"/>
      <p:bldP spid="755741" grpId="1" animBg="1"/>
      <p:bldP spid="755742" grpId="0" animBg="1"/>
      <p:bldP spid="755742" grpId="1" animBg="1"/>
      <p:bldP spid="755743" grpId="0"/>
      <p:bldP spid="755744" grpId="0" animBg="1"/>
      <p:bldP spid="755744" grpId="1" animBg="1"/>
      <p:bldP spid="755745" grpId="0" animBg="1"/>
      <p:bldP spid="755745" grpId="1" animBg="1"/>
      <p:bldP spid="755746" grpId="0" animBg="1"/>
      <p:bldP spid="755746" grpId="1" animBg="1"/>
      <p:bldP spid="755747" grpId="0" animBg="1"/>
      <p:bldP spid="755747" grpId="1" animBg="1"/>
      <p:bldP spid="755748" grpId="0" animBg="1"/>
      <p:bldP spid="755748" grpId="1" animBg="1"/>
      <p:bldP spid="755749" grpId="0" animBg="1"/>
      <p:bldP spid="755749" grpId="1" animBg="1"/>
      <p:bldP spid="755750" grpId="0" animBg="1"/>
      <p:bldP spid="755750" grpId="1" animBg="1"/>
      <p:bldP spid="755751" grpId="0" animBg="1"/>
      <p:bldP spid="755751" grpId="1" animBg="1"/>
      <p:bldP spid="755752" grpId="0" animBg="1"/>
      <p:bldP spid="755752" grpId="1" animBg="1"/>
      <p:bldP spid="755753" grpId="0" animBg="1"/>
      <p:bldP spid="755753" grpId="1" animBg="1"/>
      <p:bldP spid="755754" grpId="0" animBg="1"/>
      <p:bldP spid="755755" grpId="0" animBg="1"/>
      <p:bldP spid="755755" grpId="1" animBg="1"/>
      <p:bldP spid="755756" grpId="0" animBg="1"/>
      <p:bldP spid="755756" grpId="1" animBg="1"/>
      <p:bldP spid="755757" grpId="0" animBg="1"/>
      <p:bldP spid="755758" grpId="0" animBg="1"/>
      <p:bldP spid="755758" grpId="1" animBg="1"/>
      <p:bldP spid="755759" grpId="0"/>
      <p:bldP spid="755759" grpId="1"/>
      <p:bldP spid="755760" grpId="0"/>
      <p:bldP spid="755760" grpId="1"/>
      <p:bldP spid="755761" grpId="0" animBg="1"/>
      <p:bldP spid="755761" grpId="1" animBg="1"/>
      <p:bldP spid="755762" grpId="0" animBg="1"/>
      <p:bldP spid="755762" grpId="1" animBg="1"/>
      <p:bldP spid="755763" grpId="0"/>
      <p:bldP spid="755764" grpId="0" animBg="1"/>
      <p:bldP spid="755764" grpId="1" animBg="1"/>
      <p:bldP spid="755765" grpId="0" animBg="1"/>
      <p:bldP spid="755765" grpId="1" animBg="1"/>
      <p:bldP spid="755766" grpId="0" animBg="1"/>
      <p:bldP spid="755766" grpId="1" animBg="1"/>
      <p:bldP spid="755767" grpId="0" animBg="1"/>
      <p:bldP spid="755767" grpId="1" animBg="1"/>
      <p:bldP spid="755768" grpId="0" animBg="1"/>
      <p:bldP spid="755768" grpId="1" animBg="1"/>
      <p:bldP spid="755769" grpId="0" animBg="1"/>
      <p:bldP spid="755769" grpId="1" animBg="1"/>
      <p:bldP spid="755770" grpId="0" animBg="1"/>
      <p:bldP spid="755771" grpId="0" animBg="1"/>
      <p:bldP spid="755771" grpId="1" animBg="1"/>
      <p:bldP spid="755772" grpId="0" animBg="1"/>
      <p:bldP spid="755772" grpId="1" animBg="1"/>
      <p:bldP spid="755773" grpId="0" animBg="1"/>
      <p:bldP spid="755774" grpId="0"/>
      <p:bldP spid="755774" grpId="1"/>
      <p:bldP spid="755775" grpId="0"/>
      <p:bldP spid="755775" grpId="1"/>
      <p:bldP spid="755776" grpId="0" animBg="1"/>
      <p:bldP spid="755776" grpId="1" animBg="1"/>
      <p:bldP spid="755777" grpId="0" animBg="1"/>
      <p:bldP spid="755778" grpId="0" animBg="1"/>
      <p:bldP spid="755778" grpId="1" animBg="1"/>
      <p:bldP spid="755779" grpId="0"/>
      <p:bldP spid="7557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8987-50B9-43CF-9DD8-C10A9F2CFE34}" type="slidenum">
              <a:rPr lang="en-US"/>
              <a:pPr/>
              <a:t>72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7765" name="Rectangle 5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7767" name="Text Box 7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7768" name="Line 8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7769" name="Line 9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7772" name="Text Box 12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7773" name="Line 13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7776" name="Text Box 16"/>
          <p:cNvSpPr txBox="1">
            <a:spLocks noChangeArrowheads="1"/>
          </p:cNvSpPr>
          <p:nvPr/>
        </p:nvSpPr>
        <p:spPr bwMode="auto">
          <a:xfrm>
            <a:off x="473075" y="2109788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77" name="Text Box 17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8" name="AutoShape 18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2 == 10 &amp;&amp; 1 == 10??</a:t>
            </a:r>
          </a:p>
        </p:txBody>
      </p:sp>
      <p:sp>
        <p:nvSpPr>
          <p:cNvPr id="757779" name="Text Box 19"/>
          <p:cNvSpPr txBox="1">
            <a:spLocks noChangeArrowheads="1"/>
          </p:cNvSpPr>
          <p:nvPr/>
        </p:nvSpPr>
        <p:spPr bwMode="auto">
          <a:xfrm>
            <a:off x="781050" y="1524000"/>
            <a:ext cx="4871847" cy="4093428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0" name="Text Box 20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1" name="AutoShape 21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 == 10 &amp;&amp; 1 == 10??</a:t>
            </a:r>
          </a:p>
        </p:txBody>
      </p:sp>
      <p:sp>
        <p:nvSpPr>
          <p:cNvPr id="757782" name="Text Box 22"/>
          <p:cNvSpPr txBox="1">
            <a:spLocks noChangeArrowheads="1"/>
          </p:cNvSpPr>
          <p:nvPr/>
        </p:nvSpPr>
        <p:spPr bwMode="auto">
          <a:xfrm>
            <a:off x="933450" y="-152400"/>
            <a:ext cx="4871847" cy="4093428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3" name="Text Box 23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4" name="Text Box 24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/>
              <a:t>And on it goes…</a:t>
            </a:r>
          </a:p>
        </p:txBody>
      </p:sp>
      <p:sp>
        <p:nvSpPr>
          <p:cNvPr id="757785" name="Text Box 25"/>
          <p:cNvSpPr txBox="1">
            <a:spLocks noChangeArrowheads="1"/>
          </p:cNvSpPr>
          <p:nvPr/>
        </p:nvSpPr>
        <p:spPr bwMode="auto">
          <a:xfrm>
            <a:off x="2041525" y="6915150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  <a:latin typeface="Courier New" pitchFamily="49" charset="0"/>
              </a:rPr>
              <a:t>3         2</a:t>
            </a:r>
          </a:p>
        </p:txBody>
      </p:sp>
      <p:sp>
        <p:nvSpPr>
          <p:cNvPr id="757786" name="Text Box 26"/>
          <p:cNvSpPr txBox="1">
            <a:spLocks noChangeArrowheads="1"/>
          </p:cNvSpPr>
          <p:nvPr/>
        </p:nvSpPr>
        <p:spPr bwMode="auto">
          <a:xfrm>
            <a:off x="3054350" y="1619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2      </a:t>
            </a:r>
            <a:r>
              <a:rPr lang="en-US" sz="12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757787" name="Text Box 27"/>
          <p:cNvSpPr txBox="1">
            <a:spLocks noChangeArrowheads="1"/>
          </p:cNvSpPr>
          <p:nvPr/>
        </p:nvSpPr>
        <p:spPr bwMode="auto">
          <a:xfrm>
            <a:off x="6419850" y="17145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6419850" y="20002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4198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62674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1" name="Text Box 31"/>
          <p:cNvSpPr txBox="1">
            <a:spLocks noChangeArrowheads="1"/>
          </p:cNvSpPr>
          <p:nvPr/>
        </p:nvSpPr>
        <p:spPr bwMode="auto">
          <a:xfrm>
            <a:off x="625792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626745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3" name="Text Box 33"/>
          <p:cNvSpPr txBox="1">
            <a:spLocks noChangeArrowheads="1"/>
          </p:cNvSpPr>
          <p:nvPr/>
        </p:nvSpPr>
        <p:spPr bwMode="auto">
          <a:xfrm>
            <a:off x="625792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4" name="Text Box 34"/>
          <p:cNvSpPr txBox="1">
            <a:spLocks noChangeArrowheads="1"/>
          </p:cNvSpPr>
          <p:nvPr/>
        </p:nvSpPr>
        <p:spPr bwMode="auto">
          <a:xfrm>
            <a:off x="61341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5" name="Text Box 35"/>
          <p:cNvSpPr txBox="1">
            <a:spLocks noChangeArrowheads="1"/>
          </p:cNvSpPr>
          <p:nvPr/>
        </p:nvSpPr>
        <p:spPr bwMode="auto">
          <a:xfrm>
            <a:off x="613410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6" name="Text Box 36"/>
          <p:cNvSpPr txBox="1">
            <a:spLocks noChangeArrowheads="1"/>
          </p:cNvSpPr>
          <p:nvPr/>
        </p:nvSpPr>
        <p:spPr bwMode="auto">
          <a:xfrm>
            <a:off x="612457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7" name="Text Box 37"/>
          <p:cNvSpPr txBox="1">
            <a:spLocks noChangeArrowheads="1"/>
          </p:cNvSpPr>
          <p:nvPr/>
        </p:nvSpPr>
        <p:spPr bwMode="auto">
          <a:xfrm>
            <a:off x="61341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8" name="Text Box 38"/>
          <p:cNvSpPr txBox="1">
            <a:spLocks noChangeArrowheads="1"/>
          </p:cNvSpPr>
          <p:nvPr/>
        </p:nvSpPr>
        <p:spPr bwMode="auto">
          <a:xfrm>
            <a:off x="6143625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9" name="Text Box 39"/>
          <p:cNvSpPr txBox="1">
            <a:spLocks noChangeArrowheads="1"/>
          </p:cNvSpPr>
          <p:nvPr/>
        </p:nvSpPr>
        <p:spPr bwMode="auto">
          <a:xfrm>
            <a:off x="64008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0" name="Text Box 40"/>
          <p:cNvSpPr txBox="1">
            <a:spLocks noChangeArrowheads="1"/>
          </p:cNvSpPr>
          <p:nvPr/>
        </p:nvSpPr>
        <p:spPr bwMode="auto">
          <a:xfrm>
            <a:off x="654367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1" name="Text Box 41"/>
          <p:cNvSpPr txBox="1">
            <a:spLocks noChangeArrowheads="1"/>
          </p:cNvSpPr>
          <p:nvPr/>
        </p:nvSpPr>
        <p:spPr bwMode="auto">
          <a:xfrm>
            <a:off x="668655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2" name="Text Box 42"/>
          <p:cNvSpPr txBox="1">
            <a:spLocks noChangeArrowheads="1"/>
          </p:cNvSpPr>
          <p:nvPr/>
        </p:nvSpPr>
        <p:spPr bwMode="auto">
          <a:xfrm>
            <a:off x="65532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3" name="Text Box 43"/>
          <p:cNvSpPr txBox="1">
            <a:spLocks noChangeArrowheads="1"/>
          </p:cNvSpPr>
          <p:nvPr/>
        </p:nvSpPr>
        <p:spPr bwMode="auto">
          <a:xfrm>
            <a:off x="6553200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4" name="Text Box 44"/>
          <p:cNvSpPr txBox="1">
            <a:spLocks noChangeArrowheads="1"/>
          </p:cNvSpPr>
          <p:nvPr/>
        </p:nvSpPr>
        <p:spPr bwMode="auto">
          <a:xfrm>
            <a:off x="669607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5" name="Text Box 45"/>
          <p:cNvSpPr txBox="1">
            <a:spLocks noChangeArrowheads="1"/>
          </p:cNvSpPr>
          <p:nvPr/>
        </p:nvSpPr>
        <p:spPr bwMode="auto">
          <a:xfrm>
            <a:off x="682942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6" name="Text Box 46"/>
          <p:cNvSpPr txBox="1">
            <a:spLocks noChangeArrowheads="1"/>
          </p:cNvSpPr>
          <p:nvPr/>
        </p:nvSpPr>
        <p:spPr bwMode="auto">
          <a:xfrm>
            <a:off x="65532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7" name="Text Box 47"/>
          <p:cNvSpPr txBox="1">
            <a:spLocks noChangeArrowheads="1"/>
          </p:cNvSpPr>
          <p:nvPr/>
        </p:nvSpPr>
        <p:spPr bwMode="auto">
          <a:xfrm>
            <a:off x="669607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8" name="Text Box 48"/>
          <p:cNvSpPr txBox="1">
            <a:spLocks noChangeArrowheads="1"/>
          </p:cNvSpPr>
          <p:nvPr/>
        </p:nvSpPr>
        <p:spPr bwMode="auto">
          <a:xfrm>
            <a:off x="669607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9" name="Text Box 49"/>
          <p:cNvSpPr txBox="1">
            <a:spLocks noChangeArrowheads="1"/>
          </p:cNvSpPr>
          <p:nvPr/>
        </p:nvSpPr>
        <p:spPr bwMode="auto">
          <a:xfrm>
            <a:off x="670560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683895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1" name="Text Box 51"/>
          <p:cNvSpPr txBox="1">
            <a:spLocks noChangeArrowheads="1"/>
          </p:cNvSpPr>
          <p:nvPr/>
        </p:nvSpPr>
        <p:spPr bwMode="auto">
          <a:xfrm>
            <a:off x="6838950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68389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3" name="Text Box 53"/>
          <p:cNvSpPr txBox="1">
            <a:spLocks noChangeArrowheads="1"/>
          </p:cNvSpPr>
          <p:nvPr/>
        </p:nvSpPr>
        <p:spPr bwMode="auto">
          <a:xfrm>
            <a:off x="69723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4" name="Text Box 54"/>
          <p:cNvSpPr txBox="1">
            <a:spLocks noChangeArrowheads="1"/>
          </p:cNvSpPr>
          <p:nvPr/>
        </p:nvSpPr>
        <p:spPr bwMode="auto">
          <a:xfrm>
            <a:off x="71056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5" name="Text Box 55"/>
          <p:cNvSpPr txBox="1">
            <a:spLocks noChangeArrowheads="1"/>
          </p:cNvSpPr>
          <p:nvPr/>
        </p:nvSpPr>
        <p:spPr bwMode="auto">
          <a:xfrm>
            <a:off x="7105650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6" name="Text Box 56"/>
          <p:cNvSpPr txBox="1">
            <a:spLocks noChangeArrowheads="1"/>
          </p:cNvSpPr>
          <p:nvPr/>
        </p:nvSpPr>
        <p:spPr bwMode="auto">
          <a:xfrm>
            <a:off x="7105650" y="17240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7" name="Text Box 57"/>
          <p:cNvSpPr txBox="1">
            <a:spLocks noChangeArrowheads="1"/>
          </p:cNvSpPr>
          <p:nvPr/>
        </p:nvSpPr>
        <p:spPr bwMode="auto">
          <a:xfrm>
            <a:off x="7115175" y="20097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8" name="Text Box 58"/>
          <p:cNvSpPr txBox="1">
            <a:spLocks noChangeArrowheads="1"/>
          </p:cNvSpPr>
          <p:nvPr/>
        </p:nvSpPr>
        <p:spPr bwMode="auto">
          <a:xfrm>
            <a:off x="7105650" y="22764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9" name="Text Box 59"/>
          <p:cNvSpPr txBox="1">
            <a:spLocks noChangeArrowheads="1"/>
          </p:cNvSpPr>
          <p:nvPr/>
        </p:nvSpPr>
        <p:spPr bwMode="auto">
          <a:xfrm>
            <a:off x="7096125" y="25527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0" name="Text Box 60"/>
          <p:cNvSpPr txBox="1">
            <a:spLocks noChangeArrowheads="1"/>
          </p:cNvSpPr>
          <p:nvPr/>
        </p:nvSpPr>
        <p:spPr bwMode="auto">
          <a:xfrm>
            <a:off x="7115175" y="28289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1" name="Text Box 61"/>
          <p:cNvSpPr txBox="1">
            <a:spLocks noChangeArrowheads="1"/>
          </p:cNvSpPr>
          <p:nvPr/>
        </p:nvSpPr>
        <p:spPr bwMode="auto">
          <a:xfrm>
            <a:off x="7124700" y="31242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7" grpId="0"/>
      <p:bldP spid="757788" grpId="0"/>
      <p:bldP spid="757789" grpId="0"/>
      <p:bldP spid="757790" grpId="0"/>
      <p:bldP spid="757791" grpId="0"/>
      <p:bldP spid="757792" grpId="0"/>
      <p:bldP spid="757793" grpId="0"/>
      <p:bldP spid="757794" grpId="0"/>
      <p:bldP spid="757795" grpId="0"/>
      <p:bldP spid="757796" grpId="0"/>
      <p:bldP spid="757797" grpId="0"/>
      <p:bldP spid="757798" grpId="0"/>
      <p:bldP spid="757799" grpId="0"/>
      <p:bldP spid="757800" grpId="0"/>
      <p:bldP spid="757801" grpId="0"/>
      <p:bldP spid="757802" grpId="0"/>
      <p:bldP spid="757803" grpId="0"/>
      <p:bldP spid="757804" grpId="0"/>
      <p:bldP spid="757805" grpId="0"/>
      <p:bldP spid="757806" grpId="0"/>
      <p:bldP spid="757807" grpId="0"/>
      <p:bldP spid="757808" grpId="0"/>
      <p:bldP spid="757809" grpId="0"/>
      <p:bldP spid="757810" grpId="0"/>
      <p:bldP spid="757811" grpId="0"/>
      <p:bldP spid="757812" grpId="0"/>
      <p:bldP spid="757813" grpId="0"/>
      <p:bldP spid="757814" grpId="0"/>
      <p:bldP spid="757815" grpId="0"/>
      <p:bldP spid="757816" grpId="0"/>
      <p:bldP spid="757817" grpId="0"/>
      <p:bldP spid="757818" grpId="0"/>
      <p:bldP spid="757819" grpId="0"/>
      <p:bldP spid="757820" grpId="0"/>
      <p:bldP spid="7578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73</a:t>
            </a:fld>
            <a:endParaRPr 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-7241628" y="50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>
                <a:solidFill>
                  <a:schemeClr val="accent2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temporarily make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score[</a:t>
            </a:r>
            <a:r>
              <a:rPr lang="en-US" sz="1600" dirty="0" err="1" smtClean="0"/>
              <a:t>i</a:t>
            </a:r>
            <a:r>
              <a:rPr lang="en-US" sz="1600" dirty="0"/>
              <a:t>] 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2"/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undo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lowest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707103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-6458608" y="431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 smtClean="0">
                <a:solidFill>
                  <a:schemeClr val="accent2"/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temporarily make move[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algn="l"/>
            <a:r>
              <a:rPr lang="en-US" sz="1600" dirty="0"/>
              <a:t>       score[</a:t>
            </a:r>
            <a:r>
              <a:rPr lang="en-US" sz="1600" dirty="0" err="1"/>
              <a:t>i</a:t>
            </a:r>
            <a:r>
              <a:rPr lang="en-US" sz="1600" dirty="0"/>
              <a:t>] 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undo move[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highest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90164" y="702387"/>
            <a:ext cx="5386553" cy="3023905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someoneWonOrItWasATieGame</a:t>
            </a:r>
            <a:r>
              <a:rPr lang="en-US" dirty="0" smtClean="0"/>
              <a:t>(board)</a:t>
            </a:r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(X has three in a row)   // X wins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(O has three in a row)  // O wins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(all squares are filled)  // tie game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  <a:br>
              <a:rPr lang="en-US" dirty="0" smtClean="0"/>
            </a:br>
            <a:endParaRPr lang="en-US" sz="1050" dirty="0" smtClean="0"/>
          </a:p>
          <a:p>
            <a:pPr algn="l"/>
            <a:r>
              <a:rPr lang="en-US" dirty="0"/>
              <a:t>  </a:t>
            </a:r>
            <a:r>
              <a:rPr lang="en-US" dirty="0" smtClean="0"/>
              <a:t>return false;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816009" y="1169581"/>
            <a:ext cx="299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ever wondered how to build an intelligent </a:t>
            </a:r>
            <a:r>
              <a:rPr lang="en-US" dirty="0" smtClean="0">
                <a:solidFill>
                  <a:srgbClr val="CC00FF"/>
                </a:solidFill>
              </a:rPr>
              <a:t>chess player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7775" y="2438400"/>
            <a:ext cx="299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learn how – but for simplicity, we’ll look at </a:t>
            </a:r>
            <a:r>
              <a:rPr lang="en-US" dirty="0" err="1" smtClean="0">
                <a:solidFill>
                  <a:srgbClr val="CC00FF"/>
                </a:solidFill>
              </a:rPr>
              <a:t>TicTacToe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8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5" grpId="0" uiExpand="1" build="p" animBg="1"/>
      <p:bldP spid="60" grpId="0" uiExpand="1" build="p" animBg="1"/>
      <p:bldP spid="60" grpId="1" build="allAtOnce" animBg="1"/>
      <p:bldP spid="2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74</a:t>
            </a:fld>
            <a:endParaRPr 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-7241628" y="50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>
                <a:solidFill>
                  <a:schemeClr val="accent2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temporarily make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score[</a:t>
            </a:r>
            <a:r>
              <a:rPr lang="en-US" sz="1600" dirty="0" err="1" smtClean="0"/>
              <a:t>i</a:t>
            </a:r>
            <a:r>
              <a:rPr lang="en-US" sz="1600" dirty="0"/>
              <a:t>] 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2"/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undo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lowest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707103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83891" y="224812"/>
            <a:ext cx="949548" cy="899627"/>
            <a:chOff x="3026979" y="1045769"/>
            <a:chExt cx="1140671" cy="1132797"/>
          </a:xfrm>
        </p:grpSpPr>
        <p:sp>
          <p:nvSpPr>
            <p:cNvPr id="2" name="Rectangle 1"/>
            <p:cNvSpPr/>
            <p:nvPr/>
          </p:nvSpPr>
          <p:spPr bwMode="auto">
            <a:xfrm>
              <a:off x="3026979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405514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788993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027263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408387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789277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3030352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03476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786955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6" name="Line 34"/>
          <p:cNvSpPr>
            <a:spLocks noChangeShapeType="1"/>
          </p:cNvSpPr>
          <p:nvPr/>
        </p:nvSpPr>
        <p:spPr bwMode="auto">
          <a:xfrm>
            <a:off x="1423123" y="41774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1396674" y="459570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1533703" y="513087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10932" y="2341381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upper-left corner.”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1537241" y="540023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9344" y="154847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1540779" y="598858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6173971" y="3562687"/>
            <a:ext cx="2339163" cy="1229599"/>
          </a:xfrm>
          <a:prstGeom prst="wedgeRoundRectCallout">
            <a:avLst>
              <a:gd name="adj1" fmla="val -120508"/>
              <a:gd name="adj2" fmla="val 135337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Computer: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O into the 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1544317" y="621542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982538" y="455195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1400212" y="458860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1537241" y="512377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6014470" y="2334286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upper-middle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1540779" y="539314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995455" y="161521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1" name="Line 34"/>
          <p:cNvSpPr>
            <a:spLocks noChangeShapeType="1"/>
          </p:cNvSpPr>
          <p:nvPr/>
        </p:nvSpPr>
        <p:spPr bwMode="auto">
          <a:xfrm>
            <a:off x="1544317" y="598149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ounded Rectangular Callout 91"/>
          <p:cNvSpPr/>
          <p:nvPr/>
        </p:nvSpPr>
        <p:spPr bwMode="auto">
          <a:xfrm>
            <a:off x="6177509" y="3555592"/>
            <a:ext cx="2339163" cy="1229599"/>
          </a:xfrm>
          <a:prstGeom prst="wedgeRoundRectCallout">
            <a:avLst>
              <a:gd name="adj1" fmla="val -120508"/>
              <a:gd name="adj2" fmla="val 135337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Computer: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O into the upper-right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1547855" y="62083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97784" y="155921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88" y="1037728"/>
            <a:ext cx="270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First, let’s see what our game looks like at a high level.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450" y="2295913"/>
            <a:ext cx="312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OK, now let’s see how the </a:t>
            </a:r>
            <a:r>
              <a:rPr lang="en-US" sz="2000" dirty="0" err="1" smtClean="0">
                <a:solidFill>
                  <a:srgbClr val="6600CC"/>
                </a:solidFill>
              </a:rPr>
              <a:t>FindBestCompMove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function works!</a:t>
            </a:r>
            <a:endParaRPr lang="en-US" sz="2000" dirty="0"/>
          </a:p>
        </p:txBody>
      </p:sp>
      <p:sp>
        <p:nvSpPr>
          <p:cNvPr id="99" name="Line 34"/>
          <p:cNvSpPr>
            <a:spLocks noChangeShapeType="1"/>
          </p:cNvSpPr>
          <p:nvPr/>
        </p:nvSpPr>
        <p:spPr bwMode="auto">
          <a:xfrm>
            <a:off x="1382484" y="459214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34"/>
          <p:cNvSpPr>
            <a:spLocks noChangeShapeType="1"/>
          </p:cNvSpPr>
          <p:nvPr/>
        </p:nvSpPr>
        <p:spPr bwMode="auto">
          <a:xfrm>
            <a:off x="1519513" y="512731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5996742" y="2337824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left-middle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>
            <a:off x="1523051" y="53966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72235" y="465041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4" name="Line 34"/>
          <p:cNvSpPr>
            <a:spLocks noChangeShapeType="1"/>
          </p:cNvSpPr>
          <p:nvPr/>
        </p:nvSpPr>
        <p:spPr bwMode="auto">
          <a:xfrm>
            <a:off x="1547855" y="598503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163 0.00023 " pathEditMode="relative" ptsTypes="AA">
                                      <p:cBhvr>
                                        <p:cTn id="20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163 0.00023 " pathEditMode="relative" ptsTypes="AA">
                                      <p:cBhvr>
                                        <p:cTn id="203" dur="2000" fill="hold"/>
                                        <p:tgtEl>
                                          <p:spTgt spid="768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6" grpId="0" animBg="1"/>
      <p:bldP spid="6" grpId="1" animBg="1"/>
      <p:bldP spid="80" grpId="0" animBg="1"/>
      <p:bldP spid="80" grpId="1" animBg="1"/>
      <p:bldP spid="7" grpId="0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/>
      <p:bldP spid="9" grpId="0"/>
      <p:bldP spid="9" grpId="1"/>
      <p:bldP spid="97" grpId="0"/>
      <p:bldP spid="97" grpId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/>
      <p:bldP spid="104" grpId="0" animBg="1"/>
      <p:bldP spid="104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75</a:t>
            </a:fld>
            <a:endParaRPr 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29931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5312584" y="595962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69344" y="154847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7694470" y="228917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>
            <a:off x="-260407" y="389875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-101714" y="4383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130984" y="462958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7697888" y="106609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Up Arrow 130"/>
          <p:cNvSpPr/>
          <p:nvPr/>
        </p:nvSpPr>
        <p:spPr bwMode="auto">
          <a:xfrm>
            <a:off x="8000064" y="106609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Up Arrow 131"/>
          <p:cNvSpPr/>
          <p:nvPr/>
        </p:nvSpPr>
        <p:spPr bwMode="auto">
          <a:xfrm>
            <a:off x="8291981" y="1057906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Up Arrow 132"/>
          <p:cNvSpPr/>
          <p:nvPr/>
        </p:nvSpPr>
        <p:spPr bwMode="auto">
          <a:xfrm rot="16200000">
            <a:off x="8571079" y="54888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1456659" y="823949"/>
            <a:ext cx="5199322" cy="2684795"/>
          </a:xfrm>
          <a:prstGeom prst="wedgeRoundRectCallout">
            <a:avLst>
              <a:gd name="adj1" fmla="val -57519"/>
              <a:gd name="adj2" fmla="val 6146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big picture: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tries each possible move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CC00FF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, and for each, </a:t>
            </a:r>
            <a:r>
              <a:rPr lang="en-US" dirty="0" smtClean="0">
                <a:solidFill>
                  <a:srgbClr val="FF0000"/>
                </a:solidFill>
              </a:rPr>
              <a:t>plays out the entire game</a:t>
            </a:r>
            <a:r>
              <a:rPr lang="en-US" dirty="0" smtClean="0">
                <a:solidFill>
                  <a:schemeClr val="tx1"/>
                </a:solidFill>
              </a:rPr>
              <a:t> to see what would happen.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move that results in the best possible outcome for </a:t>
            </a:r>
            <a:r>
              <a:rPr lang="en-US" dirty="0" smtClean="0">
                <a:solidFill>
                  <a:srgbClr val="CC00FF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9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2639 0.1780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nimBg="1"/>
      <p:bldP spid="45" grpId="0" animBg="1"/>
      <p:bldP spid="119" grpId="0"/>
      <p:bldP spid="122" grpId="0" animBg="1"/>
      <p:bldP spid="127" grpId="0" animBg="1"/>
      <p:bldP spid="127" grpId="1" animBg="1"/>
      <p:bldP spid="129" grpId="0" animBg="1"/>
      <p:bldP spid="129" grpId="1" animBg="1"/>
      <p:bldP spid="130" grpId="0" animBg="1"/>
      <p:bldP spid="13" grpId="0" animBg="1"/>
      <p:bldP spid="13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265309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>
            <a:off x="130984" y="486857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34"/>
          <p:cNvSpPr>
            <a:spLocks noChangeShapeType="1"/>
          </p:cNvSpPr>
          <p:nvPr/>
        </p:nvSpPr>
        <p:spPr bwMode="auto">
          <a:xfrm>
            <a:off x="130984" y="537490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127519" y="587021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34"/>
          <p:cNvSpPr>
            <a:spLocks noChangeShapeType="1"/>
          </p:cNvSpPr>
          <p:nvPr/>
        </p:nvSpPr>
        <p:spPr bwMode="auto">
          <a:xfrm>
            <a:off x="137277" y="46321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72153" y="2908275"/>
            <a:ext cx="5287553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+1;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76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7671870" y="232828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ounded Rectangular Callout 153"/>
          <p:cNvSpPr/>
          <p:nvPr/>
        </p:nvSpPr>
        <p:spPr bwMode="auto">
          <a:xfrm>
            <a:off x="6691413" y="3154082"/>
            <a:ext cx="2389205" cy="1116830"/>
          </a:xfrm>
          <a:prstGeom prst="wedgeRoundRectCallout">
            <a:avLst>
              <a:gd name="adj1" fmla="val -23324"/>
              <a:gd name="adj2" fmla="val -15052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has not won by making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ounded Rectangular Callout 154"/>
          <p:cNvSpPr/>
          <p:nvPr/>
        </p:nvSpPr>
        <p:spPr bwMode="auto">
          <a:xfrm>
            <a:off x="6691413" y="3182808"/>
            <a:ext cx="2152164" cy="1116830"/>
          </a:xfrm>
          <a:prstGeom prst="wedgeRoundRectCallout">
            <a:avLst>
              <a:gd name="adj1" fmla="val -20580"/>
              <a:gd name="adj2" fmla="val -152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This move didn’t result in a tie-game either…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ounded Rectangular Callout 155"/>
          <p:cNvSpPr/>
          <p:nvPr/>
        </p:nvSpPr>
        <p:spPr bwMode="auto">
          <a:xfrm>
            <a:off x="4595735" y="5671381"/>
            <a:ext cx="3876978" cy="1116830"/>
          </a:xfrm>
          <a:prstGeom prst="wedgeRoundRectCallout">
            <a:avLst>
              <a:gd name="adj1" fmla="val -69958"/>
              <a:gd name="adj2" fmla="val -128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OK, so let’s see what’s the worst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simulated human </a:t>
            </a:r>
            <a:r>
              <a:rPr lang="en-US" dirty="0" smtClean="0">
                <a:solidFill>
                  <a:srgbClr val="0070C0"/>
                </a:solidFill>
              </a:rPr>
              <a:t>could do to us if the computer made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Line 34"/>
          <p:cNvSpPr>
            <a:spLocks noChangeShapeType="1"/>
          </p:cNvSpPr>
          <p:nvPr/>
        </p:nvSpPr>
        <p:spPr bwMode="auto">
          <a:xfrm>
            <a:off x="-190500" y="308044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34"/>
          <p:cNvSpPr>
            <a:spLocks noChangeShapeType="1"/>
          </p:cNvSpPr>
          <p:nvPr/>
        </p:nvSpPr>
        <p:spPr bwMode="auto">
          <a:xfrm>
            <a:off x="-38100" y="35442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4"/>
          <p:cNvSpPr>
            <a:spLocks noChangeShapeType="1"/>
          </p:cNvSpPr>
          <p:nvPr/>
        </p:nvSpPr>
        <p:spPr bwMode="auto">
          <a:xfrm>
            <a:off x="207185" y="38005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4"/>
          <p:cNvSpPr>
            <a:spLocks noChangeShapeType="1"/>
          </p:cNvSpPr>
          <p:nvPr/>
        </p:nvSpPr>
        <p:spPr bwMode="auto">
          <a:xfrm>
            <a:off x="207185" y="404591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ounded Rectangular Callout 160"/>
          <p:cNvSpPr/>
          <p:nvPr/>
        </p:nvSpPr>
        <p:spPr bwMode="auto">
          <a:xfrm>
            <a:off x="1654113" y="1357317"/>
            <a:ext cx="2585377" cy="1116830"/>
          </a:xfrm>
          <a:prstGeom prst="wedgeRoundRectCallout">
            <a:avLst>
              <a:gd name="adj1" fmla="val 99259"/>
              <a:gd name="adj2" fmla="val 11742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simulated human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Line 34"/>
          <p:cNvSpPr>
            <a:spLocks noChangeShapeType="1"/>
          </p:cNvSpPr>
          <p:nvPr/>
        </p:nvSpPr>
        <p:spPr bwMode="auto">
          <a:xfrm>
            <a:off x="408076" y="431041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5729" y="140311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164" name="Rounded Rectangular Callout 163"/>
          <p:cNvSpPr/>
          <p:nvPr/>
        </p:nvSpPr>
        <p:spPr bwMode="auto">
          <a:xfrm>
            <a:off x="1255564" y="26250"/>
            <a:ext cx="5199322" cy="2684795"/>
          </a:xfrm>
          <a:prstGeom prst="wedgeRoundRectCallout">
            <a:avLst>
              <a:gd name="adj1" fmla="val -50975"/>
              <a:gd name="adj2" fmla="val 61065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big picture: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tries each possible move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CC00FF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and for each, </a:t>
            </a:r>
            <a:r>
              <a:rPr lang="en-US" dirty="0" smtClean="0">
                <a:solidFill>
                  <a:srgbClr val="FF0000"/>
                </a:solidFill>
              </a:rPr>
              <a:t>plays out the entire game</a:t>
            </a:r>
            <a:r>
              <a:rPr lang="en-US" dirty="0" smtClean="0">
                <a:solidFill>
                  <a:schemeClr val="tx1"/>
                </a:solidFill>
              </a:rPr>
              <a:t> to see what would happen.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move that results in the best possible outcome for </a:t>
            </a:r>
            <a:r>
              <a:rPr lang="en-US" dirty="0" smtClean="0">
                <a:solidFill>
                  <a:srgbClr val="CC00FF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5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31 L -0.12586 0.1703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2448 0.1738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2" grpId="0" animBg="1"/>
      <p:bldP spid="153" grpId="0" animBg="1"/>
      <p:bldP spid="128" grpId="0"/>
      <p:bldP spid="141" grpId="0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3" grpId="0" animBg="1"/>
      <p:bldP spid="163" grpId="1" animBg="1"/>
      <p:bldP spid="7" grpId="0"/>
      <p:bldP spid="164" grpId="0" animBg="1"/>
      <p:bldP spid="164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280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+1;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77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359526" y="3550400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/>
          <p:cNvSpPr/>
          <p:nvPr/>
        </p:nvSpPr>
        <p:spPr>
          <a:xfrm>
            <a:off x="5311859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6513634" y="1418146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855729" y="140311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282" name="Line 34"/>
          <p:cNvSpPr>
            <a:spLocks noChangeShapeType="1"/>
          </p:cNvSpPr>
          <p:nvPr/>
        </p:nvSpPr>
        <p:spPr bwMode="auto">
          <a:xfrm>
            <a:off x="-73953" y="3550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4"/>
          <p:cNvSpPr>
            <a:spLocks noChangeShapeType="1"/>
          </p:cNvSpPr>
          <p:nvPr/>
        </p:nvSpPr>
        <p:spPr bwMode="auto">
          <a:xfrm>
            <a:off x="182357" y="380671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4"/>
          <p:cNvSpPr>
            <a:spLocks noChangeShapeType="1"/>
          </p:cNvSpPr>
          <p:nvPr/>
        </p:nvSpPr>
        <p:spPr bwMode="auto">
          <a:xfrm>
            <a:off x="207185" y="404591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ounded Rectangular Callout 285"/>
          <p:cNvSpPr/>
          <p:nvPr/>
        </p:nvSpPr>
        <p:spPr bwMode="auto">
          <a:xfrm>
            <a:off x="5571092" y="4431769"/>
            <a:ext cx="2588724" cy="1116830"/>
          </a:xfrm>
          <a:prstGeom prst="wedgeRoundRectCallout">
            <a:avLst>
              <a:gd name="adj1" fmla="val 8442"/>
              <a:gd name="adj2" fmla="val -1365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simulated human did not win by making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7" name="Line 34"/>
          <p:cNvSpPr>
            <a:spLocks noChangeShapeType="1"/>
          </p:cNvSpPr>
          <p:nvPr/>
        </p:nvSpPr>
        <p:spPr bwMode="auto">
          <a:xfrm>
            <a:off x="227334" y="453675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ounded Rectangular Callout 287"/>
          <p:cNvSpPr/>
          <p:nvPr/>
        </p:nvSpPr>
        <p:spPr bwMode="auto">
          <a:xfrm>
            <a:off x="5546670" y="4431769"/>
            <a:ext cx="2588724" cy="1116830"/>
          </a:xfrm>
          <a:prstGeom prst="wedgeRoundRectCallout">
            <a:avLst>
              <a:gd name="adj1" fmla="val 9245"/>
              <a:gd name="adj2" fmla="val -1375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move didn’t result in a tie-game either…</a:t>
            </a: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196794" y="502135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ounded Rectangular Callout 290"/>
          <p:cNvSpPr/>
          <p:nvPr/>
        </p:nvSpPr>
        <p:spPr bwMode="auto">
          <a:xfrm>
            <a:off x="4605892" y="4917444"/>
            <a:ext cx="4021598" cy="1116830"/>
          </a:xfrm>
          <a:prstGeom prst="wedgeRoundRectCallout">
            <a:avLst>
              <a:gd name="adj1" fmla="val -69958"/>
              <a:gd name="adj2" fmla="val -128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OK, so let’s see what’s the worst the </a:t>
            </a:r>
            <a:r>
              <a:rPr lang="en-US" dirty="0" smtClean="0">
                <a:solidFill>
                  <a:srgbClr val="FF0000"/>
                </a:solidFill>
              </a:rPr>
              <a:t>computer player </a:t>
            </a:r>
            <a:r>
              <a:rPr lang="en-US" dirty="0" smtClean="0">
                <a:solidFill>
                  <a:srgbClr val="0070C0"/>
                </a:solidFill>
              </a:rPr>
              <a:t>could do to us if the human made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2" name="Text Box 4"/>
          <p:cNvSpPr txBox="1">
            <a:spLocks noChangeArrowheads="1"/>
          </p:cNvSpPr>
          <p:nvPr/>
        </p:nvSpPr>
        <p:spPr bwMode="auto">
          <a:xfrm>
            <a:off x="146367" y="2092253"/>
            <a:ext cx="516549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293" name="Line 34"/>
          <p:cNvSpPr>
            <a:spLocks noChangeShapeType="1"/>
          </p:cNvSpPr>
          <p:nvPr/>
        </p:nvSpPr>
        <p:spPr bwMode="auto">
          <a:xfrm>
            <a:off x="-115517" y="226329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34"/>
          <p:cNvSpPr>
            <a:spLocks noChangeShapeType="1"/>
          </p:cNvSpPr>
          <p:nvPr/>
        </p:nvSpPr>
        <p:spPr bwMode="auto">
          <a:xfrm>
            <a:off x="52984" y="272952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34"/>
          <p:cNvSpPr>
            <a:spLocks noChangeShapeType="1"/>
          </p:cNvSpPr>
          <p:nvPr/>
        </p:nvSpPr>
        <p:spPr bwMode="auto">
          <a:xfrm>
            <a:off x="265483" y="300754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34"/>
          <p:cNvSpPr>
            <a:spLocks noChangeShapeType="1"/>
          </p:cNvSpPr>
          <p:nvPr/>
        </p:nvSpPr>
        <p:spPr bwMode="auto">
          <a:xfrm>
            <a:off x="285049" y="321497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ounded Rectangular Callout 296"/>
          <p:cNvSpPr/>
          <p:nvPr/>
        </p:nvSpPr>
        <p:spPr bwMode="auto">
          <a:xfrm>
            <a:off x="6461626" y="5396848"/>
            <a:ext cx="2763156" cy="1116830"/>
          </a:xfrm>
          <a:prstGeom prst="wedgeRoundRectCallout">
            <a:avLst>
              <a:gd name="adj1" fmla="val -81120"/>
              <a:gd name="adj2" fmla="val -128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player would have </a:t>
            </a:r>
            <a:r>
              <a:rPr lang="en-US" dirty="0" smtClean="0">
                <a:solidFill>
                  <a:srgbClr val="FF0000"/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8" name="Line 34"/>
          <p:cNvSpPr>
            <a:spLocks noChangeShapeType="1"/>
          </p:cNvSpPr>
          <p:nvPr/>
        </p:nvSpPr>
        <p:spPr bwMode="auto">
          <a:xfrm>
            <a:off x="526870" y="35154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7507709" y="25814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300" name="Line 34"/>
          <p:cNvSpPr>
            <a:spLocks noChangeShapeType="1"/>
          </p:cNvSpPr>
          <p:nvPr/>
        </p:nvSpPr>
        <p:spPr bwMode="auto">
          <a:xfrm>
            <a:off x="52984" y="27347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433E-6 L 5E-6 0.172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93 L 0.0007 0.1699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116 L -0.12447 0.1684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8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0" grpId="0"/>
      <p:bldP spid="277" grpId="0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/>
      <p:bldP spid="300" grpId="0" animBg="1"/>
      <p:bldP spid="300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310"/>
          <p:cNvSpPr txBox="1"/>
          <p:nvPr/>
        </p:nvSpPr>
        <p:spPr>
          <a:xfrm>
            <a:off x="4862943" y="14031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7507709" y="25814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303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04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06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Text Box 4"/>
          <p:cNvSpPr txBox="1">
            <a:spLocks noChangeArrowheads="1"/>
          </p:cNvSpPr>
          <p:nvPr/>
        </p:nvSpPr>
        <p:spPr bwMode="auto">
          <a:xfrm>
            <a:off x="146367" y="2092253"/>
            <a:ext cx="516549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cxnSp>
        <p:nvCxnSpPr>
          <p:cNvPr id="252" name="Straight Arrow Connector 251"/>
          <p:cNvCxnSpPr/>
          <p:nvPr/>
        </p:nvCxnSpPr>
        <p:spPr bwMode="auto">
          <a:xfrm flipH="1">
            <a:off x="6358178" y="3549052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78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999861" y="3550400"/>
            <a:ext cx="7991" cy="2138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3" name="Group 172"/>
          <p:cNvGrpSpPr/>
          <p:nvPr/>
        </p:nvGrpSpPr>
        <p:grpSpPr>
          <a:xfrm>
            <a:off x="5364730" y="3694268"/>
            <a:ext cx="986330" cy="1065685"/>
            <a:chOff x="6520551" y="2528290"/>
            <a:chExt cx="986330" cy="1065685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179" name="Rectangle 17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4" name="Rectangle 243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178" name="TextBox 17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50" name="Rectangle 249"/>
          <p:cNvSpPr/>
          <p:nvPr/>
        </p:nvSpPr>
        <p:spPr>
          <a:xfrm>
            <a:off x="5310511" y="4293793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502936" y="2544224"/>
            <a:ext cx="986330" cy="1065685"/>
            <a:chOff x="6520551" y="2528290"/>
            <a:chExt cx="986330" cy="1065685"/>
          </a:xfrm>
        </p:grpSpPr>
        <p:sp>
          <p:nvSpPr>
            <p:cNvPr id="256" name="Rectangle 255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76" name="Rectangle 275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4" name="Rectangle 293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75" name="TextBox 274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60" name="Rectangle 259"/>
          <p:cNvSpPr/>
          <p:nvPr/>
        </p:nvSpPr>
        <p:spPr>
          <a:xfrm>
            <a:off x="7108283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6513634" y="2593834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8" name="Line 34"/>
          <p:cNvSpPr>
            <a:spLocks noChangeShapeType="1"/>
          </p:cNvSpPr>
          <p:nvPr/>
        </p:nvSpPr>
        <p:spPr bwMode="auto">
          <a:xfrm>
            <a:off x="272995" y="299549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Line 34"/>
          <p:cNvSpPr>
            <a:spLocks noChangeShapeType="1"/>
          </p:cNvSpPr>
          <p:nvPr/>
        </p:nvSpPr>
        <p:spPr bwMode="auto">
          <a:xfrm>
            <a:off x="286217" y="320967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ounded Rectangular Callout 309"/>
          <p:cNvSpPr/>
          <p:nvPr/>
        </p:nvSpPr>
        <p:spPr bwMode="auto">
          <a:xfrm>
            <a:off x="6461626" y="5396848"/>
            <a:ext cx="2763156" cy="1116830"/>
          </a:xfrm>
          <a:prstGeom prst="wedgeRoundRectCallout">
            <a:avLst>
              <a:gd name="adj1" fmla="val -18319"/>
              <a:gd name="adj2" fmla="val -11982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player would have </a:t>
            </a:r>
            <a:r>
              <a:rPr lang="en-US" dirty="0" smtClean="0">
                <a:solidFill>
                  <a:srgbClr val="FF0000"/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3" name="Line 34"/>
          <p:cNvSpPr>
            <a:spLocks noChangeShapeType="1"/>
          </p:cNvSpPr>
          <p:nvPr/>
        </p:nvSpPr>
        <p:spPr bwMode="auto">
          <a:xfrm>
            <a:off x="508610" y="348887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7504244" y="28377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15" name="Line 34"/>
          <p:cNvSpPr>
            <a:spLocks noChangeShapeType="1"/>
          </p:cNvSpPr>
          <p:nvPr/>
        </p:nvSpPr>
        <p:spPr bwMode="auto">
          <a:xfrm>
            <a:off x="85326" y="4707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Line 34"/>
          <p:cNvSpPr>
            <a:spLocks noChangeShapeType="1"/>
          </p:cNvSpPr>
          <p:nvPr/>
        </p:nvSpPr>
        <p:spPr bwMode="auto">
          <a:xfrm>
            <a:off x="61713" y="273326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ounded Rectangular Callout 316"/>
          <p:cNvSpPr/>
          <p:nvPr/>
        </p:nvSpPr>
        <p:spPr bwMode="auto">
          <a:xfrm>
            <a:off x="5789965" y="366461"/>
            <a:ext cx="3261756" cy="1116830"/>
          </a:xfrm>
          <a:prstGeom prst="wedgeRoundRectCallout">
            <a:avLst>
              <a:gd name="adj1" fmla="val -15268"/>
              <a:gd name="adj2" fmla="val 1555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We’ve finished evaluating all possible legal moves from this board.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729960" y="690603"/>
            <a:ext cx="2954598" cy="1643102"/>
          </a:xfrm>
          <a:prstGeom prst="wedgeRoundRectCallout">
            <a:avLst>
              <a:gd name="adj1" fmla="val 92509"/>
              <a:gd name="adj2" fmla="val 716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computer now knows all </a:t>
            </a:r>
            <a:r>
              <a:rPr lang="en-US" dirty="0" smtClean="0"/>
              <a:t>possible outcomes that can emerge from this </a:t>
            </a:r>
            <a:r>
              <a:rPr lang="en-US" dirty="0" smtClean="0">
                <a:solidFill>
                  <a:srgbClr val="CC00FF"/>
                </a:solidFill>
              </a:rPr>
              <a:t>board</a:t>
            </a:r>
            <a:r>
              <a:rPr lang="en-US" dirty="0" smtClean="0"/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9" name="Rounded Rectangular Callout 298"/>
          <p:cNvSpPr/>
          <p:nvPr/>
        </p:nvSpPr>
        <p:spPr bwMode="auto">
          <a:xfrm>
            <a:off x="4862943" y="4325418"/>
            <a:ext cx="3831097" cy="1988962"/>
          </a:xfrm>
          <a:prstGeom prst="wedgeRoundRectCallout">
            <a:avLst>
              <a:gd name="adj1" fmla="val -86925"/>
              <a:gd name="adj2" fmla="val -300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computer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’s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 is to find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lowest-scoring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outcome (that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be reached from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purple board)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as this indicates the best the computer can hope to do.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869869" y="16802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00" name="Rounded Rectangular Callout 299"/>
          <p:cNvSpPr/>
          <p:nvPr/>
        </p:nvSpPr>
        <p:spPr bwMode="auto">
          <a:xfrm>
            <a:off x="739037" y="284053"/>
            <a:ext cx="3831097" cy="2642054"/>
          </a:xfrm>
          <a:prstGeom prst="wedgeRoundRectCallout">
            <a:avLst>
              <a:gd name="adj1" fmla="val 135293"/>
              <a:gd name="adj2" fmla="val 398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this case, both outcomes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from the purple board are the same – the computer wins!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inform the level above us that if the human puts an X in the bottom-middle spot, the computer will always </a:t>
            </a:r>
            <a:r>
              <a:rPr lang="en-US" dirty="0" smtClean="0"/>
              <a:t>win!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7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71002E-6 L -4.16667E-6 0.166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07" grpId="0" animBg="1"/>
      <p:bldP spid="260" grpId="0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3" grpId="0" animBg="1"/>
      <p:bldP spid="313" grpId="1" animBg="1"/>
      <p:bldP spid="314" grpId="0"/>
      <p:bldP spid="314" grpId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8" grpId="0" animBg="1"/>
      <p:bldP spid="8" grpId="1" animBg="1"/>
      <p:bldP spid="299" grpId="0" animBg="1"/>
      <p:bldP spid="299" grpId="1" animBg="1"/>
      <p:bldP spid="318" grpId="0"/>
      <p:bldP spid="300" grpId="0" animBg="1"/>
      <p:bldP spid="300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27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29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2" name="Straight Arrow Connector 251"/>
          <p:cNvCxnSpPr/>
          <p:nvPr/>
        </p:nvCxnSpPr>
        <p:spPr bwMode="auto">
          <a:xfrm flipH="1">
            <a:off x="6358178" y="3549052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79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999861" y="3550400"/>
            <a:ext cx="7991" cy="2138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3" name="Group 172"/>
          <p:cNvGrpSpPr/>
          <p:nvPr/>
        </p:nvGrpSpPr>
        <p:grpSpPr>
          <a:xfrm>
            <a:off x="5364730" y="3694268"/>
            <a:ext cx="986330" cy="1065685"/>
            <a:chOff x="6520551" y="2528290"/>
            <a:chExt cx="986330" cy="1065685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179" name="Rectangle 17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4" name="Rectangle 243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178" name="TextBox 17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50" name="Rectangle 249"/>
          <p:cNvSpPr/>
          <p:nvPr/>
        </p:nvSpPr>
        <p:spPr>
          <a:xfrm>
            <a:off x="5310511" y="4293793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502936" y="2544224"/>
            <a:ext cx="986330" cy="1065685"/>
            <a:chOff x="6520551" y="2528290"/>
            <a:chExt cx="986330" cy="1065685"/>
          </a:xfrm>
        </p:grpSpPr>
        <p:sp>
          <p:nvSpPr>
            <p:cNvPr id="256" name="Rectangle 255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76" name="Rectangle 275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4" name="Rectangle 293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75" name="TextBox 274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60" name="Rectangle 259"/>
          <p:cNvSpPr/>
          <p:nvPr/>
        </p:nvSpPr>
        <p:spPr>
          <a:xfrm>
            <a:off x="7108283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6503243" y="2593834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1862" y="3689894"/>
            <a:ext cx="1040419" cy="1073573"/>
            <a:chOff x="6466693" y="3694269"/>
            <a:chExt cx="1040419" cy="1073573"/>
          </a:xfrm>
        </p:grpSpPr>
        <p:grpSp>
          <p:nvGrpSpPr>
            <p:cNvPr id="212" name="Group 211"/>
            <p:cNvGrpSpPr/>
            <p:nvPr/>
          </p:nvGrpSpPr>
          <p:grpSpPr>
            <a:xfrm>
              <a:off x="6466693" y="3694269"/>
              <a:ext cx="986330" cy="1065685"/>
              <a:chOff x="6520551" y="2528290"/>
              <a:chExt cx="986330" cy="1065685"/>
            </a:xfrm>
          </p:grpSpPr>
          <p:sp>
            <p:nvSpPr>
              <p:cNvPr id="214" name="Rectangle 213"/>
              <p:cNvSpPr/>
              <p:nvPr/>
            </p:nvSpPr>
            <p:spPr bwMode="auto">
              <a:xfrm>
                <a:off x="6537047" y="2614757"/>
                <a:ext cx="949548" cy="89962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818450" y="3132310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520551" y="2528290"/>
                <a:ext cx="986330" cy="1062833"/>
                <a:chOff x="9756275" y="3067139"/>
                <a:chExt cx="986330" cy="106283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9756275" y="3067139"/>
                  <a:ext cx="986330" cy="969592"/>
                  <a:chOff x="6651847" y="2577914"/>
                  <a:chExt cx="986330" cy="969592"/>
                </a:xfrm>
              </p:grpSpPr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305" name="Group 304"/>
                  <p:cNvGrpSpPr/>
                  <p:nvPr/>
                </p:nvGrpSpPr>
                <p:grpSpPr>
                  <a:xfrm>
                    <a:off x="6651847" y="2577914"/>
                    <a:ext cx="986330" cy="969592"/>
                    <a:chOff x="6668971" y="1516513"/>
                    <a:chExt cx="986330" cy="969592"/>
                  </a:xfrm>
                </p:grpSpPr>
                <p:grpSp>
                  <p:nvGrpSpPr>
                    <p:cNvPr id="306" name="Group 305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308" name="Group 307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8" name="Rectangle 317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09" name="TextBox 308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10" name="TextBox 309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311" name="TextBox 310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12" name="TextBox 311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313" name="TextBox 312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07" name="TextBox 306"/>
                    <p:cNvSpPr txBox="1"/>
                    <p:nvPr/>
                  </p:nvSpPr>
                  <p:spPr>
                    <a:xfrm>
                      <a:off x="7293906" y="1825134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  <p:sp>
              <p:nvSpPr>
                <p:cNvPr id="303" name="TextBox 302"/>
                <p:cNvSpPr txBox="1"/>
                <p:nvPr/>
              </p:nvSpPr>
              <p:spPr>
                <a:xfrm>
                  <a:off x="10066434" y="3668307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23" name="Rectangle 322"/>
            <p:cNvSpPr/>
            <p:nvPr/>
          </p:nvSpPr>
          <p:spPr>
            <a:xfrm>
              <a:off x="7077186" y="4306177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4862943" y="14031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4869869" y="16802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36" name="Line 34"/>
          <p:cNvSpPr>
            <a:spLocks noChangeShapeType="1"/>
          </p:cNvSpPr>
          <p:nvPr/>
        </p:nvSpPr>
        <p:spPr bwMode="auto">
          <a:xfrm>
            <a:off x="-17952" y="35425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6513208" y="1363717"/>
            <a:ext cx="986330" cy="969592"/>
            <a:chOff x="6651847" y="2577914"/>
            <a:chExt cx="986330" cy="969592"/>
          </a:xfrm>
        </p:grpSpPr>
        <p:sp>
          <p:nvSpPr>
            <p:cNvPr id="363" name="Rectangle 36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365" name="Group 364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367" name="Group 366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68" name="TextBox 367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66" name="TextBox 36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247952" y="314061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82" name="Line 34"/>
          <p:cNvSpPr>
            <a:spLocks noChangeShapeType="1"/>
          </p:cNvSpPr>
          <p:nvPr/>
        </p:nvSpPr>
        <p:spPr bwMode="auto">
          <a:xfrm>
            <a:off x="192697" y="380766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3" name="Straight Arrow Connector 382"/>
          <p:cNvCxnSpPr/>
          <p:nvPr/>
        </p:nvCxnSpPr>
        <p:spPr bwMode="auto">
          <a:xfrm>
            <a:off x="7448350" y="2379009"/>
            <a:ext cx="184806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Line 34"/>
          <p:cNvSpPr>
            <a:spLocks noChangeShapeType="1"/>
          </p:cNvSpPr>
          <p:nvPr/>
        </p:nvSpPr>
        <p:spPr bwMode="auto">
          <a:xfrm>
            <a:off x="192697" y="403518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Line 34"/>
          <p:cNvSpPr>
            <a:spLocks noChangeShapeType="1"/>
          </p:cNvSpPr>
          <p:nvPr/>
        </p:nvSpPr>
        <p:spPr bwMode="auto">
          <a:xfrm>
            <a:off x="192697" y="454249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"/>
          <p:cNvSpPr>
            <a:spLocks noChangeShapeType="1"/>
          </p:cNvSpPr>
          <p:nvPr/>
        </p:nvSpPr>
        <p:spPr bwMode="auto">
          <a:xfrm>
            <a:off x="184308" y="503045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ounded Rectangular Callout 387"/>
          <p:cNvSpPr/>
          <p:nvPr/>
        </p:nvSpPr>
        <p:spPr bwMode="auto">
          <a:xfrm>
            <a:off x="2332265" y="2985651"/>
            <a:ext cx="2811236" cy="1012864"/>
          </a:xfrm>
          <a:prstGeom prst="wedgeRoundRectCallout">
            <a:avLst>
              <a:gd name="adj1" fmla="val -47915"/>
              <a:gd name="adj2" fmla="val 1644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 skip tracing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through this again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save time…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529594" y="3546626"/>
            <a:ext cx="1076468" cy="1213067"/>
            <a:chOff x="9601890" y="1905369"/>
            <a:chExt cx="1076468" cy="1213067"/>
          </a:xfrm>
        </p:grpSpPr>
        <p:cxnSp>
          <p:nvCxnSpPr>
            <p:cNvPr id="417" name="Straight Arrow Connector 416"/>
            <p:cNvCxnSpPr/>
            <p:nvPr/>
          </p:nvCxnSpPr>
          <p:spPr bwMode="auto">
            <a:xfrm flipH="1">
              <a:off x="10140010" y="1905369"/>
              <a:ext cx="7991" cy="21383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8" name="Rectangle 417"/>
            <p:cNvSpPr/>
            <p:nvPr/>
          </p:nvSpPr>
          <p:spPr>
            <a:xfrm>
              <a:off x="10248432" y="2650110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419" name="Group 418"/>
            <p:cNvGrpSpPr/>
            <p:nvPr/>
          </p:nvGrpSpPr>
          <p:grpSpPr>
            <a:xfrm>
              <a:off x="9601890" y="2044863"/>
              <a:ext cx="1026451" cy="1073573"/>
              <a:chOff x="6426572" y="3694269"/>
              <a:chExt cx="1026451" cy="1073573"/>
            </a:xfrm>
          </p:grpSpPr>
          <p:grpSp>
            <p:nvGrpSpPr>
              <p:cNvPr id="420" name="Group 419"/>
              <p:cNvGrpSpPr/>
              <p:nvPr/>
            </p:nvGrpSpPr>
            <p:grpSpPr>
              <a:xfrm>
                <a:off x="6466693" y="3694269"/>
                <a:ext cx="986330" cy="1073466"/>
                <a:chOff x="6520551" y="2528290"/>
                <a:chExt cx="986330" cy="1073466"/>
              </a:xfrm>
            </p:grpSpPr>
            <p:sp>
              <p:nvSpPr>
                <p:cNvPr id="422" name="Rectangle 421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23" name="TextBox 422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24" name="Group 423"/>
                <p:cNvGrpSpPr/>
                <p:nvPr/>
              </p:nvGrpSpPr>
              <p:grpSpPr>
                <a:xfrm>
                  <a:off x="6520551" y="2528290"/>
                  <a:ext cx="986330" cy="1073466"/>
                  <a:chOff x="9756275" y="3067139"/>
                  <a:chExt cx="986330" cy="1073466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9756275" y="3067139"/>
                    <a:ext cx="986330" cy="969592"/>
                    <a:chOff x="6651847" y="2577914"/>
                    <a:chExt cx="986330" cy="969592"/>
                  </a:xfrm>
                </p:grpSpPr>
                <p:sp>
                  <p:nvSpPr>
                    <p:cNvPr id="427" name="Rectangle 426"/>
                    <p:cNvSpPr/>
                    <p:nvPr/>
                  </p:nvSpPr>
                  <p:spPr bwMode="auto">
                    <a:xfrm>
                      <a:off x="6666630" y="2647879"/>
                      <a:ext cx="947379" cy="899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med"/>
                    </a:ln>
                    <a:effectLst/>
                    <a:ex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6651847" y="2577914"/>
                      <a:ext cx="986330" cy="969592"/>
                      <a:chOff x="6668971" y="1516513"/>
                      <a:chExt cx="986330" cy="969592"/>
                    </a:xfrm>
                  </p:grpSpPr>
                  <p:grpSp>
                    <p:nvGrpSpPr>
                      <p:cNvPr id="429" name="Group 428"/>
                      <p:cNvGrpSpPr/>
                      <p:nvPr/>
                    </p:nvGrpSpPr>
                    <p:grpSpPr>
                      <a:xfrm>
                        <a:off x="6668971" y="1516513"/>
                        <a:ext cx="986330" cy="969592"/>
                        <a:chOff x="6763227" y="154847"/>
                        <a:chExt cx="986330" cy="969592"/>
                      </a:xfrm>
                    </p:grpSpPr>
                    <p:grpSp>
                      <p:nvGrpSpPr>
                        <p:cNvPr id="431" name="Group 430"/>
                        <p:cNvGrpSpPr/>
                        <p:nvPr/>
                      </p:nvGrpSpPr>
                      <p:grpSpPr>
                        <a:xfrm>
                          <a:off x="6777774" y="224812"/>
                          <a:ext cx="949548" cy="899627"/>
                          <a:chOff x="3026979" y="1045769"/>
                          <a:chExt cx="1140671" cy="1132797"/>
                        </a:xfrm>
                      </p:grpSpPr>
                      <p:sp>
                        <p:nvSpPr>
                          <p:cNvPr id="437" name="Rectangle 436"/>
                          <p:cNvSpPr/>
                          <p:nvPr/>
                        </p:nvSpPr>
                        <p:spPr bwMode="auto">
                          <a:xfrm>
                            <a:off x="3026979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38" name="Rectangle 437"/>
                          <p:cNvSpPr/>
                          <p:nvPr/>
                        </p:nvSpPr>
                        <p:spPr bwMode="auto">
                          <a:xfrm>
                            <a:off x="3405514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39" name="Rectangle 438"/>
                          <p:cNvSpPr/>
                          <p:nvPr/>
                        </p:nvSpPr>
                        <p:spPr bwMode="auto">
                          <a:xfrm>
                            <a:off x="3788993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0" name="Rectangle 439"/>
                          <p:cNvSpPr/>
                          <p:nvPr/>
                        </p:nvSpPr>
                        <p:spPr bwMode="auto">
                          <a:xfrm>
                            <a:off x="3027263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1" name="Rectangle 440"/>
                          <p:cNvSpPr/>
                          <p:nvPr/>
                        </p:nvSpPr>
                        <p:spPr bwMode="auto">
                          <a:xfrm>
                            <a:off x="340838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2" name="Rectangle 441"/>
                          <p:cNvSpPr/>
                          <p:nvPr/>
                        </p:nvSpPr>
                        <p:spPr bwMode="auto">
                          <a:xfrm>
                            <a:off x="378927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3" name="Rectangle 442"/>
                          <p:cNvSpPr/>
                          <p:nvPr/>
                        </p:nvSpPr>
                        <p:spPr bwMode="auto">
                          <a:xfrm>
                            <a:off x="3030352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4" name="Rectangle 443"/>
                          <p:cNvSpPr/>
                          <p:nvPr/>
                        </p:nvSpPr>
                        <p:spPr bwMode="auto">
                          <a:xfrm>
                            <a:off x="3403476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5" name="Rectangle 444"/>
                          <p:cNvSpPr/>
                          <p:nvPr/>
                        </p:nvSpPr>
                        <p:spPr bwMode="auto">
                          <a:xfrm>
                            <a:off x="3786955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32" name="TextBox 431"/>
                        <p:cNvSpPr txBox="1"/>
                        <p:nvPr/>
                      </p:nvSpPr>
                      <p:spPr>
                        <a:xfrm>
                          <a:off x="6763227" y="154847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33" name="TextBox 432"/>
                        <p:cNvSpPr txBox="1"/>
                        <p:nvPr/>
                      </p:nvSpPr>
                      <p:spPr>
                        <a:xfrm>
                          <a:off x="7076421" y="455195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34" name="TextBox 433"/>
                        <p:cNvSpPr txBox="1"/>
                        <p:nvPr/>
                      </p:nvSpPr>
                      <p:spPr>
                        <a:xfrm>
                          <a:off x="7089338" y="16152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35" name="TextBox 434"/>
                        <p:cNvSpPr txBox="1"/>
                        <p:nvPr/>
                      </p:nvSpPr>
                      <p:spPr>
                        <a:xfrm>
                          <a:off x="7391667" y="155921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36" name="TextBox 435"/>
                        <p:cNvSpPr txBox="1"/>
                        <p:nvPr/>
                      </p:nvSpPr>
                      <p:spPr>
                        <a:xfrm>
                          <a:off x="6766118" y="46504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30" name="TextBox 429"/>
                      <p:cNvSpPr txBox="1"/>
                      <p:nvPr/>
                    </p:nvSpPr>
                    <p:spPr>
                      <a:xfrm>
                        <a:off x="7293906" y="1825134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7030A0"/>
                            </a:solidFill>
                          </a:rPr>
                          <a:t>O</a:t>
                        </a:r>
                      </a:p>
                    </p:txBody>
                  </p:sp>
                </p:grpSp>
              </p:grpSp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10374791" y="3678940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X</a:t>
                    </a:r>
                    <a:endParaRPr lang="en-US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421" name="Rectangle 420"/>
              <p:cNvSpPr/>
              <p:nvPr/>
            </p:nvSpPr>
            <p:spPr>
              <a:xfrm>
                <a:off x="6426572" y="4306177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46" name="Group 445"/>
          <p:cNvGrpSpPr/>
          <p:nvPr/>
        </p:nvGrpSpPr>
        <p:grpSpPr>
          <a:xfrm>
            <a:off x="8569846" y="3571666"/>
            <a:ext cx="1156181" cy="1176608"/>
            <a:chOff x="9522177" y="1941828"/>
            <a:chExt cx="1156181" cy="1176608"/>
          </a:xfrm>
        </p:grpSpPr>
        <p:cxnSp>
          <p:nvCxnSpPr>
            <p:cNvPr id="447" name="Straight Arrow Connector 446"/>
            <p:cNvCxnSpPr/>
            <p:nvPr/>
          </p:nvCxnSpPr>
          <p:spPr bwMode="auto">
            <a:xfrm>
              <a:off x="9522177" y="1941828"/>
              <a:ext cx="118731" cy="1643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8" name="Rectangle 447"/>
            <p:cNvSpPr/>
            <p:nvPr/>
          </p:nvSpPr>
          <p:spPr>
            <a:xfrm>
              <a:off x="10248432" y="2650110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449" name="Group 448"/>
            <p:cNvGrpSpPr/>
            <p:nvPr/>
          </p:nvGrpSpPr>
          <p:grpSpPr>
            <a:xfrm>
              <a:off x="9642011" y="2044863"/>
              <a:ext cx="997672" cy="1073573"/>
              <a:chOff x="6466693" y="3694269"/>
              <a:chExt cx="997672" cy="1073573"/>
            </a:xfrm>
          </p:grpSpPr>
          <p:grpSp>
            <p:nvGrpSpPr>
              <p:cNvPr id="450" name="Group 449"/>
              <p:cNvGrpSpPr/>
              <p:nvPr/>
            </p:nvGrpSpPr>
            <p:grpSpPr>
              <a:xfrm>
                <a:off x="6466693" y="3694269"/>
                <a:ext cx="997672" cy="1073466"/>
                <a:chOff x="6520551" y="2528290"/>
                <a:chExt cx="997672" cy="1073466"/>
              </a:xfrm>
            </p:grpSpPr>
            <p:sp>
              <p:nvSpPr>
                <p:cNvPr id="452" name="Rectangle 451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54" name="Group 453"/>
                <p:cNvGrpSpPr/>
                <p:nvPr/>
              </p:nvGrpSpPr>
              <p:grpSpPr>
                <a:xfrm>
                  <a:off x="6520551" y="2528290"/>
                  <a:ext cx="997672" cy="1073466"/>
                  <a:chOff x="9756275" y="3067139"/>
                  <a:chExt cx="997672" cy="1073466"/>
                </a:xfrm>
              </p:grpSpPr>
              <p:grpSp>
                <p:nvGrpSpPr>
                  <p:cNvPr id="455" name="Group 454"/>
                  <p:cNvGrpSpPr/>
                  <p:nvPr/>
                </p:nvGrpSpPr>
                <p:grpSpPr>
                  <a:xfrm>
                    <a:off x="9756275" y="3067139"/>
                    <a:ext cx="986330" cy="969592"/>
                    <a:chOff x="6651847" y="2577914"/>
                    <a:chExt cx="986330" cy="969592"/>
                  </a:xfrm>
                </p:grpSpPr>
                <p:sp>
                  <p:nvSpPr>
                    <p:cNvPr id="457" name="Rectangle 456"/>
                    <p:cNvSpPr/>
                    <p:nvPr/>
                  </p:nvSpPr>
                  <p:spPr bwMode="auto">
                    <a:xfrm>
                      <a:off x="6666630" y="2647879"/>
                      <a:ext cx="947379" cy="899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med"/>
                    </a:ln>
                    <a:effectLst/>
                    <a:ex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458" name="Group 457"/>
                    <p:cNvGrpSpPr/>
                    <p:nvPr/>
                  </p:nvGrpSpPr>
                  <p:grpSpPr>
                    <a:xfrm>
                      <a:off x="6651847" y="2577914"/>
                      <a:ext cx="986330" cy="969592"/>
                      <a:chOff x="6668971" y="1516513"/>
                      <a:chExt cx="986330" cy="969592"/>
                    </a:xfrm>
                  </p:grpSpPr>
                  <p:grpSp>
                    <p:nvGrpSpPr>
                      <p:cNvPr id="459" name="Group 458"/>
                      <p:cNvGrpSpPr/>
                      <p:nvPr/>
                    </p:nvGrpSpPr>
                    <p:grpSpPr>
                      <a:xfrm>
                        <a:off x="6668971" y="1516513"/>
                        <a:ext cx="986330" cy="969592"/>
                        <a:chOff x="6763227" y="154847"/>
                        <a:chExt cx="986330" cy="969592"/>
                      </a:xfrm>
                    </p:grpSpPr>
                    <p:grpSp>
                      <p:nvGrpSpPr>
                        <p:cNvPr id="461" name="Group 460"/>
                        <p:cNvGrpSpPr/>
                        <p:nvPr/>
                      </p:nvGrpSpPr>
                      <p:grpSpPr>
                        <a:xfrm>
                          <a:off x="6777774" y="224812"/>
                          <a:ext cx="949548" cy="899627"/>
                          <a:chOff x="3026979" y="1045769"/>
                          <a:chExt cx="1140671" cy="1132797"/>
                        </a:xfrm>
                      </p:grpSpPr>
                      <p:sp>
                        <p:nvSpPr>
                          <p:cNvPr id="467" name="Rectangle 466"/>
                          <p:cNvSpPr/>
                          <p:nvPr/>
                        </p:nvSpPr>
                        <p:spPr bwMode="auto">
                          <a:xfrm>
                            <a:off x="3026979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68" name="Rectangle 467"/>
                          <p:cNvSpPr/>
                          <p:nvPr/>
                        </p:nvSpPr>
                        <p:spPr bwMode="auto">
                          <a:xfrm>
                            <a:off x="3405514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69" name="Rectangle 468"/>
                          <p:cNvSpPr/>
                          <p:nvPr/>
                        </p:nvSpPr>
                        <p:spPr bwMode="auto">
                          <a:xfrm>
                            <a:off x="3788993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0" name="Rectangle 469"/>
                          <p:cNvSpPr/>
                          <p:nvPr/>
                        </p:nvSpPr>
                        <p:spPr bwMode="auto">
                          <a:xfrm>
                            <a:off x="3027263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1" name="Rectangle 470"/>
                          <p:cNvSpPr/>
                          <p:nvPr/>
                        </p:nvSpPr>
                        <p:spPr bwMode="auto">
                          <a:xfrm>
                            <a:off x="340838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2" name="Rectangle 471"/>
                          <p:cNvSpPr/>
                          <p:nvPr/>
                        </p:nvSpPr>
                        <p:spPr bwMode="auto">
                          <a:xfrm>
                            <a:off x="378927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3" name="Rectangle 472"/>
                          <p:cNvSpPr/>
                          <p:nvPr/>
                        </p:nvSpPr>
                        <p:spPr bwMode="auto">
                          <a:xfrm>
                            <a:off x="3030352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4" name="Rectangle 473"/>
                          <p:cNvSpPr/>
                          <p:nvPr/>
                        </p:nvSpPr>
                        <p:spPr bwMode="auto">
                          <a:xfrm>
                            <a:off x="3403476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 bwMode="auto">
                          <a:xfrm>
                            <a:off x="3786955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62" name="TextBox 461"/>
                        <p:cNvSpPr txBox="1"/>
                        <p:nvPr/>
                      </p:nvSpPr>
                      <p:spPr>
                        <a:xfrm>
                          <a:off x="6763227" y="154847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3" name="TextBox 462"/>
                        <p:cNvSpPr txBox="1"/>
                        <p:nvPr/>
                      </p:nvSpPr>
                      <p:spPr>
                        <a:xfrm>
                          <a:off x="7076421" y="455195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64" name="TextBox 463"/>
                        <p:cNvSpPr txBox="1"/>
                        <p:nvPr/>
                      </p:nvSpPr>
                      <p:spPr>
                        <a:xfrm>
                          <a:off x="7089338" y="16152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5" name="TextBox 464"/>
                        <p:cNvSpPr txBox="1"/>
                        <p:nvPr/>
                      </p:nvSpPr>
                      <p:spPr>
                        <a:xfrm>
                          <a:off x="7391667" y="155921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66" name="TextBox 465"/>
                        <p:cNvSpPr txBox="1"/>
                        <p:nvPr/>
                      </p:nvSpPr>
                      <p:spPr>
                        <a:xfrm>
                          <a:off x="6766118" y="46504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60" name="TextBox 459"/>
                      <p:cNvSpPr txBox="1"/>
                      <p:nvPr/>
                    </p:nvSpPr>
                    <p:spPr>
                      <a:xfrm>
                        <a:off x="7293906" y="1825134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7030A0"/>
                            </a:solidFill>
                          </a:rPr>
                          <a:t>O</a:t>
                        </a:r>
                      </a:p>
                    </p:txBody>
                  </p:sp>
                </p:grpSp>
              </p:grp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10396057" y="3678940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X</a:t>
                    </a:r>
                    <a:endParaRPr lang="en-US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451" name="Rectangle 450"/>
              <p:cNvSpPr/>
              <p:nvPr/>
            </p:nvSpPr>
            <p:spPr>
              <a:xfrm>
                <a:off x="6734929" y="4306177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76" name="TextBox 475"/>
          <p:cNvSpPr txBox="1"/>
          <p:nvPr/>
        </p:nvSpPr>
        <p:spPr>
          <a:xfrm>
            <a:off x="7654255" y="2012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477" name="TextBox 476"/>
          <p:cNvSpPr txBox="1"/>
          <p:nvPr/>
        </p:nvSpPr>
        <p:spPr>
          <a:xfrm>
            <a:off x="7709271" y="227855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0</a:t>
            </a:r>
            <a:endParaRPr lang="en-US" dirty="0"/>
          </a:p>
        </p:txBody>
      </p:sp>
      <p:sp>
        <p:nvSpPr>
          <p:cNvPr id="478" name="Line 34"/>
          <p:cNvSpPr>
            <a:spLocks noChangeShapeType="1"/>
          </p:cNvSpPr>
          <p:nvPr/>
        </p:nvSpPr>
        <p:spPr bwMode="auto">
          <a:xfrm>
            <a:off x="-9632" y="353935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4873576" y="195130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481" name="Rounded Rectangular Callout 480"/>
          <p:cNvSpPr/>
          <p:nvPr/>
        </p:nvSpPr>
        <p:spPr bwMode="auto">
          <a:xfrm>
            <a:off x="2589487" y="67187"/>
            <a:ext cx="3261756" cy="1116830"/>
          </a:xfrm>
          <a:prstGeom prst="wedgeRoundRectCallout">
            <a:avLst>
              <a:gd name="adj1" fmla="val 74376"/>
              <a:gd name="adj2" fmla="val 7369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We’ve finished evaluating all possible legal moves from this board.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2" name="Line 34"/>
          <p:cNvSpPr>
            <a:spLocks noChangeShapeType="1"/>
          </p:cNvSpPr>
          <p:nvPr/>
        </p:nvSpPr>
        <p:spPr bwMode="auto">
          <a:xfrm>
            <a:off x="22492" y="551512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ounded Rectangular Callout 482"/>
          <p:cNvSpPr/>
          <p:nvPr/>
        </p:nvSpPr>
        <p:spPr bwMode="auto">
          <a:xfrm>
            <a:off x="371368" y="542166"/>
            <a:ext cx="2954598" cy="1643102"/>
          </a:xfrm>
          <a:prstGeom prst="wedgeRoundRectCallout">
            <a:avLst>
              <a:gd name="adj1" fmla="val 102945"/>
              <a:gd name="adj2" fmla="val 153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simulated human now knows all </a:t>
            </a:r>
            <a:r>
              <a:rPr lang="en-US" dirty="0" smtClean="0"/>
              <a:t>possible outcomes that can emerge from this </a:t>
            </a:r>
            <a:r>
              <a:rPr lang="en-US" dirty="0" smtClean="0">
                <a:solidFill>
                  <a:srgbClr val="CC00FF"/>
                </a:solidFill>
              </a:rPr>
              <a:t>board</a:t>
            </a:r>
            <a:r>
              <a:rPr lang="en-US" dirty="0" smtClean="0"/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4" name="Rounded Rectangular Callout 483"/>
          <p:cNvSpPr/>
          <p:nvPr/>
        </p:nvSpPr>
        <p:spPr bwMode="auto">
          <a:xfrm>
            <a:off x="4736462" y="4659486"/>
            <a:ext cx="3831097" cy="1988962"/>
          </a:xfrm>
          <a:prstGeom prst="wedgeRoundRectCallout">
            <a:avLst>
              <a:gd name="adj1" fmla="val -118286"/>
              <a:gd name="adj2" fmla="val 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simulated human’s goal is to find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highest-scoring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outcome (that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be reached from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purple board)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as this indicates the best the human could hope to do.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5" name="Rounded Rectangular Callout 484"/>
          <p:cNvSpPr/>
          <p:nvPr/>
        </p:nvSpPr>
        <p:spPr bwMode="auto">
          <a:xfrm>
            <a:off x="212992" y="2113500"/>
            <a:ext cx="4499894" cy="3075188"/>
          </a:xfrm>
          <a:prstGeom prst="wedgeRoundRectCallout">
            <a:avLst>
              <a:gd name="adj1" fmla="val 55045"/>
              <a:gd name="adj2" fmla="val -551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this case, while 2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the outcomes result in a loss for the human…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first move (lower-left) results in a guaranteed win for the human.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tell the level above us that if the computer puts an O in the middle-right spot, the human ca</a:t>
            </a:r>
            <a:r>
              <a:rPr lang="en-US" dirty="0" smtClean="0"/>
              <a:t>n guarantee a win!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6080667" y="2157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6256837" y="2012562"/>
            <a:ext cx="321502" cy="348718"/>
          </a:xfrm>
          <a:prstGeom prst="rightArrow">
            <a:avLst/>
          </a:prstGeom>
          <a:solidFill>
            <a:srgbClr val="F9D0C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7452772" y="1758571"/>
            <a:ext cx="289438" cy="253522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1853975" y="1847119"/>
            <a:ext cx="3600926" cy="1531957"/>
          </a:xfrm>
          <a:prstGeom prst="wedgeRoundRectCallout">
            <a:avLst>
              <a:gd name="adj1" fmla="val -68402"/>
              <a:gd name="adj2" fmla="val 10892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This process continues until all possible moves at the top level have been evaluated and the computer finds its best option.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8" name="Line 34"/>
          <p:cNvSpPr>
            <a:spLocks noChangeShapeType="1"/>
          </p:cNvSpPr>
          <p:nvPr/>
        </p:nvSpPr>
        <p:spPr bwMode="auto">
          <a:xfrm>
            <a:off x="-103016" y="438797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626946" y="1198493"/>
            <a:ext cx="2129431" cy="1207795"/>
            <a:chOff x="8818929" y="1073676"/>
            <a:chExt cx="2129431" cy="1207795"/>
          </a:xfrm>
        </p:grpSpPr>
        <p:grpSp>
          <p:nvGrpSpPr>
            <p:cNvPr id="489" name="Group 488"/>
            <p:cNvGrpSpPr/>
            <p:nvPr/>
          </p:nvGrpSpPr>
          <p:grpSpPr>
            <a:xfrm>
              <a:off x="9792179" y="1095236"/>
              <a:ext cx="1156181" cy="1174480"/>
              <a:chOff x="9522177" y="1941828"/>
              <a:chExt cx="1156181" cy="1174480"/>
            </a:xfrm>
          </p:grpSpPr>
          <p:cxnSp>
            <p:nvCxnSpPr>
              <p:cNvPr id="490" name="Straight Arrow Connector 489"/>
              <p:cNvCxnSpPr/>
              <p:nvPr/>
            </p:nvCxnSpPr>
            <p:spPr bwMode="auto">
              <a:xfrm>
                <a:off x="9522177" y="1941828"/>
                <a:ext cx="118731" cy="1643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1" name="Rectangle 490"/>
              <p:cNvSpPr/>
              <p:nvPr/>
            </p:nvSpPr>
            <p:spPr>
              <a:xfrm>
                <a:off x="10248432" y="2650110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93" name="Group 492"/>
              <p:cNvGrpSpPr/>
              <p:nvPr/>
            </p:nvGrpSpPr>
            <p:grpSpPr>
              <a:xfrm>
                <a:off x="9642011" y="2044863"/>
                <a:ext cx="986330" cy="1071445"/>
                <a:chOff x="6520551" y="2528290"/>
                <a:chExt cx="986330" cy="1071445"/>
              </a:xfrm>
            </p:grpSpPr>
            <p:sp>
              <p:nvSpPr>
                <p:cNvPr id="495" name="Rectangle 494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96" name="TextBox 495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6520551" y="2528290"/>
                  <a:ext cx="986330" cy="1071445"/>
                  <a:chOff x="6651847" y="2577914"/>
                  <a:chExt cx="986330" cy="1071445"/>
                </a:xfrm>
              </p:grpSpPr>
              <p:sp>
                <p:nvSpPr>
                  <p:cNvPr id="500" name="Rectangle 499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501" name="Group 500"/>
                  <p:cNvGrpSpPr/>
                  <p:nvPr/>
                </p:nvGrpSpPr>
                <p:grpSpPr>
                  <a:xfrm>
                    <a:off x="6651847" y="2577914"/>
                    <a:ext cx="986330" cy="1071445"/>
                    <a:chOff x="6668971" y="1516513"/>
                    <a:chExt cx="986330" cy="1071445"/>
                  </a:xfrm>
                </p:grpSpPr>
                <p:grpSp>
                  <p:nvGrpSpPr>
                    <p:cNvPr id="502" name="Group 501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504" name="Group 503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510" name="Rectangle 509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505" name="TextBox 504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06" name="TextBox 505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07" name="TextBox 506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08" name="TextBox 507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09" name="TextBox 508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3" name="TextBox 502"/>
                    <p:cNvSpPr txBox="1"/>
                    <p:nvPr/>
                  </p:nvSpPr>
                  <p:spPr>
                    <a:xfrm>
                      <a:off x="6977503" y="2126293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</p:grpSp>
        </p:grpSp>
        <p:grpSp>
          <p:nvGrpSpPr>
            <p:cNvPr id="519" name="Group 518"/>
            <p:cNvGrpSpPr/>
            <p:nvPr/>
          </p:nvGrpSpPr>
          <p:grpSpPr>
            <a:xfrm>
              <a:off x="8818929" y="1073676"/>
              <a:ext cx="1048767" cy="1207795"/>
              <a:chOff x="9629591" y="1905369"/>
              <a:chExt cx="1048767" cy="1207795"/>
            </a:xfrm>
          </p:grpSpPr>
          <p:cxnSp>
            <p:nvCxnSpPr>
              <p:cNvPr id="520" name="Straight Arrow Connector 519"/>
              <p:cNvCxnSpPr/>
              <p:nvPr/>
            </p:nvCxnSpPr>
            <p:spPr bwMode="auto">
              <a:xfrm flipH="1">
                <a:off x="10140010" y="1905369"/>
                <a:ext cx="7991" cy="213833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1" name="Rectangle 520"/>
              <p:cNvSpPr/>
              <p:nvPr/>
            </p:nvSpPr>
            <p:spPr>
              <a:xfrm>
                <a:off x="10248432" y="2650110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23" name="Group 522"/>
              <p:cNvGrpSpPr/>
              <p:nvPr/>
            </p:nvGrpSpPr>
            <p:grpSpPr>
              <a:xfrm>
                <a:off x="9629591" y="2044863"/>
                <a:ext cx="998750" cy="1068301"/>
                <a:chOff x="6508131" y="2528290"/>
                <a:chExt cx="998750" cy="1068301"/>
              </a:xfrm>
            </p:grpSpPr>
            <p:sp>
              <p:nvSpPr>
                <p:cNvPr id="525" name="Rectangle 524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526" name="TextBox 525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528" name="Group 527"/>
                <p:cNvGrpSpPr/>
                <p:nvPr/>
              </p:nvGrpSpPr>
              <p:grpSpPr>
                <a:xfrm>
                  <a:off x="6508131" y="2528290"/>
                  <a:ext cx="998750" cy="1068301"/>
                  <a:chOff x="6639427" y="2577914"/>
                  <a:chExt cx="998750" cy="1068301"/>
                </a:xfrm>
              </p:grpSpPr>
              <p:sp>
                <p:nvSpPr>
                  <p:cNvPr id="530" name="Rectangle 529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6639427" y="2577914"/>
                    <a:ext cx="998750" cy="1068301"/>
                    <a:chOff x="6656551" y="1516513"/>
                    <a:chExt cx="998750" cy="1068301"/>
                  </a:xfrm>
                </p:grpSpPr>
                <p:grpSp>
                  <p:nvGrpSpPr>
                    <p:cNvPr id="532" name="Group 531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534" name="Group 533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540" name="Rectangle 539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535" name="TextBox 534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36" name="TextBox 535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37" name="TextBox 536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38" name="TextBox 537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39" name="TextBox 538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33" name="TextBox 532"/>
                    <p:cNvSpPr txBox="1"/>
                    <p:nvPr/>
                  </p:nvSpPr>
                  <p:spPr>
                    <a:xfrm>
                      <a:off x="6656551" y="2123149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</p:grpSp>
        </p:grpSp>
      </p:grpSp>
      <p:sp>
        <p:nvSpPr>
          <p:cNvPr id="549" name="TextBox 548"/>
          <p:cNvSpPr txBox="1"/>
          <p:nvPr/>
        </p:nvSpPr>
        <p:spPr>
          <a:xfrm>
            <a:off x="6080667" y="4651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550" name="TextBox 549"/>
          <p:cNvSpPr txBox="1"/>
          <p:nvPr/>
        </p:nvSpPr>
        <p:spPr>
          <a:xfrm>
            <a:off x="6080667" y="7146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score[2] = +1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682594" y="9641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2" name="Rounded Rectangular Callout 551"/>
          <p:cNvSpPr/>
          <p:nvPr/>
        </p:nvSpPr>
        <p:spPr bwMode="auto">
          <a:xfrm>
            <a:off x="4004340" y="3943616"/>
            <a:ext cx="4111869" cy="1872393"/>
          </a:xfrm>
          <a:prstGeom prst="wedgeRoundRectCallout">
            <a:avLst>
              <a:gd name="adj1" fmla="val -68993"/>
              <a:gd name="adj2" fmla="val 79393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Finally, the computer returns the option that results in its best (</a:t>
            </a:r>
            <a:r>
              <a:rPr lang="en-US" dirty="0" smtClean="0">
                <a:solidFill>
                  <a:srgbClr val="FF0000"/>
                </a:solidFill>
              </a:rPr>
              <a:t>lowest</a:t>
            </a:r>
            <a:r>
              <a:rPr lang="en-US" dirty="0" smtClean="0">
                <a:solidFill>
                  <a:srgbClr val="0070C0"/>
                </a:solidFill>
              </a:rPr>
              <a:t>) possible outcome…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And this is the move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that is played.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3" name="Line 34"/>
          <p:cNvSpPr>
            <a:spLocks noChangeShapeType="1"/>
          </p:cNvSpPr>
          <p:nvPr/>
        </p:nvSpPr>
        <p:spPr bwMode="auto">
          <a:xfrm>
            <a:off x="-24700" y="63373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Line 34"/>
          <p:cNvSpPr>
            <a:spLocks noChangeShapeType="1"/>
          </p:cNvSpPr>
          <p:nvPr/>
        </p:nvSpPr>
        <p:spPr bwMode="auto">
          <a:xfrm>
            <a:off x="5304890" y="62204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TextBox 554"/>
          <p:cNvSpPr txBox="1"/>
          <p:nvPr/>
        </p:nvSpPr>
        <p:spPr>
          <a:xfrm>
            <a:off x="7651986" y="769021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01933" y="522685"/>
            <a:ext cx="1516824" cy="2393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6" name="Left Arrow 555"/>
          <p:cNvSpPr/>
          <p:nvPr/>
        </p:nvSpPr>
        <p:spPr bwMode="auto">
          <a:xfrm rot="10800000">
            <a:off x="7439779" y="878933"/>
            <a:ext cx="289438" cy="253522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8328499" y="213877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59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4.72222E-6 -0.1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2395 0.1719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8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6991 L 0.12569 0.0011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9 -0.00232 L 0.00208 -0.171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2205 0.175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5 0.17569 L -0.18143 -0.08449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6968 L 0.13038 -0.34444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875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8" grpId="0" animBg="1"/>
      <p:bldP spid="329" grpId="0" animBg="1"/>
      <p:bldP spid="119" grpId="0"/>
      <p:bldP spid="7" grpId="0" animBg="1"/>
      <p:bldP spid="128" grpId="0"/>
      <p:bldP spid="171" grpId="0"/>
      <p:bldP spid="12" grpId="0"/>
      <p:bldP spid="250" grpId="0"/>
      <p:bldP spid="260" grpId="0"/>
      <p:bldP spid="298" grpId="0" animBg="1"/>
      <p:bldP spid="298" grpId="1" animBg="1"/>
      <p:bldP spid="298" grpId="2" animBg="1"/>
      <p:bldP spid="298" grpId="3" animBg="1"/>
      <p:bldP spid="298" grpId="4" animBg="1"/>
      <p:bldP spid="333" grpId="0"/>
      <p:bldP spid="333" grpId="1"/>
      <p:bldP spid="335" grpId="0"/>
      <p:bldP spid="335" grpId="1"/>
      <p:bldP spid="336" grpId="0" animBg="1"/>
      <p:bldP spid="336" grpId="1" animBg="1"/>
      <p:bldP spid="14" grpId="0"/>
      <p:bldP spid="14" grpId="1"/>
      <p:bldP spid="382" grpId="0" animBg="1"/>
      <p:bldP spid="382" grpId="1" animBg="1"/>
      <p:bldP spid="384" grpId="0" animBg="1"/>
      <p:bldP spid="384" grpId="1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476" grpId="0"/>
      <p:bldP spid="476" grpId="1"/>
      <p:bldP spid="476" grpId="2"/>
      <p:bldP spid="477" grpId="0"/>
      <p:bldP spid="477" grpId="1"/>
      <p:bldP spid="477" grpId="2"/>
      <p:bldP spid="478" grpId="0" animBg="1"/>
      <p:bldP spid="478" grpId="1" animBg="1"/>
      <p:bldP spid="480" grpId="0"/>
      <p:bldP spid="480" grpId="1"/>
      <p:bldP spid="480" grpId="2"/>
      <p:bldP spid="481" grpId="0" animBg="1"/>
      <p:bldP spid="481" grpId="1" animBg="1"/>
      <p:bldP spid="482" grpId="0" animBg="1"/>
      <p:bldP spid="482" grpId="1" animBg="1"/>
      <p:bldP spid="483" grpId="0" animBg="1"/>
      <p:bldP spid="483" grpId="1" animBg="1"/>
      <p:bldP spid="484" grpId="0" animBg="1"/>
      <p:bldP spid="484" grpId="1" animBg="1"/>
      <p:bldP spid="485" grpId="0" build="p" animBg="1"/>
      <p:bldP spid="485" grpId="1" build="allAtOnce" animBg="1"/>
      <p:bldP spid="486" grpId="0"/>
      <p:bldP spid="486" grpId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487" grpId="0" animBg="1"/>
      <p:bldP spid="487" grpId="1" animBg="1"/>
      <p:bldP spid="488" grpId="0" animBg="1"/>
      <p:bldP spid="488" grpId="1" animBg="1"/>
      <p:bldP spid="549" grpId="0"/>
      <p:bldP spid="549" grpId="1"/>
      <p:bldP spid="550" grpId="0"/>
      <p:bldP spid="550" grpId="1"/>
      <p:bldP spid="551" grpId="0"/>
      <p:bldP spid="551" grpId="1"/>
      <p:bldP spid="552" grpId="0" animBg="1"/>
      <p:bldP spid="552" grpId="1" animBg="1"/>
      <p:bldP spid="553" grpId="0" animBg="1"/>
      <p:bldP spid="553" grpId="1" animBg="1"/>
      <p:bldP spid="554" grpId="0" animBg="1"/>
      <p:bldP spid="554" grpId="1" animBg="1"/>
      <p:bldP spid="555" grpId="0"/>
      <p:bldP spid="21" grpId="0" animBg="1"/>
      <p:bldP spid="21" grpId="1" animBg="1"/>
      <p:bldP spid="556" grpId="0" animBg="1"/>
      <p:bldP spid="389" grpId="0"/>
      <p:bldP spid="3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9323-5663-41FA-AD66-ACBD2F3F633B}" type="slidenum">
              <a:rPr lang="en-US"/>
              <a:pPr/>
              <a:t>8</a:t>
            </a:fld>
            <a:endParaRPr lang="en-US"/>
          </a:p>
        </p:txBody>
      </p:sp>
      <p:sp>
        <p:nvSpPr>
          <p:cNvPr id="804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581025" y="942975"/>
            <a:ext cx="8039100" cy="174307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  <a:p>
            <a:pPr algn="l"/>
            <a:endParaRPr lang="en-US"/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</a:t>
            </a:r>
            <a:r>
              <a:rPr lang="en-US">
                <a:solidFill>
                  <a:srgbClr val="6600CC"/>
                </a:solidFill>
              </a:rPr>
              <a:t>person A</a:t>
            </a:r>
            <a:r>
              <a:rPr lang="en-US"/>
              <a:t> 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Hand the other pile to </a:t>
            </a:r>
            <a:r>
              <a:rPr lang="en-US">
                <a:solidFill>
                  <a:srgbClr val="6600CC"/>
                </a:solidFill>
              </a:rPr>
              <a:t>person B </a:t>
            </a:r>
            <a:r>
              <a:rPr lang="en-US"/>
              <a:t>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sp>
        <p:nvSpPr>
          <p:cNvPr id="804894" name="Text Box 30"/>
          <p:cNvSpPr txBox="1">
            <a:spLocks noChangeArrowheads="1"/>
          </p:cNvSpPr>
          <p:nvPr/>
        </p:nvSpPr>
        <p:spPr bwMode="auto">
          <a:xfrm>
            <a:off x="717550" y="121285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544513" y="927100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1365250" y="2908300"/>
            <a:ext cx="653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Lazy Person’s Sort (also known as </a:t>
            </a:r>
            <a:r>
              <a:rPr lang="en-US">
                <a:solidFill>
                  <a:srgbClr val="6600CC"/>
                </a:solidFill>
              </a:rPr>
              <a:t>Merge Sort</a:t>
            </a:r>
            <a:r>
              <a:rPr lang="en-US"/>
              <a:t>) is a perfect example of a recursive algorithm!</a:t>
            </a:r>
          </a:p>
        </p:txBody>
      </p:sp>
      <p:sp>
        <p:nvSpPr>
          <p:cNvPr id="804904" name="Text Box 40"/>
          <p:cNvSpPr txBox="1">
            <a:spLocks noChangeArrowheads="1"/>
          </p:cNvSpPr>
          <p:nvPr/>
        </p:nvSpPr>
        <p:spPr bwMode="auto">
          <a:xfrm>
            <a:off x="784225" y="3689350"/>
            <a:ext cx="754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Every time our </a:t>
            </a:r>
            <a:r>
              <a:rPr lang="en-US" dirty="0" err="1"/>
              <a:t>MergeSort</a:t>
            </a:r>
            <a:r>
              <a:rPr lang="en-US" dirty="0"/>
              <a:t> function is called, it breaks up its input into two smaller parts and calls </a:t>
            </a:r>
            <a:r>
              <a:rPr lang="en-US" dirty="0">
                <a:solidFill>
                  <a:srgbClr val="6600CC"/>
                </a:solidFill>
              </a:rPr>
              <a:t>itself</a:t>
            </a:r>
            <a:r>
              <a:rPr lang="en-US" dirty="0"/>
              <a:t> to solve each sub-part.</a:t>
            </a:r>
          </a:p>
        </p:txBody>
      </p:sp>
      <p:sp>
        <p:nvSpPr>
          <p:cNvPr id="804905" name="Text Box 41"/>
          <p:cNvSpPr txBox="1">
            <a:spLocks noChangeArrowheads="1"/>
          </p:cNvSpPr>
          <p:nvPr/>
        </p:nvSpPr>
        <p:spPr bwMode="auto">
          <a:xfrm>
            <a:off x="565150" y="4441825"/>
            <a:ext cx="789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It’s hard to believe it works! </a:t>
            </a:r>
          </a:p>
        </p:txBody>
      </p:sp>
      <p:sp>
        <p:nvSpPr>
          <p:cNvPr id="804906" name="Text Box 42"/>
          <p:cNvSpPr txBox="1">
            <a:spLocks noChangeArrowheads="1"/>
          </p:cNvSpPr>
          <p:nvPr/>
        </p:nvSpPr>
        <p:spPr bwMode="auto">
          <a:xfrm>
            <a:off x="374650" y="4864100"/>
            <a:ext cx="848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 – but would you agree it definitely works if we </a:t>
            </a:r>
            <a:br>
              <a:rPr lang="en-US"/>
            </a:br>
            <a:r>
              <a:rPr lang="en-US"/>
              <a:t>change the algorithm like this?</a:t>
            </a:r>
          </a:p>
        </p:txBody>
      </p:sp>
      <p:sp>
        <p:nvSpPr>
          <p:cNvPr id="804907" name="Text Box 43"/>
          <p:cNvSpPr txBox="1">
            <a:spLocks noChangeArrowheads="1"/>
          </p:cNvSpPr>
          <p:nvPr/>
        </p:nvSpPr>
        <p:spPr bwMode="auto">
          <a:xfrm>
            <a:off x="527050" y="5607050"/>
            <a:ext cx="814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we can rely upon </a:t>
            </a:r>
            <a:r>
              <a:rPr lang="en-US" dirty="0" err="1">
                <a:solidFill>
                  <a:srgbClr val="FF0000"/>
                </a:solidFill>
              </a:rPr>
              <a:t>OtherSort</a:t>
            </a:r>
            <a:r>
              <a:rPr lang="en-US" dirty="0"/>
              <a:t> to somehow properly sort each sub-array, we agree that our </a:t>
            </a:r>
            <a:r>
              <a:rPr lang="en-US" dirty="0" err="1"/>
              <a:t>udpated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will work. Correct?</a:t>
            </a:r>
          </a:p>
        </p:txBody>
      </p:sp>
      <p:sp>
        <p:nvSpPr>
          <p:cNvPr id="804908" name="Text Box 44"/>
          <p:cNvSpPr txBox="1">
            <a:spLocks noChangeArrowheads="1"/>
          </p:cNvSpPr>
          <p:nvPr/>
        </p:nvSpPr>
        <p:spPr bwMode="auto">
          <a:xfrm>
            <a:off x="533400" y="47625"/>
            <a:ext cx="8096250" cy="284162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if (array’s size == 1)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return;			    // array has just 1 item, all done!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first half of array );	    // process the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half of the array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second half of array);  // process the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half of the array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Merge(the two array halves);	    // merge the two sorted halves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// now the complete array is sorted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804912" name="Group 48"/>
          <p:cNvGrpSpPr>
            <a:grpSpLocks/>
          </p:cNvGrpSpPr>
          <p:nvPr/>
        </p:nvGrpSpPr>
        <p:grpSpPr bwMode="auto">
          <a:xfrm>
            <a:off x="668338" y="1289050"/>
            <a:ext cx="1338262" cy="652463"/>
            <a:chOff x="379" y="812"/>
            <a:chExt cx="843" cy="411"/>
          </a:xfrm>
        </p:grpSpPr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02" y="840"/>
              <a:ext cx="780" cy="360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910" name="Text Box 46"/>
            <p:cNvSpPr txBox="1">
              <a:spLocks noChangeArrowheads="1"/>
            </p:cNvSpPr>
            <p:nvPr/>
          </p:nvSpPr>
          <p:spPr bwMode="auto">
            <a:xfrm>
              <a:off x="379" y="81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OtherSort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4911" name="Text Box 47"/>
            <p:cNvSpPr txBox="1">
              <a:spLocks noChangeArrowheads="1"/>
            </p:cNvSpPr>
            <p:nvPr/>
          </p:nvSpPr>
          <p:spPr bwMode="auto">
            <a:xfrm>
              <a:off x="379" y="99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OtherSort</a:t>
              </a:r>
            </a:p>
          </p:txBody>
        </p:sp>
      </p:grpSp>
      <p:sp>
        <p:nvSpPr>
          <p:cNvPr id="804913" name="Text Box 49"/>
          <p:cNvSpPr txBox="1">
            <a:spLocks noChangeArrowheads="1"/>
          </p:cNvSpPr>
          <p:nvPr/>
        </p:nvSpPr>
        <p:spPr bwMode="auto">
          <a:xfrm>
            <a:off x="1431925" y="6413500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well let me show you the way OtherSort works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804914" name="Text Box 50"/>
          <p:cNvSpPr txBox="1">
            <a:spLocks noChangeArrowheads="1"/>
          </p:cNvSpPr>
          <p:nvPr/>
        </p:nvSpPr>
        <p:spPr bwMode="auto">
          <a:xfrm>
            <a:off x="5705475" y="133350"/>
            <a:ext cx="3314700" cy="2017713"/>
          </a:xfrm>
          <a:prstGeom prst="rect">
            <a:avLst/>
          </a:prstGeom>
          <a:solidFill>
            <a:srgbClr val="FCEFD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void </a:t>
            </a:r>
            <a:r>
              <a:rPr lang="en-US" dirty="0" err="1">
                <a:solidFill>
                  <a:srgbClr val="6600CC"/>
                </a:solidFill>
              </a:rPr>
              <a:t>OtherSort</a:t>
            </a:r>
            <a:r>
              <a:rPr lang="en-US" dirty="0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// just call merge sort!</a:t>
            </a:r>
          </a:p>
          <a:p>
            <a:pPr algn="l"/>
            <a:r>
              <a:rPr lang="en-US" dirty="0">
                <a:solidFill>
                  <a:srgbClr val="6600CC"/>
                </a:solidFill>
              </a:rPr>
              <a:t>    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array );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4915" name="Text Box 51"/>
          <p:cNvSpPr txBox="1">
            <a:spLocks noChangeArrowheads="1"/>
          </p:cNvSpPr>
          <p:nvPr/>
        </p:nvSpPr>
        <p:spPr bwMode="auto">
          <a:xfrm>
            <a:off x="1184275" y="3241675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you write a recursive function…</a:t>
            </a:r>
          </a:p>
        </p:txBody>
      </p:sp>
      <p:sp>
        <p:nvSpPr>
          <p:cNvPr id="804916" name="Text Box 52"/>
          <p:cNvSpPr txBox="1">
            <a:spLocks noChangeArrowheads="1"/>
          </p:cNvSpPr>
          <p:nvPr/>
        </p:nvSpPr>
        <p:spPr bwMode="auto">
          <a:xfrm>
            <a:off x="1089025" y="395605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Your job is to figure out how the function can use itself </a:t>
            </a:r>
            <a:br>
              <a:rPr lang="en-US"/>
            </a:br>
            <a:r>
              <a:rPr lang="en-US"/>
              <a:t>(on a subset of the problem) to get the complete problem solved.</a:t>
            </a:r>
          </a:p>
        </p:txBody>
      </p:sp>
      <p:sp>
        <p:nvSpPr>
          <p:cNvPr id="804917" name="Text Box 53"/>
          <p:cNvSpPr txBox="1">
            <a:spLocks noChangeArrowheads="1"/>
          </p:cNvSpPr>
          <p:nvPr/>
        </p:nvSpPr>
        <p:spPr bwMode="auto">
          <a:xfrm>
            <a:off x="717550" y="4956175"/>
            <a:ext cx="732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you add the code to make a function call itself, you need to have faith that that call will work properly (on the subset of data).</a:t>
            </a:r>
          </a:p>
        </p:txBody>
      </p:sp>
      <p:sp>
        <p:nvSpPr>
          <p:cNvPr id="804918" name="Text Box 54"/>
          <p:cNvSpPr txBox="1">
            <a:spLocks noChangeArrowheads="1"/>
          </p:cNvSpPr>
          <p:nvPr/>
        </p:nvSpPr>
        <p:spPr bwMode="auto">
          <a:xfrm>
            <a:off x="812800" y="577850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takes some time to learn to think in this way, but once you “get it,” you’ll be a programming Ninja!</a:t>
            </a:r>
          </a:p>
        </p:txBody>
      </p:sp>
      <p:pic>
        <p:nvPicPr>
          <p:cNvPr id="80491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8" y="5019675"/>
            <a:ext cx="106521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4920" name="AutoShape 56"/>
          <p:cNvSpPr>
            <a:spLocks noChangeArrowheads="1"/>
          </p:cNvSpPr>
          <p:nvPr/>
        </p:nvSpPr>
        <p:spPr bwMode="auto">
          <a:xfrm>
            <a:off x="4083050" y="130175"/>
            <a:ext cx="4181475" cy="1025525"/>
          </a:xfrm>
          <a:prstGeom prst="wedgeRoundRectCallout">
            <a:avLst>
              <a:gd name="adj1" fmla="val -65074"/>
              <a:gd name="adj2" fmla="val -40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If you’re willing to assume that </a:t>
            </a:r>
            <a:r>
              <a:rPr lang="en-US" dirty="0" err="1"/>
              <a:t>MergeSort</a:t>
            </a:r>
            <a:r>
              <a:rPr lang="en-US" dirty="0"/>
              <a:t> actually works on a full array of data…</a:t>
            </a:r>
          </a:p>
        </p:txBody>
      </p:sp>
      <p:sp>
        <p:nvSpPr>
          <p:cNvPr id="804921" name="AutoShape 57"/>
          <p:cNvSpPr>
            <a:spLocks noChangeArrowheads="1"/>
          </p:cNvSpPr>
          <p:nvPr/>
        </p:nvSpPr>
        <p:spPr bwMode="auto">
          <a:xfrm>
            <a:off x="2501900" y="1701800"/>
            <a:ext cx="4181475" cy="1025525"/>
          </a:xfrm>
          <a:prstGeom prst="wedgeRoundRectCallout">
            <a:avLst>
              <a:gd name="adj1" fmla="val -65074"/>
              <a:gd name="adj2" fmla="val -59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Then you should be willing to have faith that it’ll work on half an array of data too!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804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04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04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804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0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3" grpId="0"/>
      <p:bldP spid="804903" grpId="1"/>
      <p:bldP spid="804904" grpId="0"/>
      <p:bldP spid="804904" grpId="1"/>
      <p:bldP spid="804905" grpId="0"/>
      <p:bldP spid="804905" grpId="1"/>
      <p:bldP spid="804906" grpId="0"/>
      <p:bldP spid="804906" grpId="1"/>
      <p:bldP spid="804907" grpId="0"/>
      <p:bldP spid="804907" grpId="1"/>
      <p:bldP spid="804908" grpId="1" animBg="1"/>
      <p:bldP spid="804913" grpId="0"/>
      <p:bldP spid="804913" grpId="1"/>
      <p:bldP spid="804914" grpId="0" animBg="1"/>
      <p:bldP spid="804914" grpId="1" animBg="1"/>
      <p:bldP spid="804915" grpId="0"/>
      <p:bldP spid="804916" grpId="0"/>
      <p:bldP spid="804917" grpId="0"/>
      <p:bldP spid="804918" grpId="0"/>
      <p:bldP spid="804920" grpId="0" animBg="1"/>
      <p:bldP spid="804920" grpId="1" animBg="1"/>
      <p:bldP spid="804921" grpId="0" animBg="1"/>
      <p:bldP spid="804921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11A-C7C9-466C-A271-CF2F40327E91}" type="slidenum">
              <a:rPr lang="en-US"/>
              <a:pPr/>
              <a:t>80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Design</a:t>
            </a:r>
            <a:endParaRPr lang="en-GB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457200" y="1112838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So, how does a computer scientist go about designing a program?</a:t>
            </a:r>
          </a:p>
        </p:txBody>
      </p:sp>
      <p:pic>
        <p:nvPicPr>
          <p:cNvPr id="545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2004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5797" name="Group 5"/>
          <p:cNvGrpSpPr>
            <a:grpSpLocks/>
          </p:cNvGrpSpPr>
          <p:nvPr/>
        </p:nvGrpSpPr>
        <p:grpSpPr bwMode="auto">
          <a:xfrm>
            <a:off x="6096000" y="3863975"/>
            <a:ext cx="2587625" cy="784225"/>
            <a:chOff x="3840" y="2434"/>
            <a:chExt cx="1630" cy="494"/>
          </a:xfrm>
        </p:grpSpPr>
        <p:sp>
          <p:nvSpPr>
            <p:cNvPr id="545798" name="Text Box 6"/>
            <p:cNvSpPr txBox="1">
              <a:spLocks noChangeArrowheads="1"/>
            </p:cNvSpPr>
            <p:nvPr/>
          </p:nvSpPr>
          <p:spPr bwMode="auto">
            <a:xfrm>
              <a:off x="3840" y="2640"/>
              <a:ext cx="1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FF3300"/>
                  </a:solidFill>
                </a:rPr>
                <a:t>Mad EE scientist</a:t>
              </a:r>
            </a:p>
          </p:txBody>
        </p:sp>
        <p:sp>
          <p:nvSpPr>
            <p:cNvPr id="545799" name="Line 7"/>
            <p:cNvSpPr>
              <a:spLocks noChangeShapeType="1"/>
            </p:cNvSpPr>
            <p:nvPr/>
          </p:nvSpPr>
          <p:spPr bwMode="auto">
            <a:xfrm flipH="1" flipV="1">
              <a:off x="4107" y="2434"/>
              <a:ext cx="69" cy="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457200" y="2438400"/>
            <a:ext cx="5121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How do you figure out all of the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methods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algorithms</a:t>
            </a:r>
            <a:r>
              <a:rPr lang="en-US" sz="2400"/>
              <a:t>, etc. that you need for a program?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5965825" y="4016375"/>
            <a:ext cx="2644775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334000" y="40386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(Well, it’s not </a:t>
            </a:r>
            <a:r>
              <a:rPr lang="en-US" dirty="0" err="1" smtClean="0"/>
              <a:t>earow</a:t>
            </a:r>
            <a:r>
              <a:rPr lang="en-US" dirty="0" smtClean="0"/>
              <a:t>!  </a:t>
            </a:r>
            <a:r>
              <a:rPr lang="en-US" dirty="0"/>
              <a:t>Many senior engineers are </a:t>
            </a:r>
            <a:r>
              <a:rPr lang="en-US" dirty="0">
                <a:solidFill>
                  <a:schemeClr val="accent2"/>
                </a:solidFill>
              </a:rPr>
              <a:t>horrible </a:t>
            </a:r>
            <a:r>
              <a:rPr lang="en-US" dirty="0"/>
              <a:t>at it!)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457200" y="40386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At a high level, its best to tackle</a:t>
            </a:r>
            <a:br>
              <a:rPr lang="en-US" sz="2400"/>
            </a:br>
            <a:r>
              <a:rPr lang="en-US" sz="2400"/>
              <a:t>a design in two phases: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533400" y="5197475"/>
            <a:ext cx="4267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First</a:t>
            </a:r>
            <a:r>
              <a:rPr lang="en-US" sz="2400"/>
              <a:t>, determine the classes you need, what data they hold, and how they interact with one another.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5105400" y="5197475"/>
            <a:ext cx="3886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solidFill>
                <a:srgbClr val="006666"/>
              </a:solidFill>
            </a:endParaRPr>
          </a:p>
          <a:p>
            <a:r>
              <a:rPr lang="en-US" sz="2400">
                <a:solidFill>
                  <a:srgbClr val="006666"/>
                </a:solidFill>
              </a:rPr>
              <a:t>Second</a:t>
            </a:r>
            <a:r>
              <a:rPr lang="en-US" sz="2400"/>
              <a:t>, determine each class’s data structures and algorithms.</a:t>
            </a:r>
          </a:p>
          <a:p>
            <a:endParaRPr lang="en-US" sz="1200"/>
          </a:p>
        </p:txBody>
      </p:sp>
      <p:pic>
        <p:nvPicPr>
          <p:cNvPr id="54580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7540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/>
      <p:bldP spid="545801" grpId="0" animBg="1"/>
      <p:bldP spid="545802" grpId="0"/>
      <p:bldP spid="545803" grpId="0"/>
      <p:bldP spid="545804" grpId="0" animBg="1"/>
      <p:bldP spid="54580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12FA-674E-4E27-891D-54F76025FADC}" type="slidenum">
              <a:rPr lang="en-US"/>
              <a:pPr/>
              <a:t>81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/>
              <a:t>Class Design Steps</a:t>
            </a:r>
          </a:p>
        </p:txBody>
      </p:sp>
      <p:grpSp>
        <p:nvGrpSpPr>
          <p:cNvPr id="547843" name="Group 3"/>
          <p:cNvGrpSpPr>
            <a:grpSpLocks/>
          </p:cNvGrpSpPr>
          <p:nvPr/>
        </p:nvGrpSpPr>
        <p:grpSpPr bwMode="auto">
          <a:xfrm>
            <a:off x="228600" y="2743200"/>
            <a:ext cx="8610600" cy="1524000"/>
            <a:chOff x="144" y="1728"/>
            <a:chExt cx="5424" cy="960"/>
          </a:xfrm>
        </p:grpSpPr>
        <p:sp>
          <p:nvSpPr>
            <p:cNvPr id="547844" name="Rectangle 4"/>
            <p:cNvSpPr>
              <a:spLocks noChangeArrowheads="1"/>
            </p:cNvSpPr>
            <p:nvPr/>
          </p:nvSpPr>
          <p:spPr bwMode="auto">
            <a:xfrm>
              <a:off x="2352" y="1775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2. Determine the </a:t>
              </a:r>
              <a:r>
                <a:rPr lang="en-US" sz="2400">
                  <a:solidFill>
                    <a:schemeClr val="accent2"/>
                  </a:solidFill>
                </a:rPr>
                <a:t>outward-facing functionality</a:t>
              </a:r>
              <a:r>
                <a:rPr lang="en-US" sz="2400">
                  <a:solidFill>
                    <a:schemeClr val="tx1"/>
                  </a:solidFill>
                </a:rPr>
                <a:t> of each class.  How do you interact with a class?</a:t>
              </a:r>
            </a:p>
          </p:txBody>
        </p:sp>
        <p:pic>
          <p:nvPicPr>
            <p:cNvPr id="54784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52"/>
              <a:ext cx="1056" cy="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4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28"/>
              <a:ext cx="8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47" name="Group 7"/>
          <p:cNvGrpSpPr>
            <a:grpSpLocks/>
          </p:cNvGrpSpPr>
          <p:nvPr/>
        </p:nvGrpSpPr>
        <p:grpSpPr bwMode="auto">
          <a:xfrm>
            <a:off x="338138" y="1066800"/>
            <a:ext cx="8583612" cy="1371600"/>
            <a:chOff x="213" y="672"/>
            <a:chExt cx="5407" cy="864"/>
          </a:xfrm>
        </p:grpSpPr>
        <p:sp>
          <p:nvSpPr>
            <p:cNvPr id="547848" name="Rectangle 8"/>
            <p:cNvSpPr>
              <a:spLocks noChangeArrowheads="1"/>
            </p:cNvSpPr>
            <p:nvPr/>
          </p:nvSpPr>
          <p:spPr bwMode="auto">
            <a:xfrm>
              <a:off x="213" y="802"/>
              <a:ext cx="36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1. Determine the </a:t>
              </a:r>
              <a:r>
                <a:rPr lang="en-US" sz="2400">
                  <a:solidFill>
                    <a:schemeClr val="accent2"/>
                  </a:solidFill>
                </a:rPr>
                <a:t>classes</a:t>
              </a:r>
              <a:r>
                <a:rPr lang="en-US" sz="2400">
                  <a:solidFill>
                    <a:schemeClr val="tx1"/>
                  </a:solidFill>
                </a:rPr>
                <a:t> and </a:t>
              </a:r>
              <a:r>
                <a:rPr lang="en-US" sz="2400">
                  <a:solidFill>
                    <a:schemeClr val="accent2"/>
                  </a:solidFill>
                </a:rPr>
                <a:t>objects</a:t>
              </a:r>
              <a:r>
                <a:rPr lang="en-US" sz="2400">
                  <a:solidFill>
                    <a:schemeClr val="tx1"/>
                  </a:solidFill>
                </a:rPr>
                <a:t> required to solve your problem.</a:t>
              </a:r>
            </a:p>
          </p:txBody>
        </p:sp>
        <p:pic>
          <p:nvPicPr>
            <p:cNvPr id="54784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720"/>
              <a:ext cx="1015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50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672"/>
              <a:ext cx="62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457200" y="4648200"/>
            <a:ext cx="8243888" cy="1882775"/>
            <a:chOff x="288" y="2928"/>
            <a:chExt cx="5193" cy="1186"/>
          </a:xfrm>
        </p:grpSpPr>
        <p:sp>
          <p:nvSpPr>
            <p:cNvPr id="547852" name="Rectangle 12"/>
            <p:cNvSpPr>
              <a:spLocks noChangeArrowheads="1"/>
            </p:cNvSpPr>
            <p:nvPr/>
          </p:nvSpPr>
          <p:spPr bwMode="auto">
            <a:xfrm>
              <a:off x="288" y="3044"/>
              <a:ext cx="3504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3. Determine the </a:t>
              </a:r>
              <a:r>
                <a:rPr lang="en-US" sz="2400">
                  <a:solidFill>
                    <a:schemeClr val="accent2"/>
                  </a:solidFill>
                </a:rPr>
                <a:t>data</a:t>
              </a:r>
              <a:r>
                <a:rPr lang="en-US" sz="2400">
                  <a:solidFill>
                    <a:schemeClr val="tx1"/>
                  </a:solidFill>
                </a:rPr>
                <a:t> each of your classes holds and…</a:t>
              </a:r>
            </a:p>
            <a:p>
              <a:pPr algn="l">
                <a:spcBef>
                  <a:spcPct val="20000"/>
                </a:spcBef>
              </a:pPr>
              <a:endParaRPr lang="en-US" sz="2400">
                <a:solidFill>
                  <a:schemeClr val="tx1"/>
                </a:solidFill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4. How they </a:t>
              </a:r>
              <a:r>
                <a:rPr lang="en-US" sz="2400">
                  <a:solidFill>
                    <a:schemeClr val="accent2"/>
                  </a:solidFill>
                </a:rPr>
                <a:t>interact</a:t>
              </a:r>
              <a:r>
                <a:rPr lang="en-US" sz="2400">
                  <a:solidFill>
                    <a:schemeClr val="tx1"/>
                  </a:solidFill>
                </a:rPr>
                <a:t> with each other.</a:t>
              </a:r>
            </a:p>
          </p:txBody>
        </p:sp>
        <p:pic>
          <p:nvPicPr>
            <p:cNvPr id="547853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928"/>
              <a:ext cx="1449" cy="1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7BED-6766-4B8C-9372-6171FB607B29}" type="slidenum">
              <a:rPr lang="en-US"/>
              <a:pPr/>
              <a:t>82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517525" y="9604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Often, we start with a </a:t>
            </a:r>
            <a:r>
              <a:rPr lang="en-US" sz="2400">
                <a:solidFill>
                  <a:srgbClr val="800000"/>
                </a:solidFill>
              </a:rPr>
              <a:t>textual specification</a:t>
            </a:r>
            <a:r>
              <a:rPr lang="en-US" sz="2400"/>
              <a:t> of the problem.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3962400" y="1997075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For instance, let’s consider a spec for an </a:t>
            </a:r>
            <a:r>
              <a:rPr lang="en-US" sz="2400">
                <a:solidFill>
                  <a:schemeClr val="accent2"/>
                </a:solidFill>
              </a:rPr>
              <a:t>electronic calendar</a:t>
            </a:r>
            <a:r>
              <a:rPr lang="en-US" sz="2400"/>
              <a:t>.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304800" y="3352800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user’s calendar should contain appointments for that user. </a:t>
            </a:r>
            <a:endParaRPr lang="en-US" sz="24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303213" y="3298825"/>
            <a:ext cx="84582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		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There are two different types of appointments, one-time appts and recurring appts. </a:t>
            </a:r>
            <a:endParaRPr lang="en-US" sz="2400"/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282575" y="5399088"/>
            <a:ext cx="8458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                     The user of the calendar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must supply a password before accessing the calendar. </a:t>
            </a:r>
          </a:p>
          <a:p>
            <a:pPr algn="l"/>
            <a:endParaRPr lang="en-US" sz="2400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304800" y="4397375"/>
            <a:ext cx="845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Users of the calendar can get a list of appointments for the day, add new appointments, remove existing appointments, and check other users’ calendars to see if a time-slot is empty.   </a:t>
            </a:r>
            <a:endParaRPr lang="en-US" sz="2400"/>
          </a:p>
        </p:txBody>
      </p:sp>
      <p:sp>
        <p:nvSpPr>
          <p:cNvPr id="549897" name="Text Box 9"/>
          <p:cNvSpPr txBox="1">
            <a:spLocks noChangeArrowheads="1"/>
          </p:cNvSpPr>
          <p:nvPr/>
        </p:nvSpPr>
        <p:spPr bwMode="auto">
          <a:xfrm>
            <a:off x="293688" y="6097588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appointment has a start-time and an end-time, a list of participants, and a location.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/>
      <p:bldP spid="549893" grpId="1"/>
      <p:bldP spid="549894" grpId="0"/>
      <p:bldP spid="549894" grpId="1"/>
      <p:bldP spid="549895" grpId="0"/>
      <p:bldP spid="549895" grpId="1"/>
      <p:bldP spid="549896" grpId="0"/>
      <p:bldP spid="549896" grpId="1"/>
      <p:bldP spid="54989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E326-118A-4DC3-B52F-07AE0A459877}" type="slidenum">
              <a:rPr lang="en-US"/>
              <a:pPr/>
              <a:t>83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#1: Identify Objects</a:t>
            </a:r>
            <a:endParaRPr lang="en-GB"/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Start by identifying </a:t>
            </a:r>
            <a:r>
              <a:rPr lang="en-US" sz="2400">
                <a:solidFill>
                  <a:srgbClr val="800000"/>
                </a:solidFill>
              </a:rPr>
              <a:t>potential classes</a:t>
            </a:r>
            <a:r>
              <a:rPr lang="en-US" sz="2400"/>
              <a:t>. 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easiest way to do this is identify all of the </a:t>
            </a:r>
            <a:r>
              <a:rPr lang="en-US" sz="2400">
                <a:solidFill>
                  <a:schemeClr val="accent2"/>
                </a:solidFill>
              </a:rPr>
              <a:t>nouns</a:t>
            </a:r>
            <a:r>
              <a:rPr lang="en-US" sz="2400"/>
              <a:t> in the specification! </a:t>
            </a:r>
          </a:p>
        </p:txBody>
      </p:sp>
      <p:grpSp>
        <p:nvGrpSpPr>
          <p:cNvPr id="551941" name="Group 5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1942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1943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1944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1945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user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one-time appts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recurring appts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time-slot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password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start-time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end-time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participants</a:t>
            </a:r>
          </a:p>
        </p:txBody>
      </p:sp>
      <p:sp>
        <p:nvSpPr>
          <p:cNvPr id="551957" name="Text Box 21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7" grpId="0"/>
      <p:bldP spid="551947" grpId="1"/>
      <p:bldP spid="551948" grpId="0"/>
      <p:bldP spid="551948" grpId="1"/>
      <p:bldP spid="551949" grpId="0"/>
      <p:bldP spid="551949" grpId="1"/>
      <p:bldP spid="551950" grpId="0"/>
      <p:bldP spid="551950" grpId="1"/>
      <p:bldP spid="551951" grpId="0"/>
      <p:bldP spid="551951" grpId="1"/>
      <p:bldP spid="551952" grpId="0"/>
      <p:bldP spid="551952" grpId="1"/>
      <p:bldP spid="551953" grpId="0"/>
      <p:bldP spid="551953" grpId="1"/>
      <p:bldP spid="551954" grpId="0"/>
      <p:bldP spid="551954" grpId="1"/>
      <p:bldP spid="551955" grpId="0"/>
      <p:bldP spid="551955" grpId="1"/>
      <p:bldP spid="551956" grpId="0"/>
      <p:bldP spid="551956" grpId="1"/>
      <p:bldP spid="551957" grpId="0"/>
      <p:bldP spid="551957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4E5E-3935-4E8E-8A0D-CAAD9F8AD4A1}" type="slidenum">
              <a:rPr lang="en-US"/>
              <a:pPr/>
              <a:t>84</a:t>
            </a:fld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6121400" y="990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6121400" y="1447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21400" y="1905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121400" y="2362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121400" y="2819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121400" y="3276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121400" y="3733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121400" y="4191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121400" y="4648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121400" y="5105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121400" y="5562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#1b: Identify Objects</a:t>
            </a:r>
            <a:endParaRPr lang="en-GB"/>
          </a:p>
        </p:txBody>
      </p:sp>
      <p:grpSp>
        <p:nvGrpSpPr>
          <p:cNvPr id="553998" name="Group 14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3999" name="Text Box 15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4000" name="Text Box 16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4001" name="Text Box 17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4002" name="Text Box 18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4003" name="Text Box 19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user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calendar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appointments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one-time appts</a:t>
            </a:r>
          </a:p>
        </p:txBody>
      </p:sp>
      <p:sp>
        <p:nvSpPr>
          <p:cNvPr id="554008" name="Text Box 24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recurring appts</a:t>
            </a:r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time-slot</a:t>
            </a:r>
          </a:p>
        </p:txBody>
      </p: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password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start-time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end-time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participants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location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452438" y="1112838"/>
            <a:ext cx="4532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 that we know our nouns, let’s identify potential classes.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304800" y="2255838"/>
            <a:ext cx="48228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We don’t need classes for every noun, just for those key components of our </a:t>
            </a:r>
            <a:r>
              <a:rPr lang="en-US" sz="2400" dirty="0" err="1" smtClean="0"/>
              <a:t>rowstem</a:t>
            </a:r>
            <a:r>
              <a:rPr lang="en-US" sz="2400" dirty="0"/>
              <a:t>…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457200" y="3733800"/>
            <a:ext cx="443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Which nouns should we turn into classes?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1295400" y="4648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Calendar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1066800" y="507365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Appointment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355600" y="54864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Recurring Appointment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381000" y="5943600"/>
            <a:ext cx="340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One-time Appointment</a:t>
            </a:r>
          </a:p>
        </p:txBody>
      </p:sp>
      <p:sp>
        <p:nvSpPr>
          <p:cNvPr id="554022" name="Rectangle 38"/>
          <p:cNvSpPr>
            <a:spLocks noChangeArrowheads="1"/>
          </p:cNvSpPr>
          <p:nvPr/>
        </p:nvSpPr>
        <p:spPr bwMode="auto">
          <a:xfrm>
            <a:off x="228600" y="3200400"/>
            <a:ext cx="8632825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60348 -0.314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74" y="-15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47032 -0.25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7" y="-127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05937 0.00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37309 0.17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89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6858 -0.020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4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1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59184 -0.48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-24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43455 -0.476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4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0.27257 -0.25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4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8" y="-126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00243 -0.057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54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8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52396 -0.5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54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-25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26232 -0.237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6" grpId="1" animBg="1"/>
      <p:bldP spid="553987" grpId="0" animBg="1"/>
      <p:bldP spid="553987" grpId="1" animBg="1"/>
      <p:bldP spid="553988" grpId="0" animBg="1"/>
      <p:bldP spid="553988" grpId="1" animBg="1"/>
      <p:bldP spid="553989" grpId="0" animBg="1"/>
      <p:bldP spid="553989" grpId="1" animBg="1"/>
      <p:bldP spid="553990" grpId="0" animBg="1"/>
      <p:bldP spid="553990" grpId="1" animBg="1"/>
      <p:bldP spid="553991" grpId="0" animBg="1"/>
      <p:bldP spid="553991" grpId="1" animBg="1"/>
      <p:bldP spid="553992" grpId="0" animBg="1"/>
      <p:bldP spid="553992" grpId="1" animBg="1"/>
      <p:bldP spid="553993" grpId="0" animBg="1"/>
      <p:bldP spid="553993" grpId="1" animBg="1"/>
      <p:bldP spid="553994" grpId="0" animBg="1"/>
      <p:bldP spid="553994" grpId="1" animBg="1"/>
      <p:bldP spid="553995" grpId="0" animBg="1"/>
      <p:bldP spid="553995" grpId="1" animBg="1"/>
      <p:bldP spid="553996" grpId="0" animBg="1"/>
      <p:bldP spid="553996" grpId="1" animBg="1"/>
      <p:bldP spid="554004" grpId="0"/>
      <p:bldP spid="554005" grpId="0"/>
      <p:bldP spid="554006" grpId="0"/>
      <p:bldP spid="554007" grpId="0"/>
      <p:bldP spid="554008" grpId="0"/>
      <p:bldP spid="554009" grpId="0"/>
      <p:bldP spid="554010" grpId="0"/>
      <p:bldP spid="554011" grpId="0"/>
      <p:bldP spid="554012" grpId="0"/>
      <p:bldP spid="554013" grpId="0"/>
      <p:bldP spid="554014" grpId="0"/>
      <p:bldP spid="554016" grpId="0"/>
      <p:bldP spid="554017" grpId="0"/>
      <p:bldP spid="554018" grpId="0"/>
      <p:bldP spid="554019" grpId="0"/>
      <p:bldP spid="554020" grpId="0"/>
      <p:bldP spid="554021" grpId="0"/>
      <p:bldP spid="55402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8A6-366C-4C4E-B490-9C68DC225ADA}" type="slidenum">
              <a:rPr lang="en-US"/>
              <a:pPr/>
              <a:t>85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Step #2a: Identify Operations</a:t>
            </a:r>
            <a:endParaRPr lang="en-GB" sz="4000"/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Next we have to determine what actions need to be performed by the </a:t>
            </a:r>
            <a:r>
              <a:rPr lang="en-US" sz="2400" dirty="0" err="1" smtClean="0"/>
              <a:t>rowstem</a:t>
            </a:r>
            <a:r>
              <a:rPr lang="en-US" sz="2400" dirty="0"/>
              <a:t>. 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To do this, we identify all of the </a:t>
            </a:r>
            <a:r>
              <a:rPr lang="en-US" sz="2400">
                <a:solidFill>
                  <a:schemeClr val="accent2"/>
                </a:solidFill>
              </a:rPr>
              <a:t>verb phrases </a:t>
            </a:r>
            <a:r>
              <a:rPr lang="en-US" sz="2400"/>
              <a:t>in the specification! </a:t>
            </a:r>
          </a:p>
        </p:txBody>
      </p:sp>
      <p:grpSp>
        <p:nvGrpSpPr>
          <p:cNvPr id="556037" name="Group 5"/>
          <p:cNvGrpSpPr>
            <a:grpSpLocks/>
          </p:cNvGrpSpPr>
          <p:nvPr/>
        </p:nvGrpSpPr>
        <p:grpSpPr bwMode="auto">
          <a:xfrm>
            <a:off x="228600" y="3298825"/>
            <a:ext cx="8480425" cy="3548063"/>
            <a:chOff x="48" y="1968"/>
            <a:chExt cx="5342" cy="2235"/>
          </a:xfrm>
        </p:grpSpPr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6039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6040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6042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4475163" y="4365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get a list of appointments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708025" y="50292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6045" name="Text Box 13"/>
          <p:cNvSpPr txBox="1">
            <a:spLocks noChangeArrowheads="1"/>
          </p:cNvSpPr>
          <p:nvPr/>
        </p:nvSpPr>
        <p:spPr bwMode="auto">
          <a:xfrm>
            <a:off x="1452563" y="5705475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supply a password</a:t>
            </a:r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3362325" y="50292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check other users’ calendars</a:t>
            </a:r>
          </a:p>
        </p:txBody>
      </p: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2501900" y="4703763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add new appointments</a:t>
            </a:r>
          </a:p>
        </p:txBody>
      </p:sp>
      <p:sp>
        <p:nvSpPr>
          <p:cNvPr id="556048" name="Text Box 16"/>
          <p:cNvSpPr txBox="1">
            <a:spLocks noChangeArrowheads="1"/>
          </p:cNvSpPr>
          <p:nvPr/>
        </p:nvSpPr>
        <p:spPr bwMode="auto">
          <a:xfrm>
            <a:off x="5800725" y="4703763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remove existing</a:t>
            </a:r>
          </a:p>
        </p:txBody>
      </p:sp>
      <p:sp>
        <p:nvSpPr>
          <p:cNvPr id="556049" name="Text Box 17"/>
          <p:cNvSpPr txBox="1">
            <a:spLocks noChangeArrowheads="1"/>
          </p:cNvSpPr>
          <p:nvPr/>
        </p:nvSpPr>
        <p:spPr bwMode="auto">
          <a:xfrm>
            <a:off x="3287713" y="6073775"/>
            <a:ext cx="517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has a start-time and an end-time, a</a:t>
            </a:r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695325" y="6400800"/>
            <a:ext cx="503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list of participants, and a location.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  <p:bldP spid="556043" grpId="0"/>
      <p:bldP spid="556043" grpId="1"/>
      <p:bldP spid="556044" grpId="0"/>
      <p:bldP spid="556044" grpId="1"/>
      <p:bldP spid="556045" grpId="0"/>
      <p:bldP spid="556045" grpId="1"/>
      <p:bldP spid="556046" grpId="0"/>
      <p:bldP spid="556046" grpId="1"/>
      <p:bldP spid="556047" grpId="0"/>
      <p:bldP spid="556047" grpId="1"/>
      <p:bldP spid="556048" grpId="0"/>
      <p:bldP spid="556048" grpId="1"/>
      <p:bldP spid="556049" grpId="0"/>
      <p:bldP spid="556049" grpId="1"/>
      <p:bldP spid="556050" grpId="0"/>
      <p:bldP spid="556050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6D0-F015-482C-A519-279152C5C969}" type="slidenum">
              <a:rPr lang="en-US"/>
              <a:pPr/>
              <a:t>86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4919663" y="4278313"/>
            <a:ext cx="4202112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4908550" y="384175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908550" y="339566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4908550" y="29591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4908550" y="25146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  <a:p>
            <a:r>
              <a:rPr lang="en-US" sz="2000"/>
              <a:t>(let’s just look at the first two)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05400" y="2460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get a list of appointments</a:t>
            </a:r>
          </a:p>
        </p:txBody>
      </p:sp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5638800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supply a password</a:t>
            </a: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4899025" y="38100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check other users’ calendars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5486400" y="2895600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add new appointments</a:t>
            </a:r>
          </a:p>
        </p:txBody>
      </p:sp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5943600" y="3340100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remove existing</a:t>
            </a:r>
          </a:p>
        </p:txBody>
      </p:sp>
      <p:sp>
        <p:nvSpPr>
          <p:cNvPr id="558094" name="Text Box 14"/>
          <p:cNvSpPr txBox="1">
            <a:spLocks noChangeArrowheads="1"/>
          </p:cNvSpPr>
          <p:nvPr/>
        </p:nvSpPr>
        <p:spPr bwMode="auto">
          <a:xfrm>
            <a:off x="6338888" y="1752600"/>
            <a:ext cx="1585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/>
              <a:t>Verbs</a:t>
            </a:r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Rectangle 16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7" name="Text Box 17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4921250" y="471328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5791200" y="4648200"/>
            <a:ext cx="249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start-time</a:t>
            </a:r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41363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58107" name="Rectangle 27"/>
          <p:cNvSpPr>
            <a:spLocks noChangeArrowheads="1"/>
          </p:cNvSpPr>
          <p:nvPr/>
        </p:nvSpPr>
        <p:spPr bwMode="auto">
          <a:xfrm>
            <a:off x="4921250" y="513873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741363" y="5348288"/>
            <a:ext cx="3081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4921250" y="5584825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741363" y="5686425"/>
            <a:ext cx="3725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4921250" y="603091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41363" y="5980113"/>
            <a:ext cx="3773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58113" name="Text Box 33"/>
          <p:cNvSpPr txBox="1">
            <a:spLocks noChangeArrowheads="1"/>
          </p:cNvSpPr>
          <p:nvPr/>
        </p:nvSpPr>
        <p:spPr bwMode="auto">
          <a:xfrm>
            <a:off x="6032500" y="50609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an end-time</a:t>
            </a:r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5334000" y="5562600"/>
            <a:ext cx="366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list of participants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6019800" y="5988050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2" grpId="1" animBg="1"/>
      <p:bldP spid="558083" grpId="0" animBg="1"/>
      <p:bldP spid="558083" grpId="1" animBg="1"/>
      <p:bldP spid="558084" grpId="0" animBg="1"/>
      <p:bldP spid="558084" grpId="1" animBg="1"/>
      <p:bldP spid="558085" grpId="0" animBg="1"/>
      <p:bldP spid="558085" grpId="1" animBg="1"/>
      <p:bldP spid="558086" grpId="0" animBg="1"/>
      <p:bldP spid="558086" grpId="1" animBg="1"/>
      <p:bldP spid="558099" grpId="0"/>
      <p:bldP spid="558100" grpId="0"/>
      <p:bldP spid="558101" grpId="0"/>
      <p:bldP spid="558102" grpId="0"/>
      <p:bldP spid="558103" grpId="0"/>
      <p:bldP spid="558104" grpId="0" animBg="1"/>
      <p:bldP spid="558104" grpId="1" animBg="1"/>
      <p:bldP spid="558106" grpId="0"/>
      <p:bldP spid="558107" grpId="0" animBg="1"/>
      <p:bldP spid="558107" grpId="1" animBg="1"/>
      <p:bldP spid="558108" grpId="0"/>
      <p:bldP spid="558109" grpId="0" animBg="1"/>
      <p:bldP spid="558109" grpId="1" animBg="1"/>
      <p:bldP spid="558110" grpId="0"/>
      <p:bldP spid="558111" grpId="0" animBg="1"/>
      <p:bldP spid="558111" grpId="1" animBg="1"/>
      <p:bldP spid="5581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48-545F-420A-8138-BD7EB2E4A145}" type="slidenum">
              <a:rPr lang="en-US"/>
              <a:pPr/>
              <a:t>87</a:t>
            </a:fld>
            <a:endParaRPr lang="en-US"/>
          </a:p>
        </p:txBody>
      </p:sp>
      <p:grpSp>
        <p:nvGrpSpPr>
          <p:cNvPr id="560130" name="Group 2"/>
          <p:cNvGrpSpPr>
            <a:grpSpLocks/>
          </p:cNvGrpSpPr>
          <p:nvPr/>
        </p:nvGrpSpPr>
        <p:grpSpPr bwMode="auto">
          <a:xfrm>
            <a:off x="4724400" y="4246563"/>
            <a:ext cx="4244975" cy="2611437"/>
            <a:chOff x="2976" y="2640"/>
            <a:chExt cx="2674" cy="1645"/>
          </a:xfrm>
        </p:grpSpPr>
        <p:sp>
          <p:nvSpPr>
            <p:cNvPr id="560131" name="Rectangle 3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2" name="Text Box 4"/>
            <p:cNvSpPr txBox="1">
              <a:spLocks noChangeArrowheads="1"/>
            </p:cNvSpPr>
            <p:nvPr/>
          </p:nvSpPr>
          <p:spPr bwMode="auto">
            <a:xfrm>
              <a:off x="2976" y="2640"/>
              <a:ext cx="2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RecurringAppointment</a:t>
              </a:r>
            </a:p>
          </p:txBody>
        </p:sp>
        <p:sp>
          <p:nvSpPr>
            <p:cNvPr id="560133" name="Text Box 5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35" name="Text Box 7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36" name="Text Box 8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0137" name="Text Box 9"/>
            <p:cNvSpPr txBox="1">
              <a:spLocks noChangeArrowheads="1"/>
            </p:cNvSpPr>
            <p:nvPr/>
          </p:nvSpPr>
          <p:spPr bwMode="auto">
            <a:xfrm>
              <a:off x="3212" y="2951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013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60139" name="Text Box 11"/>
          <p:cNvSpPr txBox="1">
            <a:spLocks noChangeArrowheads="1"/>
          </p:cNvSpPr>
          <p:nvPr/>
        </p:nvSpPr>
        <p:spPr bwMode="auto">
          <a:xfrm>
            <a:off x="4724400" y="8382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0146" name="Text Box 18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648200" y="18288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Of course, our classes need </a:t>
            </a:r>
            <a:r>
              <a:rPr lang="en-US" sz="2200">
                <a:solidFill>
                  <a:schemeClr val="accent2"/>
                </a:solidFill>
              </a:rPr>
              <a:t>constructors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destructors</a:t>
            </a:r>
            <a:r>
              <a:rPr lang="en-US" sz="2200"/>
              <a:t>!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09600" y="15462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0149" name="Rectangle 21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730250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730250" y="53482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0153" name="Text Box 25"/>
          <p:cNvSpPr txBox="1">
            <a:spLocks noChangeArrowheads="1"/>
          </p:cNvSpPr>
          <p:nvPr/>
        </p:nvSpPr>
        <p:spPr bwMode="auto">
          <a:xfrm>
            <a:off x="730250" y="56864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30250" y="59801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0155" name="Text Box 27"/>
          <p:cNvSpPr txBox="1">
            <a:spLocks noChangeArrowheads="1"/>
          </p:cNvSpPr>
          <p:nvPr/>
        </p:nvSpPr>
        <p:spPr bwMode="auto">
          <a:xfrm>
            <a:off x="701675" y="4684713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Appointment() and ~Appointment()</a:t>
            </a:r>
          </a:p>
        </p:txBody>
      </p:sp>
      <p:sp>
        <p:nvSpPr>
          <p:cNvPr id="560156" name="Text Box 28"/>
          <p:cNvSpPr txBox="1">
            <a:spLocks noChangeArrowheads="1"/>
          </p:cNvSpPr>
          <p:nvPr/>
        </p:nvSpPr>
        <p:spPr bwMode="auto">
          <a:xfrm>
            <a:off x="4724400" y="27432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now let’s consider our other two classes.</a:t>
            </a:r>
          </a:p>
        </p:txBody>
      </p:sp>
      <p:grpSp>
        <p:nvGrpSpPr>
          <p:cNvPr id="560157" name="Group 29"/>
          <p:cNvGrpSpPr>
            <a:grpSpLocks/>
          </p:cNvGrpSpPr>
          <p:nvPr/>
        </p:nvGrpSpPr>
        <p:grpSpPr bwMode="auto">
          <a:xfrm>
            <a:off x="4724400" y="1676400"/>
            <a:ext cx="4244975" cy="2514600"/>
            <a:chOff x="2976" y="2640"/>
            <a:chExt cx="2674" cy="1584"/>
          </a:xfrm>
        </p:grpSpPr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2976" y="2640"/>
              <a:ext cx="2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OneTimeAppointment</a:t>
              </a:r>
            </a:p>
          </p:txBody>
        </p:sp>
        <p:sp>
          <p:nvSpPr>
            <p:cNvPr id="560160" name="Text Box 32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61" name="Text Box 33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62" name="Text Box 34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60164" name="Text Box 36"/>
            <p:cNvSpPr txBox="1">
              <a:spLocks noChangeArrowheads="1"/>
            </p:cNvSpPr>
            <p:nvPr/>
          </p:nvSpPr>
          <p:spPr bwMode="auto">
            <a:xfrm>
              <a:off x="3212" y="2951"/>
              <a:ext cx="17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OneTimeAppointment()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~OneTimeAppointment()</a:t>
              </a:r>
            </a:p>
          </p:txBody>
        </p:sp>
      </p:grp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25975" y="804863"/>
            <a:ext cx="43656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rgbClr val="6600CC"/>
                </a:solidFill>
              </a:rPr>
              <a:t>So, do we need all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of our classes?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5486400" y="974725"/>
            <a:ext cx="23860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/>
      <p:bldP spid="560148" grpId="0"/>
      <p:bldP spid="560155" grpId="0"/>
      <p:bldP spid="560156" grpId="0"/>
      <p:bldP spid="560165" grpId="0" animBg="1"/>
      <p:bldP spid="56016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2C13-CFBE-4539-914E-9800C2D6A53A}" type="slidenum">
              <a:rPr lang="en-US"/>
              <a:pPr/>
              <a:t>88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288925" y="1112838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Now you need to figure out how the classes </a:t>
            </a:r>
            <a:r>
              <a:rPr lang="en-US" sz="2400">
                <a:solidFill>
                  <a:srgbClr val="006666"/>
                </a:solidFill>
              </a:rPr>
              <a:t>relate to each other</a:t>
            </a:r>
            <a:r>
              <a:rPr lang="en-US" sz="2400"/>
              <a:t> and what data they hold.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669925" y="2438400"/>
            <a:ext cx="458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There are three relationships to consider: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1279525" y="3382963"/>
            <a:ext cx="777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1.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 objects of class Y, but may not </a:t>
            </a:r>
            <a:br>
              <a:rPr lang="en-US" sz="2400"/>
            </a:br>
            <a:r>
              <a:rPr lang="en-US" sz="2400"/>
              <a:t>    actually hold objects of class Y.</a:t>
            </a: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1219200" y="4267200"/>
            <a:ext cx="767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2. </a:t>
            </a:r>
            <a:r>
              <a:rPr lang="en-US" sz="2400">
                <a:solidFill>
                  <a:srgbClr val="6600CC"/>
                </a:solidFill>
              </a:rPr>
              <a:t>Has-A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contains</a:t>
            </a:r>
            <a:r>
              <a:rPr lang="en-US" sz="2400"/>
              <a:t> one or more instances of </a:t>
            </a:r>
            <a:br>
              <a:rPr lang="en-US" sz="2400"/>
            </a:br>
            <a:r>
              <a:rPr lang="en-US" sz="2400"/>
              <a:t>    class Y (composition).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1211263" y="5105400"/>
            <a:ext cx="737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3. </a:t>
            </a:r>
            <a:r>
              <a:rPr lang="en-US" sz="2400">
                <a:solidFill>
                  <a:srgbClr val="6600CC"/>
                </a:solidFill>
              </a:rPr>
              <a:t>Is-A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is a specialized version</a:t>
            </a:r>
            <a:r>
              <a:rPr lang="en-US" sz="2400"/>
              <a:t> of class Y.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419100" y="5807075"/>
            <a:ext cx="8343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will help you figure out what </a:t>
            </a:r>
            <a:r>
              <a:rPr lang="en-US" sz="2400">
                <a:solidFill>
                  <a:srgbClr val="006666"/>
                </a:solidFill>
              </a:rPr>
              <a:t>private data</a:t>
            </a:r>
            <a:r>
              <a:rPr lang="en-US" sz="2400"/>
              <a:t> each class needs, and will also help determine </a:t>
            </a:r>
            <a:r>
              <a:rPr lang="en-US" sz="2400">
                <a:solidFill>
                  <a:schemeClr val="accent2"/>
                </a:solidFill>
              </a:rPr>
              <a:t>inheritance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/>
      <p:bldP spid="562182" grpId="0"/>
      <p:bldP spid="562183" grpId="0"/>
      <p:bldP spid="56218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EE61-B967-464B-B89C-DE5CB8D5C8E9}" type="slidenum">
              <a:rPr lang="en-US"/>
              <a:pPr/>
              <a:t>89</a:t>
            </a:fld>
            <a:endParaRPr lang="en-US"/>
          </a:p>
        </p:txBody>
      </p:sp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273050" y="1143000"/>
            <a:ext cx="4191000" cy="4291013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01650" y="16557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01650" y="19732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9900" y="22860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82600" y="26050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501650" y="31670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501650" y="13938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4234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572000" y="1212850"/>
            <a:ext cx="4568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contains </a:t>
            </a:r>
            <a:r>
              <a:rPr lang="en-US" sz="2200">
                <a:solidFill>
                  <a:srgbClr val="006666"/>
                </a:solidFill>
              </a:rPr>
              <a:t>appointments</a:t>
            </a: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5069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must have a </a:t>
            </a:r>
            <a:r>
              <a:rPr lang="en-US" sz="2200">
                <a:solidFill>
                  <a:srgbClr val="006666"/>
                </a:solidFill>
              </a:rPr>
              <a:t>password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04800" y="38100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595313" y="4281488"/>
            <a:ext cx="297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Appointment  m_app[100];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09600" y="4586288"/>
            <a:ext cx="3055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           m_password;</a:t>
            </a:r>
          </a:p>
        </p:txBody>
      </p:sp>
      <p:sp>
        <p:nvSpPr>
          <p:cNvPr id="564240" name="Text Box 16"/>
          <p:cNvSpPr txBox="1">
            <a:spLocks noChangeArrowheads="1"/>
          </p:cNvSpPr>
          <p:nvPr/>
        </p:nvSpPr>
        <p:spPr bwMode="auto">
          <a:xfrm>
            <a:off x="4572000" y="2239963"/>
            <a:ext cx="4468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uses other </a:t>
            </a:r>
            <a:r>
              <a:rPr lang="en-US" sz="2200">
                <a:solidFill>
                  <a:srgbClr val="006666"/>
                </a:solidFill>
              </a:rPr>
              <a:t>calendars</a:t>
            </a:r>
            <a:r>
              <a:rPr lang="en-US" sz="2200"/>
              <a:t>,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4572000" y="2620963"/>
            <a:ext cx="4446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 i="1"/>
              <a:t>but</a:t>
            </a:r>
            <a:r>
              <a:rPr lang="en-US" sz="2200"/>
              <a:t> it doesn’t need to hold them.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2" name="Rectangle 18"/>
          <p:cNvSpPr>
            <a:spLocks noChangeArrowheads="1"/>
          </p:cNvSpPr>
          <p:nvPr/>
        </p:nvSpPr>
        <p:spPr bwMode="auto">
          <a:xfrm>
            <a:off x="2362200" y="2895600"/>
            <a:ext cx="2057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4489450" y="3276600"/>
            <a:ext cx="46545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In general, if a class </a:t>
            </a:r>
            <a:r>
              <a:rPr lang="en-US" sz="2300">
                <a:solidFill>
                  <a:srgbClr val="6600CC"/>
                </a:solidFill>
              </a:rPr>
              <a:t>naturally holds </a:t>
            </a:r>
            <a:r>
              <a:rPr lang="en-US" sz="2300">
                <a:solidFill>
                  <a:schemeClr val="accent2"/>
                </a:solidFill>
              </a:rPr>
              <a:t>a piece of data, your design should place the data in that class.</a:t>
            </a: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4648200" y="4921250"/>
            <a:ext cx="43418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6600CC"/>
                </a:solidFill>
              </a:rPr>
              <a:t>Of course, you might not get it right the first time.</a:t>
            </a: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57200" y="5562600"/>
            <a:ext cx="483076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800000"/>
                </a:solidFill>
              </a:rPr>
              <a:t>In this case, it helps to </a:t>
            </a:r>
            <a:br>
              <a:rPr lang="en-US" sz="2300">
                <a:solidFill>
                  <a:srgbClr val="800000"/>
                </a:solidFill>
              </a:rPr>
            </a:br>
            <a:r>
              <a:rPr lang="en-US" sz="2300">
                <a:solidFill>
                  <a:srgbClr val="FF3300"/>
                </a:solidFill>
              </a:rPr>
              <a:t>“re-factor”</a:t>
            </a:r>
            <a:r>
              <a:rPr lang="en-US" sz="2300">
                <a:solidFill>
                  <a:srgbClr val="800000"/>
                </a:solidFill>
              </a:rPr>
              <a:t> your classes.</a:t>
            </a:r>
          </a:p>
          <a:p>
            <a:r>
              <a:rPr lang="en-US" sz="2300">
                <a:solidFill>
                  <a:srgbClr val="800000"/>
                </a:solidFill>
              </a:rPr>
              <a:t>(i.e. iterate till you get it right)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5" grpId="0"/>
      <p:bldP spid="564236" grpId="0"/>
      <p:bldP spid="564237" grpId="0"/>
      <p:bldP spid="564238" grpId="0"/>
      <p:bldP spid="564239" grpId="0"/>
      <p:bldP spid="564240" grpId="0"/>
      <p:bldP spid="564241" grpId="0"/>
      <p:bldP spid="564242" grpId="0" animBg="1"/>
      <p:bldP spid="564242" grpId="1" animBg="1"/>
      <p:bldP spid="564243" grpId="0"/>
      <p:bldP spid="564244" grpId="0"/>
      <p:bldP spid="564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40E-1FD0-4180-9180-4FFD440287C0}" type="slidenum">
              <a:rPr lang="en-US"/>
              <a:pPr/>
              <a:t>9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Two Rules of Recursion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0" y="1189038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ONE: 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514350" y="2622550"/>
            <a:ext cx="83343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Stopping Condition (aka Base Case)</a:t>
            </a:r>
            <a:r>
              <a:rPr lang="en-US" sz="2400"/>
              <a:t>: </a:t>
            </a:r>
          </a:p>
          <a:p>
            <a:endParaRPr lang="en-US" sz="1000"/>
          </a:p>
          <a:p>
            <a:r>
              <a:rPr lang="en-US" sz="2400"/>
              <a:t>Your recursive function must be able to solve the simplest, most basic problem </a:t>
            </a:r>
            <a:r>
              <a:rPr lang="en-US" sz="2400" i="1">
                <a:solidFill>
                  <a:srgbClr val="990000"/>
                </a:solidFill>
              </a:rPr>
              <a:t>without using recursion</a:t>
            </a:r>
            <a:r>
              <a:rPr lang="en-US" sz="2400"/>
              <a:t>. 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447675" y="1666875"/>
            <a:ext cx="91487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300">
                <a:solidFill>
                  <a:srgbClr val="000000"/>
                </a:solidFill>
              </a:rPr>
              <a:t>Every recursive function must have a “</a:t>
            </a:r>
            <a:r>
              <a:rPr lang="en-US" sz="2300">
                <a:solidFill>
                  <a:schemeClr val="accent2"/>
                </a:solidFill>
              </a:rPr>
              <a:t>stopping condition</a:t>
            </a:r>
            <a:r>
              <a:rPr lang="en-US" sz="2300">
                <a:solidFill>
                  <a:srgbClr val="000000"/>
                </a:solidFill>
              </a:rPr>
              <a:t>!”  </a:t>
            </a:r>
            <a:endParaRPr lang="en-US" sz="2300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225425" y="4543425"/>
            <a:ext cx="8766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A recursive function </a:t>
            </a:r>
            <a:r>
              <a:rPr lang="en-US" sz="2400" dirty="0">
                <a:solidFill>
                  <a:srgbClr val="990000"/>
                </a:solidFill>
                <a:cs typeface="Courier New" pitchFamily="49" charset="0"/>
              </a:rPr>
              <a:t>calls itself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. </a:t>
            </a:r>
          </a:p>
          <a:p>
            <a:endParaRPr lang="en-US" sz="24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Therefore, every recursive function must have some mechanism to allow it to stop calling itself. 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/>
      <p:bldP spid="69018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382-054C-4393-8B9C-F4FB382EFA5F}" type="slidenum">
              <a:rPr lang="en-US"/>
              <a:pPr/>
              <a:t>90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-76200"/>
            <a:ext cx="8783637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228600" y="914400"/>
            <a:ext cx="4191000" cy="35052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55625" y="16906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55625" y="19954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555625" y="23336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55625" y="26273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536575" y="1193800"/>
            <a:ext cx="16875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Appointment() </a:t>
            </a:r>
          </a:p>
        </p:txBody>
      </p:sp>
      <p:sp>
        <p:nvSpPr>
          <p:cNvPr id="566282" name="Text Box 10"/>
          <p:cNvSpPr txBox="1">
            <a:spLocks noChangeArrowheads="1"/>
          </p:cNvSpPr>
          <p:nvPr/>
        </p:nvSpPr>
        <p:spPr bwMode="auto">
          <a:xfrm>
            <a:off x="304800" y="2895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4540250" y="1212850"/>
            <a:ext cx="4451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 </a:t>
            </a:r>
            <a:r>
              <a:rPr lang="en-US" sz="2200">
                <a:solidFill>
                  <a:srgbClr val="006666"/>
                </a:solidFill>
              </a:rPr>
              <a:t>start time</a:t>
            </a: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381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an </a:t>
            </a:r>
            <a:r>
              <a:rPr lang="en-US" sz="2200">
                <a:solidFill>
                  <a:srgbClr val="006666"/>
                </a:solidFill>
              </a:rPr>
              <a:t>end time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4572000" y="2239963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associated </a:t>
            </a:r>
            <a:br>
              <a:rPr lang="en-US" sz="2200"/>
            </a:br>
            <a:r>
              <a:rPr lang="en-US" sz="2200"/>
              <a:t>with a set of </a:t>
            </a:r>
            <a:r>
              <a:rPr lang="en-US" sz="2200">
                <a:solidFill>
                  <a:srgbClr val="006666"/>
                </a:solidFill>
              </a:rPr>
              <a:t>particpants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223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m_startTime;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57200" y="3519488"/>
            <a:ext cx="2065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m_endTime;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457200" y="3748088"/>
            <a:ext cx="296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m_participants[10];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4572000" y="3048000"/>
            <a:ext cx="387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held at a </a:t>
            </a:r>
            <a:br>
              <a:rPr lang="en-US" sz="2200"/>
            </a:br>
            <a:r>
              <a:rPr lang="en-US" sz="2200">
                <a:solidFill>
                  <a:srgbClr val="006666"/>
                </a:solidFill>
              </a:rPr>
              <a:t>location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457200" y="4038600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m_location;</a:t>
            </a: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3243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Now, how about our </a:t>
            </a:r>
            <a:br>
              <a:rPr lang="en-US" sz="2200"/>
            </a:br>
            <a:r>
              <a:rPr lang="en-US" sz="2200">
                <a:solidFill>
                  <a:srgbClr val="800000"/>
                </a:solidFill>
              </a:rPr>
              <a:t>RecurringAppointment</a:t>
            </a:r>
            <a:r>
              <a:rPr lang="en-US" sz="2200"/>
              <a:t>?</a:t>
            </a:r>
            <a:endParaRPr lang="en-US" sz="2200">
              <a:solidFill>
                <a:srgbClr val="006666"/>
              </a:solidFill>
            </a:endParaRPr>
          </a:p>
        </p:txBody>
      </p:sp>
      <p:grpSp>
        <p:nvGrpSpPr>
          <p:cNvPr id="566292" name="Group 20"/>
          <p:cNvGrpSpPr>
            <a:grpSpLocks/>
          </p:cNvGrpSpPr>
          <p:nvPr/>
        </p:nvGrpSpPr>
        <p:grpSpPr bwMode="auto">
          <a:xfrm>
            <a:off x="4724400" y="4041775"/>
            <a:ext cx="4244975" cy="2744788"/>
            <a:chOff x="2976" y="2546"/>
            <a:chExt cx="2674" cy="1729"/>
          </a:xfrm>
        </p:grpSpPr>
        <p:sp>
          <p:nvSpPr>
            <p:cNvPr id="566293" name="Rectangle 21"/>
            <p:cNvSpPr>
              <a:spLocks noChangeArrowheads="1"/>
            </p:cNvSpPr>
            <p:nvPr/>
          </p:nvSpPr>
          <p:spPr bwMode="auto">
            <a:xfrm>
              <a:off x="3010" y="2583"/>
              <a:ext cx="2640" cy="1659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4" name="Text Box 22"/>
            <p:cNvSpPr txBox="1">
              <a:spLocks noChangeArrowheads="1"/>
            </p:cNvSpPr>
            <p:nvPr/>
          </p:nvSpPr>
          <p:spPr bwMode="auto">
            <a:xfrm>
              <a:off x="2976" y="2546"/>
              <a:ext cx="19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/>
                <a:t>RecurringAppointment</a:t>
              </a:r>
            </a:p>
          </p:txBody>
        </p: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3202" y="3299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3202" y="3499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6297" name="Text Box 25"/>
            <p:cNvSpPr txBox="1">
              <a:spLocks noChangeArrowheads="1"/>
            </p:cNvSpPr>
            <p:nvPr/>
          </p:nvSpPr>
          <p:spPr bwMode="auto">
            <a:xfrm>
              <a:off x="3202" y="3685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6298" name="Text Box 26"/>
            <p:cNvSpPr txBox="1">
              <a:spLocks noChangeArrowheads="1"/>
            </p:cNvSpPr>
            <p:nvPr/>
          </p:nvSpPr>
          <p:spPr bwMode="auto">
            <a:xfrm>
              <a:off x="3202" y="387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3212" y="2962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206375" y="5510213"/>
            <a:ext cx="4254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It’s shares all of the attributes </a:t>
            </a:r>
            <a:br>
              <a:rPr lang="en-US" sz="2000"/>
            </a:br>
            <a:r>
              <a:rPr lang="en-US" sz="2000"/>
              <a:t>of an Appointment. So should a </a:t>
            </a:r>
            <a:br>
              <a:rPr lang="en-US" sz="2000"/>
            </a:br>
            <a:r>
              <a:rPr lang="en-US" sz="2000"/>
              <a:t>Recurring Appointment contain an </a:t>
            </a:r>
            <a:br>
              <a:rPr lang="en-US" sz="2000"/>
            </a:br>
            <a:r>
              <a:rPr lang="en-US" sz="2000"/>
              <a:t>Appointment or use inheritance?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257800" y="4392613"/>
            <a:ext cx="260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: public Appointment</a:t>
            </a: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4887913" y="5300663"/>
            <a:ext cx="3951287" cy="141605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5076825" y="6415088"/>
            <a:ext cx="359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setRecurRate(int numDays)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4800600" y="5562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51054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int m_numDays;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2590800" y="0"/>
            <a:ext cx="3200400" cy="1295400"/>
          </a:xfrm>
          <a:prstGeom prst="wedgeRoundRectCallout">
            <a:avLst>
              <a:gd name="adj1" fmla="val -66370"/>
              <a:gd name="adj2" fmla="val 3210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Ahhhh but now Appointment is a </a:t>
            </a:r>
            <a:r>
              <a:rPr lang="en-US">
                <a:solidFill>
                  <a:srgbClr val="FF3300"/>
                </a:solidFill>
              </a:rPr>
              <a:t>base class!!!</a:t>
            </a:r>
            <a:r>
              <a:rPr lang="en-US"/>
              <a:t> What do we need to make sure we have?</a:t>
            </a:r>
          </a:p>
        </p:txBody>
      </p:sp>
      <p:sp>
        <p:nvSpPr>
          <p:cNvPr id="566308" name="AutoShape 36"/>
          <p:cNvSpPr>
            <a:spLocks noChangeArrowheads="1"/>
          </p:cNvSpPr>
          <p:nvPr/>
        </p:nvSpPr>
        <p:spPr bwMode="auto">
          <a:xfrm>
            <a:off x="2057400" y="133350"/>
            <a:ext cx="2667000" cy="1143000"/>
          </a:xfrm>
          <a:prstGeom prst="wedgeRoundRectCallout">
            <a:avLst>
              <a:gd name="adj1" fmla="val -51787"/>
              <a:gd name="adj2" fmla="val 7555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RIGHT! You need a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virtual destructor </a:t>
            </a:r>
            <a:r>
              <a:rPr lang="en-US"/>
              <a:t>in </a:t>
            </a:r>
            <a:r>
              <a:rPr lang="en-US" b="1" i="1" u="sng"/>
              <a:t>every</a:t>
            </a:r>
            <a:r>
              <a:rPr lang="en-US"/>
              <a:t> base class!</a:t>
            </a: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563563" y="1458913"/>
            <a:ext cx="17510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~Appointment()</a:t>
            </a:r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541338" y="1457325"/>
            <a:ext cx="3554412" cy="350838"/>
            <a:chOff x="-1248" y="1104"/>
            <a:chExt cx="1555" cy="221"/>
          </a:xfrm>
        </p:grpSpPr>
        <p:sp>
          <p:nvSpPr>
            <p:cNvPr id="566309" name="Rectangle 37"/>
            <p:cNvSpPr>
              <a:spLocks noChangeArrowheads="1"/>
            </p:cNvSpPr>
            <p:nvPr/>
          </p:nvSpPr>
          <p:spPr bwMode="auto">
            <a:xfrm>
              <a:off x="-1200" y="1110"/>
              <a:ext cx="1050" cy="192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7" name="Text Box 35"/>
            <p:cNvSpPr txBox="1">
              <a:spLocks noChangeArrowheads="1"/>
            </p:cNvSpPr>
            <p:nvPr/>
          </p:nvSpPr>
          <p:spPr bwMode="auto">
            <a:xfrm>
              <a:off x="-1248" y="1104"/>
              <a:ext cx="155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rgbClr val="FF3300"/>
                  </a:solidFill>
                </a:rPr>
                <a:t>virtual</a:t>
              </a:r>
              <a:r>
                <a:rPr lang="en-US" sz="1700">
                  <a:solidFill>
                    <a:srgbClr val="006666"/>
                  </a:solidFill>
                </a:rPr>
                <a:t> ~Appointment()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0191 -0.1620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7084 -2.22222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2" grpId="0"/>
      <p:bldP spid="566283" grpId="0"/>
      <p:bldP spid="566284" grpId="0"/>
      <p:bldP spid="566285" grpId="0"/>
      <p:bldP spid="566286" grpId="0"/>
      <p:bldP spid="566287" grpId="0"/>
      <p:bldP spid="566288" grpId="0"/>
      <p:bldP spid="566289" grpId="0"/>
      <p:bldP spid="566290" grpId="0"/>
      <p:bldP spid="566291" grpId="0"/>
      <p:bldP spid="566300" grpId="0"/>
      <p:bldP spid="566301" grpId="0"/>
      <p:bldP spid="566302" grpId="0" animBg="1"/>
      <p:bldP spid="566303" grpId="0"/>
      <p:bldP spid="566303" grpId="1"/>
      <p:bldP spid="566304" grpId="0"/>
      <p:bldP spid="566305" grpId="0"/>
      <p:bldP spid="566306" grpId="0" animBg="1"/>
      <p:bldP spid="566306" grpId="1" animBg="1"/>
      <p:bldP spid="566308" grpId="0" animBg="1"/>
      <p:bldP spid="566308" grpId="1" animBg="1"/>
      <p:bldP spid="5663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D2A-E0F6-407F-8C57-36E675EFCFAA}" type="slidenum">
              <a:rPr lang="en-US"/>
              <a:pPr/>
              <a:t>91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83650" cy="1143000"/>
          </a:xfrm>
          <a:noFill/>
          <a:ln/>
        </p:spPr>
        <p:txBody>
          <a:bodyPr/>
          <a:lstStyle/>
          <a:p>
            <a:r>
              <a:rPr lang="en-US" sz="4000"/>
              <a:t>Step 4: Determine Interactions</a:t>
            </a:r>
            <a:endParaRPr lang="en-GB" sz="4000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152400" y="1036638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Here, we want to determine how each class </a:t>
            </a:r>
            <a:r>
              <a:rPr lang="en-US" sz="2400">
                <a:solidFill>
                  <a:schemeClr val="accent2"/>
                </a:solidFill>
              </a:rPr>
              <a:t>interacts</a:t>
            </a:r>
            <a:r>
              <a:rPr lang="en-US" sz="2400"/>
              <a:t> with the others.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228600" y="2362200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best way to determine the interactions is by coming up with </a:t>
            </a:r>
            <a:r>
              <a:rPr lang="en-US" sz="2400">
                <a:solidFill>
                  <a:schemeClr val="accent2"/>
                </a:solidFill>
              </a:rPr>
              <a:t>use cases</a:t>
            </a:r>
            <a:r>
              <a:rPr lang="en-US" sz="2400"/>
              <a:t>…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288925" y="3730625"/>
            <a:ext cx="333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u="sng"/>
              <a:t>Use Case Examples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285750" y="4343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</a:t>
            </a:r>
            <a:r>
              <a:rPr lang="en-US" sz="2400">
                <a:solidFill>
                  <a:srgbClr val="6600CC"/>
                </a:solidFill>
              </a:rPr>
              <a:t>add an appointment</a:t>
            </a:r>
            <a:r>
              <a:rPr lang="en-US" sz="2400">
                <a:solidFill>
                  <a:srgbClr val="800000"/>
                </a:solidFill>
              </a:rPr>
              <a:t> to their calendar.</a:t>
            </a:r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61938" y="48164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</a:t>
            </a:r>
            <a:r>
              <a:rPr lang="en-US" sz="2400">
                <a:solidFill>
                  <a:srgbClr val="6600CC"/>
                </a:solidFill>
              </a:rPr>
              <a:t>determine if they have an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    appointment at 5pm with Joe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285750" y="56546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3. The user wants to </a:t>
            </a:r>
            <a:r>
              <a:rPr lang="en-US" sz="2400">
                <a:solidFill>
                  <a:srgbClr val="6600CC"/>
                </a:solidFill>
              </a:rPr>
              <a:t>locate the appointment at 5pm</a:t>
            </a:r>
            <a:r>
              <a:rPr lang="en-US" sz="2400">
                <a:solidFill>
                  <a:srgbClr val="800000"/>
                </a:solidFill>
              </a:rPr>
              <a:t> and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</a:t>
            </a:r>
            <a:r>
              <a:rPr lang="en-US" sz="2400">
                <a:solidFill>
                  <a:srgbClr val="6600CC"/>
                </a:solidFill>
              </a:rPr>
              <a:t>update it to 6pm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92475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/>
      <p:bldP spid="568325" grpId="0"/>
      <p:bldP spid="568326" grpId="0"/>
      <p:bldP spid="568327" grpId="0"/>
      <p:bldP spid="56832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7EF-AB71-4EE0-9F10-E481E523E78A}" type="slidenum">
              <a:rPr lang="en-US"/>
              <a:pPr/>
              <a:t>92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#1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add an appointment to their calendar.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365125" y="1798638"/>
            <a:ext cx="85296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creates a new Appointment object and sets </a:t>
            </a:r>
            <a:br>
              <a:rPr lang="en-US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its values:</a:t>
            </a:r>
          </a:p>
          <a:p>
            <a:pPr lvl="1"/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Appointment *app = new Appointment;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app-&gt;setStartTime(“10am”);</a:t>
            </a:r>
          </a:p>
          <a:p>
            <a:pPr lvl="1"/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app-&gt;setEndTime(“11am”);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…</a:t>
            </a:r>
          </a:p>
          <a:p>
            <a:pPr lvl="1"/>
            <a:endParaRPr lang="en-US" sz="22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adds the Appointment object to the Calendar:</a:t>
            </a:r>
          </a:p>
          <a:p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Calendar c;</a:t>
            </a: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c.addAppointment(app);</a:t>
            </a:r>
            <a:br>
              <a:rPr lang="en-US">
                <a:solidFill>
                  <a:srgbClr val="006666"/>
                </a:solidFill>
                <a:latin typeface="Comic Sans MS" pitchFamily="66" charset="0"/>
              </a:rPr>
            </a:br>
            <a:endParaRPr lang="en-US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441325" y="5959475"/>
            <a:ext cx="8459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It looks like we’re OK here.  Although it might be nicer if we could set the Appointment’s values during construction</a:t>
            </a:r>
          </a:p>
        </p:txBody>
      </p:sp>
      <p:grpSp>
        <p:nvGrpSpPr>
          <p:cNvPr id="570374" name="Group 6"/>
          <p:cNvGrpSpPr>
            <a:grpSpLocks/>
          </p:cNvGrpSpPr>
          <p:nvPr/>
        </p:nvGrpSpPr>
        <p:grpSpPr bwMode="auto">
          <a:xfrm>
            <a:off x="9144000" y="762000"/>
            <a:ext cx="4673600" cy="4343400"/>
            <a:chOff x="3072" y="480"/>
            <a:chExt cx="2995" cy="2736"/>
          </a:xfrm>
        </p:grpSpPr>
        <p:sp>
          <p:nvSpPr>
            <p:cNvPr id="570375" name="Rectangle 7"/>
            <p:cNvSpPr>
              <a:spLocks noChangeArrowheads="1"/>
            </p:cNvSpPr>
            <p:nvPr/>
          </p:nvSpPr>
          <p:spPr bwMode="auto">
            <a:xfrm>
              <a:off x="3120" y="528"/>
              <a:ext cx="2640" cy="268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76" name="Text Box 8"/>
            <p:cNvSpPr txBox="1">
              <a:spLocks noChangeArrowheads="1"/>
            </p:cNvSpPr>
            <p:nvPr/>
          </p:nvSpPr>
          <p:spPr bwMode="auto">
            <a:xfrm>
              <a:off x="3072" y="480"/>
              <a:ext cx="1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3154" y="1483"/>
              <a:ext cx="2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setStartTime(Time &amp;st)        </a:t>
              </a:r>
            </a:p>
          </p:txBody>
        </p:sp>
        <p:sp>
          <p:nvSpPr>
            <p:cNvPr id="570378" name="Text Box 10"/>
            <p:cNvSpPr txBox="1">
              <a:spLocks noChangeArrowheads="1"/>
            </p:cNvSpPr>
            <p:nvPr/>
          </p:nvSpPr>
          <p:spPr bwMode="auto">
            <a:xfrm>
              <a:off x="3154" y="1675"/>
              <a:ext cx="2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setEndTime(Time &amp;st)        </a:t>
              </a:r>
            </a:p>
          </p:txBody>
        </p:sp>
        <p:sp>
          <p:nvSpPr>
            <p:cNvPr id="570379" name="Text Box 11"/>
            <p:cNvSpPr txBox="1">
              <a:spLocks noChangeArrowheads="1"/>
            </p:cNvSpPr>
            <p:nvPr/>
          </p:nvSpPr>
          <p:spPr bwMode="auto">
            <a:xfrm>
              <a:off x="3154" y="1888"/>
              <a:ext cx="29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addParticipant(string &amp;user)            </a:t>
              </a:r>
            </a:p>
          </p:txBody>
        </p:sp>
        <p:sp>
          <p:nvSpPr>
            <p:cNvPr id="570380" name="Text Box 12"/>
            <p:cNvSpPr txBox="1">
              <a:spLocks noChangeArrowheads="1"/>
            </p:cNvSpPr>
            <p:nvPr/>
          </p:nvSpPr>
          <p:spPr bwMode="auto">
            <a:xfrm>
              <a:off x="3154" y="2073"/>
              <a:ext cx="2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setLocation(string &amp;location)        </a:t>
              </a:r>
            </a:p>
          </p:txBody>
        </p:sp>
        <p:sp>
          <p:nvSpPr>
            <p:cNvPr id="570381" name="Text Box 13"/>
            <p:cNvSpPr txBox="1">
              <a:spLocks noChangeArrowheads="1"/>
            </p:cNvSpPr>
            <p:nvPr/>
          </p:nvSpPr>
          <p:spPr bwMode="auto">
            <a:xfrm>
              <a:off x="3137" y="791"/>
              <a:ext cx="153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Appointment()          </a:t>
              </a:r>
              <a:br>
                <a:rPr lang="en-US">
                  <a:solidFill>
                    <a:srgbClr val="006666"/>
                  </a:solidFill>
                </a:rPr>
              </a:br>
              <a:endParaRPr lang="en-US">
                <a:solidFill>
                  <a:srgbClr val="006666"/>
                </a:solidFill>
              </a:endParaRPr>
            </a:p>
            <a:p>
              <a:endParaRPr lang="en-US">
                <a:solidFill>
                  <a:srgbClr val="006666"/>
                </a:solidFill>
              </a:endParaRPr>
            </a:p>
            <a:p>
              <a:r>
                <a:rPr lang="en-US">
                  <a:solidFill>
                    <a:srgbClr val="006666"/>
                  </a:solidFill>
                </a:rPr>
                <a:t>~Appointment()        </a:t>
              </a:r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3082" y="2256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private:   </a:t>
              </a:r>
            </a:p>
          </p:txBody>
        </p:sp>
        <p:sp>
          <p:nvSpPr>
            <p:cNvPr id="570383" name="Text Box 15"/>
            <p:cNvSpPr txBox="1">
              <a:spLocks noChangeArrowheads="1"/>
            </p:cNvSpPr>
            <p:nvPr/>
          </p:nvSpPr>
          <p:spPr bwMode="auto">
            <a:xfrm>
              <a:off x="3264" y="2496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0384" name="Text Box 16"/>
            <p:cNvSpPr txBox="1">
              <a:spLocks noChangeArrowheads="1"/>
            </p:cNvSpPr>
            <p:nvPr/>
          </p:nvSpPr>
          <p:spPr bwMode="auto">
            <a:xfrm>
              <a:off x="3264" y="2649"/>
              <a:ext cx="13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0385" name="Text Box 17"/>
            <p:cNvSpPr txBox="1">
              <a:spLocks noChangeArrowheads="1"/>
            </p:cNvSpPr>
            <p:nvPr/>
          </p:nvSpPr>
          <p:spPr bwMode="auto">
            <a:xfrm>
              <a:off x="3264" y="2793"/>
              <a:ext cx="1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0386" name="Text Box 18"/>
            <p:cNvSpPr txBox="1">
              <a:spLocks noChangeArrowheads="1"/>
            </p:cNvSpPr>
            <p:nvPr/>
          </p:nvSpPr>
          <p:spPr bwMode="auto">
            <a:xfrm>
              <a:off x="3264" y="2976"/>
              <a:ext cx="1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0387" name="Rectangle 19"/>
          <p:cNvSpPr>
            <a:spLocks noChangeArrowheads="1"/>
          </p:cNvSpPr>
          <p:nvPr/>
        </p:nvSpPr>
        <p:spPr bwMode="auto">
          <a:xfrm>
            <a:off x="6530975" y="1284288"/>
            <a:ext cx="533400" cy="38100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88" name="Rectangle 20"/>
          <p:cNvSpPr>
            <a:spLocks noChangeArrowheads="1"/>
          </p:cNvSpPr>
          <p:nvPr/>
        </p:nvSpPr>
        <p:spPr bwMode="auto">
          <a:xfrm>
            <a:off x="6421438" y="1263650"/>
            <a:ext cx="2716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Time &amp;start, Time &amp;end, </a:t>
            </a:r>
            <a:br>
              <a:rPr lang="en-US" sz="1700">
                <a:solidFill>
                  <a:srgbClr val="006666"/>
                </a:solidFill>
              </a:rPr>
            </a:br>
            <a:r>
              <a:rPr lang="en-US" sz="1700">
                <a:solidFill>
                  <a:srgbClr val="006666"/>
                </a:solidFill>
              </a:rPr>
              <a:t>string loc, string parts[])</a:t>
            </a:r>
          </a:p>
        </p:txBody>
      </p:sp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5791200" y="27305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>
                <a:solidFill>
                  <a:srgbClr val="800000"/>
                </a:solidFill>
              </a:rPr>
              <a:t>(“10am”,”11am”,”Dodd”,…);</a:t>
            </a:r>
          </a:p>
        </p:txBody>
      </p:sp>
      <p:sp>
        <p:nvSpPr>
          <p:cNvPr id="570390" name="Rectangle 22"/>
          <p:cNvSpPr>
            <a:spLocks noChangeArrowheads="1"/>
          </p:cNvSpPr>
          <p:nvPr/>
        </p:nvSpPr>
        <p:spPr bwMode="auto">
          <a:xfrm>
            <a:off x="838200" y="3124200"/>
            <a:ext cx="61722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6423 2.22222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47327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-2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48091 -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24 2.22222E-6 L 0.01666 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3" grpId="0"/>
      <p:bldP spid="570387" grpId="0" animBg="1"/>
      <p:bldP spid="570387" grpId="1" animBg="1"/>
      <p:bldP spid="570388" grpId="0"/>
      <p:bldP spid="570388" grpId="1"/>
      <p:bldP spid="570389" grpId="0" animBg="1"/>
      <p:bldP spid="57039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9BF-2E8C-48C1-B2FE-16AAFC3B03F9}" type="slidenum">
              <a:rPr lang="en-US"/>
              <a:pPr/>
              <a:t>93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#2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determine if they have an appointment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at 5pm with Joe.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19100" y="1798638"/>
            <a:ext cx="4187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Hmm… Can we do this with our classes?</a:t>
            </a:r>
          </a:p>
        </p:txBody>
      </p:sp>
      <p:grpSp>
        <p:nvGrpSpPr>
          <p:cNvPr id="572421" name="Group 5"/>
          <p:cNvGrpSpPr>
            <a:grpSpLocks/>
          </p:cNvGrpSpPr>
          <p:nvPr/>
        </p:nvGrpSpPr>
        <p:grpSpPr bwMode="auto">
          <a:xfrm>
            <a:off x="4756150" y="1447800"/>
            <a:ext cx="4311650" cy="4367213"/>
            <a:chOff x="2036" y="1152"/>
            <a:chExt cx="2716" cy="2751"/>
          </a:xfrm>
        </p:grpSpPr>
        <p:sp>
          <p:nvSpPr>
            <p:cNvPr id="572422" name="Rectangle 6"/>
            <p:cNvSpPr>
              <a:spLocks noChangeArrowheads="1"/>
            </p:cNvSpPr>
            <p:nvPr/>
          </p:nvSpPr>
          <p:spPr bwMode="auto">
            <a:xfrm>
              <a:off x="2064" y="1200"/>
              <a:ext cx="2640" cy="2703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423" name="Text Box 7"/>
            <p:cNvSpPr txBox="1">
              <a:spLocks noChangeArrowheads="1"/>
            </p:cNvSpPr>
            <p:nvPr/>
          </p:nvSpPr>
          <p:spPr bwMode="auto">
            <a:xfrm>
              <a:off x="2036" y="1152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Calendar</a:t>
              </a:r>
            </a:p>
          </p:txBody>
        </p:sp>
        <p:sp>
          <p:nvSpPr>
            <p:cNvPr id="572424" name="Text Box 8"/>
            <p:cNvSpPr txBox="1">
              <a:spLocks noChangeArrowheads="1"/>
            </p:cNvSpPr>
            <p:nvPr/>
          </p:nvSpPr>
          <p:spPr bwMode="auto">
            <a:xfrm>
              <a:off x="2208" y="1523"/>
              <a:ext cx="1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list getListOfAppts(void)</a:t>
              </a:r>
            </a:p>
          </p:txBody>
        </p:sp>
        <p:sp>
          <p:nvSpPr>
            <p:cNvPr id="572425" name="Text Box 9"/>
            <p:cNvSpPr txBox="1">
              <a:spLocks noChangeArrowheads="1"/>
            </p:cNvSpPr>
            <p:nvPr/>
          </p:nvSpPr>
          <p:spPr bwMode="auto">
            <a:xfrm>
              <a:off x="2208" y="1723"/>
              <a:ext cx="25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addAppt(Appointment *addme)</a:t>
              </a:r>
            </a:p>
          </p:txBody>
        </p:sp>
        <p:sp>
          <p:nvSpPr>
            <p:cNvPr id="572426" name="Text Box 10"/>
            <p:cNvSpPr txBox="1">
              <a:spLocks noChangeArrowheads="1"/>
            </p:cNvSpPr>
            <p:nvPr/>
          </p:nvSpPr>
          <p:spPr bwMode="auto">
            <a:xfrm>
              <a:off x="2188" y="1920"/>
              <a:ext cx="2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removeAppt(string &amp;apptName)</a:t>
              </a:r>
            </a:p>
          </p:txBody>
        </p:sp>
        <p:sp>
          <p:nvSpPr>
            <p:cNvPr id="572427" name="Text Box 11"/>
            <p:cNvSpPr txBox="1">
              <a:spLocks noChangeArrowheads="1"/>
            </p:cNvSpPr>
            <p:nvPr/>
          </p:nvSpPr>
          <p:spPr bwMode="auto">
            <a:xfrm>
              <a:off x="2196" y="2121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checkCalendars(Time &amp;slot,</a:t>
              </a:r>
              <a:br>
                <a:rPr lang="en-US"/>
              </a:br>
              <a:r>
                <a:rPr lang="en-US"/>
                <a:t>                           Calendar others[])</a:t>
              </a:r>
            </a:p>
          </p:txBody>
        </p:sp>
        <p:sp>
          <p:nvSpPr>
            <p:cNvPr id="572428" name="Text Box 12"/>
            <p:cNvSpPr txBox="1">
              <a:spLocks noChangeArrowheads="1"/>
            </p:cNvSpPr>
            <p:nvPr/>
          </p:nvSpPr>
          <p:spPr bwMode="auto">
            <a:xfrm>
              <a:off x="2208" y="2475"/>
              <a:ext cx="16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login(string &amp;pass)</a:t>
              </a:r>
              <a:br>
                <a:rPr lang="en-US"/>
              </a:br>
              <a:r>
                <a:rPr lang="en-US"/>
                <a:t>bool logout(void)</a:t>
              </a:r>
            </a:p>
          </p:txBody>
        </p:sp>
        <p:sp>
          <p:nvSpPr>
            <p:cNvPr id="572429" name="Text Box 13"/>
            <p:cNvSpPr txBox="1">
              <a:spLocks noChangeArrowheads="1"/>
            </p:cNvSpPr>
            <p:nvPr/>
          </p:nvSpPr>
          <p:spPr bwMode="auto">
            <a:xfrm>
              <a:off x="2208" y="1358"/>
              <a:ext cx="19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Calendar()   and ~Calendar()</a:t>
              </a:r>
            </a:p>
          </p:txBody>
        </p:sp>
        <p:sp>
          <p:nvSpPr>
            <p:cNvPr id="572430" name="Text Box 14"/>
            <p:cNvSpPr txBox="1">
              <a:spLocks noChangeArrowheads="1"/>
            </p:cNvSpPr>
            <p:nvPr/>
          </p:nvSpPr>
          <p:spPr bwMode="auto">
            <a:xfrm>
              <a:off x="2084" y="3168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31" name="Text Box 15"/>
            <p:cNvSpPr txBox="1">
              <a:spLocks noChangeArrowheads="1"/>
            </p:cNvSpPr>
            <p:nvPr/>
          </p:nvSpPr>
          <p:spPr bwMode="auto">
            <a:xfrm>
              <a:off x="2267" y="3465"/>
              <a:ext cx="1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Appointment  m_app[100];</a:t>
              </a:r>
            </a:p>
          </p:txBody>
        </p:sp>
        <p:sp>
          <p:nvSpPr>
            <p:cNvPr id="572432" name="Text Box 16"/>
            <p:cNvSpPr txBox="1">
              <a:spLocks noChangeArrowheads="1"/>
            </p:cNvSpPr>
            <p:nvPr/>
          </p:nvSpPr>
          <p:spPr bwMode="auto">
            <a:xfrm>
              <a:off x="2276" y="3657"/>
              <a:ext cx="19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           m_password;</a:t>
              </a:r>
            </a:p>
          </p:txBody>
        </p:sp>
      </p:grpSp>
      <p:sp>
        <p:nvSpPr>
          <p:cNvPr id="572433" name="Text Box 17"/>
          <p:cNvSpPr txBox="1">
            <a:spLocks noChangeArrowheads="1"/>
          </p:cNvSpPr>
          <p:nvPr/>
        </p:nvSpPr>
        <p:spPr bwMode="auto">
          <a:xfrm>
            <a:off x="184150" y="2743200"/>
            <a:ext cx="45593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It doesn’t look like we can </a:t>
            </a:r>
            <a:r>
              <a:rPr lang="en-US" sz="2200">
                <a:solidFill>
                  <a:schemeClr val="accent2"/>
                </a:solidFill>
              </a:rPr>
              <a:t>find if we have an appointment at a particular time</a:t>
            </a:r>
            <a:r>
              <a:rPr lang="en-US" sz="2200">
                <a:solidFill>
                  <a:schemeClr val="tx1"/>
                </a:solidFill>
              </a:rPr>
              <a:t>… Let’s add this!</a:t>
            </a:r>
          </a:p>
        </p:txBody>
      </p:sp>
      <p:sp>
        <p:nvSpPr>
          <p:cNvPr id="572434" name="Text Box 18"/>
          <p:cNvSpPr txBox="1">
            <a:spLocks noChangeArrowheads="1"/>
          </p:cNvSpPr>
          <p:nvPr/>
        </p:nvSpPr>
        <p:spPr bwMode="auto">
          <a:xfrm>
            <a:off x="5029200" y="4168775"/>
            <a:ext cx="433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Appointment *checkTime(Time &amp;t)</a:t>
            </a:r>
          </a:p>
        </p:txBody>
      </p:sp>
      <p:sp>
        <p:nvSpPr>
          <p:cNvPr id="572435" name="Text Box 19"/>
          <p:cNvSpPr txBox="1">
            <a:spLocks noChangeArrowheads="1"/>
          </p:cNvSpPr>
          <p:nvPr/>
        </p:nvSpPr>
        <p:spPr bwMode="auto">
          <a:xfrm>
            <a:off x="295275" y="3983038"/>
            <a:ext cx="33988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Calendar c;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...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Appointment *appt;</a:t>
            </a:r>
          </a:p>
          <a:p>
            <a:pPr algn="l"/>
            <a:endParaRPr lang="en-US" sz="2000">
              <a:solidFill>
                <a:srgbClr val="006666"/>
              </a:solidFill>
            </a:endParaRPr>
          </a:p>
          <a:p>
            <a:pPr algn="l"/>
            <a:r>
              <a:rPr lang="en-US" sz="2000">
                <a:solidFill>
                  <a:srgbClr val="006666"/>
                </a:solidFill>
              </a:rPr>
              <a:t>appt = c.checkTime(“5pm”);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if (appt == NULL)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cout &lt;&lt; “No appt at 5pm”;</a:t>
            </a:r>
          </a:p>
        </p:txBody>
      </p:sp>
      <p:sp>
        <p:nvSpPr>
          <p:cNvPr id="572436" name="Text Box 20"/>
          <p:cNvSpPr txBox="1">
            <a:spLocks noChangeArrowheads="1"/>
          </p:cNvSpPr>
          <p:nvPr/>
        </p:nvSpPr>
        <p:spPr bwMode="auto">
          <a:xfrm>
            <a:off x="1524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far, so good.  Now, can we determine </a:t>
            </a:r>
            <a:r>
              <a:rPr lang="en-US" sz="2200">
                <a:solidFill>
                  <a:schemeClr val="accent2"/>
                </a:solidFill>
              </a:rPr>
              <a:t>who’s at an appointment</a:t>
            </a:r>
            <a:r>
              <a:rPr lang="en-US" sz="2200">
                <a:solidFill>
                  <a:schemeClr val="tx1"/>
                </a:solidFill>
              </a:rPr>
              <a:t>? Hmmm…</a:t>
            </a:r>
          </a:p>
        </p:txBody>
      </p:sp>
      <p:grpSp>
        <p:nvGrpSpPr>
          <p:cNvPr id="572437" name="Group 21"/>
          <p:cNvGrpSpPr>
            <a:grpSpLocks/>
          </p:cNvGrpSpPr>
          <p:nvPr/>
        </p:nvGrpSpPr>
        <p:grpSpPr bwMode="auto">
          <a:xfrm>
            <a:off x="4876800" y="2362200"/>
            <a:ext cx="4310063" cy="3962400"/>
            <a:chOff x="2688" y="1584"/>
            <a:chExt cx="2715" cy="2496"/>
          </a:xfrm>
        </p:grpSpPr>
        <p:sp>
          <p:nvSpPr>
            <p:cNvPr id="572438" name="Rectangle 22"/>
            <p:cNvSpPr>
              <a:spLocks noChangeArrowheads="1"/>
            </p:cNvSpPr>
            <p:nvPr/>
          </p:nvSpPr>
          <p:spPr bwMode="auto">
            <a:xfrm>
              <a:off x="2736" y="1632"/>
              <a:ext cx="2640" cy="244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sz="2400">
                <a:solidFill>
                  <a:srgbClr val="6600CC"/>
                </a:solidFill>
              </a:endParaRPr>
            </a:p>
          </p:txBody>
        </p:sp>
        <p:sp>
          <p:nvSpPr>
            <p:cNvPr id="572439" name="Text Box 23"/>
            <p:cNvSpPr txBox="1">
              <a:spLocks noChangeArrowheads="1"/>
            </p:cNvSpPr>
            <p:nvPr/>
          </p:nvSpPr>
          <p:spPr bwMode="auto">
            <a:xfrm>
              <a:off x="2688" y="1584"/>
              <a:ext cx="1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2440" name="Text Box 24"/>
            <p:cNvSpPr txBox="1">
              <a:spLocks noChangeArrowheads="1"/>
            </p:cNvSpPr>
            <p:nvPr/>
          </p:nvSpPr>
          <p:spPr bwMode="auto">
            <a:xfrm>
              <a:off x="2942" y="2121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72441" name="Text Box 25"/>
            <p:cNvSpPr txBox="1">
              <a:spLocks noChangeArrowheads="1"/>
            </p:cNvSpPr>
            <p:nvPr/>
          </p:nvSpPr>
          <p:spPr bwMode="auto">
            <a:xfrm>
              <a:off x="2942" y="2313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72442" name="Text Box 26"/>
            <p:cNvSpPr txBox="1">
              <a:spLocks noChangeArrowheads="1"/>
            </p:cNvSpPr>
            <p:nvPr/>
          </p:nvSpPr>
          <p:spPr bwMode="auto">
            <a:xfrm>
              <a:off x="2942" y="252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72443" name="Text Box 27"/>
            <p:cNvSpPr txBox="1">
              <a:spLocks noChangeArrowheads="1"/>
            </p:cNvSpPr>
            <p:nvPr/>
          </p:nvSpPr>
          <p:spPr bwMode="auto">
            <a:xfrm>
              <a:off x="2942" y="271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72444" name="Text Box 28"/>
            <p:cNvSpPr txBox="1">
              <a:spLocks noChangeArrowheads="1"/>
            </p:cNvSpPr>
            <p:nvPr/>
          </p:nvSpPr>
          <p:spPr bwMode="auto">
            <a:xfrm>
              <a:off x="2924" y="1910"/>
              <a:ext cx="2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Appointment() &amp; </a:t>
              </a:r>
              <a:r>
                <a:rPr lang="en-US" sz="1600">
                  <a:solidFill>
                    <a:srgbClr val="FF3300"/>
                  </a:solidFill>
                </a:rPr>
                <a:t>virtual</a:t>
              </a:r>
              <a:r>
                <a:rPr lang="en-US" sz="1600">
                  <a:solidFill>
                    <a:srgbClr val="006666"/>
                  </a:solidFill>
                </a:rPr>
                <a:t> ~Appointment()</a:t>
              </a:r>
            </a:p>
          </p:txBody>
        </p:sp>
        <p:sp>
          <p:nvSpPr>
            <p:cNvPr id="572445" name="Text Box 29"/>
            <p:cNvSpPr txBox="1">
              <a:spLocks noChangeArrowheads="1"/>
            </p:cNvSpPr>
            <p:nvPr/>
          </p:nvSpPr>
          <p:spPr bwMode="auto">
            <a:xfrm>
              <a:off x="2784" y="3129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46" name="Text Box 30"/>
            <p:cNvSpPr txBox="1">
              <a:spLocks noChangeArrowheads="1"/>
            </p:cNvSpPr>
            <p:nvPr/>
          </p:nvSpPr>
          <p:spPr bwMode="auto">
            <a:xfrm>
              <a:off x="2880" y="3369"/>
              <a:ext cx="1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2447" name="Text Box 31"/>
            <p:cNvSpPr txBox="1">
              <a:spLocks noChangeArrowheads="1"/>
            </p:cNvSpPr>
            <p:nvPr/>
          </p:nvSpPr>
          <p:spPr bwMode="auto">
            <a:xfrm>
              <a:off x="2880" y="3522"/>
              <a:ext cx="1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2448" name="Text Box 32"/>
            <p:cNvSpPr txBox="1">
              <a:spLocks noChangeArrowheads="1"/>
            </p:cNvSpPr>
            <p:nvPr/>
          </p:nvSpPr>
          <p:spPr bwMode="auto">
            <a:xfrm>
              <a:off x="2880" y="3666"/>
              <a:ext cx="18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2449" name="Text Box 33"/>
            <p:cNvSpPr txBox="1">
              <a:spLocks noChangeArrowheads="1"/>
            </p:cNvSpPr>
            <p:nvPr/>
          </p:nvSpPr>
          <p:spPr bwMode="auto">
            <a:xfrm>
              <a:off x="2880" y="3849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2450" name="Text Box 34"/>
          <p:cNvSpPr txBox="1">
            <a:spLocks noChangeArrowheads="1"/>
          </p:cNvSpPr>
          <p:nvPr/>
        </p:nvSpPr>
        <p:spPr bwMode="auto">
          <a:xfrm>
            <a:off x="762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Nope.  We’ll need to add this to our Appointment class!</a:t>
            </a:r>
            <a:br>
              <a:rPr lang="en-US" sz="2200">
                <a:solidFill>
                  <a:schemeClr val="tx1"/>
                </a:solidFill>
              </a:rPr>
            </a:b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72451" name="Text Box 35"/>
          <p:cNvSpPr txBox="1">
            <a:spLocks noChangeArrowheads="1"/>
          </p:cNvSpPr>
          <p:nvPr/>
        </p:nvSpPr>
        <p:spPr bwMode="auto">
          <a:xfrm>
            <a:off x="5262563" y="4433888"/>
            <a:ext cx="433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bool isAttendee(string &amp;person)</a:t>
            </a:r>
          </a:p>
        </p:txBody>
      </p:sp>
      <p:sp>
        <p:nvSpPr>
          <p:cNvPr id="572452" name="Text Box 36"/>
          <p:cNvSpPr txBox="1">
            <a:spLocks noChangeArrowheads="1"/>
          </p:cNvSpPr>
          <p:nvPr/>
        </p:nvSpPr>
        <p:spPr bwMode="auto">
          <a:xfrm>
            <a:off x="269875" y="6162675"/>
            <a:ext cx="4071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else if (appt-&gt;isAttendee(“Joe”))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 cout &lt;&lt; “Joe is attending!”;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0" grpId="0"/>
      <p:bldP spid="572433" grpId="0"/>
      <p:bldP spid="572434" grpId="0"/>
      <p:bldP spid="572435" grpId="0"/>
      <p:bldP spid="572436" grpId="0" animBg="1"/>
      <p:bldP spid="572450" grpId="0" animBg="1"/>
      <p:bldP spid="572451" grpId="0"/>
      <p:bldP spid="57245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906F-D2BC-4DD1-A036-501DE1F7E267}" type="slidenum">
              <a:rPr lang="en-US"/>
              <a:pPr/>
              <a:t>94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Design Conclusions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9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First and foremost, </a:t>
            </a:r>
            <a:r>
              <a:rPr lang="en-US" sz="2400">
                <a:solidFill>
                  <a:schemeClr val="accent2"/>
                </a:solidFill>
              </a:rPr>
              <a:t>class design is an iterative process</a:t>
            </a:r>
            <a:r>
              <a:rPr lang="en-US" sz="240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596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Before you ever start to program your class implementations, it helps to determine your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interfaces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data</a:t>
            </a:r>
            <a:r>
              <a:rPr lang="en-US" sz="2400">
                <a:solidFill>
                  <a:schemeClr val="tx1"/>
                </a:solidFill>
              </a:rPr>
              <a:t>, and their </a:t>
            </a:r>
            <a:r>
              <a:rPr lang="en-US" sz="2400">
                <a:solidFill>
                  <a:srgbClr val="6600CC"/>
                </a:solidFill>
              </a:rPr>
              <a:t>interactions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381000" y="315595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It’s important to go through all of the </a:t>
            </a:r>
            <a:r>
              <a:rPr lang="en-US" sz="2400">
                <a:solidFill>
                  <a:srgbClr val="6600CC"/>
                </a:solidFill>
              </a:rPr>
              <a:t>use cases</a:t>
            </a:r>
            <a:r>
              <a:rPr lang="en-US" sz="2400">
                <a:solidFill>
                  <a:schemeClr val="tx1"/>
                </a:solidFill>
              </a:rPr>
              <a:t> in order to make sure you haven’t forgotten anything.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395288" y="5502275"/>
            <a:ext cx="8596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</a:rPr>
              <a:t>This is something that you only get better at with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experience</a:t>
            </a:r>
            <a:r>
              <a:rPr lang="en-US" sz="2400">
                <a:solidFill>
                  <a:srgbClr val="800000"/>
                </a:solidFill>
              </a:rPr>
              <a:t>, so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don’t feel bad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if its difficult at first!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6" grpId="0"/>
      <p:bldP spid="576517" grpId="0"/>
      <p:bldP spid="5765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61A0-2A89-4758-B4DB-880A4A244341}" type="slidenum">
              <a:rPr lang="en-US"/>
              <a:pPr/>
              <a:t>95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AA18-1E34-4EB3-88D4-89A7190BE601}" type="slidenum">
              <a:rPr lang="en-US"/>
              <a:pPr/>
              <a:t>96</a:t>
            </a:fld>
            <a:endParaRPr lang="en-US"/>
          </a:p>
        </p:txBody>
      </p:sp>
      <p:pic>
        <p:nvPicPr>
          <p:cNvPr id="806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943225"/>
            <a:ext cx="6172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Recursion: General Approach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106680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387350" y="1127125"/>
            <a:ext cx="822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Virtually every recursive function has the following basic structure:</a:t>
            </a:r>
          </a:p>
        </p:txBody>
      </p:sp>
      <p:sp>
        <p:nvSpPr>
          <p:cNvPr id="806918" name="AutoShape 6"/>
          <p:cNvSpPr>
            <a:spLocks noChangeArrowheads="1"/>
          </p:cNvSpPr>
          <p:nvPr/>
        </p:nvSpPr>
        <p:spPr bwMode="auto">
          <a:xfrm>
            <a:off x="3562350" y="476250"/>
            <a:ext cx="4953000" cy="1219200"/>
          </a:xfrm>
          <a:prstGeom prst="wedgeRoundRectCallout">
            <a:avLst>
              <a:gd name="adj1" fmla="val -60963"/>
              <a:gd name="adj2" fmla="val 120315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just saw this case: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“If there’s just one element in the array,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then do nothing and just return.”</a:t>
            </a:r>
          </a:p>
        </p:txBody>
      </p:sp>
      <p:sp>
        <p:nvSpPr>
          <p:cNvPr id="806919" name="AutoShape 7"/>
          <p:cNvSpPr>
            <a:spLocks noChangeArrowheads="1"/>
          </p:cNvSpPr>
          <p:nvPr/>
        </p:nvSpPr>
        <p:spPr bwMode="auto">
          <a:xfrm>
            <a:off x="3581400" y="1828800"/>
            <a:ext cx="4267200" cy="1143000"/>
          </a:xfrm>
          <a:prstGeom prst="wedgeRoundRectCallout">
            <a:avLst>
              <a:gd name="adj1" fmla="val -69421"/>
              <a:gd name="adj2" fmla="val 96667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For example, split our array up into two equal parts: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x[0 thru N/2]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x[N/2 thru N]</a:t>
            </a:r>
          </a:p>
        </p:txBody>
      </p:sp>
      <p:sp>
        <p:nvSpPr>
          <p:cNvPr id="806920" name="AutoShape 8"/>
          <p:cNvSpPr>
            <a:spLocks noChangeArrowheads="1"/>
          </p:cNvSpPr>
          <p:nvPr/>
        </p:nvSpPr>
        <p:spPr bwMode="auto">
          <a:xfrm>
            <a:off x="3352800" y="1828800"/>
            <a:ext cx="5562600" cy="1219200"/>
          </a:xfrm>
          <a:prstGeom prst="wedgeRoundRectCallout">
            <a:avLst>
              <a:gd name="adj1" fmla="val -41611"/>
              <a:gd name="adj2" fmla="val 131250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where we actually “use recursion.” </a:t>
            </a:r>
          </a:p>
          <a:p>
            <a:endParaRPr lang="en-US" sz="1000"/>
          </a:p>
          <a:p>
            <a:r>
              <a:rPr lang="en-US"/>
              <a:t>When we use recursion, a function calls itself and passes in a subset of the original data.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 flipV="1">
            <a:off x="2438400" y="2209800"/>
            <a:ext cx="1143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06922" name="Group 10"/>
          <p:cNvGrpSpPr>
            <a:grpSpLocks/>
          </p:cNvGrpSpPr>
          <p:nvPr/>
        </p:nvGrpSpPr>
        <p:grpSpPr bwMode="auto">
          <a:xfrm>
            <a:off x="3438525" y="1885950"/>
            <a:ext cx="7381875" cy="396875"/>
            <a:chOff x="2160" y="2154"/>
            <a:chExt cx="3562" cy="250"/>
          </a:xfrm>
        </p:grpSpPr>
        <p:sp>
          <p:nvSpPr>
            <p:cNvPr id="806923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4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LinkedList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5" name="Group 13"/>
          <p:cNvGrpSpPr>
            <a:grpSpLocks/>
          </p:cNvGrpSpPr>
          <p:nvPr/>
        </p:nvGrpSpPr>
        <p:grpSpPr bwMode="auto">
          <a:xfrm>
            <a:off x="3438525" y="1889125"/>
            <a:ext cx="7381875" cy="396875"/>
            <a:chOff x="2160" y="2154"/>
            <a:chExt cx="3562" cy="250"/>
          </a:xfrm>
        </p:grpSpPr>
        <p:sp>
          <p:nvSpPr>
            <p:cNvPr id="806926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7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vector&lt;int&gt;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8" name="Group 16"/>
          <p:cNvGrpSpPr>
            <a:grpSpLocks/>
          </p:cNvGrpSpPr>
          <p:nvPr/>
        </p:nvGrpSpPr>
        <p:grpSpPr bwMode="auto">
          <a:xfrm>
            <a:off x="3400425" y="1905000"/>
            <a:ext cx="7381875" cy="396875"/>
            <a:chOff x="2160" y="2154"/>
            <a:chExt cx="3562" cy="250"/>
          </a:xfrm>
        </p:grpSpPr>
        <p:sp>
          <p:nvSpPr>
            <p:cNvPr id="806929" name="Rectangle 17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30" name="Text Box 18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int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806931" name="AutoShape 19"/>
          <p:cNvSpPr>
            <a:spLocks noChangeArrowheads="1"/>
          </p:cNvSpPr>
          <p:nvPr/>
        </p:nvSpPr>
        <p:spPr bwMode="auto">
          <a:xfrm>
            <a:off x="3019425" y="3333750"/>
            <a:ext cx="5562600" cy="885825"/>
          </a:xfrm>
          <a:prstGeom prst="wedgeRoundRectCallout">
            <a:avLst>
              <a:gd name="adj1" fmla="val -43833"/>
              <a:gd name="adj2" fmla="val 142472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our previous example, this is where we </a:t>
            </a:r>
            <a:r>
              <a:rPr lang="en-US">
                <a:solidFill>
                  <a:srgbClr val="FF0000"/>
                </a:solidFill>
              </a:rPr>
              <a:t>merged </a:t>
            </a:r>
            <a:r>
              <a:rPr lang="en-US"/>
              <a:t>the two sorted sub-arrays together.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build="p"/>
      <p:bldP spid="806918" grpId="0" animBg="1"/>
      <p:bldP spid="806918" grpId="1" animBg="1"/>
      <p:bldP spid="806919" grpId="0" animBg="1"/>
      <p:bldP spid="806919" grpId="1" animBg="1"/>
      <p:bldP spid="806920" grpId="0" animBg="1"/>
      <p:bldP spid="806920" grpId="1" animBg="1"/>
      <p:bldP spid="806921" grpId="0" animBg="1"/>
      <p:bldP spid="806921" grpId="1" animBg="1"/>
      <p:bldP spid="806931" grpId="0" animBg="1"/>
      <p:bldP spid="806931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443D-9E04-4518-A28E-7365FDF9244A}" type="slidenum">
              <a:rPr lang="en-US"/>
              <a:pPr/>
              <a:t>97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07315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r>
              <a:rPr lang="en-US" sz="2000">
                <a:solidFill>
                  <a:schemeClr val="accent2"/>
                </a:solidFill>
              </a:rPr>
              <a:t/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grpSp>
        <p:nvGrpSpPr>
          <p:cNvPr id="808967" name="Group 7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08968" name="Rectangle 8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69" name="Text Box 9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equally-sized sub-problems</a:t>
              </a:r>
            </a:p>
          </p:txBody>
        </p:sp>
      </p:grpSp>
      <p:grpSp>
        <p:nvGrpSpPr>
          <p:cNvPr id="808970" name="Group 10"/>
          <p:cNvGrpSpPr>
            <a:grpSpLocks/>
          </p:cNvGrpSpPr>
          <p:nvPr/>
        </p:nvGrpSpPr>
        <p:grpSpPr bwMode="auto">
          <a:xfrm>
            <a:off x="5572125" y="4857750"/>
            <a:ext cx="5654675" cy="396875"/>
            <a:chOff x="2160" y="2154"/>
            <a:chExt cx="3562" cy="250"/>
          </a:xfrm>
        </p:grpSpPr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2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x[0 thru N/2]</a:t>
              </a:r>
              <a:r>
                <a:rPr lang="en-US" sz="2000">
                  <a:solidFill>
                    <a:srgbClr val="6600CC"/>
                  </a:solidFill>
                </a:rPr>
                <a:t> , 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808973" name="Group 13"/>
          <p:cNvGrpSpPr>
            <a:grpSpLocks/>
          </p:cNvGrpSpPr>
          <p:nvPr/>
        </p:nvGrpSpPr>
        <p:grpSpPr bwMode="auto">
          <a:xfrm>
            <a:off x="5572125" y="5156200"/>
            <a:ext cx="5654675" cy="396875"/>
            <a:chOff x="2160" y="2154"/>
            <a:chExt cx="3562" cy="250"/>
          </a:xfrm>
        </p:grpSpPr>
        <p:sp>
          <p:nvSpPr>
            <p:cNvPr id="808974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5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x[N/2 thru N] , </a:t>
              </a:r>
              <a:r>
                <a:rPr lang="en-US" sz="2000">
                  <a:solidFill>
                    <a:srgbClr val="6600CC"/>
                  </a:solidFill>
                </a:rPr>
                <a:t>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65" grpId="0"/>
      <p:bldP spid="80896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FE12-E510-4317-9BFF-AFB70C4EBE69}" type="slidenum">
              <a:rPr lang="en-US"/>
              <a:pPr/>
              <a:t>98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838200" y="1203325"/>
            <a:ext cx="7754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2. When you break up the data, you </a:t>
            </a:r>
            <a:r>
              <a:rPr lang="en-US" sz="2000">
                <a:solidFill>
                  <a:srgbClr val="006666"/>
                </a:solidFill>
              </a:rPr>
              <a:t>remove a single element</a:t>
            </a:r>
            <a:r>
              <a:rPr lang="en-US" sz="2000">
                <a:solidFill>
                  <a:schemeClr val="accent2"/>
                </a:solidFill>
              </a:rPr>
              <a:t> and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use recursion to process the remaining N-1 elements.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063625" y="2724150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ProcessSomeData(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grpSp>
        <p:nvGrpSpPr>
          <p:cNvPr id="811016" name="Group 8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11017" name="Rectangle 9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18" name="Text Box 10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chunks: one of size 1, and one of size N-1</a:t>
              </a:r>
            </a:p>
          </p:txBody>
        </p:sp>
      </p:grpSp>
      <p:grpSp>
        <p:nvGrpSpPr>
          <p:cNvPr id="811019" name="Group 11"/>
          <p:cNvGrpSpPr>
            <a:grpSpLocks/>
          </p:cNvGrpSpPr>
          <p:nvPr/>
        </p:nvGrpSpPr>
        <p:grpSpPr bwMode="auto">
          <a:xfrm>
            <a:off x="3352800" y="4857750"/>
            <a:ext cx="5654675" cy="396875"/>
            <a:chOff x="2160" y="2154"/>
            <a:chExt cx="3562" cy="250"/>
          </a:xfrm>
        </p:grpSpPr>
        <p:sp>
          <p:nvSpPr>
            <p:cNvPr id="811020" name="Rectangle 12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Process x[0] without using recursion</a:t>
              </a:r>
              <a:endParaRPr lang="en-US" sz="2000">
                <a:solidFill>
                  <a:srgbClr val="6600CC"/>
                </a:solidFill>
              </a:endParaRPr>
            </a:p>
          </p:txBody>
        </p:sp>
      </p:grpSp>
      <p:grpSp>
        <p:nvGrpSpPr>
          <p:cNvPr id="811022" name="Group 14"/>
          <p:cNvGrpSpPr>
            <a:grpSpLocks/>
          </p:cNvGrpSpPr>
          <p:nvPr/>
        </p:nvGrpSpPr>
        <p:grpSpPr bwMode="auto">
          <a:xfrm>
            <a:off x="5591175" y="5156200"/>
            <a:ext cx="5654675" cy="396875"/>
            <a:chOff x="2160" y="2154"/>
            <a:chExt cx="3562" cy="250"/>
          </a:xfrm>
        </p:grpSpPr>
        <p:sp>
          <p:nvSpPr>
            <p:cNvPr id="811023" name="Rectangle 15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x[1 thru N], </a:t>
              </a:r>
              <a:r>
                <a:rPr lang="en-US" sz="2000">
                  <a:solidFill>
                    <a:srgbClr val="6600CC"/>
                  </a:solidFill>
                </a:rPr>
                <a:t>N-1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/>
      <p:bldP spid="8110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4BDB-0D2D-46DA-B391-0A1658E71329}" type="slidenum">
              <a:rPr lang="en-US"/>
              <a:pPr/>
              <a:t>99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5606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5606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06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07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85607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7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607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608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08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608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608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608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608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8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5608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8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08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09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9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5609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609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0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5610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0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0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0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5610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0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1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5611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85611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85611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1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5611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2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2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2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5612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2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2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2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5612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85613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5613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613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613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3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613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613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4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4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614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614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5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5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5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5615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85615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85615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56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56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856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8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856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85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5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5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nimBg="1"/>
      <p:bldP spid="856072" grpId="0" animBg="1"/>
      <p:bldP spid="856072" grpId="1" animBg="1"/>
      <p:bldP spid="856073" grpId="0" animBg="1"/>
      <p:bldP spid="856073" grpId="1" animBg="1"/>
      <p:bldP spid="856084" grpId="0"/>
      <p:bldP spid="856085" grpId="0" animBg="1"/>
      <p:bldP spid="856092" grpId="0"/>
      <p:bldP spid="856092" grpId="1"/>
      <p:bldP spid="856093" grpId="0"/>
      <p:bldP spid="856093" grpId="1"/>
      <p:bldP spid="856094" grpId="0" animBg="1"/>
      <p:bldP spid="856094" grpId="1" animBg="1"/>
      <p:bldP spid="856095" grpId="0" animBg="1"/>
      <p:bldP spid="856096" grpId="0" animBg="1"/>
      <p:bldP spid="856096" grpId="1" animBg="1"/>
      <p:bldP spid="856097" grpId="0" animBg="1"/>
      <p:bldP spid="856097" grpId="1" animBg="1"/>
      <p:bldP spid="856098" grpId="0" animBg="1"/>
      <p:bldP spid="856099" grpId="0" animBg="1"/>
      <p:bldP spid="856110" grpId="0"/>
      <p:bldP spid="856111" grpId="0"/>
      <p:bldP spid="856111" grpId="1"/>
      <p:bldP spid="856111" grpId="2"/>
      <p:bldP spid="856112" grpId="0"/>
      <p:bldP spid="856112" grpId="1"/>
      <p:bldP spid="856113" grpId="0" animBg="1"/>
      <p:bldP spid="856113" grpId="1" animBg="1"/>
      <p:bldP spid="856114" grpId="0" animBg="1"/>
      <p:bldP spid="856114" grpId="1" animBg="1"/>
      <p:bldP spid="856115" grpId="0" animBg="1"/>
      <p:bldP spid="856115" grpId="1" animBg="1"/>
      <p:bldP spid="856116" grpId="0" animBg="1"/>
      <p:bldP spid="856117" grpId="0" animBg="1"/>
      <p:bldP spid="856128" grpId="0"/>
      <p:bldP spid="856129" grpId="0"/>
      <p:bldP spid="856129" grpId="1"/>
      <p:bldP spid="856129" grpId="2"/>
      <p:bldP spid="856130" grpId="0"/>
      <p:bldP spid="856130" grpId="1"/>
      <p:bldP spid="856131" grpId="0" animBg="1"/>
      <p:bldP spid="856131" grpId="1" animBg="1"/>
      <p:bldP spid="856132" grpId="0" animBg="1"/>
      <p:bldP spid="856132" grpId="1" animBg="1"/>
      <p:bldP spid="856133" grpId="0" animBg="1"/>
      <p:bldP spid="856134" grpId="0"/>
      <p:bldP spid="856134" grpId="1"/>
      <p:bldP spid="856153" grpId="0" animBg="1"/>
      <p:bldP spid="856153" grpId="1" animBg="1"/>
      <p:bldP spid="856154" grpId="0" animBg="1"/>
      <p:bldP spid="856154" grpId="1" animBg="1"/>
      <p:bldP spid="856155" grpId="0" animBg="1"/>
      <p:bldP spid="85615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78083</TotalTime>
  <Words>20667</Words>
  <Application>Microsoft Macintosh PowerPoint</Application>
  <PresentationFormat>On-screen Show (4:3)</PresentationFormat>
  <Paragraphs>4980</Paragraphs>
  <Slides>108</Slides>
  <Notes>107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Default Design</vt:lpstr>
      <vt:lpstr>Lecture #8</vt:lpstr>
      <vt:lpstr>Recursion!</vt:lpstr>
      <vt:lpstr>Idea Behind</vt:lpstr>
      <vt:lpstr>“The Lazy Person’s Sort”</vt:lpstr>
      <vt:lpstr>“The Lazy Person’s Sort”</vt:lpstr>
      <vt:lpstr>“The Lazy Person’s Sort”</vt:lpstr>
      <vt:lpstr>“The Lazy Person’s Sort”</vt:lpstr>
      <vt:lpstr>“The Lazy Person’s Sort”</vt:lpstr>
      <vt:lpstr>PowerPoint Presentation</vt:lpstr>
      <vt:lpstr>PowerPoint Presentation</vt:lpstr>
      <vt:lpstr>The Two Rules of Recursion</vt:lpstr>
      <vt:lpstr>Simplifying Code</vt:lpstr>
      <vt:lpstr>(Rule 2.5 of Recursion)</vt:lpstr>
      <vt:lpstr>Tracing Through our Function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Recursion Tracing Exercise</vt:lpstr>
      <vt:lpstr>Writing (Your Own) Recursive Functions: 6 Steps</vt:lpstr>
      <vt:lpstr>Example #1: Factorial</vt:lpstr>
      <vt:lpstr>Step #1: Write the function header</vt:lpstr>
      <vt:lpstr>Step #2: Define your magic function</vt:lpstr>
      <vt:lpstr>Step #3: Add your base case Code</vt:lpstr>
      <vt:lpstr>Step #4: Solve the problem using the magic function</vt:lpstr>
      <vt:lpstr>Step #5: Remove the magic</vt:lpstr>
      <vt:lpstr>Step #6: Validating our Function</vt:lpstr>
      <vt:lpstr>Factorial Trace-through</vt:lpstr>
      <vt:lpstr>Example #2: Recursion on an Array</vt:lpstr>
      <vt:lpstr>Step #1: Write the function header</vt:lpstr>
      <vt:lpstr>Step #2: Define your magic function</vt:lpstr>
      <vt:lpstr>Step #3: Add your base case Code</vt:lpstr>
      <vt:lpstr>Step #4: Solve the problem using the magic function</vt:lpstr>
      <vt:lpstr>Step #4: Solve the problem using the magic function</vt:lpstr>
      <vt:lpstr>Step #4: Solve the problem using the magic function</vt:lpstr>
      <vt:lpstr>Step #4: Solve the problem using the magic function</vt:lpstr>
      <vt:lpstr>Step #5: Remove the magic</vt:lpstr>
      <vt:lpstr>Step #6: Validating our Function</vt:lpstr>
      <vt:lpstr>Array-summer Trace-through</vt:lpstr>
      <vt:lpstr>Your Turn: Recursion Challenge</vt:lpstr>
      <vt:lpstr>Recursion Challenge</vt:lpstr>
      <vt:lpstr>Recursion Challenge #2</vt:lpstr>
      <vt:lpstr>Working Through Recursion</vt:lpstr>
      <vt:lpstr>Working Through Recursion</vt:lpstr>
      <vt:lpstr>Working Through Recursion</vt:lpstr>
      <vt:lpstr>Example #3: Recursion on a Linked List</vt:lpstr>
      <vt:lpstr>Step #1: Write the function header</vt:lpstr>
      <vt:lpstr>PowerPoint Presentation</vt:lpstr>
      <vt:lpstr>Step #3: Add your base case Code</vt:lpstr>
      <vt:lpstr>Step #4: Solve the problem using the magic function</vt:lpstr>
      <vt:lpstr>PowerPoint Presentation</vt:lpstr>
      <vt:lpstr>Step #6: Validating our Function</vt:lpstr>
      <vt:lpstr>Biggest-in-List Trace-through</vt:lpstr>
      <vt:lpstr>Recursion Challenge #3</vt:lpstr>
      <vt:lpstr>Recursion Challenge #3</vt:lpstr>
      <vt:lpstr>Recursion Challenge #4</vt:lpstr>
      <vt:lpstr>Recursion  Challenge #4</vt:lpstr>
      <vt:lpstr>Be Careful with Recursion</vt:lpstr>
      <vt:lpstr>Let’s see some REAL examples!</vt:lpstr>
      <vt:lpstr>Recursion: Binary Search</vt:lpstr>
      <vt:lpstr>Binary Search: C++ Code</vt:lpstr>
      <vt:lpstr>Recursion: Binary Search</vt:lpstr>
      <vt:lpstr>Recursion: Binary Search</vt:lpstr>
      <vt:lpstr>Recursion: Binary Search</vt:lpstr>
      <vt:lpstr>Recursion: Binary Search</vt:lpstr>
      <vt:lpstr>Recursion: Binary Search</vt:lpstr>
      <vt:lpstr>Recursion Helper Functions</vt:lpstr>
      <vt:lpstr>Solving a Maze</vt:lpstr>
      <vt:lpstr>Solving a Maze</vt:lpstr>
      <vt:lpstr>Solving a Maze</vt:lpstr>
      <vt:lpstr>Solving a Maze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Object-Oriented Design</vt:lpstr>
      <vt:lpstr>Class Design Steps</vt:lpstr>
      <vt:lpstr>An Example</vt:lpstr>
      <vt:lpstr>Step #1: Identify Objects</vt:lpstr>
      <vt:lpstr>Step #1b: Identify Objects</vt:lpstr>
      <vt:lpstr>Step #2a: Identify Operations</vt:lpstr>
      <vt:lpstr>Step #2b: Associate Operations w/Classes</vt:lpstr>
      <vt:lpstr>Step #2b: Associate Operations w/Classes</vt:lpstr>
      <vt:lpstr>Step 3: Determine Relationships &amp; Data </vt:lpstr>
      <vt:lpstr>Step 3: Determine Relationships &amp; Data </vt:lpstr>
      <vt:lpstr>Step 3: Determine Relationships &amp; Data </vt:lpstr>
      <vt:lpstr>Step 4: Determine Interactions</vt:lpstr>
      <vt:lpstr>Use Case #1</vt:lpstr>
      <vt:lpstr>Use Case #2</vt:lpstr>
      <vt:lpstr>Class Design Conclusions</vt:lpstr>
      <vt:lpstr>Appendix</vt:lpstr>
      <vt:lpstr>Recursion: General Approach</vt:lpstr>
      <vt:lpstr>Recursion: Two Categories</vt:lpstr>
      <vt:lpstr>Recursion: Two Categories</vt:lpstr>
      <vt:lpstr>Working Through Recursion</vt:lpstr>
      <vt:lpstr>Working Through Recursion</vt:lpstr>
      <vt:lpstr>Working Through Recursion</vt:lpstr>
      <vt:lpstr>Writing a Chess Player</vt:lpstr>
      <vt:lpstr>Appendix</vt:lpstr>
      <vt:lpstr>PowerPoint Presentation</vt:lpstr>
      <vt:lpstr>Working Through Recursion</vt:lpstr>
      <vt:lpstr>“The Lazy Person’s Sort”</vt:lpstr>
      <vt:lpstr>Merge Sort</vt:lpstr>
      <vt:lpstr>Array-summer Trace-through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Jay Baek</cp:lastModifiedBy>
  <cp:revision>5804</cp:revision>
  <dcterms:created xsi:type="dcterms:W3CDTF">2002-10-09T05:27:34Z</dcterms:created>
  <dcterms:modified xsi:type="dcterms:W3CDTF">2016-02-08T11:42:53Z</dcterms:modified>
</cp:coreProperties>
</file>