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03" r:id="rId2"/>
    <p:sldId id="403" r:id="rId3"/>
    <p:sldId id="397" r:id="rId4"/>
    <p:sldId id="435" r:id="rId5"/>
    <p:sldId id="398" r:id="rId6"/>
    <p:sldId id="364" r:id="rId7"/>
    <p:sldId id="367" r:id="rId8"/>
    <p:sldId id="369" r:id="rId9"/>
    <p:sldId id="370" r:id="rId10"/>
    <p:sldId id="371" r:id="rId11"/>
    <p:sldId id="372" r:id="rId12"/>
    <p:sldId id="410" r:id="rId13"/>
    <p:sldId id="389" r:id="rId14"/>
    <p:sldId id="390" r:id="rId15"/>
    <p:sldId id="404" r:id="rId16"/>
    <p:sldId id="405" r:id="rId17"/>
    <p:sldId id="376" r:id="rId18"/>
    <p:sldId id="430" r:id="rId19"/>
    <p:sldId id="409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399" r:id="rId57"/>
    <p:sldId id="400" r:id="rId58"/>
    <p:sldId id="407" r:id="rId59"/>
    <p:sldId id="386" r:id="rId60"/>
    <p:sldId id="428" r:id="rId61"/>
    <p:sldId id="427" r:id="rId62"/>
    <p:sldId id="387" r:id="rId63"/>
    <p:sldId id="429" r:id="rId64"/>
    <p:sldId id="402" r:id="rId65"/>
    <p:sldId id="408" r:id="rId66"/>
    <p:sldId id="395" r:id="rId67"/>
    <p:sldId id="396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00"/>
    <a:srgbClr val="FFF4EB"/>
    <a:srgbClr val="FAFEF8"/>
    <a:srgbClr val="ECFDE3"/>
    <a:srgbClr val="FEF6E6"/>
    <a:srgbClr val="E1E1FF"/>
    <a:srgbClr val="FFF3FF"/>
    <a:srgbClr val="A50021"/>
    <a:srgbClr val="F9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263" autoAdjust="0"/>
  </p:normalViewPr>
  <p:slideViewPr>
    <p:cSldViewPr snapToGrid="0">
      <p:cViewPr>
        <p:scale>
          <a:sx n="69" d="100"/>
          <a:sy n="69" d="100"/>
        </p:scale>
        <p:origin x="-1963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21B94-AD94-45F2-8A53-13953110E1A3}" type="slidenum">
              <a:rPr lang="en-US"/>
              <a:pPr/>
              <a:t>13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18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19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59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60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62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63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64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66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67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/>
              <a:t>Custom Comparison Operators</a:t>
            </a:r>
          </a:p>
          <a:p>
            <a:r>
              <a:rPr lang="en-US" sz="2800" dirty="0"/>
              <a:t>Templates</a:t>
            </a:r>
          </a:p>
          <a:p>
            <a:r>
              <a:rPr lang="en-US" sz="2800" dirty="0"/>
              <a:t>The Standard Template Library (STL)</a:t>
            </a:r>
          </a:p>
          <a:p>
            <a:r>
              <a:rPr lang="en-US" sz="2800" dirty="0"/>
              <a:t>STL Iterators</a:t>
            </a:r>
          </a:p>
          <a:p>
            <a:r>
              <a:rPr lang="en-US" sz="2800" dirty="0"/>
              <a:t>STL Algorithms (find, </a:t>
            </a:r>
            <a:r>
              <a:rPr lang="en-US" sz="2800" dirty="0" err="1"/>
              <a:t>find_if</a:t>
            </a:r>
            <a:r>
              <a:rPr lang="en-US" sz="2800" dirty="0"/>
              <a:t>, sort,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10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endParaRPr lang="en-US" sz="4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getRandomItem(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 x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/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name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12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equal, check bite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r>
              <a:rPr lang="en-US" sz="1000" b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30B8-66ED-4B86-B5A7-84E9F9454F3C}" type="slidenum">
              <a:rPr lang="en-US"/>
              <a:pPr/>
              <a:t>13</a:t>
            </a:fld>
            <a:endParaRPr lang="en-US"/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solidFill>
            <a:srgbClr val="FFFF99"/>
          </a:solidFill>
          <a:ln w="317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 b="0">
                <a:solidFill>
                  <a:srgbClr val="FFFF00"/>
                </a:solidFill>
                <a:cs typeface="Times New Roman" pitchFamily="18" charset="0"/>
              </a:rPr>
              <a:t>                             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419600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“first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“second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5257800" y="869950"/>
            <a:ext cx="3852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templated function that finds a winner based on which object is “bigger.”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5410200" y="2819400"/>
            <a:ext cx="3548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there’s a problem!  The way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compare two 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different than the way we compare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Circles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Dogs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457200" y="4038600"/>
            <a:ext cx="3962400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457200" y="3076575"/>
            <a:ext cx="3962400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457200" y="5181600"/>
            <a:ext cx="3962400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625975" y="5365750"/>
            <a:ext cx="4441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Unfortunately, our templated function doesn’t know about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radiuses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weights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2" grpId="0" animBg="1" autoUpdateAnimBg="0"/>
      <p:bldP spid="515076" grpId="0" animBg="1" autoUpdateAnimBg="0"/>
      <p:bldP spid="515077" grpId="0"/>
      <p:bldP spid="515079" grpId="0"/>
      <p:bldP spid="515084" grpId="0" animBg="1"/>
      <p:bldP spid="515084" grpId="1" animBg="1"/>
      <p:bldP spid="515083" grpId="0" animBg="1"/>
      <p:bldP spid="515083" grpId="1" animBg="1"/>
      <p:bldP spid="515085" grpId="0" animBg="1"/>
      <p:bldP spid="515085" grpId="1" animBg="1"/>
      <p:bldP spid="515080" grpId="0" animBg="1" autoUpdateAnimBg="0"/>
      <p:bldP spid="5150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14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70525" y="701675"/>
            <a:ext cx="374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Hmmm… how can we solve this problem?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289550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76525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&amp;b)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())</a:t>
            </a:r>
          </a:p>
          <a:p>
            <a:r>
              <a:rPr lang="en-US">
                <a:cs typeface="Times New Roman" pitchFamily="18" charset="0"/>
              </a:rPr>
              <a:t>    return(true);</a:t>
            </a:r>
          </a:p>
          <a:p>
            <a:r>
              <a:rPr lang="en-US">
                <a:cs typeface="Times New Roman" pitchFamily="18" charset="0"/>
              </a:rPr>
              <a:t>  else return(false);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254625" y="3003550"/>
            <a:ext cx="411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then things will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work magically!</a:t>
            </a:r>
          </a:p>
        </p:txBody>
      </p:sp>
      <p:sp>
        <p:nvSpPr>
          <p:cNvPr id="517131" name="Text Box 11"/>
          <p:cNvSpPr txBox="1">
            <a:spLocks noChangeArrowheads="1"/>
          </p:cNvSpPr>
          <p:nvPr/>
        </p:nvSpPr>
        <p:spPr bwMode="auto">
          <a:xfrm>
            <a:off x="309563" y="4495800"/>
            <a:ext cx="4829175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&lt;class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a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b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67400" y="3886200"/>
            <a:ext cx="3327400" cy="3116263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a(5), b(6);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c(3), d(4);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winner(c,d);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70525" y="1555750"/>
            <a:ext cx="374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Right: define a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comparison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each data type…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6019800" y="60150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int </a:t>
            </a:r>
            <a:r>
              <a:rPr lang="en-US">
                <a:cs typeface="Times New Roman" pitchFamily="18" charset="0"/>
              </a:rPr>
              <a:t>i1(3), i2(4);</a:t>
            </a:r>
          </a:p>
          <a:p>
            <a:r>
              <a:rPr lang="en-US">
                <a:cs typeface="Times New Roman" pitchFamily="18" charset="0"/>
              </a:rPr>
              <a:t> winner(i1,i2);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ok!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16850" y="4724400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815263" y="5548313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6029325" y="59912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Square</a:t>
            </a:r>
            <a:r>
              <a:rPr lang="en-US">
                <a:cs typeface="Times New Roman" pitchFamily="18" charset="0"/>
              </a:rPr>
              <a:t> e(3), f(4);</a:t>
            </a:r>
          </a:p>
          <a:p>
            <a:r>
              <a:rPr lang="en-US">
                <a:cs typeface="Times New Roman" pitchFamily="18" charset="0"/>
              </a:rPr>
              <a:t> winner(e,f);	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1" grpId="1"/>
      <p:bldP spid="517143" grpId="0"/>
      <p:bldP spid="517144" grpId="0"/>
      <p:bldP spid="517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15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16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48200" y="4572000"/>
            <a:ext cx="42672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class!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18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the functions’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19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Dog fido;</a:t>
            </a:r>
          </a:p>
          <a:p>
            <a:endParaRPr lang="en-US" sz="100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stackOfDogs.push(Fido);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1" animBg="1"/>
      <p:bldP spid="568340" grpId="0"/>
      <p:bldP spid="568341" grpId="0"/>
      <p:bldP spid="5683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2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61913" y="1812925"/>
            <a:ext cx="3798888" cy="34258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>
                <a:cs typeface="Times New Roman" pitchFamily="18" charset="0"/>
              </a:rPr>
              <a:t>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l2;</a:t>
            </a:r>
          </a:p>
          <a:p>
            <a:r>
              <a:rPr lang="en-US" sz="1900" dirty="0">
                <a:cs typeface="Times New Roman" pitchFamily="18" charset="0"/>
              </a:rPr>
              <a:t>  l2.insert(“hello”);</a:t>
            </a:r>
          </a:p>
          <a:p>
            <a:r>
              <a:rPr lang="en-US" sz="1900" dirty="0">
                <a:cs typeface="Times New Roman" pitchFamily="18" charset="0"/>
              </a:rPr>
              <a:t>  l2.delete(“hello”);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top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</a:t>
            </a:r>
            <a:r>
              <a:rPr lang="en-US" sz="1000" dirty="0" smtClean="0">
                <a:sym typeface="Wingdings" pitchFamily="2" charset="2"/>
              </a:rPr>
              <a:t>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 smtClean="0">
                <a:sym typeface="Wingdings" pitchFamily="2" charset="2"/>
              </a:rPr>
              <a:t>::</a:t>
            </a:r>
            <a:r>
              <a:rPr lang="en-US" sz="1000" dirty="0">
                <a:sym typeface="Wingdings" pitchFamily="2" charset="2"/>
              </a:rPr>
              <a:t>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1920875"/>
            <a:ext cx="472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we learned about earlier are both part of the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create a vector that starts with N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geeks(950);</a:t>
            </a:r>
          </a:p>
        </p:txBody>
      </p:sp>
      <p:sp>
        <p:nvSpPr>
          <p:cNvPr id="463965" name="Rectangle 93"/>
          <p:cNvSpPr>
            <a:spLocks noChangeArrowheads="1"/>
          </p:cNvSpPr>
          <p:nvPr/>
        </p:nvSpPr>
        <p:spPr bwMode="auto">
          <a:xfrm>
            <a:off x="690563" y="5410200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long</a:t>
            </a:r>
            <a:r>
              <a:rPr lang="en-US">
                <a:cs typeface="Times New Roman" pitchFamily="18" charset="0"/>
              </a:rPr>
              <a:t>&gt;   x(4,</a:t>
            </a:r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999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of a vector’s initial elements are automatically initialized (e.g., each of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7" name="AutoShape 95"/>
          <p:cNvSpPr>
            <a:spLocks noChangeArrowheads="1"/>
          </p:cNvSpPr>
          <p:nvPr/>
        </p:nvSpPr>
        <p:spPr bwMode="auto">
          <a:xfrm>
            <a:off x="4038600" y="3581400"/>
            <a:ext cx="4953000" cy="1828800"/>
          </a:xfrm>
          <a:prstGeom prst="wedgeRoundRectCallout">
            <a:avLst>
              <a:gd name="adj1" fmla="val -49519"/>
              <a:gd name="adj2" fmla="val 7170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If you pass a 2</a:t>
            </a:r>
            <a:r>
              <a:rPr lang="en-US" sz="2200" b="0" baseline="30000">
                <a:latin typeface="Comic Sans MS" pitchFamily="66" charset="0"/>
                <a:cs typeface="Times New Roman" pitchFamily="18" charset="0"/>
              </a:rPr>
              <a:t>nd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 when constructing, all of the vector’s elements are set to this value!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5" grpId="0"/>
      <p:bldP spid="463966" grpId="0"/>
      <p:bldP spid="463967" grpId="0" animBg="1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3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72313" y="4391025"/>
            <a:ext cx="685800" cy="2555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</a:t>
            </a:r>
            <a:r>
              <a:rPr lang="en-US" sz="2200" b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to move it up/down 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void tickleNerds(  </a:t>
            </a:r>
            <a:r>
              <a:rPr lang="en-US" b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 list&lt;Nerd&gt; &amp;nerds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nerds.push_back(“Carey”);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nerds.push_back(“Sally”);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tickleNerds(nerds);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 smtClean="0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like this…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 smtClean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{ return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…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513" y="972556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your class…</a:t>
            </a:r>
            <a:endParaRPr lang="en-US" sz="21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from your class!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 smtClean="0"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value: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4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7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6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  <a:endParaRPr lang="en-US" sz="20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15" grpId="0"/>
      <p:bldP spid="8" grpId="0"/>
      <p:bldP spid="9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 smtClean="0">
                <a:solidFill>
                  <a:srgbClr val="008080"/>
                </a:solidFill>
                <a:cs typeface="Times New Roman" pitchFamily="18" charset="0"/>
              </a:rPr>
              <a:t> </a:t>
            </a:r>
            <a:endParaRPr lang="en-US" dirty="0">
              <a:solidFill>
                <a:srgbClr val="008080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in integer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197475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5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And here’s how they work!</a:t>
            </a:r>
            <a:endParaRPr lang="en-US" sz="24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&gt;=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operator in your code causes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Dog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return(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524069" y="2643680"/>
            <a:ext cx="4508500" cy="2562808"/>
          </a:xfrm>
          <a:prstGeom prst="wedgeRoundRectCallout">
            <a:avLst>
              <a:gd name="adj1" fmla="val 11"/>
              <a:gd name="adj2" fmla="val -9795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from a and b!</a:t>
            </a:r>
          </a:p>
          <a:p>
            <a:pPr algn="ctr"/>
            <a:endParaRPr lang="en-US" sz="2000" b="0" i="1" dirty="0" smtClean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7" grpId="0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d.name = “David Smallberg”;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d.idNum = 916451243;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your own struct/class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(its on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struct is on the right-hand-side, so we don’t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struct is on the left-hand-side now so we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container that keeps track of unique items.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it is ignored (since its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your own classes (e.g.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194175" y="279876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search most containers (and arrays)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4022725" y="405606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compute the intersection of two sorted sets of data.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156075" y="5456238"/>
            <a:ext cx="474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Let’s learn about a few of these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59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33600" y="2362200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6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60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61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63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64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void applyToArray(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(*ptr)(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            int x[], int size)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for (int i=0;i&lt;size;i++)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x[i] =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(x[i]);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65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257800" y="4343400"/>
            <a:ext cx="35496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ascending order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(from smaller to larger)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233988" y="914400"/>
            <a:ext cx="37004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Yes, the STL also provides you with a fast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sorting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function which works on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5081588" y="2514600"/>
            <a:ext cx="3986212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To sort, you pass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iterators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first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and 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that points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5029200" y="56086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And if you’d like to order objects based on your own criteria, you can do this…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86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Circ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int getRadius() { return m_rad; }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x(5), y(6), z(2), q(10);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arr[4] = {x, y, z, y};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23813" y="2781300"/>
            <a:ext cx="5557837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A should be before B</a:t>
            </a:r>
          </a:p>
          <a:p>
            <a:endParaRPr lang="en-US" sz="7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customCompare(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&amp;a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&amp;b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(a.getRadius() &lt; b. getRadius())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true if a should be above b</a:t>
            </a:r>
          </a:p>
          <a:p>
            <a:endParaRPr lang="en-US" sz="8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false;  // a should be after b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442913" y="6153150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arr, arr+4,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customCompare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9" grpId="0"/>
      <p:bldP spid="566320" grpId="0"/>
      <p:bldP spid="566324" grpId="0"/>
      <p:bldP spid="566321" grpId="0" animBg="1"/>
      <p:bldP spid="566322" grpId="0"/>
      <p:bldP spid="5663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66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How could you do it 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4" name="AutoShape 16"/>
          <p:cNvSpPr>
            <a:spLocks noChangeArrowheads="1"/>
          </p:cNvSpPr>
          <p:nvPr/>
        </p:nvSpPr>
        <p:spPr bwMode="auto">
          <a:xfrm>
            <a:off x="5435600" y="1716088"/>
            <a:ext cx="3489325" cy="1931987"/>
          </a:xfrm>
          <a:prstGeom prst="wedgeRoundRectCallout">
            <a:avLst>
              <a:gd name="adj1" fmla="val 7870"/>
              <a:gd name="adj2" fmla="val 78843"/>
              <a:gd name="adj3" fmla="val 16667"/>
            </a:avLst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Be sure to leave a space between the two &gt; chars!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Bad: &gt;&gt;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Good: &gt;  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4" grpId="0" animBg="1"/>
      <p:bldP spid="529424" grpId="1" animBg="1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67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that allows us to associate people (a Person object) and each person’s set of friends 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map&lt;Person,set&lt;Person&gt; &gt; friendster;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operator&lt;(const Person &amp;a, const Person &amp;b)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(a.getName() &lt; b.getName());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to associate people with the group of courses (e.g.,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objects) they’ve taken, and further associate each course with the grade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 &lt;Person,map&lt;Course, string&gt; &gt; x;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7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29200" y="3124200"/>
            <a:ext cx="3725863" cy="3508375"/>
            <a:chOff x="3338" y="1934"/>
            <a:chExt cx="2347" cy="221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 sz="12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</a:p>
            <a:p>
              <a:r>
                <a:rPr lang="en-US" sz="40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>
                  <a:cs typeface="Times New Roman" pitchFamily="18" charset="0"/>
                </a:rPr>
                <a:t>    </a:t>
              </a:r>
              <a:r>
                <a:rPr lang="en-US" sz="1700">
                  <a:cs typeface="Times New Roman" pitchFamily="18" charset="0"/>
                </a:rPr>
                <a:t>int r=10, s=20;</a:t>
              </a:r>
              <a:endParaRPr lang="en-US" sz="1700" b="0">
                <a:cs typeface="Times New Roman" pitchFamily="18" charset="0"/>
              </a:endParaRPr>
            </a:p>
            <a:p>
              <a:r>
                <a:rPr lang="en-US" sz="1700">
                  <a:solidFill>
                    <a:schemeClr val="accent2"/>
                  </a:solidFill>
                  <a:cs typeface="Times New Roman" pitchFamily="18" charset="0"/>
                </a:rPr>
                <a:t>    swap(r,s); // ????</a:t>
              </a:r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6" grpId="0"/>
      <p:bldP spid="452627" grpId="0"/>
      <p:bldP spid="452632" grpId="0" animBg="1"/>
      <p:bldP spid="452632" grpId="1" animBg="1"/>
      <p:bldP spid="452632" grpId="2" animBg="1"/>
      <p:bldP spid="452632" grpId="3" animBg="1"/>
      <p:bldP spid="4526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28330</TotalTime>
  <Words>9274</Words>
  <Application>Microsoft Office PowerPoint</Application>
  <PresentationFormat>On-screen Show (4:3)</PresentationFormat>
  <Paragraphs>2799</Paragraphs>
  <Slides>67</Slides>
  <Notes>66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Lecture #9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A Hairy Template Example</vt:lpstr>
      <vt:lpstr>Multi-type Templates</vt:lpstr>
      <vt:lpstr>Part 3: Writing Generic Classes</vt:lpstr>
      <vt:lpstr>PowerPoint Presentation</vt:lpstr>
      <vt:lpstr>PowerPoint Presentation</vt:lpstr>
      <vt:lpstr>Template Exercise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  <vt:lpstr>The “sort” function</vt:lpstr>
      <vt:lpstr>Part 6: Compound STL Data Structures</vt:lpstr>
      <vt:lpstr>STL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4652</cp:revision>
  <dcterms:created xsi:type="dcterms:W3CDTF">2002-10-09T05:27:34Z</dcterms:created>
  <dcterms:modified xsi:type="dcterms:W3CDTF">2014-02-17T16:08:34Z</dcterms:modified>
</cp:coreProperties>
</file>