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7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B1BE2-4433-2846-BD34-29B0F4375DD2}" type="datetimeFigureOut">
              <a:rPr lang="en-US" smtClean="0"/>
              <a:t>4/7/15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9CE80-9996-894B-B8C4-B4E8CA07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4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7434" y="686405"/>
            <a:ext cx="5063133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1. there's this little harmless looking insect called a locust, but, outbreaks of locust swarms are big threats to our food security;</a:t>
            </a:r>
          </a:p>
          <a:p>
            <a:r>
              <a:rPr lang="en-US">
                <a:latin typeface="Times New Roman" charset="0"/>
              </a:rPr>
              <a:t>2. (state the data source of the plot); from the plot, we see that locust outbreak is very bursty (we see a devastating outbreak every ...  years approximately)</a:t>
            </a:r>
          </a:p>
          <a:p>
            <a:r>
              <a:rPr lang="en-US">
                <a:latin typeface="Times New Roman" charset="0"/>
              </a:rPr>
              <a:t>3. a locust outbreak is similar in concept fundamentally to any other outbreak we observe in life, such as outbreaks of flu; basically, each locust has x number of offsprings, or each flu-infected person can pass the flu onto x number of other individuals; if x surpasses one, epidemic outbreaks are likely;</a:t>
            </a:r>
          </a:p>
          <a:p>
            <a:r>
              <a:rPr lang="en-US">
                <a:latin typeface="Times New Roman" charset="0"/>
              </a:rPr>
              <a:t>4. now, for the locust, rainfall is important: heavy rains -&gt; locust eggs absorb moisture and hatch (i.e. greatly increase number of offsprings per locust) -&gt;   Locust Plague!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7434" y="686405"/>
            <a:ext cx="5063133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1. there's this little harmless looking insect called a locust, but, outbreaks of locust swarms are big threats to our food security;</a:t>
            </a:r>
          </a:p>
          <a:p>
            <a:r>
              <a:rPr lang="en-US">
                <a:latin typeface="Times New Roman" charset="0"/>
              </a:rPr>
              <a:t>2. (state the data source of the plot); from the plot, we see that locust outbreak is very bursty (we see a devastating outbreak every ...  years approximately)</a:t>
            </a:r>
          </a:p>
          <a:p>
            <a:r>
              <a:rPr lang="en-US">
                <a:latin typeface="Times New Roman" charset="0"/>
              </a:rPr>
              <a:t>3. a locust outbreak is similar in concept fundamentally to any other outbreak we observe in life, such as outbreaks of flu; basically, each locust has x number of offsprings, or each flu-infected person can pass the flu onto x number of other individuals; if x surpasses one, epidemic outbreaks are likely;</a:t>
            </a:r>
          </a:p>
          <a:p>
            <a:r>
              <a:rPr lang="en-US">
                <a:latin typeface="Times New Roman" charset="0"/>
              </a:rPr>
              <a:t>4. now, for the locust, rainfall is important: heavy rains -&gt; locust eggs absorb moisture and hatch (i.e. greatly increase number of offsprings per locust) -&gt;   Locust Plague!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7434" y="686405"/>
            <a:ext cx="5063133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1. there's this little harmless looking insect called a locust, but, outbreaks of locust swarms are big threats to our food security;</a:t>
            </a:r>
          </a:p>
          <a:p>
            <a:r>
              <a:rPr lang="en-US">
                <a:latin typeface="Times New Roman" charset="0"/>
              </a:rPr>
              <a:t>2. (state the data source of the plot); from the plot, we see that locust outbreak is very bursty (we see a devastating outbreak every ...  years approximately)</a:t>
            </a:r>
          </a:p>
          <a:p>
            <a:r>
              <a:rPr lang="en-US">
                <a:latin typeface="Times New Roman" charset="0"/>
              </a:rPr>
              <a:t>3. a locust outbreak is similar in concept fundamentally to any other outbreak we observe in life, such as outbreaks of flu; basically, each locust has x number of offsprings, or each flu-infected person can pass the flu onto x number of other individuals; if x surpasses one, epidemic outbreaks are likely;</a:t>
            </a:r>
          </a:p>
          <a:p>
            <a:r>
              <a:rPr lang="en-US">
                <a:latin typeface="Times New Roman" charset="0"/>
              </a:rPr>
              <a:t>4. now, for the locust, rainfall is important: heavy rains -&gt; locust eggs absorb moisture and hatch (i.e. greatly increase number of offsprings per locust) -&gt;   Locust Plague!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7434" y="686405"/>
            <a:ext cx="5063133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1. there's this little harmless looking insect called a locust, but, outbreaks of locust swarms are big threats to our food security;</a:t>
            </a:r>
          </a:p>
          <a:p>
            <a:r>
              <a:rPr lang="en-US">
                <a:latin typeface="Times New Roman" charset="0"/>
              </a:rPr>
              <a:t>2. (state the data source of the plot); from the plot, we see that locust outbreak is very bursty (we see a devastating outbreak every ...  years approximately)</a:t>
            </a:r>
          </a:p>
          <a:p>
            <a:r>
              <a:rPr lang="en-US">
                <a:latin typeface="Times New Roman" charset="0"/>
              </a:rPr>
              <a:t>3. a locust outbreak is similar in concept fundamentally to any other outbreak we observe in life, such as outbreaks of flu; basically, each locust has x number of offsprings, or each flu-infected person can pass the flu onto x number of other individuals; if x surpasses one, epidemic outbreaks are likely;</a:t>
            </a:r>
          </a:p>
          <a:p>
            <a:r>
              <a:rPr lang="en-US">
                <a:latin typeface="Times New Roman" charset="0"/>
              </a:rPr>
              <a:t>4. now, for the locust, rainfall is important: heavy rains -&gt; locust eggs absorb moisture and hatch (i.e. greatly increase number of offsprings per locust) -&gt;   Locust Plague!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78BB-DF7A-5E4B-9A4A-06BF610DBE92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C191-C622-BF45-9D3F-F746F3E6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78BB-DF7A-5E4B-9A4A-06BF610DBE92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C191-C622-BF45-9D3F-F746F3E6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9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78BB-DF7A-5E4B-9A4A-06BF610DBE92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C191-C622-BF45-9D3F-F746F3E6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9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78BB-DF7A-5E4B-9A4A-06BF610DBE92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C191-C622-BF45-9D3F-F746F3E6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9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78BB-DF7A-5E4B-9A4A-06BF610DBE92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C191-C622-BF45-9D3F-F746F3E6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3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78BB-DF7A-5E4B-9A4A-06BF610DBE92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C191-C622-BF45-9D3F-F746F3E6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6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78BB-DF7A-5E4B-9A4A-06BF610DBE92}" type="datetimeFigureOut">
              <a:rPr lang="en-US" smtClean="0"/>
              <a:t>4/7/15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C191-C622-BF45-9D3F-F746F3E6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78BB-DF7A-5E4B-9A4A-06BF610DBE92}" type="datetimeFigureOut">
              <a:rPr lang="en-US" smtClean="0"/>
              <a:t>4/7/15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C191-C622-BF45-9D3F-F746F3E6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3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78BB-DF7A-5E4B-9A4A-06BF610DBE92}" type="datetimeFigureOut">
              <a:rPr lang="en-US" smtClean="0"/>
              <a:t>4/7/15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C191-C622-BF45-9D3F-F746F3E6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6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78BB-DF7A-5E4B-9A4A-06BF610DBE92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C191-C622-BF45-9D3F-F746F3E6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5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78BB-DF7A-5E4B-9A4A-06BF610DBE92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C191-C622-BF45-9D3F-F746F3E6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6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078BB-DF7A-5E4B-9A4A-06BF610DBE92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0C191-C622-BF45-9D3F-F746F3E6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0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6" y="364574"/>
            <a:ext cx="8167325" cy="114412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charset="0"/>
              </a:rPr>
              <a:t> </a:t>
            </a:r>
            <a:r>
              <a:rPr lang="en-US" sz="3600">
                <a:latin typeface="Times New Roman" charset="0"/>
              </a:rPr>
              <a:t>Leveraging Social Networks to Fight Spam</a:t>
            </a:r>
          </a:p>
        </p:txBody>
      </p:sp>
      <p:sp>
        <p:nvSpPr>
          <p:cNvPr id="15362" name="TextBox 9"/>
          <p:cNvSpPr txBox="1">
            <a:spLocks noChangeArrowheads="1"/>
          </p:cNvSpPr>
          <p:nvPr/>
        </p:nvSpPr>
        <p:spPr bwMode="auto">
          <a:xfrm>
            <a:off x="3567699" y="4154787"/>
            <a:ext cx="516114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Star subnetwork per email: Subgraph represents e-mail interaction generated by a message sent from A to B and C and cc’d to D and E.</a:t>
            </a:r>
            <a:r>
              <a:rPr lang="en-US" b="1"/>
              <a:t> </a:t>
            </a:r>
            <a:r>
              <a:rPr lang="en-US"/>
              <a:t>These networks are then aggregated. </a:t>
            </a:r>
            <a:endParaRPr lang="en-US" b="1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83" y="2541930"/>
            <a:ext cx="3136110" cy="148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Box 12"/>
          <p:cNvSpPr txBox="1">
            <a:spLocks noChangeArrowheads="1"/>
          </p:cNvSpPr>
          <p:nvPr/>
        </p:nvSpPr>
        <p:spPr bwMode="auto">
          <a:xfrm>
            <a:off x="485351" y="1574215"/>
            <a:ext cx="72399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P. Boykin and V. Roychowdhury, </a:t>
            </a:r>
            <a:r>
              <a:rPr lang="en-US" i="1"/>
              <a:t>Computer</a:t>
            </a:r>
            <a:r>
              <a:rPr lang="en-US"/>
              <a:t> (April 2005). </a:t>
            </a:r>
          </a:p>
        </p:txBody>
      </p:sp>
      <p:sp>
        <p:nvSpPr>
          <p:cNvPr id="15365" name="TextBox 13"/>
          <p:cNvSpPr txBox="1">
            <a:spLocks noChangeArrowheads="1"/>
          </p:cNvSpPr>
          <p:nvPr/>
        </p:nvSpPr>
        <p:spPr bwMode="auto">
          <a:xfrm>
            <a:off x="485351" y="2219358"/>
            <a:ext cx="3799173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 particular scenario: For an individual user, create her contacts’ interaction network. </a:t>
            </a:r>
          </a:p>
        </p:txBody>
      </p:sp>
    </p:spTree>
    <p:extLst>
      <p:ext uri="{BB962C8B-B14F-4D97-AF65-F5344CB8AC3E}">
        <p14:creationId xmlns:p14="http://schemas.microsoft.com/office/powerpoint/2010/main" val="3841444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701891" y="364574"/>
            <a:ext cx="7807419" cy="114412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Structure of the Network </a:t>
            </a:r>
          </a:p>
        </p:txBody>
      </p:sp>
      <p:pic>
        <p:nvPicPr>
          <p:cNvPr id="1741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3" y="1493573"/>
            <a:ext cx="4651895" cy="4032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44" y="1816144"/>
            <a:ext cx="2885221" cy="167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4212841" y="3670929"/>
            <a:ext cx="437263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A Subgraph of the giant connected component: no node shares a neighbor with any of its neighbors.</a:t>
            </a:r>
          </a:p>
        </p:txBody>
      </p:sp>
      <p:sp>
        <p:nvSpPr>
          <p:cNvPr id="17413" name="TextBox 8"/>
          <p:cNvSpPr txBox="1">
            <a:spLocks noChangeArrowheads="1"/>
          </p:cNvSpPr>
          <p:nvPr/>
        </p:nvSpPr>
        <p:spPr bwMode="auto">
          <a:xfrm>
            <a:off x="4284523" y="5041857"/>
            <a:ext cx="437263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What is happening? </a:t>
            </a:r>
            <a:r>
              <a:rPr lang="en-US"/>
              <a:t>Two</a:t>
            </a:r>
          </a:p>
          <a:p>
            <a:pPr eaLnBrk="1" hangingPunct="1"/>
            <a:r>
              <a:rPr lang="en-US"/>
              <a:t>spammers share many co-recipients</a:t>
            </a:r>
          </a:p>
          <a:p>
            <a:pPr eaLnBrk="1" hangingPunct="1"/>
            <a:r>
              <a:rPr lang="en-US"/>
              <a:t>(middle nodes). </a:t>
            </a:r>
          </a:p>
        </p:txBody>
      </p:sp>
    </p:spTree>
    <p:extLst>
      <p:ext uri="{BB962C8B-B14F-4D97-AF65-F5344CB8AC3E}">
        <p14:creationId xmlns:p14="http://schemas.microsoft.com/office/powerpoint/2010/main" val="1270906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701891" y="364574"/>
            <a:ext cx="7807419" cy="114412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Friends’ subnetworks 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4" y="1493573"/>
            <a:ext cx="2410324" cy="419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842" y="1412930"/>
            <a:ext cx="2750816" cy="2016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5"/>
          <p:cNvSpPr txBox="1">
            <a:spLocks noChangeArrowheads="1"/>
          </p:cNvSpPr>
          <p:nvPr/>
        </p:nvSpPr>
        <p:spPr bwMode="auto">
          <a:xfrm>
            <a:off x="3424334" y="3670930"/>
            <a:ext cx="501777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Subgraph of a nonspam component: Shows a higher incidence of triangle structures (neighbors sharing neighbors) than the spam subgraph. In this component, around 67 percent of the nodes are connected to each other. </a:t>
            </a:r>
          </a:p>
        </p:txBody>
      </p:sp>
    </p:spTree>
    <p:extLst>
      <p:ext uri="{BB962C8B-B14F-4D97-AF65-F5344CB8AC3E}">
        <p14:creationId xmlns:p14="http://schemas.microsoft.com/office/powerpoint/2010/main" val="2761443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01891" y="445216"/>
            <a:ext cx="7807419" cy="1144120"/>
          </a:xfrm>
        </p:spPr>
        <p:txBody>
          <a:bodyPr/>
          <a:lstStyle/>
          <a:p>
            <a:pPr eaLnBrk="1"/>
            <a:r>
              <a:rPr lang="en-US">
                <a:solidFill>
                  <a:srgbClr val="3366CC"/>
                </a:solidFill>
                <a:latin typeface="Times New Roman" charset="0"/>
              </a:rPr>
              <a:t>Putting Structure to Work</a:t>
            </a:r>
          </a:p>
        </p:txBody>
      </p:sp>
      <p:sp>
        <p:nvSpPr>
          <p:cNvPr id="2150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charset="0"/>
            </a:endParaRP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64" y="1493573"/>
            <a:ext cx="7311615" cy="489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28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701891" y="364574"/>
            <a:ext cx="7807419" cy="114412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 Sorting Email Friends from Foes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16" y="2703215"/>
            <a:ext cx="4375620" cy="22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57033" y="1412930"/>
            <a:ext cx="8028441" cy="114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457200" eaLnBrk="0" hangingPunct="0">
              <a:buClr>
                <a:srgbClr val="000000"/>
              </a:buClr>
              <a:buSzPct val="45000"/>
              <a:buFont typeface="StarSymbol"/>
              <a:buNone/>
              <a:defRPr/>
            </a:pPr>
            <a:r>
              <a:rPr lang="en-US" sz="1600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We break the complete network into components and then use a number of metrics including, clustering coefficient, degree distribution, and classify nodes as in (</a:t>
            </a:r>
            <a:r>
              <a:rPr lang="en-US" sz="1600" kern="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1600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) White List, (ii) Black List, or (iii) Gray list. </a:t>
            </a:r>
            <a:endParaRPr lang="en-US" sz="4400" kern="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84" y="3509644"/>
            <a:ext cx="3194351" cy="261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20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</Words>
  <Application>Microsoft Macintosh PowerPoint</Application>
  <PresentationFormat>On-screen Show (4:3)</PresentationFormat>
  <Paragraphs>30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Leveraging Social Networks to Fight Spam</vt:lpstr>
      <vt:lpstr>Structure of the Network </vt:lpstr>
      <vt:lpstr>Friends’ subnetworks </vt:lpstr>
      <vt:lpstr>Putting Structure to Work</vt:lpstr>
      <vt:lpstr> Sorting Email Friends from Foes</vt:lpstr>
    </vt:vector>
  </TitlesOfParts>
  <Company>University of California at Los Angeles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Leveraging Social Networks to Fight Spam</dc:title>
  <dc:creator>Vwani Roychowdhury</dc:creator>
  <cp:lastModifiedBy>Vwani Roychowdhury</cp:lastModifiedBy>
  <cp:revision>1</cp:revision>
  <dcterms:created xsi:type="dcterms:W3CDTF">2015-04-07T17:43:31Z</dcterms:created>
  <dcterms:modified xsi:type="dcterms:W3CDTF">2015-04-07T17:44:26Z</dcterms:modified>
</cp:coreProperties>
</file>