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3" r:id="rId4"/>
    <p:sldId id="267" r:id="rId5"/>
    <p:sldId id="269" r:id="rId6"/>
    <p:sldId id="268" r:id="rId7"/>
    <p:sldId id="264" r:id="rId8"/>
    <p:sldId id="272" r:id="rId9"/>
    <p:sldId id="257" r:id="rId10"/>
    <p:sldId id="266" r:id="rId11"/>
    <p:sldId id="260" r:id="rId12"/>
    <p:sldId id="270" r:id="rId13"/>
    <p:sldId id="261" r:id="rId14"/>
    <p:sldId id="279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62" r:id="rId23"/>
    <p:sldId id="27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4E180-1CB5-5241-973E-805A44CD4497}">
          <p14:sldIdLst>
            <p14:sldId id="256"/>
            <p14:sldId id="258"/>
            <p14:sldId id="263"/>
            <p14:sldId id="267"/>
            <p14:sldId id="269"/>
            <p14:sldId id="268"/>
            <p14:sldId id="264"/>
            <p14:sldId id="272"/>
            <p14:sldId id="257"/>
            <p14:sldId id="266"/>
            <p14:sldId id="260"/>
            <p14:sldId id="270"/>
            <p14:sldId id="261"/>
            <p14:sldId id="279"/>
            <p14:sldId id="273"/>
            <p14:sldId id="274"/>
            <p14:sldId id="275"/>
            <p14:sldId id="276"/>
            <p14:sldId id="277"/>
            <p14:sldId id="278"/>
            <p14:sldId id="280"/>
            <p14:sldId id="262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9C82-47FF-8742-8EF7-1033344548F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62903-65EE-1F44-9200-7E6A9C0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6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BDB-622D-E742-9E0D-BFAAF55063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5289-74BA-6C4A-8065-0C01AB796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8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15289-74BA-6C4A-8065-0C01AB796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923-1EE8-CC4E-AEE0-A4C456B83CEE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FF72-10C5-D54A-BBC7-116C107EBE18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CB56-8B61-7643-81AD-020DDB69C66D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0A71-286E-454B-A71A-8D7A1FB11435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452D-26B4-E64B-B40C-502DEB55E344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211C-C7A4-D84F-BB74-E61D018DA15C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D433-9F73-4843-9BF2-6C9E31784BF9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E768-801C-9E4B-85D5-841924C0A48F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D32-C74C-4144-8DAC-AB975DC5AC05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01C2-CCD0-4B4A-B99B-585680BF0C94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9B82-3438-A441-B20C-E4F480F636B0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FEF-F8D3-C34B-A7DE-BA55A8802A49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8652-E71F-9D40-8871-7E9D7E407594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F204-CA44-604E-9C40-A9454563D03F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CB41-7892-C141-ADCE-7775CC11DE07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944-925A-6947-B3FB-9B7C182BA866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444-42B1-F646-9B6B-A465025BA798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2E8294-83CA-5244-A465-41687B7C4C3C}" type="datetime1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785" y="682388"/>
            <a:ext cx="11109278" cy="3767447"/>
          </a:xfrm>
        </p:spPr>
        <p:txBody>
          <a:bodyPr/>
          <a:lstStyle/>
          <a:p>
            <a:r>
              <a:rPr lang="en-US" sz="6000" b="1" dirty="0"/>
              <a:t>Optical </a:t>
            </a:r>
            <a:r>
              <a:rPr lang="en-US" sz="6000" b="1" dirty="0" smtClean="0"/>
              <a:t>Coherence </a:t>
            </a:r>
            <a:r>
              <a:rPr lang="en-US" sz="6000" b="1" dirty="0"/>
              <a:t>T</a:t>
            </a:r>
            <a:r>
              <a:rPr lang="en-US" sz="6000" b="1" dirty="0" smtClean="0"/>
              <a:t>omography (OCT): Image-guided </a:t>
            </a:r>
            <a:r>
              <a:rPr lang="en-US" sz="6000" b="1" dirty="0"/>
              <a:t>S</a:t>
            </a:r>
            <a:r>
              <a:rPr lang="en-US" sz="6000" b="1" dirty="0" smtClean="0"/>
              <a:t>urgery </a:t>
            </a:r>
            <a:r>
              <a:rPr lang="en-US" sz="6000" b="1" dirty="0"/>
              <a:t>of </a:t>
            </a:r>
            <a:r>
              <a:rPr lang="en-US" sz="6000" b="1" dirty="0" smtClean="0"/>
              <a:t>Breast </a:t>
            </a:r>
            <a:r>
              <a:rPr lang="en-US" sz="6000" b="1" dirty="0"/>
              <a:t>C</a:t>
            </a:r>
            <a:r>
              <a:rPr lang="en-US" sz="6000" b="1" dirty="0" smtClean="0"/>
              <a:t>ancer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29851" y="4899546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Yiwen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55" y="69471"/>
            <a:ext cx="9404723" cy="993945"/>
          </a:xfrm>
        </p:spPr>
        <p:txBody>
          <a:bodyPr/>
          <a:lstStyle/>
          <a:p>
            <a:r>
              <a:rPr lang="en-US" b="1" dirty="0"/>
              <a:t>Characteristics </a:t>
            </a:r>
            <a:r>
              <a:rPr lang="en-US" b="1" dirty="0" smtClean="0"/>
              <a:t>of OCT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0" y="1534304"/>
            <a:ext cx="11370742" cy="520769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OCT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imaging can be performed through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small needles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 hand-held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probes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mage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both in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vitro and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 vivo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identify regions that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suggest abnormalities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 should be biopsied for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histopathological examination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tilizes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 technique known as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low-coherence interferometry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Optical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interference occurs when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optical distance traveled by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light in the tissue sample and reference paths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match to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within the coherence length of the light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source</a:t>
            </a:r>
          </a:p>
          <a:p>
            <a:pPr>
              <a:spcAft>
                <a:spcPts val="1200"/>
              </a:spcAft>
            </a:pP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90" y="1091001"/>
            <a:ext cx="8818728" cy="56714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6929" y="125171"/>
            <a:ext cx="9404723" cy="1400530"/>
          </a:xfrm>
        </p:spPr>
        <p:txBody>
          <a:bodyPr/>
          <a:lstStyle/>
          <a:p>
            <a:r>
              <a:rPr lang="en-US" b="1" dirty="0" smtClean="0"/>
              <a:t>Schematics of OCT System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22" y="165006"/>
            <a:ext cx="9404723" cy="898410"/>
          </a:xfrm>
        </p:spPr>
        <p:txBody>
          <a:bodyPr/>
          <a:lstStyle/>
          <a:p>
            <a:r>
              <a:rPr lang="en-US" b="1" dirty="0"/>
              <a:t>Configuration of OCT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79" y="1342086"/>
            <a:ext cx="11640291" cy="490858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Laser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output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wavelength: center 800nm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with a 20 nm bandwidth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Ultrahigh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numerical aperture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fiber (UHNA):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broaden the light and improve axial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imaging resolution to 2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m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Two-dimensional images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512*512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pixels) were acquired in 17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Three-dimensional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data sets consisting of 60 2-D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images required 17min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Faster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acquisition rates are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feasible (125μs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per image, 7.5 s per 3-D data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set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at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expense of lower signal-to-noise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ratios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39" y="29258"/>
            <a:ext cx="9404723" cy="898411"/>
          </a:xfrm>
        </p:spPr>
        <p:txBody>
          <a:bodyPr/>
          <a:lstStyle/>
          <a:p>
            <a:r>
              <a:rPr lang="en-US" b="1" dirty="0" smtClean="0"/>
              <a:t>Beam-Delivery System Of OCT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0" y="4899546"/>
            <a:ext cx="7257243" cy="191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5" y="791922"/>
            <a:ext cx="6210300" cy="401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473" y="1992573"/>
            <a:ext cx="479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Surgical or research microscope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5969" y="5258136"/>
            <a:ext cx="438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ine-needle aspiration, 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core-needle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biopsy probes</a:t>
            </a:r>
          </a:p>
        </p:txBody>
      </p:sp>
    </p:spTree>
    <p:extLst>
      <p:ext uri="{BB962C8B-B14F-4D97-AF65-F5344CB8AC3E}">
        <p14:creationId xmlns:p14="http://schemas.microsoft.com/office/powerpoint/2010/main" val="8559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52467"/>
            <a:ext cx="9404723" cy="1400530"/>
          </a:xfrm>
        </p:spPr>
        <p:txBody>
          <a:bodyPr/>
          <a:lstStyle/>
          <a:p>
            <a:r>
              <a:rPr lang="en-US" b="1" dirty="0" smtClean="0"/>
              <a:t>Tissue and Image </a:t>
            </a:r>
            <a:r>
              <a:rPr lang="en-US" b="1" dirty="0"/>
              <a:t>A</a:t>
            </a:r>
            <a:r>
              <a:rPr lang="en-US" b="1" dirty="0" smtClean="0"/>
              <a:t>nalysis between OCT and </a:t>
            </a:r>
            <a:r>
              <a:rPr lang="en-US" b="1" dirty="0"/>
              <a:t>L</a:t>
            </a:r>
            <a:r>
              <a:rPr lang="en-US" b="1" dirty="0" smtClean="0"/>
              <a:t>ight Microscope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08" y="1670780"/>
            <a:ext cx="11862061" cy="5187219"/>
          </a:xfrm>
        </p:spPr>
        <p:txBody>
          <a:bodyPr/>
          <a:lstStyle/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Light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microscopy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:Olympus BH-2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microscope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digital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images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Comparisons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were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made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on images correlating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microstructural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features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Three-dimensional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data sets were viewed and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analyzed using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public-domain freeware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ImageJ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OCT and histological images presented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represent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best match based on the observed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architectural morphology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38819"/>
            <a:ext cx="9404723" cy="1021241"/>
          </a:xfrm>
        </p:spPr>
        <p:txBody>
          <a:bodyPr/>
          <a:lstStyle/>
          <a:p>
            <a:r>
              <a:rPr lang="en-US" b="1" dirty="0" smtClean="0"/>
              <a:t>OCT Images of late-stage Tumor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9" y="1160060"/>
            <a:ext cx="4229100" cy="234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12" y="1172760"/>
            <a:ext cx="3454400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59" y="3625377"/>
            <a:ext cx="4178300" cy="23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512" y="3625377"/>
            <a:ext cx="3479236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268" y="6165501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OCT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93229" y="6165501"/>
            <a:ext cx="345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Light Microscopy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33065" y="1172760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51515" y="3669131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Tumor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33064" y="1737624"/>
            <a:ext cx="302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Fat (Adipocytes) :</a:t>
            </a:r>
          </a:p>
          <a:p>
            <a:r>
              <a:rPr lang="en-US" sz="2400" b="1" dirty="0" smtClean="0"/>
              <a:t>Low Scattering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29" y="2665863"/>
            <a:ext cx="302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Tumor:</a:t>
            </a:r>
          </a:p>
          <a:p>
            <a:r>
              <a:rPr lang="en-US" sz="2400" b="1" dirty="0" smtClean="0"/>
              <a:t>High Scattering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37710"/>
            <a:ext cx="9404723" cy="925706"/>
          </a:xfrm>
        </p:spPr>
        <p:txBody>
          <a:bodyPr/>
          <a:lstStyle/>
          <a:p>
            <a:r>
              <a:rPr lang="en-US" b="1" dirty="0" smtClean="0"/>
              <a:t>OCT Images of Early-stage Tumor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363667"/>
            <a:ext cx="59944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5883" y="6165501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OCT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15307" y="6165501"/>
            <a:ext cx="345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Light Microscopy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0044" y="1473010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93692" y="3713167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Tumor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34859" y="5698586"/>
            <a:ext cx="4083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Box: regions </a:t>
            </a:r>
            <a:r>
              <a:rPr lang="en-US" sz="2400" dirty="0"/>
              <a:t>of interest for corresponding histology</a:t>
            </a:r>
          </a:p>
        </p:txBody>
      </p:sp>
    </p:spTree>
    <p:extLst>
      <p:ext uri="{BB962C8B-B14F-4D97-AF65-F5344CB8AC3E}">
        <p14:creationId xmlns:p14="http://schemas.microsoft.com/office/powerpoint/2010/main" val="4176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4" y="295729"/>
            <a:ext cx="9404723" cy="1400530"/>
          </a:xfrm>
        </p:spPr>
        <p:txBody>
          <a:bodyPr/>
          <a:lstStyle/>
          <a:p>
            <a:r>
              <a:rPr lang="en-US" b="1" dirty="0"/>
              <a:t>OCT of </a:t>
            </a:r>
            <a:r>
              <a:rPr lang="en-US" b="1" dirty="0" smtClean="0"/>
              <a:t>Cellular </a:t>
            </a: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along </a:t>
            </a:r>
            <a:r>
              <a:rPr lang="en-US" b="1" dirty="0" smtClean="0"/>
              <a:t>Tumor </a:t>
            </a:r>
            <a:r>
              <a:rPr lang="en-US" b="1" dirty="0"/>
              <a:t>M</a:t>
            </a:r>
            <a:r>
              <a:rPr lang="en-US" b="1" dirty="0" smtClean="0"/>
              <a:t>argin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2" y="2211369"/>
            <a:ext cx="4254500" cy="421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756" y="2211369"/>
            <a:ext cx="674344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(A): OCT image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a tumor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margin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(B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and (C): corresponding histopathology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3756" y="4319569"/>
            <a:ext cx="6456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Arrow and box: migrating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metastatic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cells intra-operatively</a:t>
            </a:r>
          </a:p>
        </p:txBody>
      </p:sp>
    </p:spTree>
    <p:extLst>
      <p:ext uri="{BB962C8B-B14F-4D97-AF65-F5344CB8AC3E}">
        <p14:creationId xmlns:p14="http://schemas.microsoft.com/office/powerpoint/2010/main" val="2052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24062"/>
            <a:ext cx="9404723" cy="939354"/>
          </a:xfrm>
        </p:spPr>
        <p:txBody>
          <a:bodyPr/>
          <a:lstStyle/>
          <a:p>
            <a:r>
              <a:rPr lang="en-US" b="1" dirty="0" smtClean="0"/>
              <a:t>Three-Dimensional OCT Images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8" y="1208694"/>
            <a:ext cx="43053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8" y="4325014"/>
            <a:ext cx="4406205" cy="166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2139" y="2956009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8697" y="5988714"/>
            <a:ext cx="15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Tumor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88314" y="4172832"/>
            <a:ext cx="6248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 series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60 2-D OCT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images were acquired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assembled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for each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projection, 50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inter-slice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spacing.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46" y="97876"/>
            <a:ext cx="9404723" cy="1400530"/>
          </a:xfrm>
        </p:spPr>
        <p:txBody>
          <a:bodyPr/>
          <a:lstStyle/>
          <a:p>
            <a:r>
              <a:rPr lang="en-US" b="1" dirty="0" smtClean="0"/>
              <a:t>Potential of OCT for Identifying Breast Cancer in vivo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1" y="1628060"/>
            <a:ext cx="11889357" cy="503204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 large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portion of breast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composed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 fat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(adipocytes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): low scattering; Tumor cells: high-scattering.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Resolution(2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axial,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10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transverse) enable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visualization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larger cells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such as adipocytes and undifferentiated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cells (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20–40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Molecular imaging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techniques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enables OCT by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ability to design and target contrast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agents with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molecular specificity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Enabling OCT to Clearly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differentiate normal from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abnormal breast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tissue at the cellular or molecular level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b="1" dirty="0" smtClean="0"/>
              <a:t>Breast Cancer has significant impact on human health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98" y="1550656"/>
            <a:ext cx="11780175" cy="530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800" dirty="0"/>
              <a:t> 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211,300 new cases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invasive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breast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cancer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and 55700 new cases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in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situ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breast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cs-CZ" sz="2800" dirty="0" err="1" smtClean="0">
                <a:latin typeface="Calibri" charset="0"/>
                <a:ea typeface="Calibri" charset="0"/>
                <a:cs typeface="Calibri" charset="0"/>
              </a:rPr>
              <a:t>cancer</a:t>
            </a:r>
            <a:r>
              <a:rPr lang="cs-CZ" sz="2800" dirty="0" smtClean="0">
                <a:latin typeface="Calibri" charset="0"/>
                <a:ea typeface="Calibri" charset="0"/>
                <a:cs typeface="Calibri" charset="0"/>
              </a:rPr>
              <a:t> in 2003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most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frequently diagnosed non-skin cancer in women,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ranks second among cancer deaths in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women (second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lung cancer) with an estimated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40,200 deaths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anticipated in 2003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Early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stage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breast cancer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 other breast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malignancies are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often difficult to detect and track using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mammograms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13" y="81887"/>
            <a:ext cx="9404723" cy="1400530"/>
          </a:xfrm>
        </p:spPr>
        <p:txBody>
          <a:bodyPr/>
          <a:lstStyle/>
          <a:p>
            <a:r>
              <a:rPr lang="en-US" b="1" dirty="0" smtClean="0"/>
              <a:t>OCT for </a:t>
            </a:r>
            <a:r>
              <a:rPr lang="en-US" b="1" dirty="0"/>
              <a:t>R</a:t>
            </a:r>
            <a:r>
              <a:rPr lang="en-US" b="1" dirty="0" smtClean="0"/>
              <a:t>esearch and Intra-operative </a:t>
            </a:r>
            <a:r>
              <a:rPr lang="en-US" b="1" dirty="0"/>
              <a:t>S</a:t>
            </a:r>
            <a:r>
              <a:rPr lang="en-US" b="1" dirty="0" smtClean="0"/>
              <a:t>urgical </a:t>
            </a:r>
            <a:r>
              <a:rPr lang="en-US" b="1" dirty="0"/>
              <a:t>D</a:t>
            </a:r>
            <a:r>
              <a:rPr lang="en-US" b="1" dirty="0" smtClean="0"/>
              <a:t>iagnostics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5027"/>
            <a:ext cx="12192000" cy="517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OCT image-guided placement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 assessment of retinal laser lesions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in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 vivo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primate eye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Examined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dynamic evolution of retinal lesions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from continuous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wave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lasers at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visible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wavelengths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were acquired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every 5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s, the time evolution of lesion morphology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enabled a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better understanding of the mechanisms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damage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Faster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image acquisition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rates: enable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rapid microstructural changes to be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observed sequentially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over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time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Guide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assess the progress of surgical interventions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using high-power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argon laser ablation and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radio-frequency (RF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ablation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12" y="138820"/>
            <a:ext cx="9404723" cy="1400530"/>
          </a:xfrm>
        </p:spPr>
        <p:txBody>
          <a:bodyPr/>
          <a:lstStyle/>
          <a:p>
            <a:r>
              <a:rPr lang="en-US" b="1" dirty="0" smtClean="0"/>
              <a:t>OCT Makes a significant </a:t>
            </a:r>
            <a:r>
              <a:rPr lang="en-US" b="1" dirty="0"/>
              <a:t>I</a:t>
            </a:r>
            <a:r>
              <a:rPr lang="en-US" b="1" dirty="0" smtClean="0"/>
              <a:t>mpact on Research and 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2" y="1684428"/>
            <a:ext cx="11889357" cy="50029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High-resolution: mm to 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Deep penetration through tissue: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longer wavelengths is scattered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less (1300 nm), increase imaging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depths by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2 to 3 times, lower resolution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Three-dimension image reconstruction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nable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histopathological observations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 diagnoses to be made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intraoperatively in real-time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OCT image-guided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fine-needle aspirations and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core-needle biopsies</a:t>
            </a:r>
          </a:p>
          <a:p>
            <a:pPr>
              <a:spcAft>
                <a:spcPts val="1200"/>
              </a:spcAft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979" y="2704598"/>
            <a:ext cx="6396134" cy="2686268"/>
          </a:xfrm>
        </p:spPr>
        <p:txBody>
          <a:bodyPr/>
          <a:lstStyle/>
          <a:p>
            <a:pPr algn="ctr"/>
            <a:r>
              <a:rPr lang="en-US" sz="6600" b="1" dirty="0" smtClean="0">
                <a:latin typeface="Calibri" charset="0"/>
                <a:ea typeface="Calibri" charset="0"/>
                <a:cs typeface="Calibri" charset="0"/>
              </a:rPr>
              <a:t>Thank you!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Questions?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39" y="151358"/>
            <a:ext cx="9404723" cy="912058"/>
          </a:xfrm>
        </p:spPr>
        <p:txBody>
          <a:bodyPr/>
          <a:lstStyle/>
          <a:p>
            <a:r>
              <a:rPr lang="en-US" b="1" dirty="0" smtClean="0"/>
              <a:t>Appendix I: OCT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5" y="1294195"/>
            <a:ext cx="12084975" cy="502471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sample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arm light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from the fiber was collimated, reflected off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 pair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orthogonal galvanometer-mounted mirrors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that directed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X –Y  position of the beam on the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tissue, and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was focused by a 20mm focal length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achromatic lens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a spot size diameter (transverse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resolution) of 10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μm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The reference arm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contained a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galvanometer-mounted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retroreflecting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mirror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translated over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 optical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path length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3mm at a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frequency </a:t>
            </a:r>
            <a:r>
              <a:rPr lang="tr-TR" sz="2800" dirty="0" smtClean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tr-TR" sz="2800" dirty="0">
                <a:latin typeface="Calibri" charset="0"/>
                <a:ea typeface="Calibri" charset="0"/>
                <a:cs typeface="Calibri" charset="0"/>
              </a:rPr>
              <a:t>30 </a:t>
            </a:r>
            <a:r>
              <a:rPr lang="tr-TR" sz="2800" dirty="0" smtClean="0">
                <a:latin typeface="Calibri" charset="0"/>
                <a:ea typeface="Calibri" charset="0"/>
                <a:cs typeface="Calibri" charset="0"/>
              </a:rPr>
              <a:t>Hz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Reflections from each arm were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combined in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fiber-optic coupler and sent to a photodiode.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electrical output of the photodiode was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bandpass filtered, amplified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, and digitized with 12-bit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94660"/>
            <a:ext cx="9707410" cy="1369258"/>
          </a:xfrm>
        </p:spPr>
        <p:txBody>
          <a:bodyPr/>
          <a:lstStyle/>
          <a:p>
            <a:r>
              <a:rPr lang="en-US" b="1" dirty="0" smtClean="0"/>
              <a:t>Appendix II: Breast Cancer Research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936873"/>
            <a:ext cx="11943947" cy="42319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Female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Sprague–Dawley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rats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Induction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mammary tumors by injection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with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direct-acting carcinogen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N-methyl-N-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nitrosourea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MNU)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MNU is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most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widely-used animal model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for studying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breast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cancer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development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Mammary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carcinogenesis in this model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mimic numerous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characteristics associated with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human breast carcinogenesis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13" y="506238"/>
            <a:ext cx="11764253" cy="1635390"/>
          </a:xfrm>
        </p:spPr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/>
              <a:t>D</a:t>
            </a:r>
            <a:r>
              <a:rPr lang="en-US" b="1" dirty="0" smtClean="0"/>
              <a:t>etection </a:t>
            </a:r>
            <a:r>
              <a:rPr lang="en-US" b="1" dirty="0"/>
              <a:t>M</a:t>
            </a:r>
            <a:r>
              <a:rPr lang="en-US" b="1" dirty="0" smtClean="0"/>
              <a:t>ethods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b="1" dirty="0" smtClean="0"/>
              <a:t>Treatment </a:t>
            </a:r>
            <a:r>
              <a:rPr lang="en-US" b="1" dirty="0"/>
              <a:t>P</a:t>
            </a:r>
            <a:r>
              <a:rPr lang="en-US" b="1" dirty="0" smtClean="0"/>
              <a:t>rotocols </a:t>
            </a:r>
            <a:r>
              <a:rPr lang="en-US" b="1" dirty="0"/>
              <a:t>M</a:t>
            </a:r>
            <a:r>
              <a:rPr lang="en-US" b="1" dirty="0" smtClean="0"/>
              <a:t>ust </a:t>
            </a:r>
            <a:r>
              <a:rPr lang="en-US" b="1" dirty="0"/>
              <a:t>still be </a:t>
            </a:r>
            <a:r>
              <a:rPr lang="en-US" b="1" dirty="0" smtClean="0"/>
              <a:t>Improved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92" y="2352137"/>
            <a:ext cx="11764253" cy="34219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5-year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relative survival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rate for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localized breast cancer is now at 97%,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compared to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only 72% in the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1940s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5-year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survival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rate falls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78%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because of loco-regional metastasis and only 23 % for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distant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metastasis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After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5 years, survival following the diagnosis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breast cancer continues to fall for all stages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6379"/>
            <a:ext cx="9404723" cy="1400530"/>
          </a:xfrm>
        </p:spPr>
        <p:txBody>
          <a:bodyPr/>
          <a:lstStyle/>
          <a:p>
            <a:r>
              <a:rPr lang="en-US" b="1" dirty="0" smtClean="0"/>
              <a:t>Surgical Treatment of Breast Cancer still needs to be improved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4425"/>
            <a:ext cx="12192000" cy="382706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Approximately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40–50%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 local tumors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develop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recurrence following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optimum, surgical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radiation therapy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major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reason: No relatively accurate definition of tumor margin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lack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well-developed technology: distinguish tumor margin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MRI, Ultrasound: mm resolution, not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μm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(microscopic spread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malignant cells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-20693"/>
            <a:ext cx="9404723" cy="1400530"/>
          </a:xfrm>
        </p:spPr>
        <p:txBody>
          <a:bodyPr/>
          <a:lstStyle/>
          <a:p>
            <a:r>
              <a:rPr lang="en-US" b="1" dirty="0"/>
              <a:t>Surgical Treatment of Breast Cancer still needs to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" y="1498406"/>
            <a:ext cx="11893906" cy="53595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Current Oncology: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excise tumor with an “arbitrary margin” and send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specimen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to assess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margins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Radiation therapy: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entire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breast even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if the margins are presumed to be free of occult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disease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Common surgical practice: take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wide surgical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margins of primary tumor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Detrimental for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tumors located in the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brain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sensitive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functional regions (Brain) =&gt; minimize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surgical removal of normal tissue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mage-guided interventional system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capable of scanning both the resected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 and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walls of the tumor cavity for neoplastic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 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cells in real-time and at cellular resolutions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0" y="295729"/>
            <a:ext cx="9404723" cy="939354"/>
          </a:xfrm>
        </p:spPr>
        <p:txBody>
          <a:bodyPr/>
          <a:lstStyle/>
          <a:p>
            <a:r>
              <a:rPr lang="en-US" b="1" dirty="0" smtClean="0"/>
              <a:t>Radio-Guided Surgery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16" y="1801504"/>
            <a:ext cx="11848414" cy="45037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Radio-label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cancer-specific monoclonal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antibody (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MAb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to bind tumor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handheld counter is used to define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tumor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margins (which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show radioactivity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Not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possible to prepare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MAbs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for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all solid tumors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MAbs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are hybrids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 mouse proteins =&gt; foreign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protein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allergy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accuracy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detecting cancerous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tissues is not as efficient as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was originally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presumed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13" y="0"/>
            <a:ext cx="9404723" cy="1400530"/>
          </a:xfrm>
        </p:spPr>
        <p:txBody>
          <a:bodyPr/>
          <a:lstStyle/>
          <a:p>
            <a:r>
              <a:rPr lang="en-US" b="1" dirty="0" smtClean="0"/>
              <a:t>Diffuse</a:t>
            </a:r>
            <a:r>
              <a:rPr lang="en-US" b="1" dirty="0"/>
              <a:t> </a:t>
            </a:r>
            <a:r>
              <a:rPr lang="en-US" b="1" dirty="0" smtClean="0"/>
              <a:t>optical tomography (DOT) for Breast Caner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0" y="1552290"/>
            <a:ext cx="11677817" cy="532781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ear-infrared light is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capable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propagating deeply through biological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 alternative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X-ray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that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uses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ionizing radiation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Successful images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tumors and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contrast-agent tagged sites for large tumor (~1 cm) in breast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Powerful for invasive scenario: fine-needle aspirations, core-needle biopsies, or surgical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resections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Lost spatial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information and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imaging resolution: multiple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random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scattering events through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highly-scattering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</a:t>
            </a:r>
          </a:p>
          <a:p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993945"/>
          </a:xfrm>
        </p:spPr>
        <p:txBody>
          <a:bodyPr/>
          <a:lstStyle/>
          <a:p>
            <a:r>
              <a:rPr lang="en-US" b="1" dirty="0" smtClean="0"/>
              <a:t>Principle of DOT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388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29" y="125171"/>
            <a:ext cx="9404723" cy="871116"/>
          </a:xfrm>
        </p:spPr>
        <p:txBody>
          <a:bodyPr/>
          <a:lstStyle/>
          <a:p>
            <a:r>
              <a:rPr lang="en-US" b="1" dirty="0" smtClean="0"/>
              <a:t>Characteristics of </a:t>
            </a:r>
            <a:r>
              <a:rPr lang="en-US" b="1" dirty="0"/>
              <a:t>OCT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26" y="1138519"/>
            <a:ext cx="11486749" cy="557618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ear-infrared wavelengths, analogous to ultrasound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Resolution: few mm for highly- scattering tissue, less than 1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m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Generates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cross-sectional images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representing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spatially-localized intensity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optical backscatter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light passed through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tissue 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owerful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alternative to standard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histological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processing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 the investigation and treatment 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breast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cancer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apidly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scan large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areas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tissue for suspicious breast architecture 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morphology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guide at the cellular level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the surgical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resection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neoplastic disease, and to scan tumor margins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951</TotalTime>
  <Words>1288</Words>
  <Application>Microsoft Macintosh PowerPoint</Application>
  <PresentationFormat>Widescreen</PresentationFormat>
  <Paragraphs>138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Wingdings 3</vt:lpstr>
      <vt:lpstr>Arial</vt:lpstr>
      <vt:lpstr>Ion</vt:lpstr>
      <vt:lpstr>Optical Coherence Tomography (OCT): Image-guided Surgery of Breast Cancer</vt:lpstr>
      <vt:lpstr>Breast Cancer has significant impact on human health</vt:lpstr>
      <vt:lpstr>Current Detection Methods and Treatment Protocols Must still be Improved</vt:lpstr>
      <vt:lpstr>Surgical Treatment of Breast Cancer still needs to be improved</vt:lpstr>
      <vt:lpstr>Surgical Treatment of Breast Cancer still needs to be improved</vt:lpstr>
      <vt:lpstr>Radio-Guided Surgery</vt:lpstr>
      <vt:lpstr>Diffuse optical tomography (DOT) for Breast Caner Detection</vt:lpstr>
      <vt:lpstr>Principle of DOT</vt:lpstr>
      <vt:lpstr>Characteristics of OCT System</vt:lpstr>
      <vt:lpstr>Characteristics of OCT System</vt:lpstr>
      <vt:lpstr>Schematics of OCT System</vt:lpstr>
      <vt:lpstr>Configuration of OCT System</vt:lpstr>
      <vt:lpstr>Beam-Delivery System Of OCT</vt:lpstr>
      <vt:lpstr>Tissue and Image Analysis between OCT and Light Microscope</vt:lpstr>
      <vt:lpstr>OCT Images of late-stage Tumor</vt:lpstr>
      <vt:lpstr>OCT Images of Early-stage Tumor</vt:lpstr>
      <vt:lpstr>OCT of Cellular Features along Tumor Margin</vt:lpstr>
      <vt:lpstr>Three-Dimensional OCT Images</vt:lpstr>
      <vt:lpstr>Potential of OCT for Identifying Breast Cancer in vivo</vt:lpstr>
      <vt:lpstr>OCT for Research and Intra-operative Surgical Diagnostics</vt:lpstr>
      <vt:lpstr>OCT Makes a significant Impact on Research and Treatment</vt:lpstr>
      <vt:lpstr>Thank you!  Questions?</vt:lpstr>
      <vt:lpstr>Appendix I: OCT System</vt:lpstr>
      <vt:lpstr>Appendix II: Breast Cancer Research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coherence tomography (OCT): image-guided surgery of breast cancer</dc:title>
  <dc:creator>Meng, Yiwen</dc:creator>
  <cp:lastModifiedBy>Meng, Yiwen</cp:lastModifiedBy>
  <cp:revision>80</cp:revision>
  <dcterms:created xsi:type="dcterms:W3CDTF">2016-02-07T23:01:57Z</dcterms:created>
  <dcterms:modified xsi:type="dcterms:W3CDTF">2016-02-11T23:13:19Z</dcterms:modified>
</cp:coreProperties>
</file>