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9" r:id="rId4"/>
    <p:sldId id="269" r:id="rId5"/>
    <p:sldId id="257" r:id="rId6"/>
    <p:sldId id="260" r:id="rId7"/>
    <p:sldId id="263" r:id="rId8"/>
    <p:sldId id="267" r:id="rId9"/>
    <p:sldId id="266" r:id="rId10"/>
    <p:sldId id="268" r:id="rId11"/>
    <p:sldId id="265" r:id="rId12"/>
    <p:sldId id="261" r:id="rId13"/>
    <p:sldId id="264" r:id="rId14"/>
    <p:sldId id="262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5673"/>
  </p:normalViewPr>
  <p:slideViewPr>
    <p:cSldViewPr snapToGrid="0">
      <p:cViewPr varScale="1">
        <p:scale>
          <a:sx n="87" d="100"/>
          <a:sy n="87" d="100"/>
        </p:scale>
        <p:origin x="1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1107-41F2-CA46-B98F-A9BC5A0B1D46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AE44B-D84A-DA42-87D2-E15CA1CC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9D13C-2AF9-9D4C-932C-6EAA4A0F8DCD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1862-A1EF-AC45-9C2C-180D2F1D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1862-A1EF-AC45-9C2C-180D2F1DF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E274-1714-0C41-8739-8864CD0DB4C2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3584-BA3F-964A-83C8-D58D033AB611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7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125C-A0C5-804E-8E88-8D5694A81ED5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43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8FE-1094-E643-BA51-36D83BDD338E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07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BD02-D6B4-844D-B8C5-E5CFDD591379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6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C44C-F145-E04A-99A1-26137163C80C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3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1E39-394C-D247-A529-BD3AB6E0AC69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5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23B-95A4-204D-8674-1DF7348A1E3B}" type="datetime1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24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E838-8A67-BB42-B345-FE51AF7AB905}" type="datetime1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2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AA75-E28F-314C-8494-4E4C24699977}" type="datetime1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32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98B5-E895-984D-BED9-122DAB767357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3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4046-9567-A543-B80C-0FD9F244F6F2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8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FD1B-D386-6F48-A130-7D93466B7EB8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0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D75-B1BA-1241-BFD9-363F15BB24C7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17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B6C6-BB88-1B4E-B229-F2D55B9C14A3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4665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1A95-AEC8-C44A-BB62-61D0CDFED52D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83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9-62C5-0D4D-98CC-48547985FF4D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904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ACA-6D1A-4348-A21D-E3A09FB53C90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70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25BC-D59C-CD4F-BE80-9CDF27922EE4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61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8EFE-E82B-C14F-9DA9-D9089A77F422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C7C6-C8BE-024D-A31C-36AA299BFCF1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8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9CC4-30A9-6E46-9524-01BF1858F832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5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A0C1-14DD-6B44-8FB4-3E47C463CBC4}" type="datetime1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32BE-FD24-7A4A-8DBB-44DAA0B093C2}" type="datetime1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FEA8-8EF1-6D40-8C9F-7BBABEBA1A9A}" type="datetime1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C039-8B46-BD46-AA2E-9331B1F47FAD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6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CC4E-5646-F048-B826-141D46A1AD6B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C514-2828-7C4D-9895-3242C68B9EF7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9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A2494-1B48-6844-9537-5CDDA524F2F1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053464-30ED-4BB0-AFC1-84CA4644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Two-photon Imaging Through a Multimode Fiber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309016"/>
            <a:ext cx="7766936" cy="2468302"/>
          </a:xfrm>
        </p:spPr>
        <p:txBody>
          <a:bodyPr>
            <a:normAutofit/>
          </a:bodyPr>
          <a:lstStyle/>
          <a:p>
            <a:r>
              <a:rPr lang="en-US" dirty="0"/>
              <a:t>Edgar E. </a:t>
            </a:r>
            <a:r>
              <a:rPr lang="en-US" dirty="0" smtClean="0"/>
              <a:t>Morales-Delgado, </a:t>
            </a:r>
            <a:r>
              <a:rPr lang="en-US" dirty="0"/>
              <a:t>Demetri </a:t>
            </a:r>
            <a:r>
              <a:rPr lang="en-US" dirty="0" err="1"/>
              <a:t>Psaltis</a:t>
            </a:r>
            <a:r>
              <a:rPr lang="en-US" dirty="0" smtClean="0"/>
              <a:t>, </a:t>
            </a:r>
            <a:r>
              <a:rPr lang="en-US" dirty="0"/>
              <a:t>and Christophe </a:t>
            </a:r>
            <a:r>
              <a:rPr lang="en-US" dirty="0" smtClean="0"/>
              <a:t>Moser</a:t>
            </a:r>
          </a:p>
          <a:p>
            <a:endParaRPr lang="en-US" dirty="0" smtClean="0"/>
          </a:p>
          <a:p>
            <a:r>
              <a:rPr lang="en-US" dirty="0" smtClean="0"/>
              <a:t>Presenter: Hongda Wang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1559-EF1D-CA45-9B30-AC65FDCBBA05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0003" y="6272110"/>
            <a:ext cx="5543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Edgar E. Morales-Delgado, Demetri </a:t>
            </a:r>
            <a:r>
              <a:rPr lang="en-US" sz="1200" dirty="0" err="1"/>
              <a:t>Psaltis</a:t>
            </a:r>
            <a:r>
              <a:rPr lang="en-US" sz="1200" dirty="0"/>
              <a:t>, and Christophe Moser, "Two-photon imaging through a multimode fiber," Opt. Express23, 32158-32170 (2015)</a:t>
            </a:r>
          </a:p>
        </p:txBody>
      </p:sp>
    </p:spTree>
    <p:extLst>
      <p:ext uri="{BB962C8B-B14F-4D97-AF65-F5344CB8AC3E}">
        <p14:creationId xmlns:p14="http://schemas.microsoft.com/office/powerpoint/2010/main" val="30847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Step3: GVD Compensation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4046-9567-A543-B80C-0FD9F244F6F2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6" y="1288349"/>
            <a:ext cx="5281693" cy="3757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091" y="1288349"/>
            <a:ext cx="4392046" cy="26314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24957" y="5194870"/>
            <a:ext cx="4543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Intensity  of  the  generated  focused  pulses  at  800  nm  without (a) and with (b) GVD compensation. Scale bars are 10 </a:t>
            </a:r>
            <a:r>
              <a:rPr lang="en-US" dirty="0" smtClean="0"/>
              <a:t>µm</a:t>
            </a:r>
          </a:p>
          <a:p>
            <a:pPr algn="just"/>
            <a:r>
              <a:rPr lang="en-US" dirty="0" smtClean="0"/>
              <a:t>(Scale </a:t>
            </a:r>
            <a:r>
              <a:rPr lang="en-US" dirty="0"/>
              <a:t>bars are 10 µm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68698" y="3884893"/>
            <a:ext cx="24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Pulse  width vs position.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83872" y="2113371"/>
            <a:ext cx="2045368" cy="276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83872" y="3075897"/>
            <a:ext cx="2261937" cy="11783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9321" r="3018"/>
          <a:stretch/>
        </p:blipFill>
        <p:spPr>
          <a:xfrm>
            <a:off x="7366949" y="4576920"/>
            <a:ext cx="1403498" cy="14163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828" y="4608036"/>
            <a:ext cx="1402743" cy="138520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848926" y="6098501"/>
            <a:ext cx="61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wo\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807483" y="6098501"/>
            <a:ext cx="757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w\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96830" y="6368438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GVD compensation</a:t>
            </a:r>
          </a:p>
        </p:txBody>
      </p:sp>
    </p:spTree>
    <p:extLst>
      <p:ext uri="{BB962C8B-B14F-4D97-AF65-F5344CB8AC3E}">
        <p14:creationId xmlns:p14="http://schemas.microsoft.com/office/powerpoint/2010/main" val="124960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Two-photon Imaging Through the Multimode Fiber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4046-9567-A543-B80C-0FD9F244F6F2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11</a:t>
            </a:fld>
            <a:endParaRPr lang="en-US"/>
          </a:p>
        </p:txBody>
      </p:sp>
      <p:pic>
        <p:nvPicPr>
          <p:cNvPr id="6" name="32158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42997" y="1690688"/>
            <a:ext cx="4648200" cy="26410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179" y="1342458"/>
            <a:ext cx="4632016" cy="41730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6796" y="4507587"/>
            <a:ext cx="53130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1-5 </a:t>
            </a:r>
            <a:r>
              <a:rPr lang="en-US" sz="1600" dirty="0"/>
              <a:t>µm </a:t>
            </a:r>
            <a:r>
              <a:rPr lang="en-US" sz="1600" dirty="0" smtClean="0"/>
              <a:t>fluorescent </a:t>
            </a:r>
            <a:r>
              <a:rPr lang="en-US" sz="1600" dirty="0"/>
              <a:t>red </a:t>
            </a:r>
            <a:r>
              <a:rPr lang="en-US" sz="1600" dirty="0" smtClean="0"/>
              <a:t>microspheres.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Scan </a:t>
            </a:r>
            <a:r>
              <a:rPr lang="en-US" sz="1600" dirty="0"/>
              <a:t>the focused </a:t>
            </a:r>
            <a:r>
              <a:rPr lang="en-US" sz="1600" dirty="0" smtClean="0"/>
              <a:t>pulse </a:t>
            </a:r>
            <a:r>
              <a:rPr lang="en-US" sz="1600" dirty="0"/>
              <a:t>every 700 nm in a grid of 40x70 points (28x49 µm FOV). </a:t>
            </a:r>
            <a:endParaRPr lang="en-US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Scan </a:t>
            </a:r>
            <a:r>
              <a:rPr lang="en-US" sz="1600" dirty="0"/>
              <a:t>the planes from 0 to </a:t>
            </a:r>
            <a:r>
              <a:rPr lang="en-US" sz="1600" dirty="0" smtClean="0"/>
              <a:t>50 µm inside </a:t>
            </a:r>
            <a:r>
              <a:rPr lang="en-US" sz="1600" dirty="0"/>
              <a:t>the  sample. </a:t>
            </a:r>
            <a:endParaRPr lang="en-US" sz="1600" dirty="0" smtClean="0"/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	(Scale bar is 10 µm.)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455886" y="4034971"/>
            <a:ext cx="79828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034784" y="5661877"/>
            <a:ext cx="39743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/>
              <a:t>Near </a:t>
            </a:r>
            <a:r>
              <a:rPr lang="en-US" sz="1600" dirty="0"/>
              <a:t>the optical axis, single photon axial  resolution is 15 µm and the two-photon axial resolution 10 </a:t>
            </a:r>
            <a:r>
              <a:rPr lang="en-US" sz="1600" dirty="0" smtClean="0"/>
              <a:t>µm.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Two-photon </a:t>
            </a:r>
            <a:r>
              <a:rPr lang="en-US" dirty="0" smtClean="0"/>
              <a:t>Imaging PSF and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4500"/>
            <a:ext cx="10515600" cy="1078281"/>
          </a:xfrm>
        </p:spPr>
        <p:txBody>
          <a:bodyPr>
            <a:noAutofit/>
          </a:bodyPr>
          <a:lstStyle/>
          <a:p>
            <a:r>
              <a:rPr lang="en-US" sz="1800" dirty="0" smtClean="0"/>
              <a:t>Lateral resolution smaller than 1.05 µm within a 40 µm diameter circle</a:t>
            </a:r>
          </a:p>
          <a:p>
            <a:r>
              <a:rPr lang="en-US" sz="1800" dirty="0"/>
              <a:t>L</a:t>
            </a:r>
            <a:r>
              <a:rPr lang="en-US" sz="1800" dirty="0" smtClean="0"/>
              <a:t>ateral </a:t>
            </a:r>
            <a:r>
              <a:rPr lang="en-US" sz="1800" dirty="0"/>
              <a:t>resolution smaller than </a:t>
            </a:r>
            <a:r>
              <a:rPr lang="it-IT" sz="1800" dirty="0" smtClean="0"/>
              <a:t>1.4 </a:t>
            </a:r>
            <a:r>
              <a:rPr lang="it-IT" sz="1800" dirty="0"/>
              <a:t>µm in a 60 µm diameter FOV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two-photon axial resolution 10 </a:t>
            </a:r>
            <a:r>
              <a:rPr lang="en-US" sz="1800" dirty="0" smtClean="0"/>
              <a:t>µm ( comparing to 15 µm in single photon imaging).</a:t>
            </a:r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4046-9567-A543-B80C-0FD9F244F6F2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8635"/>
            <a:ext cx="4540240" cy="2720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29" y="1870075"/>
            <a:ext cx="4607995" cy="25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6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329"/>
            <a:ext cx="9869424" cy="204968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Demonstrated </a:t>
            </a:r>
            <a:r>
              <a:rPr lang="en-US" sz="2000" dirty="0"/>
              <a:t>the first implementation of a multimode fiber two-photon </a:t>
            </a:r>
            <a:r>
              <a:rPr lang="en-US" sz="2000" dirty="0" smtClean="0"/>
              <a:t>endoscope.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Implemented time-gated </a:t>
            </a:r>
            <a:r>
              <a:rPr lang="en-US" sz="2000" dirty="0"/>
              <a:t>phase conjugation of a pre-GVD  compensated </a:t>
            </a:r>
            <a:r>
              <a:rPr lang="en-US" sz="2000" dirty="0" smtClean="0"/>
              <a:t>beam.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Generated </a:t>
            </a:r>
            <a:r>
              <a:rPr lang="en-US" sz="2000" dirty="0"/>
              <a:t>an ultrashort pulse of 120 fs duration outside of the </a:t>
            </a:r>
            <a:r>
              <a:rPr lang="en-US" sz="2000" dirty="0" smtClean="0"/>
              <a:t>fiber.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4046-9567-A543-B80C-0FD9F244F6F2}" type="datetime1">
              <a:rPr lang="en-US" sz="1100" smtClean="0"/>
              <a:t>2/18/2016</a:t>
            </a:fld>
            <a:endParaRPr lang="en-US" sz="11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z="1100" smtClean="0"/>
              <a:t>13</a:t>
            </a:fld>
            <a:endParaRPr lang="en-US" sz="11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1632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Drawbacks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306661"/>
            <a:ext cx="10515600" cy="2049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Limited field of view: ~40 </a:t>
            </a:r>
            <a:r>
              <a:rPr lang="en-US" sz="2000" dirty="0"/>
              <a:t>µm</a:t>
            </a:r>
            <a:r>
              <a:rPr lang="en-US" sz="2000" dirty="0" smtClean="0"/>
              <a:t> by 40 µm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Required recalibration if the fiber was bent.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Scanning mechanism: not real time imaging. </a:t>
            </a:r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E274-1714-0C41-8739-8864CD0DB4C2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8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4046-9567-A543-B80C-0FD9F244F6F2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53" y="215900"/>
            <a:ext cx="97345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6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Two-photon Excited Fluorescence Signal</a:t>
            </a:r>
            <a:endParaRPr lang="en-US" sz="3600" dirty="0"/>
          </a:p>
        </p:txBody>
      </p:sp>
      <p:pic>
        <p:nvPicPr>
          <p:cNvPr id="2052" name="Picture 4" descr="http://microscopy.berkeley.edu/courses/tlm/2P/1Pvs2PFluoresc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690688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8500" y="5247220"/>
            <a:ext cx="6198941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Advantages </a:t>
            </a:r>
            <a:r>
              <a:rPr lang="en-US" dirty="0">
                <a:latin typeface="+mj-lt"/>
              </a:rPr>
              <a:t>of </a:t>
            </a:r>
            <a:r>
              <a:rPr lang="en-US" dirty="0" smtClean="0">
                <a:latin typeface="+mj-lt"/>
              </a:rPr>
              <a:t>two-photon excited fluorescence imaging: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Increased penetration depth (up </a:t>
            </a:r>
            <a:r>
              <a:rPr lang="en-US" dirty="0">
                <a:latin typeface="+mj-lt"/>
              </a:rPr>
              <a:t>to 1000 µm in living brains);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Suppressed  background signal;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Reduced </a:t>
            </a:r>
            <a:r>
              <a:rPr lang="en-US" dirty="0" err="1" smtClean="0">
                <a:latin typeface="+mj-lt"/>
              </a:rPr>
              <a:t>phototoxicity</a:t>
            </a:r>
            <a:r>
              <a:rPr lang="en-US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20AD-FA63-F54C-9593-6D3E1785E79F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015507" cy="3908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070" y="1638449"/>
            <a:ext cx="2121730" cy="4156697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8402995">
            <a:off x="7639664" y="3791447"/>
            <a:ext cx="255639" cy="51127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Two-photon excitation </a:t>
            </a:r>
            <a:r>
              <a:rPr lang="en-US" dirty="0" smtClean="0"/>
              <a:t>Imaging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3" y="1847850"/>
            <a:ext cx="7159013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4046-9567-A543-B80C-0FD9F244F6F2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19110" y="2760318"/>
            <a:ext cx="35394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Two-photon imaging of living T and B lymphocytes deep within an intact isolated lymph </a:t>
            </a:r>
            <a:r>
              <a:rPr lang="en-US" dirty="0" smtClean="0"/>
              <a:t>node.</a:t>
            </a:r>
          </a:p>
          <a:p>
            <a:pPr algn="just"/>
            <a:endParaRPr lang="en-US" dirty="0" smtClean="0"/>
          </a:p>
          <a:p>
            <a:pPr algn="just"/>
            <a:r>
              <a:rPr lang="en-US" sz="1400" i="1" dirty="0" smtClean="0"/>
              <a:t>Science  </a:t>
            </a:r>
            <a:r>
              <a:rPr lang="en-US" sz="1400" i="1" dirty="0"/>
              <a:t>07 Jun 2002:</a:t>
            </a:r>
          </a:p>
          <a:p>
            <a:pPr algn="just"/>
            <a:r>
              <a:rPr lang="en-US" sz="1400" i="1" dirty="0"/>
              <a:t>Vol. 296, Issue 5574, pp. 1869-1873</a:t>
            </a:r>
          </a:p>
          <a:p>
            <a:pPr algn="just"/>
            <a:r>
              <a:rPr lang="en-US" sz="1400" i="1" dirty="0"/>
              <a:t>DOI: 10.1126/science.1070051</a:t>
            </a:r>
          </a:p>
        </p:txBody>
      </p:sp>
    </p:spTree>
    <p:extLst>
      <p:ext uri="{BB962C8B-B14F-4D97-AF65-F5344CB8AC3E}">
        <p14:creationId xmlns:p14="http://schemas.microsoft.com/office/powerpoint/2010/main" val="100486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Fiber Endoscopy</a:t>
            </a:r>
            <a:endParaRPr lang="en-US" dirty="0"/>
          </a:p>
        </p:txBody>
      </p:sp>
      <p:pic>
        <p:nvPicPr>
          <p:cNvPr id="1026" name="Picture 2" descr="http://130.237.83.53/medicaldevices/album/Ch%207%20Medical%20images/slides/F%207-4%20Fiber%20optic%20endoscopy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" r="7269" b="13419"/>
          <a:stretch/>
        </p:blipFill>
        <p:spPr bwMode="auto">
          <a:xfrm>
            <a:off x="838200" y="1690688"/>
            <a:ext cx="4536940" cy="318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34123" y="1695795"/>
            <a:ext cx="502561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NewRoman"/>
              </a:rPr>
              <a:t>Traditional Fiber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Endoscope:</a:t>
            </a:r>
            <a:endParaRPr lang="en-US" dirty="0">
              <a:solidFill>
                <a:srgbClr val="000000"/>
              </a:solidFill>
              <a:latin typeface="TimesNewRoman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NewRoman"/>
              </a:rPr>
              <a:t>Visualization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of the interior of organs or cavities inside of the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body.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NewRoman"/>
              </a:rPr>
              <a:t>Most widely used type in medical service: multi-core fibers in medical diagnosing.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NewRoman"/>
              </a:rPr>
              <a:t>Suffers from pixilation and bulky size.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/>
            </a:r>
            <a:br>
              <a:rPr lang="en-US" dirty="0">
                <a:solidFill>
                  <a:srgbClr val="000000"/>
                </a:solidFill>
                <a:latin typeface="TimesNewRoman"/>
              </a:rPr>
            </a:br>
            <a:endParaRPr lang="en-US" dirty="0" smtClean="0">
              <a:solidFill>
                <a:srgbClr val="000000"/>
              </a:solidFill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TimesNewRoman"/>
              </a:rPr>
              <a:t>An alternative: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multimode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fiber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NewRoman"/>
              </a:rPr>
              <a:t>Challenges: mode scrambling.</a:t>
            </a:r>
            <a:endParaRPr lang="en-US" dirty="0">
              <a:solidFill>
                <a:srgbClr val="000000"/>
              </a:solidFill>
              <a:latin typeface="TimesNew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4AC2-4B89-AA43-9C15-5F61489810EF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135" y="4265226"/>
            <a:ext cx="2416410" cy="20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9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Pulses Through the Multimode Fiber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3 Step</a:t>
            </a:r>
            <a:r>
              <a:rPr lang="en-US" altLang="zh-CN" sz="3200" dirty="0" smtClean="0"/>
              <a:t>s</a:t>
            </a:r>
            <a:r>
              <a:rPr lang="en-US" sz="3200" dirty="0" smtClean="0"/>
              <a:t> Procedure:</a:t>
            </a:r>
            <a:endParaRPr lang="zh-CN" altLang="en-US" sz="3200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Calibration of Point Transfer Function;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 smtClean="0"/>
              <a:t>Digital </a:t>
            </a:r>
            <a:r>
              <a:rPr lang="en-US" sz="2200" dirty="0"/>
              <a:t>scanning of pulsed </a:t>
            </a:r>
            <a:r>
              <a:rPr lang="en-US" sz="2200" dirty="0" smtClean="0"/>
              <a:t>light;</a:t>
            </a:r>
            <a:endParaRPr lang="zh-CN" altLang="en-US" sz="22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Group Velocity Dispersion (GVD) compensation.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4534-C38F-DA41-9472-DB32AFF87543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9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03"/>
          <a:stretch/>
        </p:blipFill>
        <p:spPr>
          <a:xfrm>
            <a:off x="838200" y="1637664"/>
            <a:ext cx="8854440" cy="4809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Calibration </a:t>
            </a:r>
            <a:r>
              <a:rPr lang="en-US" dirty="0"/>
              <a:t>of Point Transfer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4046-9567-A543-B80C-0FD9F244F6F2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28634" y="2460151"/>
            <a:ext cx="3743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②</a:t>
            </a:r>
            <a:r>
              <a:rPr lang="en-US" sz="2000" dirty="0" smtClean="0"/>
              <a:t>20 </a:t>
            </a:r>
            <a:r>
              <a:rPr lang="en-US" sz="2000" dirty="0"/>
              <a:t>cm length graded index </a:t>
            </a:r>
            <a:r>
              <a:rPr lang="en-US" sz="2000" dirty="0" smtClean="0"/>
              <a:t>fiber</a:t>
            </a:r>
            <a:endParaRPr lang="zh-CN" altLang="en-US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8351625" y="3832462"/>
            <a:ext cx="3551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①GVD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compensated</a:t>
            </a:r>
            <a:r>
              <a:rPr lang="zh-CN" altLang="en-US" sz="2000" dirty="0"/>
              <a:t> </a:t>
            </a:r>
            <a:r>
              <a:rPr lang="en-US" altLang="zh-CN" sz="2000" dirty="0"/>
              <a:t>laser</a:t>
            </a:r>
            <a:r>
              <a:rPr lang="zh-CN" altLang="en-US" sz="2000" dirty="0"/>
              <a:t> </a:t>
            </a:r>
            <a:r>
              <a:rPr lang="en-US" altLang="zh-CN" sz="2000" dirty="0"/>
              <a:t>pulse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996609" y="1412638"/>
            <a:ext cx="3778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③</a:t>
            </a:r>
            <a:r>
              <a:rPr lang="en-US" sz="2000" dirty="0" smtClean="0"/>
              <a:t>time-gated </a:t>
            </a:r>
            <a:r>
              <a:rPr lang="en-US" altLang="zh-CN" sz="2000" dirty="0"/>
              <a:t>off-axis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holography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748456" y="4312189"/>
            <a:ext cx="0" cy="87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967728" y="2940326"/>
            <a:ext cx="440521" cy="108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73507" y="1870829"/>
            <a:ext cx="1699707" cy="4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5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Step2: Digital Scanning of Pulsed Light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4046-9567-A543-B80C-0FD9F244F6F2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2"/>
          <a:srcRect r="1303"/>
          <a:stretch/>
        </p:blipFill>
        <p:spPr>
          <a:xfrm>
            <a:off x="2499360" y="1546382"/>
            <a:ext cx="8854440" cy="48099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99360" y="5581056"/>
            <a:ext cx="2705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①same reference beam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06033" y="2634508"/>
            <a:ext cx="2276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②</a:t>
            </a:r>
            <a:r>
              <a:rPr lang="en-US" sz="2000" dirty="0" smtClean="0"/>
              <a:t>conjugated phase</a:t>
            </a:r>
            <a:endParaRPr lang="zh-CN" alt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23360" y="4805762"/>
            <a:ext cx="774551" cy="66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2382297" y="2634508"/>
            <a:ext cx="328915" cy="20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55191" y="2671890"/>
            <a:ext cx="4967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③</a:t>
            </a:r>
            <a:r>
              <a:rPr lang="en-US" sz="2000" dirty="0"/>
              <a:t>temporally and spatially sharp focused spot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638852" y="3173506"/>
            <a:ext cx="0" cy="163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0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Step2: Digital Scanning of Pulsed Light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6" t="2410" r="6957" b="2043"/>
          <a:stretch/>
        </p:blipFill>
        <p:spPr>
          <a:xfrm>
            <a:off x="838200" y="1503255"/>
            <a:ext cx="4008726" cy="38102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4046-9567-A543-B80C-0FD9F244F6F2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3464-30ED-4BB0-AFC1-84CA4644FC3B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086" y="1497697"/>
            <a:ext cx="3034388" cy="2653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086" y="4186680"/>
            <a:ext cx="3236685" cy="26244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2792" y="5382871"/>
            <a:ext cx="388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array of sharp focused spot</a:t>
            </a:r>
            <a:endParaRPr lang="zh-CN" altLang="en-US" dirty="0"/>
          </a:p>
          <a:p>
            <a:r>
              <a:rPr lang="en-US" dirty="0"/>
              <a:t>(Scale bars are 10 µm)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11771" y="2178515"/>
            <a:ext cx="3032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Intensity enhancement of the focused pulse as a function of scanning position.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1771" y="5037245"/>
            <a:ext cx="3032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FWHM  </a:t>
            </a:r>
            <a:r>
              <a:rPr lang="en-US" dirty="0"/>
              <a:t>size  of  the  focused  pulses  as  a  function  of  scanning  position.</a:t>
            </a:r>
          </a:p>
        </p:txBody>
      </p:sp>
    </p:spTree>
    <p:extLst>
      <p:ext uri="{BB962C8B-B14F-4D97-AF65-F5344CB8AC3E}">
        <p14:creationId xmlns:p14="http://schemas.microsoft.com/office/powerpoint/2010/main" val="71600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GVD </a:t>
            </a:r>
            <a:r>
              <a:rPr lang="en-US" dirty="0" smtClean="0"/>
              <a:t>Compensation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5257800" cy="254849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800" dirty="0" smtClean="0"/>
              <a:t>At </a:t>
            </a:r>
            <a:r>
              <a:rPr lang="en-US" sz="1800" dirty="0"/>
              <a:t>calibration  </a:t>
            </a:r>
            <a:r>
              <a:rPr lang="en-US" sz="1800" dirty="0" smtClean="0"/>
              <a:t>step: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sz="1800" dirty="0" smtClean="0"/>
              <a:t>enhances </a:t>
            </a:r>
            <a:r>
              <a:rPr lang="en-US" sz="1800" dirty="0"/>
              <a:t>the visibility  of  the  </a:t>
            </a:r>
            <a:r>
              <a:rPr lang="en-US" sz="1800" dirty="0" smtClean="0"/>
              <a:t>fringes.</a:t>
            </a:r>
          </a:p>
          <a:p>
            <a:pPr>
              <a:lnSpc>
                <a:spcPct val="160000"/>
              </a:lnSpc>
            </a:pPr>
            <a:r>
              <a:rPr lang="en-US" sz="1800" dirty="0" smtClean="0"/>
              <a:t>At reconstruction  step:</a:t>
            </a:r>
          </a:p>
          <a:p>
            <a:pPr marL="457200" lvl="1" indent="0" algn="just">
              <a:lnSpc>
                <a:spcPct val="160000"/>
              </a:lnSpc>
              <a:buNone/>
            </a:pPr>
            <a:r>
              <a:rPr lang="en-US" sz="1800" dirty="0" smtClean="0"/>
              <a:t>allows  </a:t>
            </a:r>
            <a:r>
              <a:rPr lang="en-US" sz="1800" dirty="0"/>
              <a:t>the  reconstruction  of  a  120  fs  pulse  when  </a:t>
            </a:r>
            <a:r>
              <a:rPr lang="en-US" sz="1800" dirty="0" smtClean="0"/>
              <a:t>used,  </a:t>
            </a:r>
            <a:r>
              <a:rPr lang="en-US" sz="1800" dirty="0"/>
              <a:t>close  to  the  initial  100  fs</a:t>
            </a:r>
            <a:r>
              <a:rPr lang="en-US" sz="18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4046-9567-A543-B80C-0FD9F244F6F2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224002"/>
            <a:ext cx="2743200" cy="365125"/>
          </a:xfrm>
        </p:spPr>
        <p:txBody>
          <a:bodyPr/>
          <a:lstStyle/>
          <a:p>
            <a:fld id="{AA053464-30ED-4BB0-AFC1-84CA4644FC3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24" y="1280876"/>
            <a:ext cx="4170697" cy="2537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724" y="3818240"/>
            <a:ext cx="4170697" cy="2674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200" y="4374116"/>
                <a:ext cx="5819524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Compensation method: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n-US" dirty="0"/>
                  <a:t>a  prism  pair </a:t>
                </a:r>
                <a:r>
                  <a:rPr lang="en-US" dirty="0" smtClean="0"/>
                  <a:t> </a:t>
                </a:r>
                <a:r>
                  <a:rPr lang="en-US" dirty="0"/>
                  <a:t>separated  by  164  </a:t>
                </a:r>
                <a:r>
                  <a:rPr lang="en-US" dirty="0" smtClean="0"/>
                  <a:t>cm</a:t>
                </a:r>
                <a:endParaRPr 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induced a </a:t>
                </a:r>
                <a:r>
                  <a:rPr lang="en-US" dirty="0"/>
                  <a:t>total group delay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−7200 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74116"/>
                <a:ext cx="5819524" cy="1338828"/>
              </a:xfrm>
              <a:prstGeom prst="rect">
                <a:avLst/>
              </a:prstGeom>
              <a:blipFill rotWithShape="0">
                <a:blip r:embed="rId4"/>
                <a:stretch>
                  <a:fillRect l="-734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36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571</Words>
  <Application>Microsoft Office PowerPoint</Application>
  <PresentationFormat>Widescreen</PresentationFormat>
  <Paragraphs>109</Paragraphs>
  <Slides>15</Slides>
  <Notes>1</Notes>
  <HiddenSlides>1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等线</vt:lpstr>
      <vt:lpstr>TimesNewRoman</vt:lpstr>
      <vt:lpstr>Arial</vt:lpstr>
      <vt:lpstr>Calibri</vt:lpstr>
      <vt:lpstr>Calibri Light</vt:lpstr>
      <vt:lpstr>Cambria Math</vt:lpstr>
      <vt:lpstr>Trebuchet MS</vt:lpstr>
      <vt:lpstr>Wingdings 3</vt:lpstr>
      <vt:lpstr>Office Theme</vt:lpstr>
      <vt:lpstr>Facet</vt:lpstr>
      <vt:lpstr>Two-photon Imaging Through a Multimode Fiber</vt:lpstr>
      <vt:lpstr>Two-photon Excited Fluorescence Signal</vt:lpstr>
      <vt:lpstr>Two-photon excitation Imaging Example</vt:lpstr>
      <vt:lpstr>Background of Fiber Endoscopy</vt:lpstr>
      <vt:lpstr>Focusing Pulses Through the Multimode Fiber </vt:lpstr>
      <vt:lpstr>Step1: Calibration of Point Transfer Function</vt:lpstr>
      <vt:lpstr>Step2: Digital Scanning of Pulsed Light </vt:lpstr>
      <vt:lpstr>Step2: Digital Scanning of Pulsed Light </vt:lpstr>
      <vt:lpstr>Step3: GVD Compensation</vt:lpstr>
      <vt:lpstr> Step3: GVD Compensation</vt:lpstr>
      <vt:lpstr>Two-photon Imaging Through the Multimode Fiber</vt:lpstr>
      <vt:lpstr>Two-photon Imaging PSF and Resolution</vt:lpstr>
      <vt:lpstr>Conclusion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Two-photon imaging through a multimode fiber</dc:title>
  <dc:creator>Hongda Wang</dc:creator>
  <cp:lastModifiedBy>Hongda Wang</cp:lastModifiedBy>
  <cp:revision>63</cp:revision>
  <dcterms:created xsi:type="dcterms:W3CDTF">2016-02-16T22:52:51Z</dcterms:created>
  <dcterms:modified xsi:type="dcterms:W3CDTF">2016-02-18T23:47:34Z</dcterms:modified>
</cp:coreProperties>
</file>