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19AD5-6E7F-4ECD-B468-C871CFE94BEF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DB3F-9E20-4509-B49A-25A88A94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7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DB3F-9E20-4509-B49A-25A88A9419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BF5-FCC6-43DF-98C5-E36A99A76E52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62D-02E9-4112-BF36-EF45F773ED74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20F-B2DD-4E99-9CCF-5C871F1EB263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696-0609-4146-AA25-6ABB5C3DAC88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5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E08A-8AE0-441D-B7FC-055A43D3D1B3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671D-2026-46B6-9448-A67ACDC00EBB}" type="datetime1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8639-DEA8-4679-A311-4D7027454C35}" type="datetime1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DDA-D238-47BA-8A26-C3A01C27F5A0}" type="datetime1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A794-A1A6-49C8-8C9D-FD67827BF681}" type="datetime1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D7F-0D05-4252-8EF5-EB26DAC4FD65}" type="datetime1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3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FCC-8332-4D98-8278-16E22A1D2685}" type="datetime1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5E2B-059C-4480-943B-5632A4E2B577}" type="datetime1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475A-D798-4ED7-A4BC-C8130F97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2771"/>
            <a:ext cx="9144000" cy="31071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Quantification of tumor</a:t>
            </a:r>
            <a:br>
              <a:rPr lang="en-US" b="1" dirty="0"/>
            </a:br>
            <a:r>
              <a:rPr lang="en-US" b="1" dirty="0"/>
              <a:t>fluorescence during intraoperative</a:t>
            </a:r>
            <a:br>
              <a:rPr lang="en-US" b="1" dirty="0"/>
            </a:br>
            <a:r>
              <a:rPr lang="en-US" b="1" dirty="0"/>
              <a:t>optical cancer imaging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Presenter: </a:t>
            </a:r>
            <a:r>
              <a:rPr lang="en-US" dirty="0" err="1" smtClean="0"/>
              <a:t>Macan</a:t>
            </a:r>
            <a:r>
              <a:rPr lang="en-US" dirty="0" smtClean="0"/>
              <a:t> </a:t>
            </a:r>
            <a:r>
              <a:rPr lang="en-US" dirty="0" err="1" smtClean="0"/>
              <a:t>Tadayon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imaging techniques </a:t>
            </a:r>
            <a:r>
              <a:rPr lang="en-US" b="1" i="1" dirty="0"/>
              <a:t>in vitro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271078" cy="48056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Quantification of tumor fluorescence in murine models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2088107"/>
            <a:ext cx="11900848" cy="37394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Signal Detection as a function of depth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1460310"/>
            <a:ext cx="10330217" cy="50360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Imaging modality </a:t>
            </a:r>
            <a:r>
              <a:rPr lang="en-US" b="1" dirty="0" smtClean="0"/>
              <a:t>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1504"/>
            <a:ext cx="11021703" cy="40943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</a:t>
            </a:r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Imaging can be beneficial to Cancer patients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Imaging can help in screening </a:t>
            </a:r>
            <a:r>
              <a:rPr lang="en-US" dirty="0"/>
              <a:t>for </a:t>
            </a:r>
            <a:r>
              <a:rPr lang="en-US" dirty="0" smtClean="0"/>
              <a:t>cancer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Imaging can help in </a:t>
            </a:r>
            <a:r>
              <a:rPr lang="en-US" dirty="0" smtClean="0"/>
              <a:t>diagnosis/staging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Imaging can help in guiding </a:t>
            </a:r>
            <a:r>
              <a:rPr lang="en-US" dirty="0"/>
              <a:t>cancer </a:t>
            </a:r>
            <a:r>
              <a:rPr lang="en-US" dirty="0" smtClean="0"/>
              <a:t>treatments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Criteria for comparing different Techniques: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detection of small changes in </a:t>
            </a:r>
            <a:r>
              <a:rPr lang="en-US" dirty="0" smtClean="0"/>
              <a:t>fluorescence considered as the first important criteria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Sensitivity </a:t>
            </a:r>
            <a:r>
              <a:rPr lang="en-US" dirty="0"/>
              <a:t>of signal detection at increasing </a:t>
            </a:r>
            <a:r>
              <a:rPr lang="en-US" dirty="0" smtClean="0"/>
              <a:t>depths considered as the second important criteria</a:t>
            </a:r>
          </a:p>
          <a:p>
            <a:endParaRPr lang="en-US" dirty="0"/>
          </a:p>
          <a:p>
            <a:r>
              <a:rPr lang="en-US" dirty="0" smtClean="0"/>
              <a:t>Practicality </a:t>
            </a:r>
            <a:r>
              <a:rPr lang="en-US" dirty="0"/>
              <a:t>of </a:t>
            </a:r>
            <a:r>
              <a:rPr lang="en-US" dirty="0" smtClean="0"/>
              <a:t>use considered as the third important criteria.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methods of </a:t>
            </a:r>
            <a:r>
              <a:rPr lang="en-US" b="1" dirty="0"/>
              <a:t>intraoperative</a:t>
            </a:r>
            <a:br>
              <a:rPr lang="en-US" b="1" dirty="0"/>
            </a:br>
            <a:r>
              <a:rPr lang="en-US" b="1" dirty="0"/>
              <a:t>optical cancer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Spectroscopy </a:t>
            </a:r>
            <a:r>
              <a:rPr lang="en-US" dirty="0"/>
              <a:t>is </a:t>
            </a:r>
            <a:r>
              <a:rPr lang="en-US" dirty="0" smtClean="0"/>
              <a:t>based on </a:t>
            </a:r>
            <a:r>
              <a:rPr lang="en-US" dirty="0"/>
              <a:t>optical </a:t>
            </a:r>
            <a:r>
              <a:rPr lang="en-US" dirty="0" smtClean="0"/>
              <a:t>fibers.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Luminometry</a:t>
            </a:r>
            <a:r>
              <a:rPr lang="en-US" dirty="0" smtClean="0"/>
              <a:t> is based on </a:t>
            </a:r>
            <a:r>
              <a:rPr lang="en-US" dirty="0"/>
              <a:t>singlet–singlet electronic </a:t>
            </a:r>
            <a:r>
              <a:rPr lang="en-US" dirty="0" smtClean="0"/>
              <a:t>relaxation.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digital </a:t>
            </a:r>
            <a:r>
              <a:rPr lang="en-US" dirty="0" smtClean="0"/>
              <a:t>imaging is </a:t>
            </a:r>
            <a:r>
              <a:rPr lang="en-US" dirty="0"/>
              <a:t>based on intensified charge-coupled devices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Materials used to choose the best method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8" y="1953975"/>
            <a:ext cx="4851786" cy="31639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44" y="1953973"/>
            <a:ext cx="4969356" cy="3163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8" y="5292526"/>
            <a:ext cx="4172532" cy="1428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44" y="5263947"/>
            <a:ext cx="407726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Residual fluorescent tumor </a:t>
            </a:r>
            <a:r>
              <a:rPr lang="en-US" b="1" dirty="0" smtClean="0"/>
              <a:t>detected </a:t>
            </a:r>
            <a:r>
              <a:rPr lang="en-US" b="1" dirty="0"/>
              <a:t>in the surgical bed by fluorescence imaging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0" y="2329423"/>
            <a:ext cx="8843750" cy="33437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Serial dilution concentrations of ICG </a:t>
            </a:r>
            <a:r>
              <a:rPr lang="en-US" b="1" dirty="0" smtClean="0"/>
              <a:t>and </a:t>
            </a:r>
            <a:r>
              <a:rPr lang="en-US" b="1" dirty="0" smtClean="0"/>
              <a:t>SBR </a:t>
            </a:r>
            <a:r>
              <a:rPr lang="en-US" b="1" dirty="0"/>
              <a:t>vs ICG concentration</a:t>
            </a:r>
            <a:r>
              <a:rPr lang="en-US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096"/>
            <a:ext cx="10515600" cy="40423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SBR vs. </a:t>
            </a:r>
            <a:r>
              <a:rPr lang="en-US" b="1" dirty="0" smtClean="0"/>
              <a:t>EC-17 concentrations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" y="2026226"/>
            <a:ext cx="9673937" cy="3730337"/>
          </a:xfrm>
        </p:spPr>
      </p:pic>
    </p:spTree>
    <p:extLst>
      <p:ext uri="{BB962C8B-B14F-4D97-AF65-F5344CB8AC3E}">
        <p14:creationId xmlns:p14="http://schemas.microsoft.com/office/powerpoint/2010/main" val="21770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 to compare the different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model used in the experiment was Vitro Phantom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second model used for the comparison was </a:t>
            </a:r>
            <a:r>
              <a:rPr lang="en-US" dirty="0"/>
              <a:t>Murine Flank Tumor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A475A-D798-4ED7-A4BC-C8130F9710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Quantification of tumor&amp;#x0D;&amp;#x0A;fluorescence during intraoperative&amp;#x0D;&amp;#x0A;optical cancer imaging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Imaging can be beneficial to Cancer patients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Evaluation Criteria for comparing different Techniques:&amp;quot;&quot;/&gt;&lt;property id=&quot;20307&quot; value=&quot;258&quot;/&gt;&lt;/object&gt;&lt;object type=&quot;3&quot; unique_id=&quot;10007&quot;&gt;&lt;property id=&quot;20148&quot; value=&quot;5&quot;/&gt;&lt;property id=&quot;20300&quot; value=&quot;Slide 5 - &amp;quot;Materials used to choose the best method&amp;quot;&quot;/&gt;&lt;property id=&quot;20307&quot; value=&quot;259&quot;/&gt;&lt;/object&gt;&lt;object type=&quot;3&quot; unique_id=&quot;10008&quot;&gt;&lt;property id=&quot;20148&quot; value=&quot;5&quot;/&gt;&lt;property id=&quot;20300&quot; value=&quot;Slide 6 - &amp;quot;Residual fluorescent tumor detected in the surgical bed by fluorescence imaging&amp;quot;&quot;/&gt;&lt;property id=&quot;20307&quot; value=&quot;260&quot;/&gt;&lt;/object&gt;&lt;object type=&quot;3&quot; unique_id=&quot;10058&quot;&gt;&lt;property id=&quot;20148&quot; value=&quot;5&quot;/&gt;&lt;property id=&quot;20300&quot; value=&quot;Slide 7 - &amp;quot;Serial dilution concentrations of ICG and SBR vs ICG concentration.&amp;quot;&quot;/&gt;&lt;property id=&quot;20307&quot; value=&quot;261&quot;/&gt;&lt;/object&gt;&lt;object type=&quot;3&quot; unique_id=&quot;10083&quot;&gt;&lt;property id=&quot;20148&quot; value=&quot;5&quot;/&gt;&lt;property id=&quot;20300&quot; value=&quot;Slide 8 - &amp;quot;SBR vs. EC-17 concentrations&amp;quot;&quot;/&gt;&lt;property id=&quot;20307&quot; value=&quot;262&quot;/&gt;&lt;/object&gt;&lt;object type=&quot;3&quot; unique_id=&quot;10129&quot;&gt;&lt;property id=&quot;20148&quot; value=&quot;5&quot;/&gt;&lt;property id=&quot;20300&quot; value=&quot;Slide 10 - &amp;quot;Comparison of imaging techniques in vitro&amp;quot;&quot;/&gt;&lt;property id=&quot;20307&quot; value=&quot;263&quot;/&gt;&lt;/object&gt;&lt;object type=&quot;3&quot; unique_id=&quot;10130&quot;&gt;&lt;property id=&quot;20148&quot; value=&quot;5&quot;/&gt;&lt;property id=&quot;20300&quot; value=&quot;Slide 11 - &amp;quot;Quantification of tumor fluorescence in murine models&amp;quot;&quot;/&gt;&lt;property id=&quot;20307&quot; value=&quot;264&quot;/&gt;&lt;/object&gt;&lt;object type=&quot;3&quot; unique_id=&quot;10131&quot;&gt;&lt;property id=&quot;20148&quot; value=&quot;5&quot;/&gt;&lt;property id=&quot;20300&quot; value=&quot;Slide 12 - &amp;quot;Signal Detection as a function of depth&amp;quot;&quot;/&gt;&lt;property id=&quot;20307&quot; value=&quot;265&quot;/&gt;&lt;/object&gt;&lt;object type=&quot;3&quot; unique_id=&quot;10192&quot;&gt;&lt;property id=&quot;20148&quot; value=&quot;5&quot;/&gt;&lt;property id=&quot;20300&quot; value=&quot;Slide 13 - &amp;quot;Imaging modality comparison&amp;quot;&quot;/&gt;&lt;property id=&quot;20307&quot; value=&quot;266&quot;/&gt;&lt;/object&gt;&lt;object type=&quot;3&quot; unique_id=&quot;10193&quot;&gt;&lt;property id=&quot;20148&quot; value=&quot;5&quot;/&gt;&lt;property id=&quot;20300&quot; value=&quot;Slide 14 - &amp;quot;&amp;#x0D;&amp;#x0A;&amp;#x0D;&amp;#x0A;&amp;#x0D;&amp;#x0A;&amp;#x0D;&amp;#x0A;&amp;#x0D;&amp;#x0A;&amp;#x0D;&amp;#x0A;&amp;#x0D;&amp;#x0A;&amp;#x0D;&amp;#x0A;&amp;amp;#x09;&amp;amp;#x09;&amp;amp;#x09;&amp;amp;#x09;Thank You&amp;quot;&quot;/&gt;&lt;property id=&quot;20307&quot; value=&quot;267&quot;/&gt;&lt;/object&gt;&lt;object type=&quot;3&quot; unique_id=&quot;10236&quot;&gt;&lt;property id=&quot;20148&quot; value=&quot;5&quot;/&gt;&lt;property id=&quot;20300&quot; value=&quot;Slide 4 - &amp;quot;Common methods of intraoperative&amp;#x0D;&amp;#x0A;optical cancer imaging&amp;quot;&quot;/&gt;&lt;property id=&quot;20307&quot; value=&quot;268&quot;/&gt;&lt;/object&gt;&lt;object type=&quot;3&quot; unique_id=&quot;10372&quot;&gt;&lt;property id=&quot;20148&quot; value=&quot;5&quot;/&gt;&lt;property id=&quot;20300&quot; value=&quot;Slide 9 - &amp;quot;Models used to compare the different techniques&amp;quot;&quot;/&gt;&lt;property id=&quot;20307&quot; value=&quot;26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206</Words>
  <Application>Microsoft Office PowerPoint</Application>
  <PresentationFormat>Widescreen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Quantification of tumor fluorescence during intraoperative optical cancer imaging</vt:lpstr>
      <vt:lpstr>Imaging can be beneficial to Cancer patients</vt:lpstr>
      <vt:lpstr>Evaluation Criteria for comparing different Techniques:</vt:lpstr>
      <vt:lpstr>Common methods of intraoperative optical cancer imaging</vt:lpstr>
      <vt:lpstr>Materials used to choose the best method</vt:lpstr>
      <vt:lpstr>Residual fluorescent tumor detected in the surgical bed by fluorescence imaging</vt:lpstr>
      <vt:lpstr>Serial dilution concentrations of ICG and SBR vs ICG concentration.</vt:lpstr>
      <vt:lpstr>SBR vs. EC-17 concentrations</vt:lpstr>
      <vt:lpstr>Models used to compare the different techniques</vt:lpstr>
      <vt:lpstr>Comparison of imaging techniques in vitro</vt:lpstr>
      <vt:lpstr>Quantification of tumor fluorescence in murine models</vt:lpstr>
      <vt:lpstr>Signal Detection as a function of depth</vt:lpstr>
      <vt:lpstr>Imaging modality comparison</vt:lpstr>
      <vt:lpstr>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tumor fluorescence during intraoperative optical cancer imaging</dc:title>
  <dc:creator>makan</dc:creator>
  <cp:lastModifiedBy>makan</cp:lastModifiedBy>
  <cp:revision>19</cp:revision>
  <dcterms:created xsi:type="dcterms:W3CDTF">2016-02-11T03:36:50Z</dcterms:created>
  <dcterms:modified xsi:type="dcterms:W3CDTF">2016-02-11T22:42:16Z</dcterms:modified>
</cp:coreProperties>
</file>