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07.03.2018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07.03.2018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07.03.2018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07.03.2018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07.03.2018</a:t>
            </a:fld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07.03.2018</a:t>
            </a:fld>
            <a:endParaRPr lang="ru-RU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07.03.2018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07.03.2018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07.03.2018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692696"/>
            <a:ext cx="9144000" cy="2952328"/>
          </a:xfrm>
        </p:spPr>
        <p:txBody>
          <a:bodyPr>
            <a:normAutofit/>
          </a:bodyPr>
          <a:lstStyle/>
          <a:p>
            <a:pPr algn="ctr"/>
            <a:r>
              <a:rPr lang="ru-RU" sz="5300" dirty="0" smtClean="0"/>
              <a:t>Обзор языков программирования </a:t>
            </a:r>
            <a:r>
              <a:rPr lang="en-US" sz="5300" dirty="0" smtClean="0"/>
              <a:t>PHP </a:t>
            </a:r>
            <a:r>
              <a:rPr lang="ru-RU" sz="5300" dirty="0" smtClean="0"/>
              <a:t>и </a:t>
            </a:r>
            <a:r>
              <a:rPr lang="en-US" sz="5300" dirty="0" smtClean="0"/>
              <a:t>JAVACSRIPT</a:t>
            </a:r>
            <a:endParaRPr lang="ru-RU" sz="5300" dirty="0"/>
          </a:p>
        </p:txBody>
      </p:sp>
    </p:spTree>
    <p:extLst>
      <p:ext uri="{BB962C8B-B14F-4D97-AF65-F5344CB8AC3E}">
        <p14:creationId xmlns:p14="http://schemas.microsoft.com/office/powerpoint/2010/main" val="255557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512" y="1545336"/>
            <a:ext cx="7501448" cy="38862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0"/>
            <a:ext cx="7740352" cy="908720"/>
          </a:xfrm>
        </p:spPr>
        <p:txBody>
          <a:bodyPr>
            <a:normAutofit/>
          </a:bodyPr>
          <a:lstStyle/>
          <a:p>
            <a:pPr algn="ctr"/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849891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512" y="1545336"/>
            <a:ext cx="7501448" cy="38862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0"/>
            <a:ext cx="7740352" cy="908720"/>
          </a:xfrm>
        </p:spPr>
        <p:txBody>
          <a:bodyPr>
            <a:normAutofit/>
          </a:bodyPr>
          <a:lstStyle/>
          <a:p>
            <a:pPr algn="ctr"/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849891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512" y="1545336"/>
            <a:ext cx="7501448" cy="38862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0"/>
            <a:ext cx="7740352" cy="908720"/>
          </a:xfrm>
        </p:spPr>
        <p:txBody>
          <a:bodyPr>
            <a:normAutofit/>
          </a:bodyPr>
          <a:lstStyle/>
          <a:p>
            <a:pPr algn="ctr"/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849891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512" y="1545336"/>
            <a:ext cx="7501448" cy="38862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0"/>
            <a:ext cx="7740352" cy="908720"/>
          </a:xfrm>
        </p:spPr>
        <p:txBody>
          <a:bodyPr>
            <a:normAutofit/>
          </a:bodyPr>
          <a:lstStyle/>
          <a:p>
            <a:pPr algn="ctr"/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849891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512" y="1545336"/>
            <a:ext cx="7501448" cy="38862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0"/>
            <a:ext cx="7740352" cy="908720"/>
          </a:xfrm>
        </p:spPr>
        <p:txBody>
          <a:bodyPr>
            <a:normAutofit/>
          </a:bodyPr>
          <a:lstStyle/>
          <a:p>
            <a:pPr algn="ctr"/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849891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512" y="1545336"/>
            <a:ext cx="7501448" cy="38862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0"/>
            <a:ext cx="7740352" cy="908720"/>
          </a:xfrm>
        </p:spPr>
        <p:txBody>
          <a:bodyPr>
            <a:normAutofit/>
          </a:bodyPr>
          <a:lstStyle/>
          <a:p>
            <a:pPr algn="ctr"/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849891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0" y="2924944"/>
            <a:ext cx="9127232" cy="314394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u-RU" sz="2400" i="0" dirty="0" smtClean="0">
                <a:solidFill>
                  <a:schemeClr val="bg1"/>
                </a:solidFill>
              </a:rPr>
              <a:t> поддерживается </a:t>
            </a:r>
            <a:r>
              <a:rPr lang="ru-RU" sz="2400" i="0" dirty="0">
                <a:solidFill>
                  <a:schemeClr val="bg1"/>
                </a:solidFill>
              </a:rPr>
              <a:t>подавляющим большинством </a:t>
            </a:r>
            <a:r>
              <a:rPr lang="ru-RU" sz="2400" i="0" dirty="0" smtClean="0">
                <a:solidFill>
                  <a:schemeClr val="bg1"/>
                </a:solidFill>
              </a:rPr>
              <a:t>хостинг-провайдеров</a:t>
            </a:r>
            <a:endParaRPr lang="ru-RU" sz="2400" i="0" dirty="0" smtClean="0"/>
          </a:p>
          <a:p>
            <a:pPr>
              <a:buFont typeface="Wingdings" pitchFamily="2" charset="2"/>
              <a:buChar char="Ø"/>
            </a:pPr>
            <a:r>
              <a:rPr lang="ru-RU" sz="2400" i="0" dirty="0">
                <a:solidFill>
                  <a:schemeClr val="bg1"/>
                </a:solidFill>
              </a:rPr>
              <a:t> </a:t>
            </a:r>
            <a:r>
              <a:rPr lang="ru-RU" sz="2400" i="0" dirty="0" smtClean="0">
                <a:solidFill>
                  <a:schemeClr val="bg1"/>
                </a:solidFill>
              </a:rPr>
              <a:t>является </a:t>
            </a:r>
            <a:r>
              <a:rPr lang="ru-RU" sz="2400" i="0" dirty="0">
                <a:solidFill>
                  <a:schemeClr val="bg1"/>
                </a:solidFill>
              </a:rPr>
              <a:t>одним из лидеров среди языков, применяющихся для создания динамических </a:t>
            </a:r>
            <a:r>
              <a:rPr lang="ru-RU" sz="2400" i="0" dirty="0" smtClean="0">
                <a:solidFill>
                  <a:schemeClr val="bg1"/>
                </a:solidFill>
              </a:rPr>
              <a:t>веб-сайтов</a:t>
            </a:r>
          </a:p>
          <a:p>
            <a:pPr>
              <a:buFont typeface="Wingdings" pitchFamily="2" charset="2"/>
              <a:buChar char="Ø"/>
            </a:pPr>
            <a:r>
              <a:rPr lang="ru-RU" sz="2400" i="0" dirty="0">
                <a:solidFill>
                  <a:schemeClr val="bg1"/>
                </a:solidFill>
              </a:rPr>
              <a:t>разрабатываются </a:t>
            </a:r>
            <a:r>
              <a:rPr lang="ru-RU" sz="2400" i="0" dirty="0" smtClean="0">
                <a:solidFill>
                  <a:schemeClr val="bg1"/>
                </a:solidFill>
              </a:rPr>
              <a:t> </a:t>
            </a:r>
            <a:r>
              <a:rPr lang="ru-RU" sz="2400" i="0" dirty="0">
                <a:solidFill>
                  <a:schemeClr val="bg1"/>
                </a:solidFill>
              </a:rPr>
              <a:t>с открытым </a:t>
            </a:r>
            <a:r>
              <a:rPr lang="ru-RU" sz="2400" i="0" dirty="0" smtClean="0">
                <a:solidFill>
                  <a:schemeClr val="bg1"/>
                </a:solidFill>
              </a:rPr>
              <a:t>кодом</a:t>
            </a:r>
          </a:p>
          <a:p>
            <a:pPr>
              <a:buFont typeface="Wingdings" pitchFamily="2" charset="2"/>
              <a:buChar char="Ø"/>
            </a:pPr>
            <a:r>
              <a:rPr lang="ru-RU" sz="2400" i="0" dirty="0">
                <a:solidFill>
                  <a:schemeClr val="bg1"/>
                </a:solidFill>
              </a:rPr>
              <a:t>распространяется под собственной лицензией</a:t>
            </a:r>
            <a:endParaRPr lang="ru-RU" sz="2200" dirty="0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0"/>
            <a:ext cx="7740352" cy="90872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PHP</a:t>
            </a:r>
            <a:endParaRPr lang="ru-RU" sz="40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52400" y="1061120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buFont typeface="Arial" pitchFamily="34" charset="0"/>
              <a:buNone/>
            </a:pPr>
            <a:r>
              <a:rPr lang="ru-RU" sz="2200" i="0" smtClean="0">
                <a:solidFill>
                  <a:schemeClr val="bg1"/>
                </a:solidFill>
              </a:rPr>
              <a:t>Скриптовый язык общего назначения, интенсивно применяемый для разработки веб-приложений.</a:t>
            </a:r>
            <a:endParaRPr lang="ru-RU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1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540" y="836712"/>
            <a:ext cx="9144000" cy="1163584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ru-RU" sz="2500" i="0" dirty="0" smtClean="0">
                <a:solidFill>
                  <a:schemeClr val="bg1"/>
                </a:solidFill>
              </a:rPr>
              <a:t>Применяется в </a:t>
            </a:r>
            <a:r>
              <a:rPr lang="ru-RU" sz="2500" i="0" dirty="0">
                <a:solidFill>
                  <a:schemeClr val="bg1"/>
                </a:solidFill>
              </a:rPr>
              <a:t>области веб-программирования, в частности, серверной части, PHP — один из популярных сценарных языков (наряду с JSP, Perl, </a:t>
            </a:r>
            <a:r>
              <a:rPr lang="ru-RU" sz="2500" i="0" dirty="0" smtClean="0">
                <a:solidFill>
                  <a:schemeClr val="bg1"/>
                </a:solidFill>
              </a:rPr>
              <a:t>Python).</a:t>
            </a:r>
            <a:endParaRPr lang="ru-RU" sz="2500" dirty="0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0"/>
            <a:ext cx="7740352" cy="90872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Область применения</a:t>
            </a:r>
            <a:endParaRPr lang="ru-RU" sz="40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0" y="2564904"/>
            <a:ext cx="9144000" cy="4293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4320">
              <a:buFont typeface="Wingdings" pitchFamily="2" charset="2"/>
              <a:buChar char="v"/>
            </a:pPr>
            <a:r>
              <a:rPr lang="ru-RU" sz="2200" i="0" dirty="0" smtClean="0">
                <a:solidFill>
                  <a:schemeClr val="bg1"/>
                </a:solidFill>
              </a:rPr>
              <a:t>Обладает большим набором встроенных средств: </a:t>
            </a:r>
          </a:p>
          <a:p>
            <a:pPr marL="617220" indent="360000">
              <a:buFont typeface="Wingdings" pitchFamily="2" charset="2"/>
              <a:buChar char="§"/>
            </a:pPr>
            <a:r>
              <a:rPr lang="ru-RU" sz="2200" i="0" dirty="0" smtClean="0">
                <a:solidFill>
                  <a:schemeClr val="bg1"/>
                </a:solidFill>
              </a:rPr>
              <a:t>автоматическое </a:t>
            </a:r>
            <a:r>
              <a:rPr lang="ru-RU" sz="2200" i="0" dirty="0">
                <a:solidFill>
                  <a:schemeClr val="bg1"/>
                </a:solidFill>
              </a:rPr>
              <a:t>извлечение POST и GET-параметров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</a:p>
          <a:p>
            <a:pPr marL="617220" indent="360000">
              <a:buFont typeface="Wingdings" pitchFamily="2" charset="2"/>
              <a:buChar char="§"/>
            </a:pPr>
            <a:r>
              <a:rPr lang="ru-RU" sz="2200" i="0" dirty="0" smtClean="0">
                <a:solidFill>
                  <a:schemeClr val="bg1"/>
                </a:solidFill>
              </a:rPr>
              <a:t>Взаимодействие с базами данных (</a:t>
            </a:r>
            <a:r>
              <a:rPr lang="en-US" sz="2200" i="0" dirty="0" smtClean="0">
                <a:solidFill>
                  <a:schemeClr val="bg1"/>
                </a:solidFill>
              </a:rPr>
              <a:t>MySQL, Oracle, Server, </a:t>
            </a:r>
            <a:r>
              <a:rPr lang="ru-RU" sz="2200" i="0" dirty="0" smtClean="0">
                <a:solidFill>
                  <a:schemeClr val="bg1"/>
                </a:solidFill>
              </a:rPr>
              <a:t>и т.д.)</a:t>
            </a:r>
          </a:p>
          <a:p>
            <a:pPr marL="617220" indent="360000">
              <a:buFont typeface="Wingdings" pitchFamily="2" charset="2"/>
              <a:buChar char="§"/>
            </a:pPr>
            <a:r>
              <a:rPr lang="ru-RU" sz="2200" i="0" dirty="0">
                <a:solidFill>
                  <a:schemeClr val="bg1"/>
                </a:solidFill>
              </a:rPr>
              <a:t>автоматизированная отправка HTTP-заголовков;</a:t>
            </a:r>
          </a:p>
          <a:p>
            <a:pPr marL="617220" indent="360000">
              <a:buFont typeface="Wingdings" pitchFamily="2" charset="2"/>
              <a:buChar char="§"/>
            </a:pPr>
            <a:r>
              <a:rPr lang="ru-RU" sz="2200" i="0" dirty="0">
                <a:solidFill>
                  <a:schemeClr val="bg1"/>
                </a:solidFill>
              </a:rPr>
              <a:t>работа с HTTP-авторизацией;</a:t>
            </a:r>
          </a:p>
          <a:p>
            <a:pPr marL="617220" indent="360000">
              <a:buFont typeface="Wingdings" pitchFamily="2" charset="2"/>
              <a:buChar char="§"/>
            </a:pPr>
            <a:r>
              <a:rPr lang="ru-RU" sz="2200" i="0" dirty="0">
                <a:solidFill>
                  <a:schemeClr val="bg1"/>
                </a:solidFill>
              </a:rPr>
              <a:t>работа с cookies и сессиями;</a:t>
            </a:r>
          </a:p>
          <a:p>
            <a:pPr marL="617220" indent="360000">
              <a:buFont typeface="Wingdings" pitchFamily="2" charset="2"/>
              <a:buChar char="§"/>
            </a:pPr>
            <a:r>
              <a:rPr lang="ru-RU" sz="2200" i="0" dirty="0">
                <a:solidFill>
                  <a:schemeClr val="bg1"/>
                </a:solidFill>
              </a:rPr>
              <a:t>работа с локальными и удалёнными файлами, сокетами;</a:t>
            </a:r>
          </a:p>
          <a:p>
            <a:pPr marL="617220" indent="360000">
              <a:buFont typeface="Wingdings" pitchFamily="2" charset="2"/>
              <a:buChar char="§"/>
            </a:pPr>
            <a:r>
              <a:rPr lang="ru-RU" sz="2200" i="0" dirty="0">
                <a:solidFill>
                  <a:schemeClr val="bg1"/>
                </a:solidFill>
              </a:rPr>
              <a:t>обработка файлов, загружаемых на сервер;</a:t>
            </a:r>
          </a:p>
          <a:p>
            <a:pPr marL="617220" indent="360000">
              <a:buFont typeface="Wingdings" pitchFamily="2" charset="2"/>
              <a:buChar char="§"/>
            </a:pPr>
            <a:r>
              <a:rPr lang="ru-RU" sz="2200" i="0" dirty="0">
                <a:solidFill>
                  <a:schemeClr val="bg1"/>
                </a:solidFill>
              </a:rPr>
              <a:t>работа с XForms.</a:t>
            </a:r>
          </a:p>
          <a:p>
            <a:pPr marL="617220" indent="-342900">
              <a:buFont typeface="Wingdings" pitchFamily="2" charset="2"/>
              <a:buChar char="§"/>
            </a:pPr>
            <a:endParaRPr lang="ru-RU" sz="2000" i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891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0" y="1340768"/>
            <a:ext cx="9144000" cy="4594824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ru-RU" sz="2000" i="0" dirty="0" smtClean="0">
                <a:solidFill>
                  <a:schemeClr val="bg1"/>
                </a:solidFill>
              </a:rPr>
              <a:t>Является </a:t>
            </a:r>
            <a:r>
              <a:rPr lang="ru-RU" sz="2000" i="0" dirty="0">
                <a:solidFill>
                  <a:schemeClr val="bg1"/>
                </a:solidFill>
              </a:rPr>
              <a:t>языком программирования с динамической типизацией, не требующим указания типа при объявлении </a:t>
            </a:r>
            <a:r>
              <a:rPr lang="ru-RU" sz="2000" i="0" dirty="0" smtClean="0">
                <a:solidFill>
                  <a:schemeClr val="bg1"/>
                </a:solidFill>
              </a:rPr>
              <a:t>переменных.</a:t>
            </a:r>
          </a:p>
          <a:p>
            <a:pPr marL="0" indent="457200" algn="just">
              <a:buNone/>
            </a:pPr>
            <a:endParaRPr lang="ru-RU" sz="2000" i="0" dirty="0" smtClean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ru-RU" sz="2000" i="0" dirty="0" smtClean="0">
                <a:solidFill>
                  <a:schemeClr val="bg1"/>
                </a:solidFill>
              </a:rPr>
              <a:t>Содержит несколько типов данных:</a:t>
            </a:r>
          </a:p>
          <a:p>
            <a:pPr algn="just">
              <a:buFont typeface="Wingdings" pitchFamily="2" charset="2"/>
              <a:buChar char="§"/>
            </a:pPr>
            <a:r>
              <a:rPr lang="ru-RU" sz="2000" i="0" dirty="0" smtClean="0">
                <a:solidFill>
                  <a:schemeClr val="bg1"/>
                </a:solidFill>
              </a:rPr>
              <a:t>Скалярные : целочисленный, плавающее значение, логический тип, строка</a:t>
            </a:r>
            <a:endParaRPr lang="en-US" sz="2000" i="0" dirty="0" smtClean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§"/>
            </a:pPr>
            <a:r>
              <a:rPr lang="ru-RU" sz="2000" i="0" dirty="0" smtClean="0">
                <a:solidFill>
                  <a:schemeClr val="bg1"/>
                </a:solidFill>
              </a:rPr>
              <a:t>Нескалярные : массив, объект, внешний ресурс, неопределённое значение</a:t>
            </a:r>
            <a:endParaRPr lang="en-US" sz="2000" i="0" dirty="0" smtClean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§"/>
            </a:pPr>
            <a:r>
              <a:rPr lang="ru-RU" sz="2000" i="0" dirty="0" smtClean="0">
                <a:solidFill>
                  <a:schemeClr val="bg1"/>
                </a:solidFill>
              </a:rPr>
              <a:t>Псевдотипы : любой тип, число(</a:t>
            </a:r>
            <a:r>
              <a:rPr lang="en-US" sz="2000" i="0" dirty="0" smtClean="0">
                <a:solidFill>
                  <a:schemeClr val="bg1"/>
                </a:solidFill>
              </a:rPr>
              <a:t>int </a:t>
            </a:r>
            <a:r>
              <a:rPr lang="ru-RU" sz="2000" i="0" dirty="0" smtClean="0">
                <a:solidFill>
                  <a:schemeClr val="bg1"/>
                </a:solidFill>
              </a:rPr>
              <a:t>или </a:t>
            </a:r>
            <a:r>
              <a:rPr lang="en-US" sz="2000" i="0" dirty="0" smtClean="0">
                <a:solidFill>
                  <a:schemeClr val="bg1"/>
                </a:solidFill>
              </a:rPr>
              <a:t>float)</a:t>
            </a:r>
            <a:r>
              <a:rPr lang="ru-RU" sz="2000" i="0" dirty="0" smtClean="0">
                <a:solidFill>
                  <a:schemeClr val="bg1"/>
                </a:solidFill>
              </a:rPr>
              <a:t>, </a:t>
            </a:r>
            <a:r>
              <a:rPr lang="en-US" sz="2000" i="0" dirty="0" smtClean="0">
                <a:solidFill>
                  <a:schemeClr val="bg1"/>
                </a:solidFill>
              </a:rPr>
              <a:t>string </a:t>
            </a:r>
            <a:r>
              <a:rPr lang="ru-RU" sz="2000" i="0" dirty="0" smtClean="0">
                <a:solidFill>
                  <a:schemeClr val="bg1"/>
                </a:solidFill>
              </a:rPr>
              <a:t>или анонимная функция, </a:t>
            </a:r>
            <a:r>
              <a:rPr lang="en-US" sz="2000" i="0" dirty="0" smtClean="0">
                <a:solidFill>
                  <a:schemeClr val="bg1"/>
                </a:solidFill>
              </a:rPr>
              <a:t>void – </a:t>
            </a:r>
            <a:r>
              <a:rPr lang="ru-RU" sz="2000" i="0" dirty="0" smtClean="0">
                <a:solidFill>
                  <a:schemeClr val="bg1"/>
                </a:solidFill>
              </a:rPr>
              <a:t>отсутствие параметра.</a:t>
            </a:r>
          </a:p>
          <a:p>
            <a:pPr algn="just">
              <a:buFont typeface="Wingdings" pitchFamily="2" charset="2"/>
              <a:buChar char="§"/>
            </a:pPr>
            <a:endParaRPr lang="ru-RU" sz="2000" i="0" dirty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ru-RU" sz="2000" i="0" dirty="0" smtClean="0">
                <a:solidFill>
                  <a:schemeClr val="bg1"/>
                </a:solidFill>
              </a:rPr>
              <a:t>Диапазон целых чисел в </a:t>
            </a:r>
            <a:r>
              <a:rPr lang="en-US" sz="2000" i="0" dirty="0" smtClean="0">
                <a:solidFill>
                  <a:schemeClr val="bg1"/>
                </a:solidFill>
              </a:rPr>
              <a:t>PHP </a:t>
            </a:r>
            <a:r>
              <a:rPr lang="ru-RU" sz="2000" i="0" dirty="0" smtClean="0">
                <a:solidFill>
                  <a:schemeClr val="bg1"/>
                </a:solidFill>
              </a:rPr>
              <a:t>зависит от платформы, 32 знаковых числа, что составит промежуток от -2</a:t>
            </a:r>
            <a:r>
              <a:rPr lang="ru-RU" sz="2000" i="0" dirty="0">
                <a:solidFill>
                  <a:schemeClr val="bg1"/>
                </a:solidFill>
              </a:rPr>
              <a:t>147 483 </a:t>
            </a:r>
            <a:r>
              <a:rPr lang="ru-RU" sz="2000" i="0" dirty="0" smtClean="0">
                <a:solidFill>
                  <a:schemeClr val="bg1"/>
                </a:solidFill>
              </a:rPr>
              <a:t>648 до </a:t>
            </a:r>
            <a:r>
              <a:rPr lang="ru-RU" sz="2000" i="0" dirty="0">
                <a:solidFill>
                  <a:schemeClr val="bg1"/>
                </a:solidFill>
              </a:rPr>
              <a:t>2 147 483 </a:t>
            </a:r>
            <a:r>
              <a:rPr lang="ru-RU" sz="2000" i="0" dirty="0" smtClean="0">
                <a:solidFill>
                  <a:schemeClr val="bg1"/>
                </a:solidFill>
              </a:rPr>
              <a:t>647, что составит 4 млрд.</a:t>
            </a:r>
          </a:p>
          <a:p>
            <a:pPr algn="just">
              <a:buFont typeface="Wingdings" pitchFamily="2" charset="2"/>
              <a:buChar char="ü"/>
            </a:pPr>
            <a:r>
              <a:rPr lang="ru-RU" sz="2000" i="0" dirty="0" smtClean="0">
                <a:solidFill>
                  <a:schemeClr val="bg1"/>
                </a:solidFill>
              </a:rPr>
              <a:t>Числа могут быть заданы в десятичной, восьмеричной и шестнадцатеричной системах счисления.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0"/>
            <a:ext cx="7740352" cy="90872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ТИПЫ ДАННЫХ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84989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512" y="1545336"/>
            <a:ext cx="7501448" cy="38862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0"/>
            <a:ext cx="7740352" cy="908720"/>
          </a:xfrm>
        </p:spPr>
        <p:txBody>
          <a:bodyPr>
            <a:normAutofit/>
          </a:bodyPr>
          <a:lstStyle/>
          <a:p>
            <a:pPr algn="ctr"/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84989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512" y="1545336"/>
            <a:ext cx="7501448" cy="38862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0"/>
            <a:ext cx="7740352" cy="908720"/>
          </a:xfrm>
        </p:spPr>
        <p:txBody>
          <a:bodyPr>
            <a:normAutofit/>
          </a:bodyPr>
          <a:lstStyle/>
          <a:p>
            <a:pPr algn="ctr"/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849891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512" y="1545336"/>
            <a:ext cx="7501448" cy="38862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 smtClean="0"/>
              <a:t>Взаимодействие с языками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849891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512" y="1545336"/>
            <a:ext cx="7501448" cy="38862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0"/>
            <a:ext cx="7740352" cy="908720"/>
          </a:xfrm>
        </p:spPr>
        <p:txBody>
          <a:bodyPr>
            <a:normAutofit/>
          </a:bodyPr>
          <a:lstStyle/>
          <a:p>
            <a:pPr algn="ctr"/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849891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512" y="1545336"/>
            <a:ext cx="7501448" cy="38862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0"/>
            <a:ext cx="7740352" cy="90872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JAVASCRIPT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849891810"/>
      </p:ext>
    </p:extLst>
  </p:cSld>
  <p:clrMapOvr>
    <a:masterClrMapping/>
  </p:clrMapOvr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TM01859861[[fn=Выставка]]</Template>
  <TotalTime>72</TotalTime>
  <Words>54</Words>
  <Application>Microsoft Office PowerPoint</Application>
  <PresentationFormat>Экран (4:3)</PresentationFormat>
  <Paragraphs>30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Tradeshow</vt:lpstr>
      <vt:lpstr>Обзор языков программирования PHP и JAVACSRIPT</vt:lpstr>
      <vt:lpstr>PHP</vt:lpstr>
      <vt:lpstr>Область применения</vt:lpstr>
      <vt:lpstr>ТИПЫ ДАННЫХ</vt:lpstr>
      <vt:lpstr>Презентация PowerPoint</vt:lpstr>
      <vt:lpstr>Презентация PowerPoint</vt:lpstr>
      <vt:lpstr>Взаимодействие с языками</vt:lpstr>
      <vt:lpstr>Презентация PowerPoint</vt:lpstr>
      <vt:lpstr>JAVASCRIPT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языков программирования PHP и JAVACSRIPT</dc:title>
  <dc:creator>Администратор</dc:creator>
  <cp:lastModifiedBy>User</cp:lastModifiedBy>
  <cp:revision>9</cp:revision>
  <dcterms:created xsi:type="dcterms:W3CDTF">2018-03-07T04:31:45Z</dcterms:created>
  <dcterms:modified xsi:type="dcterms:W3CDTF">2018-03-07T05:45:49Z</dcterms:modified>
</cp:coreProperties>
</file>