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Outfit"/>
      <p:regular r:id="rId9"/>
    </p:embeddedFont>
    <p:embeddedFont>
      <p:font typeface="Outfit"/>
      <p:regular r:id="rId10"/>
    </p:embeddedFont>
    <p:embeddedFont>
      <p:font typeface="Bitter"/>
      <p:regular r:id="rId11"/>
    </p:embeddedFont>
    <p:embeddedFont>
      <p:font typeface="Bitter"/>
      <p:regular r:id="rId12"/>
    </p:embeddedFont>
    <p:embeddedFont>
      <p:font typeface="Bitter"/>
      <p:regular r:id="rId13"/>
    </p:embeddedFont>
    <p:embeddedFont>
      <p:font typeface="Bitter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image" Target="../media/image-1-12.png"/><Relationship Id="rId13" Type="http://schemas.openxmlformats.org/officeDocument/2006/relationships/image" Target="../media/image-1-13.png"/><Relationship Id="rId14" Type="http://schemas.openxmlformats.org/officeDocument/2006/relationships/image" Target="../media/image-1-14.png"/><Relationship Id="rId15" Type="http://schemas.openxmlformats.org/officeDocument/2006/relationships/image" Target="../media/image-1-15.png"/><Relationship Id="rId16" Type="http://schemas.openxmlformats.org/officeDocument/2006/relationships/slideLayout" Target="../slideLayouts/slideLayout2.xml"/><Relationship Id="rId1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272891"/>
            <a:ext cx="668905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HumanIA: Potenciando la Humanidad en el Contenido de IA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396835" y="781407"/>
            <a:ext cx="13836729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 la era digital, la Inteligencia Artificial ha revolucionado la generación de contenido, ofreciendo eficiencia y velocidad sin precedentes. Sin embargo, esta celeridad a menudo sacrifica la cualidad humana, resultando en textos que, aunque correctos, carecen de fluidez, empatía y la singularidad de la voz humana. HumanIA surge como la solución para cerrar esta brecha, transformando el contenido generado por IA en mensajes que verdaderamente conectan con la audiencia.</a:t>
            </a:r>
            <a:endParaRPr lang="en-US" sz="750" dirty="0"/>
          </a:p>
        </p:txBody>
      </p:sp>
      <p:sp>
        <p:nvSpPr>
          <p:cNvPr id="4" name="Shape 2"/>
          <p:cNvSpPr/>
          <p:nvPr/>
        </p:nvSpPr>
        <p:spPr>
          <a:xfrm>
            <a:off x="396835" y="1259726"/>
            <a:ext cx="13836729" cy="20003"/>
          </a:xfrm>
          <a:prstGeom prst="rect">
            <a:avLst/>
          </a:prstGeom>
          <a:solidFill>
            <a:srgbClr val="C2C4B5">
              <a:alpha val="5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396835" y="1540073"/>
            <a:ext cx="6868716" cy="894159"/>
          </a:xfrm>
          <a:prstGeom prst="roundRect">
            <a:avLst>
              <a:gd name="adj" fmla="val 8181"/>
            </a:avLst>
          </a:prstGeom>
          <a:solidFill>
            <a:srgbClr val="1C1D1F"/>
          </a:solidFill>
          <a:ln/>
        </p:spPr>
      </p:sp>
      <p:sp>
        <p:nvSpPr>
          <p:cNvPr id="6" name="Shape 4"/>
          <p:cNvSpPr/>
          <p:nvPr/>
        </p:nvSpPr>
        <p:spPr>
          <a:xfrm>
            <a:off x="396835" y="1524833"/>
            <a:ext cx="6868716" cy="60960"/>
          </a:xfrm>
          <a:prstGeom prst="roundRect">
            <a:avLst>
              <a:gd name="adj" fmla="val 24419"/>
            </a:avLst>
          </a:prstGeom>
          <a:solidFill>
            <a:srgbClr val="9FA582"/>
          </a:solidFill>
          <a:ln/>
        </p:spPr>
      </p:sp>
      <p:sp>
        <p:nvSpPr>
          <p:cNvPr id="7" name="Shape 5"/>
          <p:cNvSpPr/>
          <p:nvPr/>
        </p:nvSpPr>
        <p:spPr>
          <a:xfrm>
            <a:off x="3682365" y="1391245"/>
            <a:ext cx="297656" cy="297656"/>
          </a:xfrm>
          <a:prstGeom prst="roundRect">
            <a:avLst>
              <a:gd name="adj" fmla="val 307200"/>
            </a:avLst>
          </a:prstGeom>
          <a:solidFill>
            <a:srgbClr val="9FA582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662" y="1465659"/>
            <a:ext cx="119063" cy="148828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511254" y="1788081"/>
            <a:ext cx="1815227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El Problema del Contenido de IA</a:t>
            </a:r>
            <a:endParaRPr lang="en-US" sz="950" dirty="0"/>
          </a:p>
        </p:txBody>
      </p:sp>
      <p:sp>
        <p:nvSpPr>
          <p:cNvPr id="10" name="Text 7"/>
          <p:cNvSpPr/>
          <p:nvPr/>
        </p:nvSpPr>
        <p:spPr>
          <a:xfrm>
            <a:off x="511254" y="2002631"/>
            <a:ext cx="6639878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El contenido generado por IA es a menudo monótono, genérico y carente de personalidad. Las estructuras repetitivas y la falta de variabilidad afectan la credibilidad y el engagement, pudiendo incluso tener implicaciones negativas en contextos académicos o de SEO.</a:t>
            </a:r>
            <a:endParaRPr lang="en-US" sz="750" dirty="0"/>
          </a:p>
        </p:txBody>
      </p:sp>
      <p:sp>
        <p:nvSpPr>
          <p:cNvPr id="11" name="Shape 8"/>
          <p:cNvSpPr/>
          <p:nvPr/>
        </p:nvSpPr>
        <p:spPr>
          <a:xfrm>
            <a:off x="7364730" y="1540073"/>
            <a:ext cx="6868835" cy="894159"/>
          </a:xfrm>
          <a:prstGeom prst="roundRect">
            <a:avLst>
              <a:gd name="adj" fmla="val 8181"/>
            </a:avLst>
          </a:prstGeom>
          <a:solidFill>
            <a:srgbClr val="1C1D1F"/>
          </a:solidFill>
          <a:ln/>
        </p:spPr>
      </p:sp>
      <p:sp>
        <p:nvSpPr>
          <p:cNvPr id="12" name="Shape 9"/>
          <p:cNvSpPr/>
          <p:nvPr/>
        </p:nvSpPr>
        <p:spPr>
          <a:xfrm>
            <a:off x="7364730" y="1524833"/>
            <a:ext cx="6868835" cy="60960"/>
          </a:xfrm>
          <a:prstGeom prst="roundRect">
            <a:avLst>
              <a:gd name="adj" fmla="val 24419"/>
            </a:avLst>
          </a:prstGeom>
          <a:solidFill>
            <a:srgbClr val="9FA582"/>
          </a:solidFill>
          <a:ln/>
        </p:spPr>
      </p:sp>
      <p:sp>
        <p:nvSpPr>
          <p:cNvPr id="13" name="Shape 10"/>
          <p:cNvSpPr/>
          <p:nvPr/>
        </p:nvSpPr>
        <p:spPr>
          <a:xfrm>
            <a:off x="10650260" y="1391245"/>
            <a:ext cx="297656" cy="297656"/>
          </a:xfrm>
          <a:prstGeom prst="roundRect">
            <a:avLst>
              <a:gd name="adj" fmla="val 307200"/>
            </a:avLst>
          </a:prstGeom>
          <a:solidFill>
            <a:srgbClr val="9FA582"/>
          </a:solidFill>
          <a:ln/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557" y="1465659"/>
            <a:ext cx="119063" cy="148828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7479149" y="1788081"/>
            <a:ext cx="1555790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Nuestra Solución: HumanIA</a:t>
            </a:r>
            <a:endParaRPr lang="en-US" sz="950" dirty="0"/>
          </a:p>
        </p:txBody>
      </p:sp>
      <p:sp>
        <p:nvSpPr>
          <p:cNvPr id="16" name="Text 12"/>
          <p:cNvSpPr/>
          <p:nvPr/>
        </p:nvSpPr>
        <p:spPr>
          <a:xfrm>
            <a:off x="7479149" y="2002631"/>
            <a:ext cx="6639997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HumanIA es una aplicación web intuitiva que actúa como un asistente inteligente para refinar y humanizar textos creados por IA, inyectando naturalidad y personalidad.</a:t>
            </a:r>
            <a:endParaRPr lang="en-US" sz="750" dirty="0"/>
          </a:p>
        </p:txBody>
      </p:sp>
      <p:sp>
        <p:nvSpPr>
          <p:cNvPr id="17" name="Text 13"/>
          <p:cNvSpPr/>
          <p:nvPr/>
        </p:nvSpPr>
        <p:spPr>
          <a:xfrm>
            <a:off x="396835" y="2545794"/>
            <a:ext cx="13836729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Nuestro objetivo es dotar a la IA de la calidez y el matiz que solo la escritura humana puede ofrecer, elevando así la calidad y el impacto de cada mensaje.</a:t>
            </a:r>
            <a:endParaRPr lang="en-US" sz="750" dirty="0"/>
          </a:p>
        </p:txBody>
      </p:sp>
      <p:sp>
        <p:nvSpPr>
          <p:cNvPr id="18" name="Shape 14"/>
          <p:cNvSpPr/>
          <p:nvPr/>
        </p:nvSpPr>
        <p:spPr>
          <a:xfrm>
            <a:off x="396835" y="2865521"/>
            <a:ext cx="13836729" cy="20003"/>
          </a:xfrm>
          <a:prstGeom prst="rect">
            <a:avLst/>
          </a:prstGeom>
          <a:solidFill>
            <a:srgbClr val="C2C4B5">
              <a:alpha val="50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396835" y="3034308"/>
            <a:ext cx="311967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Características Clave de HumanIA</a:t>
            </a:r>
            <a:endParaRPr lang="en-US" sz="155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" y="3431143"/>
            <a:ext cx="3366135" cy="2080379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396835" y="5610701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Entrada Flexible</a:t>
            </a:r>
            <a:endParaRPr lang="en-US" sz="950" dirty="0"/>
          </a:p>
        </p:txBody>
      </p:sp>
      <p:sp>
        <p:nvSpPr>
          <p:cNvPr id="22" name="Text 17"/>
          <p:cNvSpPr/>
          <p:nvPr/>
        </p:nvSpPr>
        <p:spPr>
          <a:xfrm>
            <a:off x="396835" y="5825252"/>
            <a:ext cx="3366135" cy="47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HumanIA permite cargar contenido fácilmente, ya sea pegando texto directamente o subiendo documentos en diversos formatos como .txt, .docx y .pdf.</a:t>
            </a:r>
            <a:endParaRPr lang="en-US" sz="75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914" y="3431143"/>
            <a:ext cx="3366254" cy="2080498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3886914" y="5610820"/>
            <a:ext cx="1512570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Análisis de Estilo Profundo</a:t>
            </a:r>
            <a:endParaRPr lang="en-US" sz="950" dirty="0"/>
          </a:p>
        </p:txBody>
      </p:sp>
      <p:sp>
        <p:nvSpPr>
          <p:cNvPr id="25" name="Text 19"/>
          <p:cNvSpPr/>
          <p:nvPr/>
        </p:nvSpPr>
        <p:spPr>
          <a:xfrm>
            <a:off x="3886914" y="5825371"/>
            <a:ext cx="3366254" cy="47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La aplicación identifica y analiza patrones, estructuras y vocabulario comunes en el contenido generado por IA, detectando repeticiones y frases genéricas.</a:t>
            </a:r>
            <a:endParaRPr lang="en-US" sz="750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113" y="3431143"/>
            <a:ext cx="3366254" cy="208049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7377113" y="5610820"/>
            <a:ext cx="1327904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Reescritura Adaptativa</a:t>
            </a:r>
            <a:endParaRPr lang="en-US" sz="950" dirty="0"/>
          </a:p>
        </p:txBody>
      </p:sp>
      <p:sp>
        <p:nvSpPr>
          <p:cNvPr id="28" name="Text 21"/>
          <p:cNvSpPr/>
          <p:nvPr/>
        </p:nvSpPr>
        <p:spPr>
          <a:xfrm>
            <a:off x="7377113" y="5825371"/>
            <a:ext cx="3366254" cy="47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Aplicamos técnicas avanzadas como parafraseo, sustitución contextual y reestructuración de oraciones, añadiendo expresiones idiomáticas y cambios de voz para un tono más natural.</a:t>
            </a:r>
            <a:endParaRPr lang="en-US" sz="750" dirty="0"/>
          </a:p>
        </p:txBody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7311" y="3431143"/>
            <a:ext cx="3366254" cy="2080498"/>
          </a:xfrm>
          <a:prstGeom prst="rect">
            <a:avLst/>
          </a:prstGeom>
        </p:spPr>
      </p:pic>
      <p:sp>
        <p:nvSpPr>
          <p:cNvPr id="30" name="Text 22"/>
          <p:cNvSpPr/>
          <p:nvPr/>
        </p:nvSpPr>
        <p:spPr>
          <a:xfrm>
            <a:off x="10867311" y="5610820"/>
            <a:ext cx="1866305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Perfiles de Estilo Personalizables</a:t>
            </a:r>
            <a:endParaRPr lang="en-US" sz="950" dirty="0"/>
          </a:p>
        </p:txBody>
      </p:sp>
      <p:sp>
        <p:nvSpPr>
          <p:cNvPr id="31" name="Text 23"/>
          <p:cNvSpPr/>
          <p:nvPr/>
        </p:nvSpPr>
        <p:spPr>
          <a:xfrm>
            <a:off x="10867311" y="5825371"/>
            <a:ext cx="3366254" cy="47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Ofrecemos opciones para ajustar el tono (formal, casual, creativo), la audiencia y el nivel de complejidad del lenguaje, permitiendo una personalización óptima.</a:t>
            </a:r>
            <a:endParaRPr lang="en-US" sz="750" dirty="0"/>
          </a:p>
        </p:txBody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835" y="6499503"/>
            <a:ext cx="3366135" cy="2080379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396835" y="8679061"/>
            <a:ext cx="1491496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Comparación Lado a Lado</a:t>
            </a:r>
            <a:endParaRPr lang="en-US" sz="950" dirty="0"/>
          </a:p>
        </p:txBody>
      </p:sp>
      <p:sp>
        <p:nvSpPr>
          <p:cNvPr id="34" name="Text 25"/>
          <p:cNvSpPr/>
          <p:nvPr/>
        </p:nvSpPr>
        <p:spPr>
          <a:xfrm>
            <a:off x="396835" y="8893612"/>
            <a:ext cx="3366135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Visualiza el texto original junto a la versión humanizada para facilitar la revisión y el ajuste, asegurando que el resultado final sea perfecto.</a:t>
            </a:r>
            <a:endParaRPr lang="en-US" sz="750" dirty="0"/>
          </a:p>
        </p:txBody>
      </p:sp>
      <p:sp>
        <p:nvSpPr>
          <p:cNvPr id="35" name="Shape 26"/>
          <p:cNvSpPr/>
          <p:nvPr/>
        </p:nvSpPr>
        <p:spPr>
          <a:xfrm>
            <a:off x="396835" y="9371930"/>
            <a:ext cx="13836729" cy="20003"/>
          </a:xfrm>
          <a:prstGeom prst="rect">
            <a:avLst/>
          </a:prstGeom>
          <a:solidFill>
            <a:srgbClr val="C2C4B5">
              <a:alpha val="50000"/>
            </a:srgbClr>
          </a:solidFill>
          <a:ln/>
        </p:spPr>
      </p:sp>
      <p:sp>
        <p:nvSpPr>
          <p:cNvPr id="36" name="Text 27"/>
          <p:cNvSpPr/>
          <p:nvPr/>
        </p:nvSpPr>
        <p:spPr>
          <a:xfrm>
            <a:off x="396835" y="9540716"/>
            <a:ext cx="3156585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La Inteligencia Detrás de HumanIA</a:t>
            </a:r>
            <a:endParaRPr lang="en-US" sz="1550" dirty="0"/>
          </a:p>
        </p:txBody>
      </p:sp>
      <p:sp>
        <p:nvSpPr>
          <p:cNvPr id="37" name="Text 28"/>
          <p:cNvSpPr/>
          <p:nvPr/>
        </p:nvSpPr>
        <p:spPr>
          <a:xfrm>
            <a:off x="396835" y="9937552"/>
            <a:ext cx="13836729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La efectividad de HumanIA se basa en una combinación de tecnologías de IA de vanguardia, meticulosamente integradas para ofrecer resultados superiores.</a:t>
            </a:r>
            <a:endParaRPr lang="en-US" sz="750" dirty="0"/>
          </a:p>
        </p:txBody>
      </p:sp>
      <p:sp>
        <p:nvSpPr>
          <p:cNvPr id="38" name="Text 29"/>
          <p:cNvSpPr/>
          <p:nvPr/>
        </p:nvSpPr>
        <p:spPr>
          <a:xfrm>
            <a:off x="3504605" y="11115318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PLN</a:t>
            </a:r>
            <a:endParaRPr lang="en-US" sz="950" dirty="0"/>
          </a:p>
        </p:txBody>
      </p:sp>
      <p:sp>
        <p:nvSpPr>
          <p:cNvPr id="39" name="Text 30"/>
          <p:cNvSpPr/>
          <p:nvPr/>
        </p:nvSpPr>
        <p:spPr>
          <a:xfrm>
            <a:off x="396835" y="11329868"/>
            <a:ext cx="4348163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Para el análisis sintáctico, semántico y estilístico del texto, identificando patrones de IA y extrayendo la intención principal.</a:t>
            </a:r>
            <a:endParaRPr lang="en-US" sz="750" dirty="0"/>
          </a:p>
        </p:txBody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26" y="10207704"/>
            <a:ext cx="4842748" cy="4842748"/>
          </a:xfrm>
          <a:prstGeom prst="rect">
            <a:avLst/>
          </a:prstGeom>
        </p:spPr>
      </p:pic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6319" y="11149429"/>
            <a:ext cx="148471" cy="185499"/>
          </a:xfrm>
          <a:prstGeom prst="rect">
            <a:avLst/>
          </a:prstGeom>
        </p:spPr>
      </p:pic>
      <p:sp>
        <p:nvSpPr>
          <p:cNvPr id="42" name="Text 31"/>
          <p:cNvSpPr/>
          <p:nvPr/>
        </p:nvSpPr>
        <p:spPr>
          <a:xfrm>
            <a:off x="9885402" y="11115318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LLMs</a:t>
            </a:r>
            <a:endParaRPr lang="en-US" sz="950" dirty="0"/>
          </a:p>
        </p:txBody>
      </p:sp>
      <p:sp>
        <p:nvSpPr>
          <p:cNvPr id="43" name="Text 32"/>
          <p:cNvSpPr/>
          <p:nvPr/>
        </p:nvSpPr>
        <p:spPr>
          <a:xfrm>
            <a:off x="9885402" y="11329868"/>
            <a:ext cx="4348163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Utilización de modelos pre-entrenados para parafraseo avanzado, generación de texto y transferencia de estilo, con engineering específico para la "humanización".</a:t>
            </a:r>
            <a:endParaRPr lang="en-US" sz="750" dirty="0"/>
          </a:p>
        </p:txBody>
      </p:sp>
      <p:pic>
        <p:nvPicPr>
          <p:cNvPr id="4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3826" y="10207704"/>
            <a:ext cx="4842748" cy="4842748"/>
          </a:xfrm>
          <a:prstGeom prst="rect">
            <a:avLst/>
          </a:prstGeom>
        </p:spPr>
      </p:pic>
      <p:pic>
        <p:nvPicPr>
          <p:cNvPr id="4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7685" y="11561624"/>
            <a:ext cx="148471" cy="185499"/>
          </a:xfrm>
          <a:prstGeom prst="rect">
            <a:avLst/>
          </a:prstGeom>
        </p:spPr>
      </p:pic>
      <p:sp>
        <p:nvSpPr>
          <p:cNvPr id="46" name="Text 33"/>
          <p:cNvSpPr/>
          <p:nvPr/>
        </p:nvSpPr>
        <p:spPr>
          <a:xfrm>
            <a:off x="9885402" y="13611106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Embeddings de Texto</a:t>
            </a:r>
            <a:endParaRPr lang="en-US" sz="950" dirty="0"/>
          </a:p>
        </p:txBody>
      </p:sp>
      <p:sp>
        <p:nvSpPr>
          <p:cNvPr id="47" name="Text 34"/>
          <p:cNvSpPr/>
          <p:nvPr/>
        </p:nvSpPr>
        <p:spPr>
          <a:xfrm>
            <a:off x="9885402" y="13825657"/>
            <a:ext cx="4348163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Para comparar la similitud semántica entre el texto original y el reescrito, garantizando la conservación del significado.</a:t>
            </a:r>
            <a:endParaRPr lang="en-US" sz="750" dirty="0"/>
          </a:p>
        </p:txBody>
      </p:sp>
      <p:pic>
        <p:nvPicPr>
          <p:cNvPr id="4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3826" y="10207704"/>
            <a:ext cx="4842748" cy="4842748"/>
          </a:xfrm>
          <a:prstGeom prst="rect">
            <a:avLst/>
          </a:prstGeom>
        </p:spPr>
      </p:pic>
      <p:pic>
        <p:nvPicPr>
          <p:cNvPr id="4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491" y="13922990"/>
            <a:ext cx="148471" cy="185499"/>
          </a:xfrm>
          <a:prstGeom prst="rect">
            <a:avLst/>
          </a:prstGeom>
        </p:spPr>
      </p:pic>
      <p:sp>
        <p:nvSpPr>
          <p:cNvPr id="50" name="Text 35"/>
          <p:cNvSpPr/>
          <p:nvPr/>
        </p:nvSpPr>
        <p:spPr>
          <a:xfrm>
            <a:off x="3504605" y="13611106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ML Clásico</a:t>
            </a:r>
            <a:endParaRPr lang="en-US" sz="950" dirty="0"/>
          </a:p>
        </p:txBody>
      </p:sp>
      <p:sp>
        <p:nvSpPr>
          <p:cNvPr id="51" name="Text 36"/>
          <p:cNvSpPr/>
          <p:nvPr/>
        </p:nvSpPr>
        <p:spPr>
          <a:xfrm>
            <a:off x="396835" y="13825657"/>
            <a:ext cx="4348163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Posiblemente para clasificación de estilos de escritura o desarrollo de un detector de "AI-ness" que guíe el proceso de humanización.</a:t>
            </a:r>
            <a:endParaRPr lang="en-US" sz="750" dirty="0"/>
          </a:p>
        </p:txBody>
      </p:sp>
      <p:pic>
        <p:nvPicPr>
          <p:cNvPr id="52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3826" y="10207704"/>
            <a:ext cx="4842748" cy="4842748"/>
          </a:xfrm>
          <a:prstGeom prst="rect">
            <a:avLst/>
          </a:prstGeom>
        </p:spPr>
      </p:pic>
      <p:pic>
        <p:nvPicPr>
          <p:cNvPr id="53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54125" y="13510796"/>
            <a:ext cx="148471" cy="185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272891"/>
            <a:ext cx="479250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PromptCraft: La Clave para Dominar la IA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396835" y="781407"/>
            <a:ext cx="13836729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 el universo de la Inteligencia Artificial, la calidad del resultado es directamente proporcional a la calidad del prompt. Sin embargo, muchos usuarios luchan por formular instrucciones claras y optimizadas, lo que lleva a respuestas genéricas y a la subutilización del vasto potencial de la IA. PromptCraft es la solución a este desafío, convirtiendo la frustración en eficiencia y resultados excepcionales.</a:t>
            </a:r>
            <a:endParaRPr lang="en-US" sz="750" dirty="0"/>
          </a:p>
        </p:txBody>
      </p:sp>
      <p:sp>
        <p:nvSpPr>
          <p:cNvPr id="4" name="Shape 2"/>
          <p:cNvSpPr/>
          <p:nvPr/>
        </p:nvSpPr>
        <p:spPr>
          <a:xfrm>
            <a:off x="396835" y="1259726"/>
            <a:ext cx="13836729" cy="20003"/>
          </a:xfrm>
          <a:prstGeom prst="rect">
            <a:avLst/>
          </a:prstGeom>
          <a:solidFill>
            <a:srgbClr val="C2C4B5">
              <a:alpha val="5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396835" y="1391245"/>
            <a:ext cx="6868716" cy="859869"/>
          </a:xfrm>
          <a:prstGeom prst="roundRect">
            <a:avLst>
              <a:gd name="adj" fmla="val 1731"/>
            </a:avLst>
          </a:prstGeom>
          <a:solidFill>
            <a:srgbClr val="1C1D1F"/>
          </a:solidFill>
          <a:ln w="15240">
            <a:solidFill>
              <a:srgbClr val="545557"/>
            </a:solidFill>
            <a:prstDash val="solid"/>
          </a:ln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44" y="1346954"/>
            <a:ext cx="119063" cy="11906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80" y="2176343"/>
            <a:ext cx="119063" cy="1190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60903" y="1555313"/>
            <a:ext cx="1817489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El Problema del Prompt Ineficaz</a:t>
            </a:r>
            <a:endParaRPr lang="en-US" sz="950" dirty="0"/>
          </a:p>
        </p:txBody>
      </p:sp>
      <p:sp>
        <p:nvSpPr>
          <p:cNvPr id="9" name="Text 5"/>
          <p:cNvSpPr/>
          <p:nvPr/>
        </p:nvSpPr>
        <p:spPr>
          <a:xfrm>
            <a:off x="560903" y="1769864"/>
            <a:ext cx="6540579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La efectividad de la IA depende de prompts bien formulados. La falta de experiencia en engineering de prompts lleva a resultados insatisfactorios y a la subutilización de las capacidades de la IA, generando frustración y pérdida de tiempo.</a:t>
            </a:r>
            <a:endParaRPr lang="en-US" sz="750" dirty="0"/>
          </a:p>
        </p:txBody>
      </p:sp>
      <p:sp>
        <p:nvSpPr>
          <p:cNvPr id="10" name="Shape 6"/>
          <p:cNvSpPr/>
          <p:nvPr/>
        </p:nvSpPr>
        <p:spPr>
          <a:xfrm>
            <a:off x="7364730" y="1391245"/>
            <a:ext cx="6868835" cy="859869"/>
          </a:xfrm>
          <a:prstGeom prst="roundRect">
            <a:avLst>
              <a:gd name="adj" fmla="val 1731"/>
            </a:avLst>
          </a:prstGeom>
          <a:solidFill>
            <a:srgbClr val="1C1D1F"/>
          </a:solidFill>
          <a:ln w="15240">
            <a:solidFill>
              <a:srgbClr val="545557"/>
            </a:solidFill>
            <a:prstDash val="solid"/>
          </a:ln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439" y="1346954"/>
            <a:ext cx="119063" cy="119063"/>
          </a:xfrm>
          <a:prstGeom prst="rect">
            <a:avLst/>
          </a:prstGeom>
        </p:spPr>
      </p:pic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793" y="2176343"/>
            <a:ext cx="119063" cy="11906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28798" y="1555313"/>
            <a:ext cx="1759982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Nuestra Solución: PromptCraft</a:t>
            </a:r>
            <a:endParaRPr lang="en-US" sz="950" dirty="0"/>
          </a:p>
        </p:txBody>
      </p:sp>
      <p:sp>
        <p:nvSpPr>
          <p:cNvPr id="14" name="Text 8"/>
          <p:cNvSpPr/>
          <p:nvPr/>
        </p:nvSpPr>
        <p:spPr>
          <a:xfrm>
            <a:off x="7528798" y="1769864"/>
            <a:ext cx="6540698" cy="317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PromptCraft es una aplicación web interactiva que guía a los usuarios en la creación de prompts optimizados para diversas IA, maximizando su potencial y garantizando resultados precisos y relevantes.</a:t>
            </a:r>
            <a:endParaRPr lang="en-US" sz="750" dirty="0"/>
          </a:p>
        </p:txBody>
      </p:sp>
      <p:sp>
        <p:nvSpPr>
          <p:cNvPr id="15" name="Shape 9"/>
          <p:cNvSpPr/>
          <p:nvPr/>
        </p:nvSpPr>
        <p:spPr>
          <a:xfrm>
            <a:off x="396835" y="2412250"/>
            <a:ext cx="13836729" cy="20003"/>
          </a:xfrm>
          <a:prstGeom prst="rect">
            <a:avLst/>
          </a:prstGeom>
          <a:solidFill>
            <a:srgbClr val="C2C4B5">
              <a:alpha val="50000"/>
            </a:srgbClr>
          </a:solidFill>
          <a:ln/>
        </p:spPr>
      </p:sp>
      <p:sp>
        <p:nvSpPr>
          <p:cNvPr id="16" name="Text 10"/>
          <p:cNvSpPr/>
          <p:nvPr/>
        </p:nvSpPr>
        <p:spPr>
          <a:xfrm>
            <a:off x="396835" y="2581037"/>
            <a:ext cx="390632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Características Distintivas de PromptCraft</a:t>
            </a:r>
            <a:endParaRPr lang="en-US" sz="1550" dirty="0"/>
          </a:p>
        </p:txBody>
      </p:sp>
      <p:sp>
        <p:nvSpPr>
          <p:cNvPr id="17" name="Text 11"/>
          <p:cNvSpPr/>
          <p:nvPr/>
        </p:nvSpPr>
        <p:spPr>
          <a:xfrm>
            <a:off x="396835" y="3067169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PromptCraft transforma la forma en que interactúas con la IA, haciendo que la creación de prompts sea una tarea sencilla y efectiva.</a:t>
            </a:r>
            <a:endParaRPr lang="en-US" sz="750" dirty="0"/>
          </a:p>
        </p:txBody>
      </p:sp>
      <p:sp>
        <p:nvSpPr>
          <p:cNvPr id="18" name="Text 12"/>
          <p:cNvSpPr/>
          <p:nvPr/>
        </p:nvSpPr>
        <p:spPr>
          <a:xfrm>
            <a:off x="396835" y="3315057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250"/>
              </a:lnSpc>
              <a:buSzPct val="100000"/>
              <a:buChar char="•"/>
            </a:pPr>
            <a:r>
              <a:rPr lang="en-US" sz="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Entrada en Lenguaje Natural:</a:t>
            </a:r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Expresa tus ideas de forma libre; PromptCraft las interpretará.</a:t>
            </a:r>
            <a:endParaRPr lang="en-US" sz="750" dirty="0"/>
          </a:p>
        </p:txBody>
      </p:sp>
      <p:sp>
        <p:nvSpPr>
          <p:cNvPr id="19" name="Text 13"/>
          <p:cNvSpPr/>
          <p:nvPr/>
        </p:nvSpPr>
        <p:spPr>
          <a:xfrm>
            <a:off x="396835" y="3508296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250"/>
              </a:lnSpc>
              <a:buSzPct val="100000"/>
              <a:buChar char="•"/>
            </a:pPr>
            <a:r>
              <a:rPr lang="en-US" sz="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Diálogo Interactivo y Contextual:</a:t>
            </a:r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La aplicación hará preguntas inteligentes para afinar tu visión.</a:t>
            </a:r>
            <a:endParaRPr lang="en-US" sz="750" dirty="0"/>
          </a:p>
        </p:txBody>
      </p:sp>
      <p:sp>
        <p:nvSpPr>
          <p:cNvPr id="20" name="Text 14"/>
          <p:cNvSpPr/>
          <p:nvPr/>
        </p:nvSpPr>
        <p:spPr>
          <a:xfrm>
            <a:off x="396835" y="3701534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250"/>
              </a:lnSpc>
              <a:buSzPct val="100000"/>
              <a:buChar char="•"/>
            </a:pPr>
            <a:r>
              <a:rPr lang="en-US" sz="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Sugerencias Inteligentes:</a:t>
            </a:r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Recibe recomendaciones proactivas para optimizar cada detalle de tu prompt.</a:t>
            </a:r>
            <a:endParaRPr lang="en-US" sz="75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35" y="3971687"/>
            <a:ext cx="6797397" cy="3823454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443788" y="3067169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250"/>
              </a:lnSpc>
              <a:buSzPct val="100000"/>
              <a:buChar char="•"/>
            </a:pPr>
            <a:r>
              <a:rPr lang="en-US" sz="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Optimización para Diferentes IA:</a:t>
            </a:r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Adapta tus prompts para LLMs, generadores de imágenes o de código.</a:t>
            </a:r>
            <a:endParaRPr lang="en-US" sz="750" dirty="0"/>
          </a:p>
        </p:txBody>
      </p:sp>
      <p:sp>
        <p:nvSpPr>
          <p:cNvPr id="23" name="Text 16"/>
          <p:cNvSpPr/>
          <p:nvPr/>
        </p:nvSpPr>
        <p:spPr>
          <a:xfrm>
            <a:off x="7443788" y="3260408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250"/>
              </a:lnSpc>
              <a:buSzPct val="100000"/>
              <a:buChar char="•"/>
            </a:pPr>
            <a:r>
              <a:rPr lang="en-US" sz="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Estructuración Automática:</a:t>
            </a:r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Convierte tus ideas en prompts claros y concisos, siguiendo las mejores prácticas.</a:t>
            </a:r>
            <a:endParaRPr lang="en-US" sz="750" dirty="0"/>
          </a:p>
        </p:txBody>
      </p:sp>
      <p:sp>
        <p:nvSpPr>
          <p:cNvPr id="24" name="Text 17"/>
          <p:cNvSpPr/>
          <p:nvPr/>
        </p:nvSpPr>
        <p:spPr>
          <a:xfrm>
            <a:off x="7443788" y="3453646"/>
            <a:ext cx="6797397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250"/>
              </a:lnSpc>
              <a:buSzPct val="100000"/>
              <a:buChar char="•"/>
            </a:pPr>
            <a:r>
              <a:rPr lang="en-US" sz="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Biblioteca de Ejemplos:</a:t>
            </a:r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Accede a una colección de prompts exitosos para inspirarte.</a:t>
            </a:r>
            <a:endParaRPr lang="en-US" sz="750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3788" y="3723799"/>
            <a:ext cx="6797397" cy="3823454"/>
          </a:xfrm>
          <a:prstGeom prst="rect">
            <a:avLst/>
          </a:prstGeom>
        </p:spPr>
      </p:pic>
      <p:sp>
        <p:nvSpPr>
          <p:cNvPr id="26" name="Shape 18"/>
          <p:cNvSpPr/>
          <p:nvPr/>
        </p:nvSpPr>
        <p:spPr>
          <a:xfrm>
            <a:off x="396835" y="8067839"/>
            <a:ext cx="13836729" cy="20003"/>
          </a:xfrm>
          <a:prstGeom prst="rect">
            <a:avLst/>
          </a:prstGeom>
          <a:solidFill>
            <a:srgbClr val="C2C4B5">
              <a:alpha val="50000"/>
            </a:srgbClr>
          </a:solidFill>
          <a:ln/>
        </p:spPr>
      </p:sp>
      <p:sp>
        <p:nvSpPr>
          <p:cNvPr id="27" name="Text 19"/>
          <p:cNvSpPr/>
          <p:nvPr/>
        </p:nvSpPr>
        <p:spPr>
          <a:xfrm>
            <a:off x="396835" y="8236625"/>
            <a:ext cx="306371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Tecnologías de IA en PromptCraft</a:t>
            </a:r>
            <a:endParaRPr lang="en-US" sz="1550" dirty="0"/>
          </a:p>
        </p:txBody>
      </p:sp>
      <p:sp>
        <p:nvSpPr>
          <p:cNvPr id="28" name="Text 20"/>
          <p:cNvSpPr/>
          <p:nvPr/>
        </p:nvSpPr>
        <p:spPr>
          <a:xfrm>
            <a:off x="396835" y="8633460"/>
            <a:ext cx="13836729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PromptCraft integra potentes herramientas de IA para guiar a los usuarios a través del complejo proceso de creación de prompts, asegurando la máxima efectividad.</a:t>
            </a:r>
            <a:endParaRPr lang="en-US" sz="750" dirty="0"/>
          </a:p>
        </p:txBody>
      </p:sp>
      <p:sp>
        <p:nvSpPr>
          <p:cNvPr id="29" name="Shape 21"/>
          <p:cNvSpPr/>
          <p:nvPr/>
        </p:nvSpPr>
        <p:spPr>
          <a:xfrm>
            <a:off x="396835" y="8903613"/>
            <a:ext cx="13836729" cy="1143000"/>
          </a:xfrm>
          <a:prstGeom prst="roundRect">
            <a:avLst>
              <a:gd name="adj" fmla="val 1302"/>
            </a:avLst>
          </a:prstGeom>
          <a:solidFill>
            <a:srgbClr val="3B3C3E"/>
          </a:solidFill>
          <a:ln/>
        </p:spPr>
      </p:sp>
      <p:sp>
        <p:nvSpPr>
          <p:cNvPr id="30" name="Shape 22"/>
          <p:cNvSpPr/>
          <p:nvPr/>
        </p:nvSpPr>
        <p:spPr>
          <a:xfrm>
            <a:off x="396835" y="8903613"/>
            <a:ext cx="6918365" cy="571500"/>
          </a:xfrm>
          <a:prstGeom prst="roundRect">
            <a:avLst>
              <a:gd name="adj" fmla="val 2605"/>
            </a:avLst>
          </a:prstGeom>
          <a:solidFill>
            <a:srgbClr val="3B3C3E"/>
          </a:solidFill>
          <a:ln/>
        </p:spPr>
      </p:sp>
      <p:sp>
        <p:nvSpPr>
          <p:cNvPr id="31" name="Text 23"/>
          <p:cNvSpPr/>
          <p:nvPr/>
        </p:nvSpPr>
        <p:spPr>
          <a:xfrm>
            <a:off x="496014" y="9002792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PLN</a:t>
            </a:r>
            <a:endParaRPr lang="en-US" sz="950" dirty="0"/>
          </a:p>
        </p:txBody>
      </p:sp>
      <p:sp>
        <p:nvSpPr>
          <p:cNvPr id="32" name="Text 24"/>
          <p:cNvSpPr/>
          <p:nvPr/>
        </p:nvSpPr>
        <p:spPr>
          <a:xfrm>
            <a:off x="496014" y="9217343"/>
            <a:ext cx="6571178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Interpreta la intención del usuario y clasifica la tarea deseada para una mejor orientación.</a:t>
            </a:r>
            <a:endParaRPr lang="en-US" sz="750" dirty="0"/>
          </a:p>
        </p:txBody>
      </p:sp>
      <p:sp>
        <p:nvSpPr>
          <p:cNvPr id="33" name="Shape 25"/>
          <p:cNvSpPr/>
          <p:nvPr/>
        </p:nvSpPr>
        <p:spPr>
          <a:xfrm>
            <a:off x="7315200" y="8903613"/>
            <a:ext cx="6918365" cy="571500"/>
          </a:xfrm>
          <a:prstGeom prst="rect">
            <a:avLst/>
          </a:prstGeom>
          <a:solidFill>
            <a:srgbClr val="3B3C3E"/>
          </a:solidFill>
          <a:ln/>
        </p:spPr>
      </p:sp>
      <p:sp>
        <p:nvSpPr>
          <p:cNvPr id="34" name="Shape 26"/>
          <p:cNvSpPr/>
          <p:nvPr/>
        </p:nvSpPr>
        <p:spPr>
          <a:xfrm>
            <a:off x="7315200" y="8903613"/>
            <a:ext cx="15240" cy="571500"/>
          </a:xfrm>
          <a:prstGeom prst="roundRect">
            <a:avLst>
              <a:gd name="adj" fmla="val 97675"/>
            </a:avLst>
          </a:prstGeom>
          <a:solidFill>
            <a:srgbClr val="545557"/>
          </a:solidFill>
          <a:ln/>
        </p:spPr>
      </p:sp>
      <p:sp>
        <p:nvSpPr>
          <p:cNvPr id="35" name="Text 27"/>
          <p:cNvSpPr/>
          <p:nvPr/>
        </p:nvSpPr>
        <p:spPr>
          <a:xfrm>
            <a:off x="7563207" y="9002792"/>
            <a:ext cx="124039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LLMs</a:t>
            </a:r>
            <a:endParaRPr lang="en-US" sz="950" dirty="0"/>
          </a:p>
        </p:txBody>
      </p:sp>
      <p:sp>
        <p:nvSpPr>
          <p:cNvPr id="36" name="Text 28"/>
          <p:cNvSpPr/>
          <p:nvPr/>
        </p:nvSpPr>
        <p:spPr>
          <a:xfrm>
            <a:off x="7563207" y="9217343"/>
            <a:ext cx="6571178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Genera preguntas de clarificación, ofrece sugerencias y estructura el prompt final.</a:t>
            </a:r>
            <a:endParaRPr lang="en-US" sz="750" dirty="0"/>
          </a:p>
        </p:txBody>
      </p:sp>
      <p:sp>
        <p:nvSpPr>
          <p:cNvPr id="37" name="Shape 29"/>
          <p:cNvSpPr/>
          <p:nvPr/>
        </p:nvSpPr>
        <p:spPr>
          <a:xfrm>
            <a:off x="7191256" y="9065359"/>
            <a:ext cx="248007" cy="248007"/>
          </a:xfrm>
          <a:prstGeom prst="roundRect">
            <a:avLst>
              <a:gd name="adj" fmla="val 6002"/>
            </a:avLst>
          </a:prstGeom>
          <a:solidFill>
            <a:srgbClr val="1C1D1F"/>
          </a:solidFill>
          <a:ln w="15240">
            <a:solidFill>
              <a:srgbClr val="545557"/>
            </a:solidFill>
            <a:prstDash val="solid"/>
          </a:ln>
        </p:spPr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287" y="9111794"/>
            <a:ext cx="123944" cy="155019"/>
          </a:xfrm>
          <a:prstGeom prst="rect">
            <a:avLst/>
          </a:prstGeom>
        </p:spPr>
      </p:pic>
      <p:sp>
        <p:nvSpPr>
          <p:cNvPr id="39" name="Shape 30"/>
          <p:cNvSpPr/>
          <p:nvPr/>
        </p:nvSpPr>
        <p:spPr>
          <a:xfrm>
            <a:off x="396835" y="9475113"/>
            <a:ext cx="6918365" cy="571500"/>
          </a:xfrm>
          <a:prstGeom prst="rect">
            <a:avLst/>
          </a:prstGeom>
          <a:solidFill>
            <a:srgbClr val="3B3C3E"/>
          </a:solidFill>
          <a:ln/>
        </p:spPr>
      </p:sp>
      <p:sp>
        <p:nvSpPr>
          <p:cNvPr id="40" name="Shape 31"/>
          <p:cNvSpPr/>
          <p:nvPr/>
        </p:nvSpPr>
        <p:spPr>
          <a:xfrm>
            <a:off x="396835" y="9475113"/>
            <a:ext cx="6918365" cy="15240"/>
          </a:xfrm>
          <a:prstGeom prst="roundRect">
            <a:avLst>
              <a:gd name="adj" fmla="val 97675"/>
            </a:avLst>
          </a:prstGeom>
          <a:solidFill>
            <a:srgbClr val="545557"/>
          </a:solidFill>
          <a:ln/>
        </p:spPr>
      </p:sp>
      <p:sp>
        <p:nvSpPr>
          <p:cNvPr id="41" name="Text 32"/>
          <p:cNvSpPr/>
          <p:nvPr/>
        </p:nvSpPr>
        <p:spPr>
          <a:xfrm>
            <a:off x="496014" y="9574292"/>
            <a:ext cx="161258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Sistemas de Recomendación</a:t>
            </a:r>
            <a:endParaRPr lang="en-US" sz="950" dirty="0"/>
          </a:p>
        </p:txBody>
      </p:sp>
      <p:sp>
        <p:nvSpPr>
          <p:cNvPr id="42" name="Text 33"/>
          <p:cNvSpPr/>
          <p:nvPr/>
        </p:nvSpPr>
        <p:spPr>
          <a:xfrm>
            <a:off x="496014" y="9788843"/>
            <a:ext cx="6571178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Sugiere elementos y estructuras de prompts basadas en el tipo de tarea y las mejores prácticas.</a:t>
            </a:r>
            <a:endParaRPr lang="en-US" sz="750" dirty="0"/>
          </a:p>
        </p:txBody>
      </p:sp>
      <p:sp>
        <p:nvSpPr>
          <p:cNvPr id="43" name="Shape 34"/>
          <p:cNvSpPr/>
          <p:nvPr/>
        </p:nvSpPr>
        <p:spPr>
          <a:xfrm>
            <a:off x="7315200" y="9475113"/>
            <a:ext cx="6918365" cy="571500"/>
          </a:xfrm>
          <a:prstGeom prst="rect">
            <a:avLst/>
          </a:prstGeom>
          <a:solidFill>
            <a:srgbClr val="3B3C3E"/>
          </a:solidFill>
          <a:ln/>
        </p:spPr>
      </p:sp>
      <p:sp>
        <p:nvSpPr>
          <p:cNvPr id="44" name="Shape 35"/>
          <p:cNvSpPr/>
          <p:nvPr/>
        </p:nvSpPr>
        <p:spPr>
          <a:xfrm>
            <a:off x="7315200" y="9475113"/>
            <a:ext cx="15240" cy="571500"/>
          </a:xfrm>
          <a:prstGeom prst="roundRect">
            <a:avLst>
              <a:gd name="adj" fmla="val 97675"/>
            </a:avLst>
          </a:prstGeom>
          <a:solidFill>
            <a:srgbClr val="545557"/>
          </a:solidFill>
          <a:ln/>
        </p:spPr>
      </p:sp>
      <p:sp>
        <p:nvSpPr>
          <p:cNvPr id="45" name="Shape 36"/>
          <p:cNvSpPr/>
          <p:nvPr/>
        </p:nvSpPr>
        <p:spPr>
          <a:xfrm>
            <a:off x="7315200" y="9475113"/>
            <a:ext cx="6918365" cy="15240"/>
          </a:xfrm>
          <a:prstGeom prst="roundRect">
            <a:avLst>
              <a:gd name="adj" fmla="val 97675"/>
            </a:avLst>
          </a:prstGeom>
          <a:solidFill>
            <a:srgbClr val="545557"/>
          </a:solidFill>
          <a:ln/>
        </p:spPr>
      </p:sp>
      <p:sp>
        <p:nvSpPr>
          <p:cNvPr id="46" name="Text 37"/>
          <p:cNvSpPr/>
          <p:nvPr/>
        </p:nvSpPr>
        <p:spPr>
          <a:xfrm>
            <a:off x="7563207" y="9574292"/>
            <a:ext cx="1902262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9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Representación del Conocimiento</a:t>
            </a:r>
            <a:endParaRPr lang="en-US" sz="950" dirty="0"/>
          </a:p>
        </p:txBody>
      </p:sp>
      <p:sp>
        <p:nvSpPr>
          <p:cNvPr id="47" name="Text 38"/>
          <p:cNvSpPr/>
          <p:nvPr/>
        </p:nvSpPr>
        <p:spPr>
          <a:xfrm>
            <a:off x="7563207" y="9788843"/>
            <a:ext cx="6571178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Almacena y accede a las mejores prácticas de prompt engineering para diferentes modelos de IA.</a:t>
            </a:r>
            <a:endParaRPr lang="en-US" sz="750" dirty="0"/>
          </a:p>
        </p:txBody>
      </p:sp>
      <p:sp>
        <p:nvSpPr>
          <p:cNvPr id="48" name="Shape 39"/>
          <p:cNvSpPr/>
          <p:nvPr/>
        </p:nvSpPr>
        <p:spPr>
          <a:xfrm>
            <a:off x="7191256" y="9636859"/>
            <a:ext cx="248007" cy="248007"/>
          </a:xfrm>
          <a:prstGeom prst="roundRect">
            <a:avLst>
              <a:gd name="adj" fmla="val 6002"/>
            </a:avLst>
          </a:prstGeom>
          <a:solidFill>
            <a:srgbClr val="1C1D1F"/>
          </a:solidFill>
          <a:ln w="15240">
            <a:solidFill>
              <a:srgbClr val="545557"/>
            </a:solidFill>
            <a:prstDash val="solid"/>
          </a:ln>
        </p:spPr>
      </p:sp>
      <p:pic>
        <p:nvPicPr>
          <p:cNvPr id="4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3287" y="9683294"/>
            <a:ext cx="123944" cy="155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2025-09-23T16:16:18Z</dcterms:created>
  <dcterms:modified xsi:type="dcterms:W3CDTF">2025-09-23T16:16:18Z</dcterms:modified>
</cp:coreProperties>
</file>