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557" r:id="rId2"/>
    <p:sldId id="563" r:id="rId3"/>
    <p:sldId id="261" r:id="rId4"/>
    <p:sldId id="562" r:id="rId5"/>
    <p:sldId id="573" r:id="rId6"/>
    <p:sldId id="558" r:id="rId7"/>
    <p:sldId id="564" r:id="rId8"/>
    <p:sldId id="559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75"/>
  </p:normalViewPr>
  <p:slideViewPr>
    <p:cSldViewPr snapToGrid="0" snapToObjects="1">
      <p:cViewPr varScale="1">
        <p:scale>
          <a:sx n="113" d="100"/>
          <a:sy n="113" d="100"/>
        </p:scale>
        <p:origin x="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9999-173E-A449-90B2-2AA44B14526C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F4A1-8DEE-AA45-8D8B-7D33F90EF0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4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0054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8129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138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810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5897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197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0FE2-FBE6-7541-9C91-674E8161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CE9E3-C617-0D4D-8992-D0E75DFA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CC8B-5C9B-3E4D-A7F4-AAB00EB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C13B7-72E7-3E43-AFDD-68647CEF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40257-F36E-BF43-934C-2F535FEB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8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D398-4F01-EC4C-886F-DEA38EE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6F41F4-9E63-CA4C-998C-756765CDE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75403-A471-4B4D-B9FB-3065E491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55D11-E8F6-DD44-8D0E-BF34C10F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F501C-6D19-4245-9958-3AD4CD4A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0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BA4057-9B0A-7143-B936-43F620E6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FE88E-482A-1844-B1DF-95B95276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52FF8-DA33-E340-9AF2-58AFC76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B1CF5-6B6E-0B44-9926-5BF85B8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7F6AA-E2E0-AE4F-BBCD-C54D570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4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21A18-BBD4-B54F-BE1A-61FBB35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EC306-CAE6-084C-8E0D-110D9174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A63DE-331B-2644-8F1C-92CB2A17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FE379-107C-5542-AB2E-929BC5AC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1701B-8C64-BD41-BFE7-779DA21D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8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79A04-AF14-A04A-8526-43B4057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8A632-4F21-BD4C-AFB8-02731419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4B29B-ABF2-BF4A-946C-25B159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81121-C139-D246-ACB8-76DE7004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8981B-D8AB-9B4A-AFB5-2F8D833F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4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3469-F46E-AB4B-BE6D-5E7A303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A2339-C294-6C44-97DB-02C5BDED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61BC02-3B79-334D-94F9-E8C9FD2A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4B6AF-391D-E04E-BFD2-599C24B5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092EC-5032-EB47-87C7-5EB85B7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B67816-C86F-D344-853B-8E69891C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2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CF24-FF09-6642-8258-8D121FB7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2CCAC-8818-574F-ACDC-6F5555A8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67E11-3E34-FF4A-9D1A-41EA4E8A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64F23-54F0-A645-9994-B3C58934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0BB6C-79C2-2148-AF60-9BA300433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38B333-28F7-D641-8E73-A6FC2C1D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FBE29F-A2AB-1A4D-8740-6346F8B1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23D6A-2FE0-D04E-8F75-F72D7BE5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9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362AF-2356-3F40-BCBA-9E587441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97BB60-C483-0D40-9DAD-84C76826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E2B3-05E9-DC4E-8DBC-DE583D4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0F5323-C844-B24B-90F8-6ED20E69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0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15C8A-4D7B-6248-9CD6-523A235F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95E8E4-EC4B-3E46-8863-18572CCD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DD5CB-370A-7443-89E5-66689BD8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927F-ABFE-4746-9FBF-E1C062E1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AA8AD-AAE8-B14B-A145-290F81BF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3C2BC-FC10-9947-926B-7A971D54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2BEFF-B6EC-0E40-9972-974EEDA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65739-FA49-7B42-AE24-D1F6B080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B9593-CCEB-BB42-BB5A-C1E8731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2B8B-E7B2-2849-BA89-500430F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BCF727-E8BE-6649-937F-D73A9040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504AA0-A2F8-C446-982C-46E7E30FF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32E10-3AF6-7C42-AA1D-BDD13B77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B3B57-FD4D-9E48-AED0-50A345F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D8136-FC75-3941-A73F-67513FD9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2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B6F09F-B6C5-4B46-9A66-6005D69D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BFDE64-AE23-C745-85D4-49C7B494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5ABDA-22D3-9143-A98B-D1BE8DC80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1867-3304-7747-9DF4-857951059CA2}" type="datetimeFigureOut">
              <a:rPr lang="es-CO" smtClean="0"/>
              <a:t>24/07/21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8B303-A31B-2748-A92B-0995885EC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5253B-6DB0-564B-A18A-D3EA6EF0E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7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Acceso limitado al agua potable en el municipio /vereda</a:t>
            </a: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162366" y="4196405"/>
            <a:ext cx="1946595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Cobertura deficiente del servicio de agua</a:t>
            </a: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8994982" y="4350103"/>
            <a:ext cx="1951500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Mala calidad del agua</a:t>
            </a: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614248" y="4134659"/>
            <a:ext cx="2030621" cy="107717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Infraestructura insuficiente del acueducto municipal/ 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veredal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3883308" y="1716619"/>
            <a:ext cx="732143" cy="42274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161129" y="2932693"/>
            <a:ext cx="670397" cy="17335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723994" y="2103364"/>
            <a:ext cx="885841" cy="360763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49474" y="1898512"/>
            <a:ext cx="2306349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Mayores costos de funcionamiento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819562"/>
            <a:ext cx="1944547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Alta tasa de enfermedades gastrointestinales</a:t>
            </a: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4227181" y="959057"/>
            <a:ext cx="374779" cy="38970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941573" y="2062937"/>
            <a:ext cx="453557" cy="16105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407788" y="2139664"/>
            <a:ext cx="550169" cy="136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986179" y="839728"/>
            <a:ext cx="1989878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Insostenibilidad del acueducto</a:t>
            </a: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5400000" flipH="1" flipV="1">
            <a:off x="10518968" y="1465726"/>
            <a:ext cx="640938" cy="6673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10418" y="1796903"/>
            <a:ext cx="1911254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Alta tasa de migración a ciudades</a:t>
            </a: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785637" y="1681499"/>
            <a:ext cx="412494" cy="21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199302" y="5423633"/>
            <a:ext cx="1987285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Deficiencia en los procesos administrativos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 de gobernanza</a:t>
            </a:r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3461288" y="5844179"/>
            <a:ext cx="2030621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Desgaste de la infraestructura</a:t>
            </a: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700632"/>
            <a:ext cx="1994312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Inadecuado manejo de residuos sólidos</a:t>
            </a: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4379" y="611370"/>
            <a:ext cx="2218662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Disminución de la productividad en la región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9833796" y="532334"/>
            <a:ext cx="2078018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Aumento en la tasa de morbimortalidad </a:t>
            </a: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5400000" flipH="1" flipV="1">
            <a:off x="2353755" y="1646949"/>
            <a:ext cx="262244" cy="376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16200000" flipV="1">
            <a:off x="2012336" y="5243023"/>
            <a:ext cx="303939" cy="572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236908" y="5451528"/>
            <a:ext cx="632342" cy="15296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10178876" y="4788250"/>
            <a:ext cx="704239" cy="11205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0" y="53231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indirectos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-11106" y="1538191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directos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-118092" y="4382537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directas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-118092" y="5515946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indirectas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 central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248891" y="4215310"/>
            <a:ext cx="199304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Disminución de caudales de las fuentes de agua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5698593" y="5839131"/>
            <a:ext cx="1942976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Deforestación en la ronda hídrica</a:t>
            </a: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6607480" y="5201200"/>
            <a:ext cx="700532" cy="57533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428729" y="3398628"/>
            <a:ext cx="751048" cy="8823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775795" y="1995124"/>
            <a:ext cx="2395624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Mayor afectación sobre otros procesos 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517543" y="211260"/>
            <a:ext cx="1374826" cy="132339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Disminución de cantidad de agua para producción agrícola</a:t>
            </a:r>
            <a:endParaRPr sz="1600"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304643" y="238362"/>
            <a:ext cx="1374826" cy="1200288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Aumento en los costos de atención médica</a:t>
            </a: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408522" y="697424"/>
            <a:ext cx="352120" cy="44429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708607" y="722099"/>
            <a:ext cx="380912" cy="181401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359050" y="1380566"/>
            <a:ext cx="460465" cy="7686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1;p3">
            <a:extLst>
              <a:ext uri="{FF2B5EF4-FFF2-40B4-BE49-F238E27FC236}">
                <a16:creationId xmlns:a16="http://schemas.microsoft.com/office/drawing/2014/main" id="{5DE6F68F-A2F9-ED4E-ABFE-0D4E69940C01}"/>
              </a:ext>
            </a:extLst>
          </p:cNvPr>
          <p:cNvSpPr txBox="1"/>
          <p:nvPr/>
        </p:nvSpPr>
        <p:spPr>
          <a:xfrm>
            <a:off x="7994900" y="5700632"/>
            <a:ext cx="1994312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Malas prácticas agrícolas en zonas de recarga</a:t>
            </a:r>
            <a:endParaRPr dirty="0"/>
          </a:p>
        </p:txBody>
      </p:sp>
      <p:cxnSp>
        <p:nvCxnSpPr>
          <p:cNvPr id="77" name="Google Shape;126;p3">
            <a:extLst>
              <a:ext uri="{FF2B5EF4-FFF2-40B4-BE49-F238E27FC236}">
                <a16:creationId xmlns:a16="http://schemas.microsoft.com/office/drawing/2014/main" id="{C47890FB-5B21-A14F-BB2B-A72324819046}"/>
              </a:ext>
            </a:extLst>
          </p:cNvPr>
          <p:cNvCxnSpPr>
            <a:cxnSpLocks/>
            <a:stCxn id="63" idx="0"/>
            <a:endCxn id="102" idx="2"/>
          </p:cNvCxnSpPr>
          <p:nvPr/>
        </p:nvCxnSpPr>
        <p:spPr>
          <a:xfrm rot="5400000" flipH="1" flipV="1">
            <a:off x="9129275" y="4859175"/>
            <a:ext cx="704239" cy="97867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80810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832227" y="3191092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el acceso al agua potable en el municipio /vereda</a:t>
            </a:r>
          </a:p>
        </p:txBody>
      </p:sp>
      <p:sp>
        <p:nvSpPr>
          <p:cNvPr id="101" name="Google Shape;101;p3"/>
          <p:cNvSpPr txBox="1"/>
          <p:nvPr/>
        </p:nvSpPr>
        <p:spPr>
          <a:xfrm>
            <a:off x="1162366" y="4196405"/>
            <a:ext cx="1946595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Aumentar la cobertura del servicio de agua</a:t>
            </a: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9251359" y="4359441"/>
            <a:ext cx="1951500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la calidad del agua</a:t>
            </a: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614248" y="4134659"/>
            <a:ext cx="2030621" cy="107717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Fortalecer la Infraestructura del acueducto municipal/  </a:t>
            </a:r>
            <a:r>
              <a:rPr lang="es-ES" sz="16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veredal</a:t>
            </a: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4008592" y="1687455"/>
            <a:ext cx="636022" cy="43818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286413" y="2903529"/>
            <a:ext cx="574276" cy="188798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972797" y="2105129"/>
            <a:ext cx="799058" cy="370956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49474" y="1898512"/>
            <a:ext cx="2306349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Disminuir los costos de funcionamiento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819562"/>
            <a:ext cx="1944547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Disminuir la tasa de enfermedades gastrointestinales</a:t>
            </a: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4256344" y="929893"/>
            <a:ext cx="470900" cy="40514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970736" y="2188221"/>
            <a:ext cx="549678" cy="14560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436951" y="2110500"/>
            <a:ext cx="646290" cy="15148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986179" y="839728"/>
            <a:ext cx="1989878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Asegurar la sostenibilidad del acueducto</a:t>
            </a: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16200000" flipV="1">
            <a:off x="10546126" y="1559618"/>
            <a:ext cx="460047" cy="598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10418" y="1796903"/>
            <a:ext cx="1911254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Disminuir la tasa de migración a ciudades</a:t>
            </a: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924137" y="1819999"/>
            <a:ext cx="135495" cy="21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objetivos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199302" y="5423633"/>
            <a:ext cx="1987285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Capacitar en procesos administrativos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y de gobernanza</a:t>
            </a:r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3447484" y="5672363"/>
            <a:ext cx="2030621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la infraestructura del acueducto</a:t>
            </a: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657993"/>
            <a:ext cx="1994312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Capacitar sobre adecuado manejo de residuos sólidos</a:t>
            </a: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4379" y="611370"/>
            <a:ext cx="2218662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Aumentar la productividad en la región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9827739" y="713225"/>
            <a:ext cx="1836977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Disminuir la tasa morbimortalidad </a:t>
            </a: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5400000" flipH="1" flipV="1">
            <a:off x="2353755" y="1646949"/>
            <a:ext cx="262244" cy="376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16200000" flipV="1">
            <a:off x="2012336" y="5243023"/>
            <a:ext cx="303939" cy="5728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315914" y="5358718"/>
            <a:ext cx="460526" cy="1667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10333052" y="4899788"/>
            <a:ext cx="652262" cy="86414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" name="Google Shape;132;p3"/>
          <p:cNvSpPr txBox="1"/>
          <p:nvPr/>
        </p:nvSpPr>
        <p:spPr>
          <a:xfrm>
            <a:off x="6494321" y="4242477"/>
            <a:ext cx="199304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Mejorar los caudales de las fuentes de agua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5781158" y="5700631"/>
            <a:ext cx="1942976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Realizar procesos de reforestación en la ronda hídrica</a:t>
            </a: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6854311" y="5064102"/>
            <a:ext cx="534865" cy="73819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663145" y="3414781"/>
            <a:ext cx="682094" cy="9732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775795" y="1995124"/>
            <a:ext cx="2395624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Asegurar la oferta de agua constante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517543" y="211260"/>
            <a:ext cx="1374826" cy="132339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Asegurar al continuidad del agua para producción agrícola</a:t>
            </a:r>
            <a:endParaRPr sz="1600"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304643" y="238362"/>
            <a:ext cx="1374826" cy="1200288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Disminuir los costos de atención médica</a:t>
            </a: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437686" y="822709"/>
            <a:ext cx="448241" cy="42885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708607" y="722099"/>
            <a:ext cx="380912" cy="181401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359050" y="1380566"/>
            <a:ext cx="460465" cy="7686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1;p3">
            <a:extLst>
              <a:ext uri="{FF2B5EF4-FFF2-40B4-BE49-F238E27FC236}">
                <a16:creationId xmlns:a16="http://schemas.microsoft.com/office/drawing/2014/main" id="{5DE6F68F-A2F9-ED4E-ABFE-0D4E69940C01}"/>
              </a:ext>
            </a:extLst>
          </p:cNvPr>
          <p:cNvSpPr txBox="1"/>
          <p:nvPr/>
        </p:nvSpPr>
        <p:spPr>
          <a:xfrm>
            <a:off x="7911961" y="5533863"/>
            <a:ext cx="1994312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Capacitar sobre buenas prácticas agrícolas en zonas de recarga</a:t>
            </a:r>
            <a:endParaRPr dirty="0"/>
          </a:p>
        </p:txBody>
      </p:sp>
      <p:cxnSp>
        <p:nvCxnSpPr>
          <p:cNvPr id="77" name="Google Shape;126;p3">
            <a:extLst>
              <a:ext uri="{FF2B5EF4-FFF2-40B4-BE49-F238E27FC236}">
                <a16:creationId xmlns:a16="http://schemas.microsoft.com/office/drawing/2014/main" id="{C47890FB-5B21-A14F-BB2B-A72324819046}"/>
              </a:ext>
            </a:extLst>
          </p:cNvPr>
          <p:cNvCxnSpPr>
            <a:cxnSpLocks/>
            <a:stCxn id="63" idx="0"/>
            <a:endCxn id="102" idx="2"/>
          </p:cNvCxnSpPr>
          <p:nvPr/>
        </p:nvCxnSpPr>
        <p:spPr>
          <a:xfrm rot="5400000" flipH="1" flipV="1">
            <a:off x="9304047" y="4610801"/>
            <a:ext cx="528132" cy="131799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127;p3">
            <a:extLst>
              <a:ext uri="{FF2B5EF4-FFF2-40B4-BE49-F238E27FC236}">
                <a16:creationId xmlns:a16="http://schemas.microsoft.com/office/drawing/2014/main" id="{1643DA78-FDF7-CB48-949B-49A09A87059B}"/>
              </a:ext>
            </a:extLst>
          </p:cNvPr>
          <p:cNvSpPr txBox="1"/>
          <p:nvPr/>
        </p:nvSpPr>
        <p:spPr>
          <a:xfrm>
            <a:off x="76088" y="1140650"/>
            <a:ext cx="1182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Logros / fines</a:t>
            </a:r>
            <a:endParaRPr dirty="0"/>
          </a:p>
        </p:txBody>
      </p:sp>
      <p:sp>
        <p:nvSpPr>
          <p:cNvPr id="46" name="Google Shape;129;p3">
            <a:extLst>
              <a:ext uri="{FF2B5EF4-FFF2-40B4-BE49-F238E27FC236}">
                <a16:creationId xmlns:a16="http://schemas.microsoft.com/office/drawing/2014/main" id="{DB448503-F971-CE41-81A5-C1FCA47C7B4C}"/>
              </a:ext>
            </a:extLst>
          </p:cNvPr>
          <p:cNvSpPr txBox="1"/>
          <p:nvPr/>
        </p:nvSpPr>
        <p:spPr>
          <a:xfrm>
            <a:off x="-151554" y="4178470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</p:txBody>
      </p:sp>
      <p:sp>
        <p:nvSpPr>
          <p:cNvPr id="47" name="Google Shape;130;p3">
            <a:extLst>
              <a:ext uri="{FF2B5EF4-FFF2-40B4-BE49-F238E27FC236}">
                <a16:creationId xmlns:a16="http://schemas.microsoft.com/office/drawing/2014/main" id="{55CBA27A-94C2-594F-9187-4F3C0A59A759}"/>
              </a:ext>
            </a:extLst>
          </p:cNvPr>
          <p:cNvSpPr txBox="1"/>
          <p:nvPr/>
        </p:nvSpPr>
        <p:spPr>
          <a:xfrm>
            <a:off x="21254" y="5408169"/>
            <a:ext cx="109910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Medios</a:t>
            </a:r>
            <a:endParaRPr dirty="0"/>
          </a:p>
        </p:txBody>
      </p:sp>
      <p:sp>
        <p:nvSpPr>
          <p:cNvPr id="48" name="Google Shape;131;p3">
            <a:extLst>
              <a:ext uri="{FF2B5EF4-FFF2-40B4-BE49-F238E27FC236}">
                <a16:creationId xmlns:a16="http://schemas.microsoft.com/office/drawing/2014/main" id="{B70DF2B0-4B5B-7E46-85D5-8B4351AFAD11}"/>
              </a:ext>
            </a:extLst>
          </p:cNvPr>
          <p:cNvSpPr txBox="1"/>
          <p:nvPr/>
        </p:nvSpPr>
        <p:spPr>
          <a:xfrm>
            <a:off x="-3887" y="2910304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53162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03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/>
              <a:t>Ejercicio</a:t>
            </a:r>
            <a:br>
              <a:rPr lang="en-US" sz="4800" dirty="0"/>
            </a:br>
            <a:r>
              <a:rPr lang="en-US" sz="4800" dirty="0" err="1"/>
              <a:t>Elaboración</a:t>
            </a:r>
            <a:r>
              <a:rPr lang="en-US" sz="4800" dirty="0"/>
              <a:t> </a:t>
            </a:r>
            <a:r>
              <a:rPr lang="en-US" sz="4800" dirty="0" err="1"/>
              <a:t>árbol</a:t>
            </a:r>
            <a:r>
              <a:rPr lang="en-US" sz="4800" dirty="0"/>
              <a:t> de </a:t>
            </a:r>
            <a:r>
              <a:rPr lang="en-US" sz="4800" dirty="0" err="1"/>
              <a:t>problemas</a:t>
            </a:r>
            <a:endParaRPr lang="en-US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C01376-146A-C744-B8D7-6F68800694FA}"/>
              </a:ext>
            </a:extLst>
          </p:cNvPr>
          <p:cNvSpPr txBox="1"/>
          <p:nvPr/>
        </p:nvSpPr>
        <p:spPr>
          <a:xfrm>
            <a:off x="682581" y="2562896"/>
            <a:ext cx="111144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dirty="0"/>
              <a:t>Identifique un problema o necesidad a resolver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Identifique las causas directas e indirectas de este problema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Identifique los efectos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Utilice la plantilla de ejemplo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Realice el balanceo del árbol </a:t>
            </a:r>
          </a:p>
        </p:txBody>
      </p:sp>
    </p:spTree>
    <p:extLst>
      <p:ext uri="{BB962C8B-B14F-4D97-AF65-F5344CB8AC3E}">
        <p14:creationId xmlns:p14="http://schemas.microsoft.com/office/powerpoint/2010/main" val="2230485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Escasas investigaciones / Escasos desarrollos</a:t>
            </a: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162366" y="4196405"/>
            <a:ext cx="194659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8994983" y="4231494"/>
            <a:ext cx="195150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614248" y="4134659"/>
            <a:ext cx="2030621" cy="33851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3883308" y="1716619"/>
            <a:ext cx="732143" cy="42274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161129" y="2932693"/>
            <a:ext cx="670397" cy="17335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783298" y="2044059"/>
            <a:ext cx="767232" cy="36076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49474" y="1898512"/>
            <a:ext cx="2306349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819562"/>
            <a:ext cx="194454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3984723" y="716599"/>
            <a:ext cx="917851" cy="38388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803073" y="1924437"/>
            <a:ext cx="730556" cy="16105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269288" y="2001164"/>
            <a:ext cx="827168" cy="136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986179" y="839728"/>
            <a:ext cx="1989878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5400000" flipH="1" flipV="1">
            <a:off x="10496311" y="1369391"/>
            <a:ext cx="759931" cy="1404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68574" y="1807829"/>
            <a:ext cx="191125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647138" y="1543000"/>
            <a:ext cx="689493" cy="21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162366" y="5381938"/>
            <a:ext cx="198728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3447484" y="5348513"/>
            <a:ext cx="2030621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700632"/>
            <a:ext cx="1994312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4379" y="611370"/>
            <a:ext cx="2218662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10027994" y="690340"/>
            <a:ext cx="183697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16200000" flipV="1">
            <a:off x="2100372" y="1383999"/>
            <a:ext cx="827168" cy="204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16200000" flipV="1">
            <a:off x="1737716" y="4963644"/>
            <a:ext cx="816242" cy="2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108507" y="4827461"/>
            <a:ext cx="875340" cy="1667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9981072" y="4590447"/>
            <a:ext cx="1099847" cy="1120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0" y="53231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indirectos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-11106" y="1538191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directos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-118092" y="4382537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directas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-118092" y="5515946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indirectas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 central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248891" y="4215310"/>
            <a:ext cx="199304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5798091" y="5625511"/>
            <a:ext cx="1942976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6487040" y="4867140"/>
            <a:ext cx="1040910" cy="4758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428729" y="3398628"/>
            <a:ext cx="751048" cy="8823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775795" y="1995124"/>
            <a:ext cx="239562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70573" y="819229"/>
            <a:ext cx="1374826" cy="338514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339915" y="710630"/>
            <a:ext cx="1374826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131523" y="420425"/>
            <a:ext cx="906118" cy="44429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546879" y="560371"/>
            <a:ext cx="739641" cy="17787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147107" y="1168623"/>
            <a:ext cx="837381" cy="8156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1;p3">
            <a:extLst>
              <a:ext uri="{FF2B5EF4-FFF2-40B4-BE49-F238E27FC236}">
                <a16:creationId xmlns:a16="http://schemas.microsoft.com/office/drawing/2014/main" id="{5DE6F68F-A2F9-ED4E-ABFE-0D4E69940C01}"/>
              </a:ext>
            </a:extLst>
          </p:cNvPr>
          <p:cNvSpPr txBox="1"/>
          <p:nvPr/>
        </p:nvSpPr>
        <p:spPr>
          <a:xfrm>
            <a:off x="7920428" y="5700632"/>
            <a:ext cx="1994312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" name="Google Shape;126;p3">
            <a:extLst>
              <a:ext uri="{FF2B5EF4-FFF2-40B4-BE49-F238E27FC236}">
                <a16:creationId xmlns:a16="http://schemas.microsoft.com/office/drawing/2014/main" id="{C47890FB-5B21-A14F-BB2B-A72324819046}"/>
              </a:ext>
            </a:extLst>
          </p:cNvPr>
          <p:cNvCxnSpPr>
            <a:cxnSpLocks/>
            <a:stCxn id="63" idx="0"/>
            <a:endCxn id="102" idx="2"/>
          </p:cNvCxnSpPr>
          <p:nvPr/>
        </p:nvCxnSpPr>
        <p:spPr>
          <a:xfrm rot="5400000" flipH="1" flipV="1">
            <a:off x="8894235" y="4624135"/>
            <a:ext cx="1099847" cy="10531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95766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162366" y="4196405"/>
            <a:ext cx="194659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8994983" y="4231494"/>
            <a:ext cx="195150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614248" y="4134659"/>
            <a:ext cx="2030621" cy="33851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3883308" y="1716619"/>
            <a:ext cx="732143" cy="42274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161129" y="2932693"/>
            <a:ext cx="670397" cy="17335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783298" y="2044059"/>
            <a:ext cx="767232" cy="36076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49474" y="1898512"/>
            <a:ext cx="2306349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819562"/>
            <a:ext cx="194454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3984723" y="716599"/>
            <a:ext cx="917851" cy="383889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803073" y="1924437"/>
            <a:ext cx="730556" cy="16105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269288" y="2001164"/>
            <a:ext cx="827168" cy="136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986179" y="839728"/>
            <a:ext cx="1989878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5400000" flipH="1" flipV="1">
            <a:off x="10496311" y="1369391"/>
            <a:ext cx="759931" cy="1404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68574" y="1807829"/>
            <a:ext cx="191125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647138" y="1543000"/>
            <a:ext cx="689493" cy="21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162366" y="5381938"/>
            <a:ext cx="198728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3447484" y="5348513"/>
            <a:ext cx="2030621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700632"/>
            <a:ext cx="1994312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4379" y="611370"/>
            <a:ext cx="2218662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10027994" y="690340"/>
            <a:ext cx="183697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16200000" flipV="1">
            <a:off x="2100372" y="1383999"/>
            <a:ext cx="827168" cy="2049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16200000" flipV="1">
            <a:off x="1737716" y="4963644"/>
            <a:ext cx="816242" cy="2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108507" y="4827461"/>
            <a:ext cx="875340" cy="1667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9981072" y="4590447"/>
            <a:ext cx="1099847" cy="1120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0" y="53231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indirectos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-11106" y="1538191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directos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-118092" y="4382537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directas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-118092" y="5515946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indirectas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 central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248891" y="4215310"/>
            <a:ext cx="199304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5798091" y="5625511"/>
            <a:ext cx="1942976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6487040" y="4867140"/>
            <a:ext cx="1040910" cy="4758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428729" y="3398628"/>
            <a:ext cx="751048" cy="8823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775795" y="1995124"/>
            <a:ext cx="239562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70573" y="819229"/>
            <a:ext cx="1374826" cy="338514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339915" y="710630"/>
            <a:ext cx="1374826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131523" y="420425"/>
            <a:ext cx="906118" cy="44429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546879" y="560371"/>
            <a:ext cx="739641" cy="17787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147107" y="1168623"/>
            <a:ext cx="837381" cy="8156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1;p3">
            <a:extLst>
              <a:ext uri="{FF2B5EF4-FFF2-40B4-BE49-F238E27FC236}">
                <a16:creationId xmlns:a16="http://schemas.microsoft.com/office/drawing/2014/main" id="{5DE6F68F-A2F9-ED4E-ABFE-0D4E69940C01}"/>
              </a:ext>
            </a:extLst>
          </p:cNvPr>
          <p:cNvSpPr txBox="1"/>
          <p:nvPr/>
        </p:nvSpPr>
        <p:spPr>
          <a:xfrm>
            <a:off x="7920428" y="5700632"/>
            <a:ext cx="1994312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77" name="Google Shape;126;p3">
            <a:extLst>
              <a:ext uri="{FF2B5EF4-FFF2-40B4-BE49-F238E27FC236}">
                <a16:creationId xmlns:a16="http://schemas.microsoft.com/office/drawing/2014/main" id="{C47890FB-5B21-A14F-BB2B-A72324819046}"/>
              </a:ext>
            </a:extLst>
          </p:cNvPr>
          <p:cNvCxnSpPr>
            <a:cxnSpLocks/>
            <a:stCxn id="63" idx="0"/>
            <a:endCxn id="102" idx="2"/>
          </p:cNvCxnSpPr>
          <p:nvPr/>
        </p:nvCxnSpPr>
        <p:spPr>
          <a:xfrm rot="5400000" flipH="1" flipV="1">
            <a:off x="8894235" y="4624135"/>
            <a:ext cx="1099847" cy="10531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04161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00311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err="1"/>
              <a:t>Ejercicio</a:t>
            </a:r>
            <a:br>
              <a:rPr lang="en-US" sz="4800" dirty="0"/>
            </a:br>
            <a:r>
              <a:rPr lang="en-US" sz="4800" dirty="0" err="1"/>
              <a:t>Elaboración</a:t>
            </a:r>
            <a:r>
              <a:rPr lang="en-US" sz="4800" dirty="0"/>
              <a:t> </a:t>
            </a:r>
            <a:r>
              <a:rPr lang="en-US" sz="4800" dirty="0" err="1"/>
              <a:t>árbol</a:t>
            </a:r>
            <a:r>
              <a:rPr lang="en-US" sz="4800" dirty="0"/>
              <a:t> de </a:t>
            </a:r>
            <a:r>
              <a:rPr lang="en-US" sz="4800" dirty="0" err="1"/>
              <a:t>objetivos</a:t>
            </a:r>
            <a:endParaRPr lang="en-US" sz="48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AC01376-146A-C744-B8D7-6F68800694FA}"/>
              </a:ext>
            </a:extLst>
          </p:cNvPr>
          <p:cNvSpPr txBox="1"/>
          <p:nvPr/>
        </p:nvSpPr>
        <p:spPr>
          <a:xfrm>
            <a:off x="888643" y="2505974"/>
            <a:ext cx="111144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CO" sz="4000" dirty="0"/>
              <a:t>Convierta el árbol de problemas en positivo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Todas las casillas deben iniciar con un verbo en infinitivo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4000" dirty="0"/>
              <a:t>Utilice la plantilla (sugerencia)</a:t>
            </a:r>
          </a:p>
        </p:txBody>
      </p:sp>
    </p:spTree>
    <p:extLst>
      <p:ext uri="{BB962C8B-B14F-4D97-AF65-F5344CB8AC3E}">
        <p14:creationId xmlns:p14="http://schemas.microsoft.com/office/powerpoint/2010/main" val="59018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608283" y="4188167"/>
            <a:ext cx="194659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 err="1"/>
              <a:t>il</a:t>
            </a: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8994983" y="4231494"/>
            <a:ext cx="195150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3902871" y="4134660"/>
            <a:ext cx="2030621" cy="338514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4110386" y="1935458"/>
            <a:ext cx="723905" cy="378151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305439" y="3077005"/>
            <a:ext cx="670398" cy="14449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783298" y="2044059"/>
            <a:ext cx="767232" cy="36076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49474" y="1898512"/>
            <a:ext cx="2306349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819562"/>
            <a:ext cx="194454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3950182" y="682058"/>
            <a:ext cx="928777" cy="389705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803073" y="1924437"/>
            <a:ext cx="730556" cy="161051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269288" y="2001164"/>
            <a:ext cx="827168" cy="136044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986179" y="839728"/>
            <a:ext cx="1989878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5400000" flipH="1" flipV="1">
            <a:off x="10496311" y="1369391"/>
            <a:ext cx="759931" cy="1404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10418" y="1796903"/>
            <a:ext cx="191125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647138" y="1543000"/>
            <a:ext cx="689493" cy="215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objetivos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449865" y="5481309"/>
            <a:ext cx="1987285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3902871" y="5381937"/>
            <a:ext cx="2030621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700632"/>
            <a:ext cx="1994312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4379" y="611370"/>
            <a:ext cx="2218662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10027994" y="690340"/>
            <a:ext cx="1836977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5400000" flipH="1" flipV="1">
            <a:off x="2076756" y="1369950"/>
            <a:ext cx="816242" cy="3766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5400000" flipH="1" flipV="1">
            <a:off x="2050619" y="4950348"/>
            <a:ext cx="923851" cy="13807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463801" y="4927556"/>
            <a:ext cx="908763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9981072" y="4590447"/>
            <a:ext cx="1099847" cy="1120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2" name="Google Shape;132;p3"/>
          <p:cNvSpPr txBox="1"/>
          <p:nvPr/>
        </p:nvSpPr>
        <p:spPr>
          <a:xfrm>
            <a:off x="6585920" y="4184707"/>
            <a:ext cx="1993040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6568394" y="5658937"/>
            <a:ext cx="1942976" cy="36929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7091390" y="5167887"/>
            <a:ext cx="939542" cy="4255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cxnSpLocks/>
            <a:stCxn id="132" idx="0"/>
            <a:endCxn id="100" idx="2"/>
          </p:cNvCxnSpPr>
          <p:nvPr/>
        </p:nvCxnSpPr>
        <p:spPr>
          <a:xfrm rot="16200000" flipV="1">
            <a:off x="6612546" y="3214812"/>
            <a:ext cx="720445" cy="1219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775795" y="1995124"/>
            <a:ext cx="2395624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70573" y="819229"/>
            <a:ext cx="1374826" cy="338514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339915" y="710630"/>
            <a:ext cx="1374826" cy="369291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131523" y="420425"/>
            <a:ext cx="906118" cy="444297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546879" y="560371"/>
            <a:ext cx="739641" cy="17787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147107" y="1168623"/>
            <a:ext cx="837381" cy="8156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5" name="Google Shape;127;p3">
            <a:extLst>
              <a:ext uri="{FF2B5EF4-FFF2-40B4-BE49-F238E27FC236}">
                <a16:creationId xmlns:a16="http://schemas.microsoft.com/office/drawing/2014/main" id="{C2A5B7C1-DA29-5C43-B4F0-25DFF1F54E2A}"/>
              </a:ext>
            </a:extLst>
          </p:cNvPr>
          <p:cNvSpPr txBox="1"/>
          <p:nvPr/>
        </p:nvSpPr>
        <p:spPr>
          <a:xfrm>
            <a:off x="76088" y="1140650"/>
            <a:ext cx="1182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Logros / fines</a:t>
            </a:r>
            <a:endParaRPr dirty="0"/>
          </a:p>
        </p:txBody>
      </p:sp>
      <p:sp>
        <p:nvSpPr>
          <p:cNvPr id="46" name="Google Shape;129;p3">
            <a:extLst>
              <a:ext uri="{FF2B5EF4-FFF2-40B4-BE49-F238E27FC236}">
                <a16:creationId xmlns:a16="http://schemas.microsoft.com/office/drawing/2014/main" id="{A9A0FD57-0890-0745-98BB-3695A937D609}"/>
              </a:ext>
            </a:extLst>
          </p:cNvPr>
          <p:cNvSpPr txBox="1"/>
          <p:nvPr/>
        </p:nvSpPr>
        <p:spPr>
          <a:xfrm>
            <a:off x="42538" y="4376272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</p:txBody>
      </p:sp>
      <p:sp>
        <p:nvSpPr>
          <p:cNvPr id="47" name="Google Shape;130;p3">
            <a:extLst>
              <a:ext uri="{FF2B5EF4-FFF2-40B4-BE49-F238E27FC236}">
                <a16:creationId xmlns:a16="http://schemas.microsoft.com/office/drawing/2014/main" id="{0BDE44D0-7674-B64B-92A9-EBF8FA018657}"/>
              </a:ext>
            </a:extLst>
          </p:cNvPr>
          <p:cNvSpPr txBox="1"/>
          <p:nvPr/>
        </p:nvSpPr>
        <p:spPr>
          <a:xfrm>
            <a:off x="21254" y="5408169"/>
            <a:ext cx="14352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Medios</a:t>
            </a:r>
            <a:endParaRPr dirty="0"/>
          </a:p>
        </p:txBody>
      </p:sp>
      <p:sp>
        <p:nvSpPr>
          <p:cNvPr id="48" name="Google Shape;131;p3">
            <a:extLst>
              <a:ext uri="{FF2B5EF4-FFF2-40B4-BE49-F238E27FC236}">
                <a16:creationId xmlns:a16="http://schemas.microsoft.com/office/drawing/2014/main" id="{4BA53A0A-CC4B-734B-B18C-FAD6A7555A49}"/>
              </a:ext>
            </a:extLst>
          </p:cNvPr>
          <p:cNvSpPr txBox="1"/>
          <p:nvPr/>
        </p:nvSpPr>
        <p:spPr>
          <a:xfrm>
            <a:off x="-3887" y="2910304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07795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07736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677779" y="4417509"/>
            <a:ext cx="1946595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9382766" y="4458748"/>
            <a:ext cx="1951500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4253331" y="4471843"/>
            <a:ext cx="2030621" cy="246181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3999685" y="2054099"/>
            <a:ext cx="1014802" cy="37120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281300" y="3390049"/>
            <a:ext cx="1069136" cy="109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832786" y="1933017"/>
            <a:ext cx="1056041" cy="399542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80915" y="1778234"/>
            <a:ext cx="2306349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6" y="1633072"/>
            <a:ext cx="1618429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09" name="Google Shape;109;p3"/>
          <p:cNvCxnSpPr>
            <a:stCxn id="100" idx="0"/>
            <a:endCxn id="110" idx="2"/>
          </p:cNvCxnSpPr>
          <p:nvPr/>
        </p:nvCxnSpPr>
        <p:spPr>
          <a:xfrm rot="16200000" flipV="1">
            <a:off x="3927161" y="659037"/>
            <a:ext cx="1014435" cy="385743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stCxn id="100" idx="0"/>
            <a:endCxn id="112" idx="2"/>
          </p:cNvCxnSpPr>
          <p:nvPr/>
        </p:nvCxnSpPr>
        <p:spPr>
          <a:xfrm rot="5400000" flipH="1" flipV="1">
            <a:off x="6588332" y="1751376"/>
            <a:ext cx="1118358" cy="15688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stCxn id="100" idx="0"/>
            <a:endCxn id="107" idx="2"/>
          </p:cNvCxnSpPr>
          <p:nvPr/>
        </p:nvCxnSpPr>
        <p:spPr>
          <a:xfrm rot="16200000" flipV="1">
            <a:off x="5194093" y="1925968"/>
            <a:ext cx="1009001" cy="132900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4031426" y="774405"/>
            <a:ext cx="1989878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5" name="Google Shape;115;p3"/>
          <p:cNvCxnSpPr>
            <a:stCxn id="108" idx="0"/>
            <a:endCxn id="116" idx="2"/>
          </p:cNvCxnSpPr>
          <p:nvPr/>
        </p:nvCxnSpPr>
        <p:spPr>
          <a:xfrm rot="5400000" flipH="1" flipV="1">
            <a:off x="10354471" y="1344532"/>
            <a:ext cx="577081" cy="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550034" y="1772800"/>
            <a:ext cx="1911254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17" name="Google Shape;117;p3"/>
          <p:cNvCxnSpPr>
            <a:stCxn id="107" idx="0"/>
            <a:endCxn id="114" idx="2"/>
          </p:cNvCxnSpPr>
          <p:nvPr/>
        </p:nvCxnSpPr>
        <p:spPr>
          <a:xfrm rot="16200000" flipV="1">
            <a:off x="4682182" y="1426325"/>
            <a:ext cx="696093" cy="772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42538" y="121301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objetivos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647307" y="5536082"/>
            <a:ext cx="1987285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4252460" y="5577467"/>
            <a:ext cx="2030621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9382766" y="5542867"/>
            <a:ext cx="1994312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395586" y="774405"/>
            <a:ext cx="2218662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9724523" y="748255"/>
            <a:ext cx="1836977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3" name="Google Shape;123;p3"/>
          <p:cNvCxnSpPr>
            <a:stCxn id="110" idx="0"/>
            <a:endCxn id="122" idx="2"/>
          </p:cNvCxnSpPr>
          <p:nvPr/>
        </p:nvCxnSpPr>
        <p:spPr>
          <a:xfrm rot="16200000" flipV="1">
            <a:off x="2159960" y="1427099"/>
            <a:ext cx="690659" cy="74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5400000" flipH="1" flipV="1">
            <a:off x="2240595" y="5125601"/>
            <a:ext cx="810837" cy="101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838485" y="5147311"/>
            <a:ext cx="859443" cy="87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9981028" y="5143973"/>
            <a:ext cx="776383" cy="214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76088" y="1140650"/>
            <a:ext cx="1182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Logros / fines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42538" y="4376272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21254" y="5408169"/>
            <a:ext cx="14352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Medios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32" name="Google Shape;132;p3"/>
          <p:cNvSpPr txBox="1"/>
          <p:nvPr/>
        </p:nvSpPr>
        <p:spPr>
          <a:xfrm>
            <a:off x="6917732" y="4448120"/>
            <a:ext cx="1993040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6942764" y="5554402"/>
            <a:ext cx="1942976" cy="30773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7514979" y="5155129"/>
            <a:ext cx="798546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615968" y="3149835"/>
            <a:ext cx="1045413" cy="155115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871797" y="1668877"/>
            <a:ext cx="2120259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35301" y="757210"/>
            <a:ext cx="1374826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065620" y="757210"/>
            <a:ext cx="1374826" cy="307736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38" name="Google Shape;138;p3"/>
          <p:cNvCxnSpPr>
            <a:stCxn id="100" idx="0"/>
            <a:endCxn id="108" idx="2"/>
          </p:cNvCxnSpPr>
          <p:nvPr/>
        </p:nvCxnSpPr>
        <p:spPr>
          <a:xfrm rot="5400000" flipH="1" flipV="1">
            <a:off x="7925972" y="377932"/>
            <a:ext cx="1154163" cy="42799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stCxn id="112" idx="0"/>
            <a:endCxn id="137" idx="2"/>
          </p:cNvCxnSpPr>
          <p:nvPr/>
        </p:nvCxnSpPr>
        <p:spPr>
          <a:xfrm rot="5400000" flipH="1" flipV="1">
            <a:off x="8040515" y="956359"/>
            <a:ext cx="603931" cy="8211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stCxn id="112" idx="0"/>
            <a:endCxn id="136" idx="2"/>
          </p:cNvCxnSpPr>
          <p:nvPr/>
        </p:nvCxnSpPr>
        <p:spPr>
          <a:xfrm rot="16200000" flipV="1">
            <a:off x="7225356" y="962305"/>
            <a:ext cx="603931" cy="80921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7417125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385</Words>
  <Application>Microsoft Macintosh PowerPoint</Application>
  <PresentationFormat>Panorámica</PresentationFormat>
  <Paragraphs>85</Paragraphs>
  <Slides>8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Ejercicio Elaboración árbol de problemas</vt:lpstr>
      <vt:lpstr>Presentación de PowerPoint</vt:lpstr>
      <vt:lpstr>Presentación de PowerPoint</vt:lpstr>
      <vt:lpstr>Ejercicio Elaboración árbol de objetivos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Elaboración árbol de problemas</dc:title>
  <dc:creator>Eliana Hernández</dc:creator>
  <cp:lastModifiedBy>Eliana Hernández</cp:lastModifiedBy>
  <cp:revision>5</cp:revision>
  <dcterms:created xsi:type="dcterms:W3CDTF">2021-07-24T01:07:51Z</dcterms:created>
  <dcterms:modified xsi:type="dcterms:W3CDTF">2021-07-24T17:09:02Z</dcterms:modified>
</cp:coreProperties>
</file>