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"/>
  </p:notesMasterIdLst>
  <p:sldIdLst>
    <p:sldId id="559" r:id="rId2"/>
    <p:sldId id="562" r:id="rId3"/>
    <p:sldId id="563" r:id="rId4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340" autoAdjust="0"/>
  </p:normalViewPr>
  <p:slideViewPr>
    <p:cSldViewPr snapToGrid="0" snapToObjects="1">
      <p:cViewPr varScale="1">
        <p:scale>
          <a:sx n="113" d="100"/>
          <a:sy n="113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E99999-173E-A449-90B2-2AA44B14526C}" type="datetimeFigureOut">
              <a:rPr lang="es-CO" smtClean="0"/>
              <a:t>19/09/2025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14F4A1-8DEE-AA45-8D8B-7D33F90EF0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04285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7819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60138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1C0FE2-FBE6-7541-9C91-674E816128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3CE9E3-C617-0D4D-8992-D0E75DFA52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61CC8B-5C9B-3E4D-A7F4-AAB00EB05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19/09/2025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8C13B7-72E7-3E43-AFDD-68647CEF0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C540257-F36E-BF43-934C-2F535FEBED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37874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7BD398-4F01-EC4C-886F-DEA38EEC1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56F41F4-9E63-CA4C-998C-756765CDE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075403-A471-4B4D-B9FB-3065E491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19/09/2025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E55D11-E8F6-DD44-8D0E-BF34C10F7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C2F501C-6D19-4245-9958-3AD4CD4A1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20498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EBA4057-9B0A-7143-B936-43F620E68D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7FE88E-482A-1844-B1DF-95B9527679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FC52FF8-DA33-E340-9AF2-58AFC76C6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19/09/2025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72B1CF5-6B6E-0B44-9926-5BF85B832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F7F6AA-E2E0-AE4F-BBCD-C54D57038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734687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421A18-BBD4-B54F-BE1A-61FBB3552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8EC306-CAE6-084C-8E0D-110D9174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46A63DE-331B-2644-8F1C-92CB2A171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19/09/2025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FE379-107C-5542-AB2E-929BC5AC4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31701B-8C64-BD41-BFE7-779DA21DE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46870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C79A04-AF14-A04A-8526-43B405794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358A632-4F21-BD4C-AFB8-027314199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64B29B-ABF2-BF4A-946C-25B15916B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19/09/2025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A81121-C139-D246-ACB8-76DE70048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708981B-D8AB-9B4A-AFB5-2F8D833FB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12480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BB3469-F46E-AB4B-BE6D-5E7A3030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9A2339-C294-6C44-97DB-02C5BDED6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761BC02-3B79-334D-94F9-E8C9FD2AA6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4A4B6AF-391D-E04E-BFD2-599C24B50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19/09/2025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F092EC-5032-EB47-87C7-5EB85B7CD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B67816-C86F-D344-853B-8E69891CA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322844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01CF24-FF09-6642-8258-8D121FB792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F12CCAC-8818-574F-ACDC-6F5555A81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567E11-3E34-FF4A-9D1A-41EA4E8A0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7164F23-54F0-A645-9994-B3C5893450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DF0BB6C-79C2-2148-AF60-9BA3004339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3238B333-28F7-D641-8E73-A6FC2C1D8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19/09/2025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EFBE29F-A2AB-1A4D-8740-6346F8B10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CA23D6A-2FE0-D04E-8F75-F72D7BE56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39901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8362AF-2356-3F40-BCBA-9E5874411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1B97BB60-C483-0D40-9DAD-84C768268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19/09/2025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BB2E2B3-05E9-DC4E-8DBC-DE583D477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AD0F5323-C844-B24B-90F8-6ED20E695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501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9615C8A-4D7B-6248-9CD6-523A235FA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19/09/2025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895E8E4-EC4B-3E46-8863-18572CCD8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58DD5CB-370A-7443-89E5-66689BD81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89387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2A5927F-ABFE-4746-9FBF-E1C062E1F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0AA8AD-AAE8-B14B-A145-290F81BFC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C3C2BC-FC10-9947-926B-7A971D54CE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DA2BEFF-B6EC-0E40-9972-974EEDAC3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19/09/2025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6665739-FA49-7B42-AE24-D1F6B0804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4B9593-CCEB-BB42-BB5A-C1E8731BE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07437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AC2B8B-E7B2-2849-BA89-500430F20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9DBCF727-E8BE-6649-937F-D73A904043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A504AA0-A2F8-C446-982C-46E7E30FF6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3C32E10-3AF6-7C42-AA1D-BDD13B777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921867-3304-7747-9DF4-857951059CA2}" type="datetimeFigureOut">
              <a:rPr lang="es-CO" smtClean="0"/>
              <a:t>19/09/2025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D3B3B57-FD4D-9E48-AED0-50A345F26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1ED8136-FC75-3941-A73F-67513FD98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63291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9B6F09F-B6C5-4B46-9A66-6005D69D1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BBFDE64-AE23-C745-85D4-49C7B4943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25ABDA-22D3-9143-A98B-D1BE8DC805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921867-3304-7747-9DF4-857951059CA2}" type="datetimeFigureOut">
              <a:rPr lang="es-CO" smtClean="0"/>
              <a:t>19/09/2025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EC8B303-A31B-2748-A92B-0995885EC1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15253B-6DB0-564B-A18A-D3EA6EF0E4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FE08D-B27E-3A4A-8E92-75F1247D71D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9473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1677779" y="3094971"/>
            <a:ext cx="9370632" cy="369291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Mejorar la seguridad y el control de acceso en la comunidad de la Universidad Pamplona</a:t>
            </a:r>
            <a:endParaRPr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1677779" y="4417509"/>
            <a:ext cx="1946595" cy="9232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Implementar barreras físicas de ingreso/salida</a:t>
            </a:r>
            <a:endParaRPr dirty="0"/>
          </a:p>
        </p:txBody>
      </p:sp>
      <p:sp>
        <p:nvSpPr>
          <p:cNvPr id="102" name="Google Shape;102;p3"/>
          <p:cNvSpPr txBox="1"/>
          <p:nvPr/>
        </p:nvSpPr>
        <p:spPr>
          <a:xfrm>
            <a:off x="9361360" y="4834784"/>
            <a:ext cx="1951500" cy="9232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Crear un control interno con tiempos</a:t>
            </a:r>
            <a:endParaRPr dirty="0"/>
          </a:p>
        </p:txBody>
      </p:sp>
      <p:sp>
        <p:nvSpPr>
          <p:cNvPr id="103" name="Google Shape;103;p3"/>
          <p:cNvSpPr txBox="1"/>
          <p:nvPr/>
        </p:nvSpPr>
        <p:spPr>
          <a:xfrm>
            <a:off x="4253331" y="4471843"/>
            <a:ext cx="2030621" cy="707846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Aumentar la vigilancia interna</a:t>
            </a:r>
            <a:endParaRPr sz="20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4" name="Google Shape;104;p3"/>
          <p:cNvCxnSpPr>
            <a:stCxn id="101" idx="0"/>
            <a:endCxn id="100" idx="2"/>
          </p:cNvCxnSpPr>
          <p:nvPr/>
        </p:nvCxnSpPr>
        <p:spPr>
          <a:xfrm rot="5400000" flipH="1" flipV="1">
            <a:off x="4030463" y="2084877"/>
            <a:ext cx="953247" cy="371201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3"/>
          <p:cNvCxnSpPr>
            <a:stCxn id="103" idx="0"/>
            <a:endCxn id="100" idx="2"/>
          </p:cNvCxnSpPr>
          <p:nvPr/>
        </p:nvCxnSpPr>
        <p:spPr>
          <a:xfrm rot="5400000" flipH="1" flipV="1">
            <a:off x="5312078" y="3420827"/>
            <a:ext cx="1007581" cy="1094453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>
            <a:cxnSpLocks/>
          </p:cNvCxnSpPr>
          <p:nvPr/>
        </p:nvCxnSpPr>
        <p:spPr>
          <a:xfrm rot="16200000" flipV="1">
            <a:off x="7667746" y="2147313"/>
            <a:ext cx="1361524" cy="3995421"/>
          </a:xfrm>
          <a:prstGeom prst="bentConnector3">
            <a:avLst>
              <a:gd name="adj1" fmla="val 77361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3880915" y="1552900"/>
            <a:ext cx="2482181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Controlar el ingreso y salida de los miembros de la comunidad</a:t>
            </a:r>
            <a:endParaRPr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9833797" y="1764589"/>
            <a:ext cx="1618429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Llevar un reporte de ingresos</a:t>
            </a:r>
            <a:endParaRPr dirty="0"/>
          </a:p>
        </p:txBody>
      </p:sp>
      <p:cxnSp>
        <p:nvCxnSpPr>
          <p:cNvPr id="109" name="Google Shape;109;p3"/>
          <p:cNvCxnSpPr>
            <a:cxnSpLocks/>
            <a:stCxn id="100" idx="0"/>
            <a:endCxn id="110" idx="2"/>
          </p:cNvCxnSpPr>
          <p:nvPr/>
        </p:nvCxnSpPr>
        <p:spPr>
          <a:xfrm rot="16200000" flipV="1">
            <a:off x="4097855" y="829730"/>
            <a:ext cx="567684" cy="396279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3"/>
          <p:cNvCxnSpPr>
            <a:cxnSpLocks/>
            <a:stCxn id="100" idx="0"/>
            <a:endCxn id="112" idx="2"/>
          </p:cNvCxnSpPr>
          <p:nvPr/>
        </p:nvCxnSpPr>
        <p:spPr>
          <a:xfrm rot="5400000" flipH="1" flipV="1">
            <a:off x="6983895" y="1951585"/>
            <a:ext cx="522587" cy="1764187"/>
          </a:xfrm>
          <a:prstGeom prst="bentConnector3">
            <a:avLst>
              <a:gd name="adj1" fmla="val 37039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3"/>
          <p:cNvCxnSpPr>
            <a:cxnSpLocks/>
            <a:stCxn id="100" idx="0"/>
            <a:endCxn id="107" idx="2"/>
          </p:cNvCxnSpPr>
          <p:nvPr/>
        </p:nvCxnSpPr>
        <p:spPr>
          <a:xfrm rot="16200000" flipV="1">
            <a:off x="5433160" y="2165035"/>
            <a:ext cx="618782" cy="1241089"/>
          </a:xfrm>
          <a:prstGeom prst="bentConnector3">
            <a:avLst>
              <a:gd name="adj1" fmla="val 5821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3"/>
          <p:cNvSpPr txBox="1"/>
          <p:nvPr/>
        </p:nvSpPr>
        <p:spPr>
          <a:xfrm>
            <a:off x="4116740" y="359324"/>
            <a:ext cx="1989878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Crear un ambiente de estudio trabajo y seguro</a:t>
            </a:r>
            <a:endParaRPr dirty="0"/>
          </a:p>
        </p:txBody>
      </p:sp>
      <p:cxnSp>
        <p:nvCxnSpPr>
          <p:cNvPr id="115" name="Google Shape;115;p3"/>
          <p:cNvCxnSpPr>
            <a:stCxn id="108" idx="0"/>
            <a:endCxn id="116" idx="2"/>
          </p:cNvCxnSpPr>
          <p:nvPr/>
        </p:nvCxnSpPr>
        <p:spPr>
          <a:xfrm rot="5400000" flipH="1" flipV="1">
            <a:off x="10457990" y="1579567"/>
            <a:ext cx="370044" cy="12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3"/>
          <p:cNvSpPr txBox="1"/>
          <p:nvPr/>
        </p:nvSpPr>
        <p:spPr>
          <a:xfrm>
            <a:off x="1258334" y="1880997"/>
            <a:ext cx="2283928" cy="64629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Disminuir los incidentes de hurtos</a:t>
            </a:r>
            <a:endParaRPr dirty="0"/>
          </a:p>
        </p:txBody>
      </p:sp>
      <p:cxnSp>
        <p:nvCxnSpPr>
          <p:cNvPr id="117" name="Google Shape;117;p3"/>
          <p:cNvCxnSpPr>
            <a:cxnSpLocks/>
            <a:stCxn id="107" idx="0"/>
            <a:endCxn id="114" idx="2"/>
          </p:cNvCxnSpPr>
          <p:nvPr/>
        </p:nvCxnSpPr>
        <p:spPr>
          <a:xfrm rot="16200000" flipV="1">
            <a:off x="4981700" y="1412593"/>
            <a:ext cx="270287" cy="1032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3"/>
          <p:cNvSpPr txBox="1"/>
          <p:nvPr/>
        </p:nvSpPr>
        <p:spPr>
          <a:xfrm>
            <a:off x="42538" y="121301"/>
            <a:ext cx="2283928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Árbol de objetivos</a:t>
            </a:r>
            <a:endParaRPr dirty="0"/>
          </a:p>
        </p:txBody>
      </p:sp>
      <p:sp>
        <p:nvSpPr>
          <p:cNvPr id="119" name="Google Shape;119;p3"/>
          <p:cNvSpPr txBox="1"/>
          <p:nvPr/>
        </p:nvSpPr>
        <p:spPr>
          <a:xfrm>
            <a:off x="1348454" y="6035459"/>
            <a:ext cx="2560114" cy="64629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Instalación de torniquetes en las sedes</a:t>
            </a:r>
            <a:endParaRPr dirty="0"/>
          </a:p>
        </p:txBody>
      </p:sp>
      <p:sp>
        <p:nvSpPr>
          <p:cNvPr id="120" name="Google Shape;120;p3"/>
          <p:cNvSpPr txBox="1"/>
          <p:nvPr/>
        </p:nvSpPr>
        <p:spPr>
          <a:xfrm>
            <a:off x="4252459" y="6100945"/>
            <a:ext cx="2495474" cy="64629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Reasignar roles a empleados de vigilancia</a:t>
            </a:r>
            <a:endParaRPr dirty="0"/>
          </a:p>
        </p:txBody>
      </p:sp>
      <p:sp>
        <p:nvSpPr>
          <p:cNvPr id="121" name="Google Shape;121;p3"/>
          <p:cNvSpPr txBox="1"/>
          <p:nvPr/>
        </p:nvSpPr>
        <p:spPr>
          <a:xfrm>
            <a:off x="9361360" y="6100945"/>
            <a:ext cx="1994312" cy="64629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ES"/>
              <a:t>Adaptación de base de datos</a:t>
            </a:r>
            <a:endParaRPr lang="es-ES" dirty="0"/>
          </a:p>
        </p:txBody>
      </p:sp>
      <p:sp>
        <p:nvSpPr>
          <p:cNvPr id="122" name="Google Shape;122;p3"/>
          <p:cNvSpPr txBox="1"/>
          <p:nvPr/>
        </p:nvSpPr>
        <p:spPr>
          <a:xfrm>
            <a:off x="1294585" y="674318"/>
            <a:ext cx="2218662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Brindar mas seguridad dentro de las sedes</a:t>
            </a:r>
            <a:endParaRPr dirty="0"/>
          </a:p>
        </p:txBody>
      </p:sp>
      <p:sp>
        <p:nvSpPr>
          <p:cNvPr id="116" name="Google Shape;116;p3"/>
          <p:cNvSpPr txBox="1"/>
          <p:nvPr/>
        </p:nvSpPr>
        <p:spPr>
          <a:xfrm>
            <a:off x="9724523" y="748255"/>
            <a:ext cx="1836977" cy="64629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s-CO"/>
              <a:t>Mejorar control interno asistencia</a:t>
            </a:r>
            <a:endParaRPr lang="es-CO" dirty="0"/>
          </a:p>
        </p:txBody>
      </p:sp>
      <p:cxnSp>
        <p:nvCxnSpPr>
          <p:cNvPr id="124" name="Google Shape;124;p3"/>
          <p:cNvCxnSpPr>
            <a:cxnSpLocks/>
            <a:stCxn id="119" idx="0"/>
            <a:endCxn id="101" idx="2"/>
          </p:cNvCxnSpPr>
          <p:nvPr/>
        </p:nvCxnSpPr>
        <p:spPr>
          <a:xfrm rot="5400000" flipH="1" flipV="1">
            <a:off x="2292464" y="5676846"/>
            <a:ext cx="694661" cy="22566"/>
          </a:xfrm>
          <a:prstGeom prst="bentConnector3">
            <a:avLst>
              <a:gd name="adj1" fmla="val -2409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3"/>
          <p:cNvCxnSpPr>
            <a:cxnSpLocks/>
            <a:endCxn id="103" idx="2"/>
          </p:cNvCxnSpPr>
          <p:nvPr/>
        </p:nvCxnSpPr>
        <p:spPr>
          <a:xfrm rot="16200000" flipV="1">
            <a:off x="4814761" y="5633570"/>
            <a:ext cx="913388" cy="562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3"/>
          <p:cNvCxnSpPr>
            <a:cxnSpLocks/>
            <a:stCxn id="121" idx="0"/>
            <a:endCxn id="102" idx="2"/>
          </p:cNvCxnSpPr>
          <p:nvPr/>
        </p:nvCxnSpPr>
        <p:spPr>
          <a:xfrm rot="16200000" flipV="1">
            <a:off x="10176377" y="5918806"/>
            <a:ext cx="342872" cy="2140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7;p3"/>
          <p:cNvSpPr txBox="1"/>
          <p:nvPr/>
        </p:nvSpPr>
        <p:spPr>
          <a:xfrm>
            <a:off x="76088" y="1140650"/>
            <a:ext cx="1182246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Logros / fines</a:t>
            </a:r>
            <a:endParaRPr dirty="0"/>
          </a:p>
        </p:txBody>
      </p:sp>
      <p:sp>
        <p:nvSpPr>
          <p:cNvPr id="129" name="Google Shape;129;p3"/>
          <p:cNvSpPr txBox="1"/>
          <p:nvPr/>
        </p:nvSpPr>
        <p:spPr>
          <a:xfrm>
            <a:off x="42538" y="4376272"/>
            <a:ext cx="14352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Objetivos específicos</a:t>
            </a:r>
            <a:endParaRPr dirty="0"/>
          </a:p>
        </p:txBody>
      </p:sp>
      <p:sp>
        <p:nvSpPr>
          <p:cNvPr id="130" name="Google Shape;130;p3"/>
          <p:cNvSpPr txBox="1"/>
          <p:nvPr/>
        </p:nvSpPr>
        <p:spPr>
          <a:xfrm>
            <a:off x="21254" y="5408169"/>
            <a:ext cx="1435261" cy="3692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Medios</a:t>
            </a:r>
            <a:endParaRPr dirty="0"/>
          </a:p>
        </p:txBody>
      </p:sp>
      <p:sp>
        <p:nvSpPr>
          <p:cNvPr id="131" name="Google Shape;131;p3"/>
          <p:cNvSpPr txBox="1"/>
          <p:nvPr/>
        </p:nvSpPr>
        <p:spPr>
          <a:xfrm>
            <a:off x="-3887" y="2910304"/>
            <a:ext cx="1435261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Objetivo General</a:t>
            </a:r>
            <a:endParaRPr dirty="0"/>
          </a:p>
        </p:txBody>
      </p:sp>
      <p:sp>
        <p:nvSpPr>
          <p:cNvPr id="132" name="Google Shape;132;p3"/>
          <p:cNvSpPr txBox="1"/>
          <p:nvPr/>
        </p:nvSpPr>
        <p:spPr>
          <a:xfrm>
            <a:off x="6917733" y="4700900"/>
            <a:ext cx="1993040" cy="9232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Establecer un sistema unificado para la identidad</a:t>
            </a:r>
            <a:endParaRPr dirty="0"/>
          </a:p>
        </p:txBody>
      </p:sp>
      <p:sp>
        <p:nvSpPr>
          <p:cNvPr id="133" name="Google Shape;133;p3"/>
          <p:cNvSpPr txBox="1"/>
          <p:nvPr/>
        </p:nvSpPr>
        <p:spPr>
          <a:xfrm>
            <a:off x="6936413" y="6100790"/>
            <a:ext cx="2216053" cy="64629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Integración de carnet digital (QR O NFC)</a:t>
            </a:r>
            <a:endParaRPr dirty="0"/>
          </a:p>
        </p:txBody>
      </p:sp>
      <p:cxnSp>
        <p:nvCxnSpPr>
          <p:cNvPr id="134" name="Google Shape;134;p3"/>
          <p:cNvCxnSpPr>
            <a:cxnSpLocks/>
            <a:stCxn id="133" idx="0"/>
            <a:endCxn id="132" idx="2"/>
          </p:cNvCxnSpPr>
          <p:nvPr/>
        </p:nvCxnSpPr>
        <p:spPr>
          <a:xfrm rot="16200000" flipV="1">
            <a:off x="7741047" y="5797396"/>
            <a:ext cx="476601" cy="13018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3"/>
          <p:cNvCxnSpPr>
            <a:stCxn id="132" idx="0"/>
            <a:endCxn id="100" idx="2"/>
          </p:cNvCxnSpPr>
          <p:nvPr/>
        </p:nvCxnSpPr>
        <p:spPr>
          <a:xfrm rot="16200000" flipV="1">
            <a:off x="6520355" y="3307002"/>
            <a:ext cx="1236638" cy="155115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3"/>
          <p:cNvSpPr txBox="1"/>
          <p:nvPr/>
        </p:nvSpPr>
        <p:spPr>
          <a:xfrm>
            <a:off x="6871797" y="1871600"/>
            <a:ext cx="2510969" cy="64629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Aumentar la percepción de seguridad</a:t>
            </a:r>
            <a:endParaRPr dirty="0"/>
          </a:p>
        </p:txBody>
      </p:sp>
      <p:sp>
        <p:nvSpPr>
          <p:cNvPr id="136" name="Google Shape;136;p3"/>
          <p:cNvSpPr txBox="1"/>
          <p:nvPr/>
        </p:nvSpPr>
        <p:spPr>
          <a:xfrm>
            <a:off x="6435301" y="757210"/>
            <a:ext cx="1374826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Mejorar la imagen de la institución</a:t>
            </a:r>
            <a:endParaRPr dirty="0"/>
          </a:p>
        </p:txBody>
      </p:sp>
      <p:sp>
        <p:nvSpPr>
          <p:cNvPr id="137" name="Google Shape;137;p3"/>
          <p:cNvSpPr txBox="1"/>
          <p:nvPr/>
        </p:nvSpPr>
        <p:spPr>
          <a:xfrm>
            <a:off x="8065620" y="757210"/>
            <a:ext cx="1374826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Aumentar el prestigio nacional</a:t>
            </a:r>
            <a:endParaRPr dirty="0"/>
          </a:p>
        </p:txBody>
      </p:sp>
      <p:cxnSp>
        <p:nvCxnSpPr>
          <p:cNvPr id="138" name="Google Shape;138;p3"/>
          <p:cNvCxnSpPr>
            <a:stCxn id="100" idx="0"/>
            <a:endCxn id="108" idx="2"/>
          </p:cNvCxnSpPr>
          <p:nvPr/>
        </p:nvCxnSpPr>
        <p:spPr>
          <a:xfrm rot="5400000" flipH="1" flipV="1">
            <a:off x="8299507" y="751467"/>
            <a:ext cx="407093" cy="4279917"/>
          </a:xfrm>
          <a:prstGeom prst="bentConnector3">
            <a:avLst>
              <a:gd name="adj1" fmla="val 18803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139;p3"/>
          <p:cNvCxnSpPr>
            <a:cxnSpLocks/>
            <a:stCxn id="112" idx="0"/>
            <a:endCxn id="137" idx="2"/>
          </p:cNvCxnSpPr>
          <p:nvPr/>
        </p:nvCxnSpPr>
        <p:spPr>
          <a:xfrm rot="5400000" flipH="1" flipV="1">
            <a:off x="8344607" y="1463175"/>
            <a:ext cx="191101" cy="62575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140;p3"/>
          <p:cNvCxnSpPr>
            <a:cxnSpLocks/>
            <a:stCxn id="112" idx="0"/>
            <a:endCxn id="136" idx="2"/>
          </p:cNvCxnSpPr>
          <p:nvPr/>
        </p:nvCxnSpPr>
        <p:spPr>
          <a:xfrm rot="16200000" flipV="1">
            <a:off x="7529448" y="1273766"/>
            <a:ext cx="191101" cy="100456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1" name="Conector recto de flecha 170">
            <a:extLst>
              <a:ext uri="{FF2B5EF4-FFF2-40B4-BE49-F238E27FC236}">
                <a16:creationId xmlns:a16="http://schemas.microsoft.com/office/drawing/2014/main" id="{DE053235-634C-2777-0ED2-CC2263671B28}"/>
              </a:ext>
            </a:extLst>
          </p:cNvPr>
          <p:cNvCxnSpPr>
            <a:stCxn id="110" idx="0"/>
            <a:endCxn id="122" idx="2"/>
          </p:cNvCxnSpPr>
          <p:nvPr/>
        </p:nvCxnSpPr>
        <p:spPr>
          <a:xfrm flipV="1">
            <a:off x="2400298" y="1597607"/>
            <a:ext cx="3618" cy="2833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171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"/>
          <p:cNvSpPr txBox="1"/>
          <p:nvPr/>
        </p:nvSpPr>
        <p:spPr>
          <a:xfrm>
            <a:off x="1677779" y="3094971"/>
            <a:ext cx="9370632" cy="369291"/>
          </a:xfrm>
          <a:prstGeom prst="rect">
            <a:avLst/>
          </a:prstGeom>
          <a:gradFill>
            <a:gsLst>
              <a:gs pos="0">
                <a:srgbClr val="A6B6DE"/>
              </a:gs>
              <a:gs pos="50000">
                <a:srgbClr val="98AAD9"/>
              </a:gs>
              <a:gs pos="100000">
                <a:srgbClr val="859CD7"/>
              </a:gs>
            </a:gsLst>
            <a:lin ang="5400000" scaled="0"/>
          </a:gradFill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/>
              <a:t>Inseguridad y falta de control de acceso en la comunidad de la Universidad de Pamplona.</a:t>
            </a:r>
            <a:endParaRPr dirty="0"/>
          </a:p>
        </p:txBody>
      </p:sp>
      <p:sp>
        <p:nvSpPr>
          <p:cNvPr id="101" name="Google Shape;101;p3"/>
          <p:cNvSpPr txBox="1"/>
          <p:nvPr/>
        </p:nvSpPr>
        <p:spPr>
          <a:xfrm>
            <a:off x="1162366" y="4196405"/>
            <a:ext cx="1946595" cy="9232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/>
              <a:t>Inexistencia de barreras físicas de ingreso/salida.</a:t>
            </a:r>
          </a:p>
        </p:txBody>
      </p:sp>
      <p:sp>
        <p:nvSpPr>
          <p:cNvPr id="102" name="Google Shape;102;p3"/>
          <p:cNvSpPr txBox="1"/>
          <p:nvPr/>
        </p:nvSpPr>
        <p:spPr>
          <a:xfrm>
            <a:off x="8994983" y="4231494"/>
            <a:ext cx="1951500" cy="9232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/>
              <a:t>Inexistencia de un control interno con tiempos.</a:t>
            </a:r>
          </a:p>
        </p:txBody>
      </p:sp>
      <p:sp>
        <p:nvSpPr>
          <p:cNvPr id="103" name="Google Shape;103;p3"/>
          <p:cNvSpPr txBox="1"/>
          <p:nvPr/>
        </p:nvSpPr>
        <p:spPr>
          <a:xfrm>
            <a:off x="3614248" y="4134659"/>
            <a:ext cx="2030621" cy="646290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dirty="0"/>
              <a:t>Ineficiente vigilancia interna.</a:t>
            </a:r>
          </a:p>
        </p:txBody>
      </p:sp>
      <p:cxnSp>
        <p:nvCxnSpPr>
          <p:cNvPr id="104" name="Google Shape;104;p3"/>
          <p:cNvCxnSpPr>
            <a:stCxn id="101" idx="0"/>
            <a:endCxn id="100" idx="2"/>
          </p:cNvCxnSpPr>
          <p:nvPr/>
        </p:nvCxnSpPr>
        <p:spPr>
          <a:xfrm rot="5400000" flipH="1" flipV="1">
            <a:off x="3883308" y="1716619"/>
            <a:ext cx="732143" cy="422743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5" name="Google Shape;105;p3"/>
          <p:cNvCxnSpPr>
            <a:stCxn id="103" idx="0"/>
            <a:endCxn id="100" idx="2"/>
          </p:cNvCxnSpPr>
          <p:nvPr/>
        </p:nvCxnSpPr>
        <p:spPr>
          <a:xfrm rot="5400000" flipH="1" flipV="1">
            <a:off x="5161129" y="2932693"/>
            <a:ext cx="670397" cy="173353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06" name="Google Shape;106;p3"/>
          <p:cNvCxnSpPr>
            <a:stCxn id="102" idx="0"/>
            <a:endCxn id="100" idx="2"/>
          </p:cNvCxnSpPr>
          <p:nvPr/>
        </p:nvCxnSpPr>
        <p:spPr>
          <a:xfrm rot="16200000" flipV="1">
            <a:off x="7783298" y="2044059"/>
            <a:ext cx="767232" cy="360763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07" name="Google Shape;107;p3"/>
          <p:cNvSpPr txBox="1"/>
          <p:nvPr/>
        </p:nvSpPr>
        <p:spPr>
          <a:xfrm>
            <a:off x="3677983" y="1734012"/>
            <a:ext cx="2926321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Descontrol en el ingreso y salida de los miembros de la comunidad.</a:t>
            </a:r>
            <a:endParaRPr dirty="0"/>
          </a:p>
        </p:txBody>
      </p:sp>
      <p:sp>
        <p:nvSpPr>
          <p:cNvPr id="108" name="Google Shape;108;p3"/>
          <p:cNvSpPr txBox="1"/>
          <p:nvPr/>
        </p:nvSpPr>
        <p:spPr>
          <a:xfrm>
            <a:off x="9806310" y="1902377"/>
            <a:ext cx="1944547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Inexistencia de un reporte de ingresos.</a:t>
            </a:r>
            <a:endParaRPr dirty="0"/>
          </a:p>
        </p:txBody>
      </p:sp>
      <p:cxnSp>
        <p:nvCxnSpPr>
          <p:cNvPr id="109" name="Google Shape;109;p3"/>
          <p:cNvCxnSpPr>
            <a:cxnSpLocks/>
            <a:stCxn id="100" idx="0"/>
            <a:endCxn id="110" idx="2"/>
          </p:cNvCxnSpPr>
          <p:nvPr/>
        </p:nvCxnSpPr>
        <p:spPr>
          <a:xfrm rot="16200000" flipV="1">
            <a:off x="4087979" y="819854"/>
            <a:ext cx="622337" cy="392789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1" name="Google Shape;111;p3"/>
          <p:cNvCxnSpPr>
            <a:cxnSpLocks/>
            <a:stCxn id="100" idx="0"/>
            <a:endCxn id="112" idx="2"/>
          </p:cNvCxnSpPr>
          <p:nvPr/>
        </p:nvCxnSpPr>
        <p:spPr>
          <a:xfrm rot="5400000" flipH="1" flipV="1">
            <a:off x="7009069" y="1937127"/>
            <a:ext cx="511870" cy="180381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13" name="Google Shape;113;p3"/>
          <p:cNvCxnSpPr>
            <a:cxnSpLocks/>
            <a:stCxn id="100" idx="0"/>
            <a:endCxn id="107" idx="2"/>
          </p:cNvCxnSpPr>
          <p:nvPr/>
        </p:nvCxnSpPr>
        <p:spPr>
          <a:xfrm rot="16200000" flipV="1">
            <a:off x="5533285" y="2265160"/>
            <a:ext cx="437670" cy="1221951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4" name="Google Shape;114;p3"/>
          <p:cNvSpPr txBox="1"/>
          <p:nvPr/>
        </p:nvSpPr>
        <p:spPr>
          <a:xfrm>
            <a:off x="3738392" y="401553"/>
            <a:ext cx="2448884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Bajos niveles de seguridad dentro de las sedes.</a:t>
            </a:r>
            <a:endParaRPr dirty="0"/>
          </a:p>
        </p:txBody>
      </p:sp>
      <p:cxnSp>
        <p:nvCxnSpPr>
          <p:cNvPr id="115" name="Google Shape;115;p3"/>
          <p:cNvCxnSpPr>
            <a:cxnSpLocks/>
            <a:stCxn id="108" idx="0"/>
            <a:endCxn id="116" idx="2"/>
          </p:cNvCxnSpPr>
          <p:nvPr/>
        </p:nvCxnSpPr>
        <p:spPr>
          <a:xfrm rot="5400000" flipH="1" flipV="1">
            <a:off x="10483188" y="1439083"/>
            <a:ext cx="758691" cy="16789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0" name="Google Shape;110;p3"/>
          <p:cNvSpPr txBox="1"/>
          <p:nvPr/>
        </p:nvSpPr>
        <p:spPr>
          <a:xfrm>
            <a:off x="1327831" y="1826344"/>
            <a:ext cx="2214733" cy="64629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Aumento de los incidentes de hurtos.</a:t>
            </a:r>
            <a:endParaRPr dirty="0"/>
          </a:p>
        </p:txBody>
      </p:sp>
      <p:cxnSp>
        <p:nvCxnSpPr>
          <p:cNvPr id="117" name="Google Shape;117;p3"/>
          <p:cNvCxnSpPr>
            <a:cxnSpLocks/>
            <a:endCxn id="114" idx="2"/>
          </p:cNvCxnSpPr>
          <p:nvPr/>
        </p:nvCxnSpPr>
        <p:spPr>
          <a:xfrm rot="5400000" flipH="1" flipV="1">
            <a:off x="4764462" y="1523214"/>
            <a:ext cx="396744" cy="12700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8" name="Google Shape;118;p3"/>
          <p:cNvSpPr txBox="1"/>
          <p:nvPr/>
        </p:nvSpPr>
        <p:spPr>
          <a:xfrm>
            <a:off x="175205" y="90069"/>
            <a:ext cx="2283928" cy="369332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Árbol de problemas</a:t>
            </a:r>
            <a:endParaRPr dirty="0"/>
          </a:p>
        </p:txBody>
      </p:sp>
      <p:sp>
        <p:nvSpPr>
          <p:cNvPr id="119" name="Google Shape;119;p3"/>
          <p:cNvSpPr txBox="1"/>
          <p:nvPr/>
        </p:nvSpPr>
        <p:spPr>
          <a:xfrm>
            <a:off x="1162366" y="5381938"/>
            <a:ext cx="1987285" cy="9232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dirty="0"/>
              <a:t>Falta de instalación de torniquetes en las sedes.</a:t>
            </a:r>
          </a:p>
        </p:txBody>
      </p:sp>
      <p:sp>
        <p:nvSpPr>
          <p:cNvPr id="120" name="Google Shape;120;p3"/>
          <p:cNvSpPr txBox="1"/>
          <p:nvPr/>
        </p:nvSpPr>
        <p:spPr>
          <a:xfrm>
            <a:off x="3447484" y="5348513"/>
            <a:ext cx="2030621" cy="1200288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/>
              <a:t>Roles de empleados de vigilancia no optimizados.</a:t>
            </a:r>
          </a:p>
        </p:txBody>
      </p:sp>
      <p:sp>
        <p:nvSpPr>
          <p:cNvPr id="121" name="Google Shape;121;p3"/>
          <p:cNvSpPr txBox="1"/>
          <p:nvPr/>
        </p:nvSpPr>
        <p:spPr>
          <a:xfrm>
            <a:off x="10094101" y="5562132"/>
            <a:ext cx="1994312" cy="1200288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dirty="0"/>
              <a:t>Aplicaciones o servidores en mal estado o mantenimiento</a:t>
            </a:r>
            <a:endParaRPr dirty="0"/>
          </a:p>
        </p:txBody>
      </p:sp>
      <p:sp>
        <p:nvSpPr>
          <p:cNvPr id="122" name="Google Shape;122;p3"/>
          <p:cNvSpPr txBox="1"/>
          <p:nvPr/>
        </p:nvSpPr>
        <p:spPr>
          <a:xfrm>
            <a:off x="1435261" y="597986"/>
            <a:ext cx="1989878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dirty="0"/>
              <a:t>Ambiente de estudio y trabajo inseguro.</a:t>
            </a:r>
            <a:endParaRPr dirty="0"/>
          </a:p>
        </p:txBody>
      </p:sp>
      <p:sp>
        <p:nvSpPr>
          <p:cNvPr id="116" name="Google Shape;116;p3"/>
          <p:cNvSpPr txBox="1"/>
          <p:nvPr/>
        </p:nvSpPr>
        <p:spPr>
          <a:xfrm>
            <a:off x="10027994" y="220397"/>
            <a:ext cx="1836977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dirty="0"/>
              <a:t>Deficiente control interno de asistencia.</a:t>
            </a:r>
          </a:p>
        </p:txBody>
      </p:sp>
      <p:cxnSp>
        <p:nvCxnSpPr>
          <p:cNvPr id="123" name="Google Shape;123;p3"/>
          <p:cNvCxnSpPr>
            <a:cxnSpLocks/>
            <a:stCxn id="110" idx="0"/>
            <a:endCxn id="122" idx="2"/>
          </p:cNvCxnSpPr>
          <p:nvPr/>
        </p:nvCxnSpPr>
        <p:spPr>
          <a:xfrm rot="16200000" flipV="1">
            <a:off x="2280165" y="1671311"/>
            <a:ext cx="305069" cy="4998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4" name="Google Shape;124;p3"/>
          <p:cNvCxnSpPr>
            <a:stCxn id="119" idx="0"/>
            <a:endCxn id="101" idx="2"/>
          </p:cNvCxnSpPr>
          <p:nvPr/>
        </p:nvCxnSpPr>
        <p:spPr>
          <a:xfrm rot="16200000" flipV="1">
            <a:off x="2014715" y="5240643"/>
            <a:ext cx="262244" cy="20345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5" name="Google Shape;125;p3"/>
          <p:cNvCxnSpPr>
            <a:stCxn id="120" idx="0"/>
            <a:endCxn id="103" idx="2"/>
          </p:cNvCxnSpPr>
          <p:nvPr/>
        </p:nvCxnSpPr>
        <p:spPr>
          <a:xfrm rot="5400000" flipH="1" flipV="1">
            <a:off x="4262395" y="4981349"/>
            <a:ext cx="567564" cy="16676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26" name="Google Shape;126;p3"/>
          <p:cNvCxnSpPr>
            <a:stCxn id="121" idx="0"/>
            <a:endCxn id="102" idx="2"/>
          </p:cNvCxnSpPr>
          <p:nvPr/>
        </p:nvCxnSpPr>
        <p:spPr>
          <a:xfrm rot="16200000" flipV="1">
            <a:off x="10327321" y="4798196"/>
            <a:ext cx="407349" cy="1120524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27" name="Google Shape;127;p3"/>
          <p:cNvSpPr txBox="1"/>
          <p:nvPr/>
        </p:nvSpPr>
        <p:spPr>
          <a:xfrm>
            <a:off x="0" y="532314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Efectos indirectos</a:t>
            </a:r>
            <a:endParaRPr/>
          </a:p>
        </p:txBody>
      </p:sp>
      <p:sp>
        <p:nvSpPr>
          <p:cNvPr id="128" name="Google Shape;128;p3"/>
          <p:cNvSpPr txBox="1"/>
          <p:nvPr/>
        </p:nvSpPr>
        <p:spPr>
          <a:xfrm>
            <a:off x="-11106" y="1538191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Efectos directos</a:t>
            </a:r>
            <a:endParaRPr dirty="0"/>
          </a:p>
        </p:txBody>
      </p:sp>
      <p:sp>
        <p:nvSpPr>
          <p:cNvPr id="129" name="Google Shape;129;p3"/>
          <p:cNvSpPr txBox="1"/>
          <p:nvPr/>
        </p:nvSpPr>
        <p:spPr>
          <a:xfrm>
            <a:off x="-118092" y="4382537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Causas directas</a:t>
            </a:r>
            <a:endParaRPr dirty="0"/>
          </a:p>
        </p:txBody>
      </p:sp>
      <p:sp>
        <p:nvSpPr>
          <p:cNvPr id="130" name="Google Shape;130;p3"/>
          <p:cNvSpPr txBox="1"/>
          <p:nvPr/>
        </p:nvSpPr>
        <p:spPr>
          <a:xfrm>
            <a:off x="-118092" y="5515946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Causas indirectas</a:t>
            </a:r>
            <a:endParaRPr dirty="0"/>
          </a:p>
        </p:txBody>
      </p:sp>
      <p:sp>
        <p:nvSpPr>
          <p:cNvPr id="131" name="Google Shape;131;p3"/>
          <p:cNvSpPr txBox="1"/>
          <p:nvPr/>
        </p:nvSpPr>
        <p:spPr>
          <a:xfrm>
            <a:off x="-3887" y="2910304"/>
            <a:ext cx="1435261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Problema central</a:t>
            </a:r>
            <a:endParaRPr/>
          </a:p>
        </p:txBody>
      </p:sp>
      <p:sp>
        <p:nvSpPr>
          <p:cNvPr id="132" name="Google Shape;132;p3"/>
          <p:cNvSpPr txBox="1"/>
          <p:nvPr/>
        </p:nvSpPr>
        <p:spPr>
          <a:xfrm>
            <a:off x="6248891" y="4215310"/>
            <a:ext cx="1993040" cy="9232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/>
              <a:t>Ausencia de un sistema unificado para la identidad.</a:t>
            </a:r>
          </a:p>
        </p:txBody>
      </p:sp>
      <p:sp>
        <p:nvSpPr>
          <p:cNvPr id="133" name="Google Shape;133;p3"/>
          <p:cNvSpPr txBox="1"/>
          <p:nvPr/>
        </p:nvSpPr>
        <p:spPr>
          <a:xfrm>
            <a:off x="5798091" y="5625511"/>
            <a:ext cx="1942976" cy="1200288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/>
              <a:t>Falta de integración de un carnet digital (QR o NFC).</a:t>
            </a:r>
          </a:p>
        </p:txBody>
      </p:sp>
      <p:cxnSp>
        <p:nvCxnSpPr>
          <p:cNvPr id="134" name="Google Shape;134;p3"/>
          <p:cNvCxnSpPr>
            <a:cxnSpLocks/>
            <a:stCxn id="133" idx="0"/>
            <a:endCxn id="132" idx="2"/>
          </p:cNvCxnSpPr>
          <p:nvPr/>
        </p:nvCxnSpPr>
        <p:spPr>
          <a:xfrm rot="5400000" flipH="1" flipV="1">
            <a:off x="6764039" y="5144139"/>
            <a:ext cx="486912" cy="475832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5" name="Google Shape;135;p3"/>
          <p:cNvCxnSpPr>
            <a:stCxn id="132" idx="0"/>
            <a:endCxn id="100" idx="2"/>
          </p:cNvCxnSpPr>
          <p:nvPr/>
        </p:nvCxnSpPr>
        <p:spPr>
          <a:xfrm rot="16200000" flipV="1">
            <a:off x="6428729" y="3398628"/>
            <a:ext cx="751048" cy="882316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12" name="Google Shape;112;p3"/>
          <p:cNvSpPr txBox="1"/>
          <p:nvPr/>
        </p:nvSpPr>
        <p:spPr>
          <a:xfrm>
            <a:off x="6969102" y="1936811"/>
            <a:ext cx="2395624" cy="64629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/>
              <a:t>Baja percepción de seguridad.</a:t>
            </a:r>
            <a:endParaRPr dirty="0"/>
          </a:p>
        </p:txBody>
      </p:sp>
      <p:sp>
        <p:nvSpPr>
          <p:cNvPr id="136" name="Google Shape;136;p3"/>
          <p:cNvSpPr txBox="1"/>
          <p:nvPr/>
        </p:nvSpPr>
        <p:spPr>
          <a:xfrm>
            <a:off x="6470572" y="364554"/>
            <a:ext cx="1556089" cy="923289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dirty="0"/>
              <a:t>Deterioro de la imagen de la institución.</a:t>
            </a:r>
          </a:p>
        </p:txBody>
      </p:sp>
      <p:sp>
        <p:nvSpPr>
          <p:cNvPr id="137" name="Google Shape;137;p3"/>
          <p:cNvSpPr txBox="1"/>
          <p:nvPr/>
        </p:nvSpPr>
        <p:spPr>
          <a:xfrm>
            <a:off x="8339915" y="710630"/>
            <a:ext cx="1520180" cy="646290"/>
          </a:xfrm>
          <a:prstGeom prst="rect">
            <a:avLst/>
          </a:prstGeom>
          <a:gradFill>
            <a:gsLst>
              <a:gs pos="0">
                <a:srgbClr val="B4D4A5"/>
              </a:gs>
              <a:gs pos="50000">
                <a:srgbClr val="A8CD97"/>
              </a:gs>
              <a:gs pos="100000">
                <a:srgbClr val="9BC985"/>
              </a:gs>
            </a:gsLst>
            <a:lin ang="5400000" scaled="0"/>
          </a:gradFill>
          <a:ln w="9525" cap="flat" cmpd="sng">
            <a:solidFill>
              <a:schemeClr val="accent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CO" dirty="0"/>
              <a:t>Bajo prestigio nacional.</a:t>
            </a:r>
            <a:endParaRPr dirty="0"/>
          </a:p>
        </p:txBody>
      </p:sp>
      <p:cxnSp>
        <p:nvCxnSpPr>
          <p:cNvPr id="138" name="Google Shape;138;p3"/>
          <p:cNvCxnSpPr>
            <a:cxnSpLocks/>
            <a:stCxn id="100" idx="0"/>
            <a:endCxn id="108" idx="2"/>
          </p:cNvCxnSpPr>
          <p:nvPr/>
        </p:nvCxnSpPr>
        <p:spPr>
          <a:xfrm rot="5400000" flipH="1" flipV="1">
            <a:off x="8436187" y="752575"/>
            <a:ext cx="269305" cy="441548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39" name="Google Shape;139;p3"/>
          <p:cNvCxnSpPr>
            <a:cxnSpLocks/>
            <a:stCxn id="108" idx="0"/>
            <a:endCxn id="137" idx="2"/>
          </p:cNvCxnSpPr>
          <p:nvPr/>
        </p:nvCxnSpPr>
        <p:spPr>
          <a:xfrm rot="16200000" flipV="1">
            <a:off x="9666567" y="790359"/>
            <a:ext cx="545457" cy="167857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0" name="Google Shape;140;p3"/>
          <p:cNvCxnSpPr>
            <a:cxnSpLocks/>
            <a:stCxn id="112" idx="0"/>
            <a:endCxn id="136" idx="2"/>
          </p:cNvCxnSpPr>
          <p:nvPr/>
        </p:nvCxnSpPr>
        <p:spPr>
          <a:xfrm rot="16200000" flipV="1">
            <a:off x="7383282" y="1153178"/>
            <a:ext cx="648968" cy="918297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63" name="Google Shape;121;p3">
            <a:extLst>
              <a:ext uri="{FF2B5EF4-FFF2-40B4-BE49-F238E27FC236}">
                <a16:creationId xmlns:a16="http://schemas.microsoft.com/office/drawing/2014/main" id="{5DE6F68F-A2F9-ED4E-ABFE-0D4E69940C01}"/>
              </a:ext>
            </a:extLst>
          </p:cNvPr>
          <p:cNvSpPr txBox="1"/>
          <p:nvPr/>
        </p:nvSpPr>
        <p:spPr>
          <a:xfrm>
            <a:off x="7920428" y="5700632"/>
            <a:ext cx="1994312" cy="923289"/>
          </a:xfrm>
          <a:prstGeom prst="rect">
            <a:avLst/>
          </a:prstGeom>
          <a:gradFill>
            <a:gsLst>
              <a:gs pos="0">
                <a:srgbClr val="B0CAE9"/>
              </a:gs>
              <a:gs pos="50000">
                <a:srgbClr val="A1C1E4"/>
              </a:gs>
              <a:gs pos="100000">
                <a:srgbClr val="90B8E4"/>
              </a:gs>
            </a:gsLst>
            <a:lin ang="5400000" scaled="0"/>
          </a:gradFill>
          <a:ln w="9525" cap="flat" cmpd="sng">
            <a:solidFill>
              <a:schemeClr val="accent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/>
            <a:r>
              <a:rPr lang="es-ES" dirty="0"/>
              <a:t>Base de datos no adaptada para el control de acceso.</a:t>
            </a:r>
          </a:p>
        </p:txBody>
      </p:sp>
      <p:cxnSp>
        <p:nvCxnSpPr>
          <p:cNvPr id="77" name="Google Shape;126;p3">
            <a:extLst>
              <a:ext uri="{FF2B5EF4-FFF2-40B4-BE49-F238E27FC236}">
                <a16:creationId xmlns:a16="http://schemas.microsoft.com/office/drawing/2014/main" id="{C47890FB-5B21-A14F-BB2B-A72324819046}"/>
              </a:ext>
            </a:extLst>
          </p:cNvPr>
          <p:cNvCxnSpPr>
            <a:cxnSpLocks/>
            <a:stCxn id="63" idx="0"/>
            <a:endCxn id="102" idx="2"/>
          </p:cNvCxnSpPr>
          <p:nvPr/>
        </p:nvCxnSpPr>
        <p:spPr>
          <a:xfrm rot="5400000" flipH="1" flipV="1">
            <a:off x="9171234" y="4901134"/>
            <a:ext cx="545849" cy="1053149"/>
          </a:xfrm>
          <a:prstGeom prst="bentConnector3">
            <a:avLst>
              <a:gd name="adj1" fmla="val 50000"/>
            </a:avLst>
          </a:prstGeom>
          <a:noFill/>
          <a:ln w="19050" cap="flat" cmpd="sng">
            <a:solidFill>
              <a:schemeClr val="dk1"/>
            </a:solidFill>
            <a:prstDash val="solid"/>
            <a:miter lim="800000"/>
            <a:headEnd type="none" w="sm" len="sm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795766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9E2C05C-59B4-28C7-8E7B-2B487C0EB0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12334" y="628827"/>
            <a:ext cx="9129956" cy="5717470"/>
          </a:xfrm>
          <a:prstGeom prst="rect">
            <a:avLst/>
          </a:prstGeom>
        </p:spPr>
      </p:pic>
      <p:sp>
        <p:nvSpPr>
          <p:cNvPr id="6" name="Google Shape;118;p3">
            <a:extLst>
              <a:ext uri="{FF2B5EF4-FFF2-40B4-BE49-F238E27FC236}">
                <a16:creationId xmlns:a16="http://schemas.microsoft.com/office/drawing/2014/main" id="{9C0DC9F8-F502-3C77-ACA1-D788801FFDEE}"/>
              </a:ext>
            </a:extLst>
          </p:cNvPr>
          <p:cNvSpPr txBox="1"/>
          <p:nvPr/>
        </p:nvSpPr>
        <p:spPr>
          <a:xfrm>
            <a:off x="175205" y="90069"/>
            <a:ext cx="2551062" cy="369291"/>
          </a:xfrm>
          <a:prstGeom prst="rect">
            <a:avLst/>
          </a:prstGeom>
          <a:ln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18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Matriz de Marco Lógico</a:t>
            </a:r>
            <a:endParaRPr lang="es-CO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BB9E569F-13B0-82FB-6C6C-8FF72E6A1C3D}"/>
              </a:ext>
            </a:extLst>
          </p:cNvPr>
          <p:cNvSpPr txBox="1"/>
          <p:nvPr/>
        </p:nvSpPr>
        <p:spPr>
          <a:xfrm>
            <a:off x="4174067" y="2517078"/>
            <a:ext cx="149013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00" dirty="0"/>
              <a:t>Mejorar el ambiente de estudio y la imagen de la Universidad</a:t>
            </a:r>
            <a:endParaRPr lang="es-CO" sz="1000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46E456E-7DF9-5CC9-855E-F207821A649C}"/>
              </a:ext>
            </a:extLst>
          </p:cNvPr>
          <p:cNvSpPr txBox="1"/>
          <p:nvPr/>
        </p:nvSpPr>
        <p:spPr>
          <a:xfrm>
            <a:off x="5613407" y="2324528"/>
            <a:ext cx="1617126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* Reducción de incidentes de seguridad reportados</a:t>
            </a:r>
          </a:p>
          <a:p>
            <a:pPr algn="ctr"/>
            <a:r>
              <a:rPr lang="es-ES" sz="1050" dirty="0"/>
              <a:t>*  Mejora en la percepción de seguridad de la comunidad.</a:t>
            </a:r>
            <a:endParaRPr lang="es-CO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98D1AA4-7FFE-DE30-D2AF-A1453A8E585B}"/>
              </a:ext>
            </a:extLst>
          </p:cNvPr>
          <p:cNvSpPr txBox="1"/>
          <p:nvPr/>
        </p:nvSpPr>
        <p:spPr>
          <a:xfrm>
            <a:off x="7179739" y="2437649"/>
            <a:ext cx="1490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*Informes anuales de seguridad.</a:t>
            </a:r>
            <a:br>
              <a:rPr lang="es-ES" sz="1050" dirty="0"/>
            </a:br>
            <a:r>
              <a:rPr lang="es-ES" sz="1050" dirty="0"/>
              <a:t>*Encuestas de satisfacción</a:t>
            </a:r>
            <a:endParaRPr lang="es-CO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896D083-B66A-B9B9-5A13-11BCB6545C46}"/>
              </a:ext>
            </a:extLst>
          </p:cNvPr>
          <p:cNvSpPr txBox="1"/>
          <p:nvPr/>
        </p:nvSpPr>
        <p:spPr>
          <a:xfrm>
            <a:off x="8678338" y="2493995"/>
            <a:ext cx="14901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La comunidad valora un campus seguro como un factor importante</a:t>
            </a:r>
            <a:endParaRPr lang="es-CO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75BB1036-DF89-9036-2320-32DB0E4C2754}"/>
              </a:ext>
            </a:extLst>
          </p:cNvPr>
          <p:cNvSpPr txBox="1"/>
          <p:nvPr/>
        </p:nvSpPr>
        <p:spPr>
          <a:xfrm>
            <a:off x="4161364" y="3320496"/>
            <a:ext cx="1490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Aumentada la seguridad y el control de acceso en las sedes de la Universidad</a:t>
            </a:r>
            <a:endParaRPr lang="es-CO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C783A354-D16E-7C96-877F-F381CFEECEBE}"/>
              </a:ext>
            </a:extLst>
          </p:cNvPr>
          <p:cNvSpPr txBox="1"/>
          <p:nvPr/>
        </p:nvSpPr>
        <p:spPr>
          <a:xfrm>
            <a:off x="5651497" y="3363367"/>
            <a:ext cx="1490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Al final del proyecto, el 100% de los ingresos se registran a través del nuevo sistema.</a:t>
            </a:r>
            <a:endParaRPr lang="es-CO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C9F41B14-B757-20AB-400D-9DD9D4216D92}"/>
              </a:ext>
            </a:extLst>
          </p:cNvPr>
          <p:cNvSpPr txBox="1"/>
          <p:nvPr/>
        </p:nvSpPr>
        <p:spPr>
          <a:xfrm>
            <a:off x="7162800" y="3483945"/>
            <a:ext cx="1490133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Reportes automáticos del sistema de acceso.</a:t>
            </a:r>
            <a:endParaRPr lang="es-CO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DBC7DF5-A744-2CEB-A580-ABF1717D37A8}"/>
              </a:ext>
            </a:extLst>
          </p:cNvPr>
          <p:cNvSpPr txBox="1"/>
          <p:nvPr/>
        </p:nvSpPr>
        <p:spPr>
          <a:xfrm>
            <a:off x="8669872" y="3289434"/>
            <a:ext cx="149013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La comunidad universitaria (estudiantes, personal) adopta el nuevo sistema.</a:t>
            </a:r>
            <a:endParaRPr lang="es-CO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A467C73-B6B2-2F86-562B-9FA7C543A719}"/>
              </a:ext>
            </a:extLst>
          </p:cNvPr>
          <p:cNvSpPr txBox="1"/>
          <p:nvPr/>
        </p:nvSpPr>
        <p:spPr>
          <a:xfrm>
            <a:off x="4174067" y="4197753"/>
            <a:ext cx="149013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* Barreras físicas (torniquetes) instaladas</a:t>
            </a:r>
            <a:br>
              <a:rPr lang="es-CO" sz="1050" dirty="0"/>
            </a:br>
            <a:r>
              <a:rPr lang="es-CO" sz="1050" dirty="0"/>
              <a:t>* Sistema de carnet digital (App) funcionando.</a:t>
            </a:r>
            <a:endParaRPr lang="es-CO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36011858-5715-1115-0781-8178A1E65FB7}"/>
              </a:ext>
            </a:extLst>
          </p:cNvPr>
          <p:cNvSpPr txBox="1"/>
          <p:nvPr/>
        </p:nvSpPr>
        <p:spPr>
          <a:xfrm>
            <a:off x="5664200" y="4278544"/>
            <a:ext cx="1490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El 100% de los equipos y el software están instalados y operativos en el plazo de 1 año.</a:t>
            </a:r>
            <a:endParaRPr lang="es-CO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D607A10F-5C0E-2E58-3F3F-03AEACCC7F03}"/>
              </a:ext>
            </a:extLst>
          </p:cNvPr>
          <p:cNvSpPr txBox="1"/>
          <p:nvPr/>
        </p:nvSpPr>
        <p:spPr>
          <a:xfrm>
            <a:off x="7179739" y="4278544"/>
            <a:ext cx="149013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* Actas de entrega de equipos</a:t>
            </a:r>
            <a:br>
              <a:rPr lang="es-ES" sz="1050" dirty="0"/>
            </a:br>
            <a:r>
              <a:rPr lang="es-ES" sz="1050" dirty="0"/>
              <a:t>* Informes de pruebas del software</a:t>
            </a:r>
            <a:endParaRPr lang="es-CO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42E3D4C-A7C0-8874-4DD6-EEAC4F88E1EB}"/>
              </a:ext>
            </a:extLst>
          </p:cNvPr>
          <p:cNvSpPr txBox="1"/>
          <p:nvPr/>
        </p:nvSpPr>
        <p:spPr>
          <a:xfrm>
            <a:off x="8669872" y="4328691"/>
            <a:ext cx="14901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Los proveedores entregan los equipos y servicios a tiempo</a:t>
            </a:r>
            <a:endParaRPr lang="es-CO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702605F9-8100-C3FB-CDC7-DC55E0E75542}"/>
              </a:ext>
            </a:extLst>
          </p:cNvPr>
          <p:cNvSpPr txBox="1"/>
          <p:nvPr/>
        </p:nvSpPr>
        <p:spPr>
          <a:xfrm>
            <a:off x="4119034" y="5082131"/>
            <a:ext cx="1600200" cy="10618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*Comprar e instalar los torniquetes.</a:t>
            </a:r>
            <a:br>
              <a:rPr lang="es-ES" sz="1050" dirty="0"/>
            </a:br>
            <a:r>
              <a:rPr lang="es-ES" sz="1050" dirty="0"/>
              <a:t>*Desarrollar e integrar el carnet digital en la App. </a:t>
            </a:r>
            <a:br>
              <a:rPr lang="es-ES" sz="1050" dirty="0"/>
            </a:br>
            <a:r>
              <a:rPr lang="es-ES" sz="1050" dirty="0"/>
              <a:t>*Comunicar y capacitar a los usuarios.</a:t>
            </a:r>
            <a:endParaRPr lang="es-CO" dirty="0"/>
          </a:p>
        </p:txBody>
      </p:sp>
      <p:sp>
        <p:nvSpPr>
          <p:cNvPr id="24" name="CuadroTexto 23">
            <a:extLst>
              <a:ext uri="{FF2B5EF4-FFF2-40B4-BE49-F238E27FC236}">
                <a16:creationId xmlns:a16="http://schemas.microsoft.com/office/drawing/2014/main" id="{6A96EB16-F8E3-AF1A-72D9-30637194AE0C}"/>
              </a:ext>
            </a:extLst>
          </p:cNvPr>
          <p:cNvSpPr txBox="1"/>
          <p:nvPr/>
        </p:nvSpPr>
        <p:spPr>
          <a:xfrm>
            <a:off x="5672667" y="5149687"/>
            <a:ext cx="1490133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Crear el presupuesto del proyecto teniendo en cuenta instalación y mantenimiento a 10 años</a:t>
            </a:r>
            <a:endParaRPr lang="es-CO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4DBF2705-E178-C5C1-7600-4401F8EB32B0}"/>
              </a:ext>
            </a:extLst>
          </p:cNvPr>
          <p:cNvSpPr txBox="1"/>
          <p:nvPr/>
        </p:nvSpPr>
        <p:spPr>
          <a:xfrm>
            <a:off x="7188206" y="5456371"/>
            <a:ext cx="149013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1050" dirty="0"/>
              <a:t> Facturas y contratos.</a:t>
            </a:r>
            <a:endParaRPr lang="es-CO" dirty="0"/>
          </a:p>
        </p:txBody>
      </p:sp>
      <p:sp>
        <p:nvSpPr>
          <p:cNvPr id="26" name="CuadroTexto 25">
            <a:extLst>
              <a:ext uri="{FF2B5EF4-FFF2-40B4-BE49-F238E27FC236}">
                <a16:creationId xmlns:a16="http://schemas.microsoft.com/office/drawing/2014/main" id="{C0FD2FB4-A25A-B3B2-523B-2018F059798C}"/>
              </a:ext>
            </a:extLst>
          </p:cNvPr>
          <p:cNvSpPr txBox="1"/>
          <p:nvPr/>
        </p:nvSpPr>
        <p:spPr>
          <a:xfrm>
            <a:off x="8678339" y="5298635"/>
            <a:ext cx="1490133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1050" dirty="0"/>
              <a:t>Se aprueba y asigna el presupuesto necesario para el proyecto.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4099039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529</Words>
  <Application>Microsoft Office PowerPoint</Application>
  <PresentationFormat>Panorámica</PresentationFormat>
  <Paragraphs>66</Paragraphs>
  <Slides>3</Slides>
  <Notes>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Ejercicio Elaboración árbol de problemas</dc:title>
  <dc:creator>Eliana Hernández</dc:creator>
  <cp:lastModifiedBy>Sergio Burbano</cp:lastModifiedBy>
  <cp:revision>6</cp:revision>
  <dcterms:created xsi:type="dcterms:W3CDTF">2021-07-24T01:07:51Z</dcterms:created>
  <dcterms:modified xsi:type="dcterms:W3CDTF">2025-09-19T15:10:12Z</dcterms:modified>
</cp:coreProperties>
</file>