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57" r:id="rId3"/>
    <p:sldId id="258" r:id="rId4"/>
    <p:sldId id="265" r:id="rId5"/>
    <p:sldId id="259" r:id="rId6"/>
    <p:sldId id="266" r:id="rId7"/>
    <p:sldId id="263" r:id="rId8"/>
    <p:sldId id="261" r:id="rId9"/>
    <p:sldId id="262" r:id="rId10"/>
    <p:sldId id="264" r:id="rId11"/>
  </p:sldIdLst>
  <p:sldSz cx="7315200" cy="5486400" type="B5JIS"/>
  <p:notesSz cx="7772400" cy="10058400"/>
  <p:defaultTextStyle>
    <a:defPPr>
      <a:defRPr lang="en-US"/>
    </a:defPPr>
    <a:lvl1pPr marL="0" algn="l" defTabSz="663542" rtl="0" eaLnBrk="1" latinLnBrk="0" hangingPunct="1">
      <a:defRPr sz="1306" kern="1200">
        <a:solidFill>
          <a:schemeClr val="tx1"/>
        </a:solidFill>
        <a:latin typeface="+mn-lt"/>
        <a:ea typeface="+mn-ea"/>
        <a:cs typeface="+mn-cs"/>
      </a:defRPr>
    </a:lvl1pPr>
    <a:lvl2pPr marL="331770" algn="l" defTabSz="663542" rtl="0" eaLnBrk="1" latinLnBrk="0" hangingPunct="1">
      <a:defRPr sz="1306" kern="1200">
        <a:solidFill>
          <a:schemeClr val="tx1"/>
        </a:solidFill>
        <a:latin typeface="+mn-lt"/>
        <a:ea typeface="+mn-ea"/>
        <a:cs typeface="+mn-cs"/>
      </a:defRPr>
    </a:lvl2pPr>
    <a:lvl3pPr marL="663542" algn="l" defTabSz="663542" rtl="0" eaLnBrk="1" latinLnBrk="0" hangingPunct="1">
      <a:defRPr sz="1306" kern="1200">
        <a:solidFill>
          <a:schemeClr val="tx1"/>
        </a:solidFill>
        <a:latin typeface="+mn-lt"/>
        <a:ea typeface="+mn-ea"/>
        <a:cs typeface="+mn-cs"/>
      </a:defRPr>
    </a:lvl3pPr>
    <a:lvl4pPr marL="995312" algn="l" defTabSz="663542" rtl="0" eaLnBrk="1" latinLnBrk="0" hangingPunct="1">
      <a:defRPr sz="1306" kern="1200">
        <a:solidFill>
          <a:schemeClr val="tx1"/>
        </a:solidFill>
        <a:latin typeface="+mn-lt"/>
        <a:ea typeface="+mn-ea"/>
        <a:cs typeface="+mn-cs"/>
      </a:defRPr>
    </a:lvl4pPr>
    <a:lvl5pPr marL="1327083" algn="l" defTabSz="663542" rtl="0" eaLnBrk="1" latinLnBrk="0" hangingPunct="1">
      <a:defRPr sz="1306" kern="1200">
        <a:solidFill>
          <a:schemeClr val="tx1"/>
        </a:solidFill>
        <a:latin typeface="+mn-lt"/>
        <a:ea typeface="+mn-ea"/>
        <a:cs typeface="+mn-cs"/>
      </a:defRPr>
    </a:lvl5pPr>
    <a:lvl6pPr marL="1658854" algn="l" defTabSz="663542" rtl="0" eaLnBrk="1" latinLnBrk="0" hangingPunct="1">
      <a:defRPr sz="1306" kern="1200">
        <a:solidFill>
          <a:schemeClr val="tx1"/>
        </a:solidFill>
        <a:latin typeface="+mn-lt"/>
        <a:ea typeface="+mn-ea"/>
        <a:cs typeface="+mn-cs"/>
      </a:defRPr>
    </a:lvl6pPr>
    <a:lvl7pPr marL="1990625" algn="l" defTabSz="663542" rtl="0" eaLnBrk="1" latinLnBrk="0" hangingPunct="1">
      <a:defRPr sz="1306" kern="1200">
        <a:solidFill>
          <a:schemeClr val="tx1"/>
        </a:solidFill>
        <a:latin typeface="+mn-lt"/>
        <a:ea typeface="+mn-ea"/>
        <a:cs typeface="+mn-cs"/>
      </a:defRPr>
    </a:lvl7pPr>
    <a:lvl8pPr marL="2322395" algn="l" defTabSz="663542" rtl="0" eaLnBrk="1" latinLnBrk="0" hangingPunct="1">
      <a:defRPr sz="1306" kern="1200">
        <a:solidFill>
          <a:schemeClr val="tx1"/>
        </a:solidFill>
        <a:latin typeface="+mn-lt"/>
        <a:ea typeface="+mn-ea"/>
        <a:cs typeface="+mn-cs"/>
      </a:defRPr>
    </a:lvl8pPr>
    <a:lvl9pPr marL="2654166" algn="l" defTabSz="663542" rtl="0" eaLnBrk="1" latinLnBrk="0" hangingPunct="1">
      <a:defRPr sz="130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Liberation Sans" pitchFamily="18"/>
              <a:ea typeface="AR PL KaitiM GB" pitchFamily="2"/>
              <a:cs typeface="Lohit Hindi" pitchFamily="2"/>
            </a:endParaRPr>
          </a:p>
        </p:txBody>
      </p:sp>
      <p:sp>
        <p:nvSpPr>
          <p:cNvPr id="3" name="Date Placeholder 2"/>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Liberation Sans" pitchFamily="18"/>
              <a:ea typeface="AR PL KaitiM GB" pitchFamily="2"/>
              <a:cs typeface="Lohit Hindi" pitchFamily="2"/>
            </a:endParaRPr>
          </a:p>
        </p:txBody>
      </p:sp>
      <p:sp>
        <p:nvSpPr>
          <p:cNvPr id="4" name="Footer Placeholder 3"/>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Liberation Sans" pitchFamily="18"/>
              <a:ea typeface="AR PL KaitiM GB" pitchFamily="2"/>
              <a:cs typeface="Lohit Hindi" pitchFamily="2"/>
            </a:endParaRPr>
          </a:p>
        </p:txBody>
      </p:sp>
      <p:sp>
        <p:nvSpPr>
          <p:cNvPr id="5" name="Slide Number Placeholder 4"/>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0B49F303-AF2D-4DA4-82AB-33A4837EBEFA}" type="slidenum">
              <a:t>‹#›</a:t>
            </a:fld>
            <a:endParaRPr lang="en-US" sz="1400" b="0" i="0" u="none" strike="noStrike" kern="1200">
              <a:ln>
                <a:noFill/>
              </a:ln>
              <a:latin typeface="Liberation Sans" pitchFamily="18"/>
              <a:ea typeface="AR PL KaitiM GB" pitchFamily="2"/>
              <a:cs typeface="Lohit Hindi" pitchFamily="2"/>
            </a:endParaRPr>
          </a:p>
        </p:txBody>
      </p:sp>
    </p:spTree>
    <p:extLst>
      <p:ext uri="{BB962C8B-B14F-4D97-AF65-F5344CB8AC3E}">
        <p14:creationId xmlns:p14="http://schemas.microsoft.com/office/powerpoint/2010/main" val="2873865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600" y="763588"/>
            <a:ext cx="5029200" cy="377190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EB412CBC-C1A1-4225-AEEC-2CEF3EFBD7C7}" type="slidenum">
              <a:t>‹#›</a:t>
            </a:fld>
            <a:endParaRPr lang="en-US"/>
          </a:p>
        </p:txBody>
      </p:sp>
    </p:spTree>
    <p:extLst>
      <p:ext uri="{BB962C8B-B14F-4D97-AF65-F5344CB8AC3E}">
        <p14:creationId xmlns:p14="http://schemas.microsoft.com/office/powerpoint/2010/main" val="2374858176"/>
      </p:ext>
    </p:extLst>
  </p:cSld>
  <p:clrMap bg1="lt1" tx1="dk1" bg2="lt2" tx2="dk2" accent1="accent1" accent2="accent2" accent3="accent3" accent4="accent4" accent5="accent5" accent6="accent6" hlink="hlink" folHlink="folHlink"/>
  <p:notesStyle>
    <a:lvl1pPr marL="156742" marR="0" indent="-156742" rtl="0" hangingPunct="0">
      <a:tabLst/>
      <a:defRPr lang="en-US" sz="1451" b="0" i="0" u="none" strike="noStrike" kern="1200">
        <a:ln>
          <a:noFill/>
        </a:ln>
        <a:latin typeface="Liberation Sans" pitchFamily="18"/>
      </a:defRPr>
    </a:lvl1pPr>
    <a:lvl2pPr marL="331770" algn="l" defTabSz="663542" rtl="0" eaLnBrk="1" latinLnBrk="0" hangingPunct="1">
      <a:defRPr sz="871" kern="1200">
        <a:solidFill>
          <a:schemeClr val="tx1"/>
        </a:solidFill>
        <a:latin typeface="+mn-lt"/>
        <a:ea typeface="+mn-ea"/>
        <a:cs typeface="+mn-cs"/>
      </a:defRPr>
    </a:lvl2pPr>
    <a:lvl3pPr marL="663542" algn="l" defTabSz="663542" rtl="0" eaLnBrk="1" latinLnBrk="0" hangingPunct="1">
      <a:defRPr sz="871" kern="1200">
        <a:solidFill>
          <a:schemeClr val="tx1"/>
        </a:solidFill>
        <a:latin typeface="+mn-lt"/>
        <a:ea typeface="+mn-ea"/>
        <a:cs typeface="+mn-cs"/>
      </a:defRPr>
    </a:lvl3pPr>
    <a:lvl4pPr marL="995312" algn="l" defTabSz="663542" rtl="0" eaLnBrk="1" latinLnBrk="0" hangingPunct="1">
      <a:defRPr sz="871" kern="1200">
        <a:solidFill>
          <a:schemeClr val="tx1"/>
        </a:solidFill>
        <a:latin typeface="+mn-lt"/>
        <a:ea typeface="+mn-ea"/>
        <a:cs typeface="+mn-cs"/>
      </a:defRPr>
    </a:lvl4pPr>
    <a:lvl5pPr marL="1327083" algn="l" defTabSz="663542" rtl="0" eaLnBrk="1" latinLnBrk="0" hangingPunct="1">
      <a:defRPr sz="871" kern="1200">
        <a:solidFill>
          <a:schemeClr val="tx1"/>
        </a:solidFill>
        <a:latin typeface="+mn-lt"/>
        <a:ea typeface="+mn-ea"/>
        <a:cs typeface="+mn-cs"/>
      </a:defRPr>
    </a:lvl5pPr>
    <a:lvl6pPr marL="1658854" algn="l" defTabSz="663542" rtl="0" eaLnBrk="1" latinLnBrk="0" hangingPunct="1">
      <a:defRPr sz="871" kern="1200">
        <a:solidFill>
          <a:schemeClr val="tx1"/>
        </a:solidFill>
        <a:latin typeface="+mn-lt"/>
        <a:ea typeface="+mn-ea"/>
        <a:cs typeface="+mn-cs"/>
      </a:defRPr>
    </a:lvl6pPr>
    <a:lvl7pPr marL="1990625" algn="l" defTabSz="663542" rtl="0" eaLnBrk="1" latinLnBrk="0" hangingPunct="1">
      <a:defRPr sz="871" kern="1200">
        <a:solidFill>
          <a:schemeClr val="tx1"/>
        </a:solidFill>
        <a:latin typeface="+mn-lt"/>
        <a:ea typeface="+mn-ea"/>
        <a:cs typeface="+mn-cs"/>
      </a:defRPr>
    </a:lvl7pPr>
    <a:lvl8pPr marL="2322395" algn="l" defTabSz="663542" rtl="0" eaLnBrk="1" latinLnBrk="0" hangingPunct="1">
      <a:defRPr sz="871" kern="1200">
        <a:solidFill>
          <a:schemeClr val="tx1"/>
        </a:solidFill>
        <a:latin typeface="+mn-lt"/>
        <a:ea typeface="+mn-ea"/>
        <a:cs typeface="+mn-cs"/>
      </a:defRPr>
    </a:lvl8pPr>
    <a:lvl9pPr marL="2654166" algn="l" defTabSz="663542" rtl="0" eaLnBrk="1" latinLnBrk="0" hangingPunct="1">
      <a:defRPr sz="87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96647AA-5948-4B00-A29B-D3B5CDAEDD1A}" type="slidenum">
              <a:t>1</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034338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96647AA-5948-4B00-A29B-D3B5CDAEDD1A}" type="slidenum">
              <a:t>10</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6547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96647AA-5948-4B00-A29B-D3B5CDAEDD1A}" type="slidenum">
              <a:t>2</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959223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96647AA-5948-4B00-A29B-D3B5CDAEDD1A}" type="slidenum">
              <a:t>3</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79241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96647AA-5948-4B00-A29B-D3B5CDAEDD1A}" type="slidenum">
              <a:t>4</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66470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96647AA-5948-4B00-A29B-D3B5CDAEDD1A}" type="slidenum">
              <a:t>5</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68712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96647AA-5948-4B00-A29B-D3B5CDAEDD1A}" type="slidenum">
              <a:t>6</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593725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96647AA-5948-4B00-A29B-D3B5CDAEDD1A}" type="slidenum">
              <a:t>7</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665939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96647AA-5948-4B00-A29B-D3B5CDAEDD1A}" type="slidenum">
              <a:t>8</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929549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96647AA-5948-4B00-A29B-D3B5CDAEDD1A}" type="slidenum">
              <a:t>9</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52273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897890"/>
            <a:ext cx="6217920" cy="1910080"/>
          </a:xfrm>
        </p:spPr>
        <p:txBody>
          <a:bodyPr anchor="b"/>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914400" y="2881630"/>
            <a:ext cx="5486400" cy="1324610"/>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B606B52D-F8DB-429D-B126-A1513370653F}" type="slidenum">
              <a:rPr lang="en-US" smtClean="0"/>
              <a:t>‹#›</a:t>
            </a:fld>
            <a:endParaRPr lang="en-US"/>
          </a:p>
        </p:txBody>
      </p:sp>
    </p:spTree>
    <p:extLst>
      <p:ext uri="{BB962C8B-B14F-4D97-AF65-F5344CB8AC3E}">
        <p14:creationId xmlns:p14="http://schemas.microsoft.com/office/powerpoint/2010/main" val="3655441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422062D-6D1D-4536-B02E-E127CCB99FAD}" type="slidenum">
              <a:rPr lang="en-US" smtClean="0"/>
              <a:t>‹#›</a:t>
            </a:fld>
            <a:endParaRPr lang="en-US"/>
          </a:p>
        </p:txBody>
      </p:sp>
    </p:spTree>
    <p:extLst>
      <p:ext uri="{BB962C8B-B14F-4D97-AF65-F5344CB8AC3E}">
        <p14:creationId xmlns:p14="http://schemas.microsoft.com/office/powerpoint/2010/main" val="7401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292100"/>
            <a:ext cx="1577340" cy="464947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2920" y="292100"/>
            <a:ext cx="4640580" cy="46494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9BC90C7-3AB6-462A-869A-8F068882D4D1}" type="slidenum">
              <a:rPr lang="en-US" smtClean="0"/>
              <a:t>‹#›</a:t>
            </a:fld>
            <a:endParaRPr lang="en-US"/>
          </a:p>
        </p:txBody>
      </p:sp>
    </p:spTree>
    <p:extLst>
      <p:ext uri="{BB962C8B-B14F-4D97-AF65-F5344CB8AC3E}">
        <p14:creationId xmlns:p14="http://schemas.microsoft.com/office/powerpoint/2010/main" val="44490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8CA9462-04C5-42B2-9FC3-D9D7A8B2C63C}" type="slidenum">
              <a:rPr lang="en-US" smtClean="0"/>
              <a:t>‹#›</a:t>
            </a:fld>
            <a:endParaRPr lang="en-US"/>
          </a:p>
        </p:txBody>
      </p:sp>
    </p:spTree>
    <p:extLst>
      <p:ext uri="{BB962C8B-B14F-4D97-AF65-F5344CB8AC3E}">
        <p14:creationId xmlns:p14="http://schemas.microsoft.com/office/powerpoint/2010/main" val="270896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1367791"/>
            <a:ext cx="6309360" cy="2282190"/>
          </a:xfrm>
        </p:spPr>
        <p:txBody>
          <a:bodyPr anchor="b"/>
          <a:lstStyle>
            <a:lvl1pPr>
              <a:defRPr sz="4800"/>
            </a:lvl1pPr>
          </a:lstStyle>
          <a:p>
            <a:r>
              <a:rPr lang="en-US" smtClean="0"/>
              <a:t>Click to edit Master title style</a:t>
            </a:r>
            <a:endParaRPr lang="en-US" dirty="0"/>
          </a:p>
        </p:txBody>
      </p:sp>
      <p:sp>
        <p:nvSpPr>
          <p:cNvPr id="3" name="Text Placeholder 2"/>
          <p:cNvSpPr>
            <a:spLocks noGrp="1"/>
          </p:cNvSpPr>
          <p:nvPr>
            <p:ph type="body" idx="1"/>
          </p:nvPr>
        </p:nvSpPr>
        <p:spPr>
          <a:xfrm>
            <a:off x="499110" y="3671571"/>
            <a:ext cx="6309360" cy="1200150"/>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C7D3123-B3D6-455F-9D02-B11D5358EF6D}" type="slidenum">
              <a:rPr lang="en-US" smtClean="0"/>
              <a:t>‹#›</a:t>
            </a:fld>
            <a:endParaRPr lang="en-US"/>
          </a:p>
        </p:txBody>
      </p:sp>
    </p:spTree>
    <p:extLst>
      <p:ext uri="{BB962C8B-B14F-4D97-AF65-F5344CB8AC3E}">
        <p14:creationId xmlns:p14="http://schemas.microsoft.com/office/powerpoint/2010/main" val="3684718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2920" y="1460500"/>
            <a:ext cx="3108960" cy="34810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703320" y="1460500"/>
            <a:ext cx="3108960" cy="34810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8DABDE7C-A109-445B-A2E1-159921DC9C46}" type="slidenum">
              <a:rPr lang="en-US" smtClean="0"/>
              <a:t>‹#›</a:t>
            </a:fld>
            <a:endParaRPr lang="en-US"/>
          </a:p>
        </p:txBody>
      </p:sp>
    </p:spTree>
    <p:extLst>
      <p:ext uri="{BB962C8B-B14F-4D97-AF65-F5344CB8AC3E}">
        <p14:creationId xmlns:p14="http://schemas.microsoft.com/office/powerpoint/2010/main" val="3870048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292101"/>
            <a:ext cx="6309360" cy="106045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3874" y="1344930"/>
            <a:ext cx="3094672" cy="659130"/>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smtClean="0"/>
              <a:t>Click to edit Master text styles</a:t>
            </a:r>
          </a:p>
        </p:txBody>
      </p:sp>
      <p:sp>
        <p:nvSpPr>
          <p:cNvPr id="4" name="Content Placeholder 3"/>
          <p:cNvSpPr>
            <a:spLocks noGrp="1"/>
          </p:cNvSpPr>
          <p:nvPr>
            <p:ph sz="half" idx="2"/>
          </p:nvPr>
        </p:nvSpPr>
        <p:spPr>
          <a:xfrm>
            <a:off x="503874" y="2004060"/>
            <a:ext cx="3094672" cy="29476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703320" y="1344930"/>
            <a:ext cx="3109913" cy="659130"/>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smtClean="0"/>
              <a:t>Click to edit Master text styles</a:t>
            </a:r>
          </a:p>
        </p:txBody>
      </p:sp>
      <p:sp>
        <p:nvSpPr>
          <p:cNvPr id="6" name="Content Placeholder 5"/>
          <p:cNvSpPr>
            <a:spLocks noGrp="1"/>
          </p:cNvSpPr>
          <p:nvPr>
            <p:ph sz="quarter" idx="4"/>
          </p:nvPr>
        </p:nvSpPr>
        <p:spPr>
          <a:xfrm>
            <a:off x="3703320" y="2004060"/>
            <a:ext cx="3109913" cy="29476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FCC61163-02EA-415D-8436-0E47003CED6E}" type="slidenum">
              <a:rPr lang="en-US" smtClean="0"/>
              <a:t>‹#›</a:t>
            </a:fld>
            <a:endParaRPr lang="en-US"/>
          </a:p>
        </p:txBody>
      </p:sp>
    </p:spTree>
    <p:extLst>
      <p:ext uri="{BB962C8B-B14F-4D97-AF65-F5344CB8AC3E}">
        <p14:creationId xmlns:p14="http://schemas.microsoft.com/office/powerpoint/2010/main" val="165229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6BAFB87C-A491-4247-A923-EF587AA46900}" type="slidenum">
              <a:rPr lang="en-US" smtClean="0"/>
              <a:t>‹#›</a:t>
            </a:fld>
            <a:endParaRPr lang="en-US"/>
          </a:p>
        </p:txBody>
      </p:sp>
    </p:spTree>
    <p:extLst>
      <p:ext uri="{BB962C8B-B14F-4D97-AF65-F5344CB8AC3E}">
        <p14:creationId xmlns:p14="http://schemas.microsoft.com/office/powerpoint/2010/main" val="179688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8F236AC3-768C-462B-9AC5-4168991F76BF}" type="slidenum">
              <a:rPr lang="en-US" smtClean="0"/>
              <a:t>‹#›</a:t>
            </a:fld>
            <a:endParaRPr lang="en-US"/>
          </a:p>
        </p:txBody>
      </p:sp>
    </p:spTree>
    <p:extLst>
      <p:ext uri="{BB962C8B-B14F-4D97-AF65-F5344CB8AC3E}">
        <p14:creationId xmlns:p14="http://schemas.microsoft.com/office/powerpoint/2010/main" val="318138995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365760"/>
            <a:ext cx="2359342" cy="1280160"/>
          </a:xfrm>
        </p:spPr>
        <p:txBody>
          <a:bodyPr anchor="b"/>
          <a:lstStyle>
            <a:lvl1pPr>
              <a:defRPr sz="2560"/>
            </a:lvl1pPr>
          </a:lstStyle>
          <a:p>
            <a:r>
              <a:rPr lang="en-US" smtClean="0"/>
              <a:t>Click to edit Master title style</a:t>
            </a:r>
            <a:endParaRPr lang="en-US" dirty="0"/>
          </a:p>
        </p:txBody>
      </p:sp>
      <p:sp>
        <p:nvSpPr>
          <p:cNvPr id="3" name="Content Placeholder 2"/>
          <p:cNvSpPr>
            <a:spLocks noGrp="1"/>
          </p:cNvSpPr>
          <p:nvPr>
            <p:ph idx="1"/>
          </p:nvPr>
        </p:nvSpPr>
        <p:spPr>
          <a:xfrm>
            <a:off x="3109913" y="789941"/>
            <a:ext cx="3703320" cy="3898900"/>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873" y="1645920"/>
            <a:ext cx="2359342" cy="3049270"/>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E0E79874-9A74-46A2-B3D7-7241C891A2F9}" type="slidenum">
              <a:rPr lang="en-US" smtClean="0"/>
              <a:t>‹#›</a:t>
            </a:fld>
            <a:endParaRPr lang="en-US"/>
          </a:p>
        </p:txBody>
      </p:sp>
    </p:spTree>
    <p:extLst>
      <p:ext uri="{BB962C8B-B14F-4D97-AF65-F5344CB8AC3E}">
        <p14:creationId xmlns:p14="http://schemas.microsoft.com/office/powerpoint/2010/main" val="21859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365760"/>
            <a:ext cx="2359342" cy="1280160"/>
          </a:xfrm>
        </p:spPr>
        <p:txBody>
          <a:bodyPr anchor="b"/>
          <a:lstStyle>
            <a:lvl1pPr>
              <a:defRPr sz="25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109913" y="789941"/>
            <a:ext cx="3703320" cy="3898900"/>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3873" y="1645920"/>
            <a:ext cx="2359342" cy="3049270"/>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18D3D72E-EC93-46FB-8483-BDAD21097158}" type="slidenum">
              <a:rPr lang="en-US" smtClean="0"/>
              <a:t>‹#›</a:t>
            </a:fld>
            <a:endParaRPr lang="en-US"/>
          </a:p>
        </p:txBody>
      </p:sp>
    </p:spTree>
    <p:extLst>
      <p:ext uri="{BB962C8B-B14F-4D97-AF65-F5344CB8AC3E}">
        <p14:creationId xmlns:p14="http://schemas.microsoft.com/office/powerpoint/2010/main" val="2581018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292101"/>
            <a:ext cx="6309360" cy="10604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2920" y="1460500"/>
            <a:ext cx="6309360" cy="348107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02920" y="5085081"/>
            <a:ext cx="1645920" cy="292100"/>
          </a:xfrm>
          <a:prstGeom prst="rect">
            <a:avLst/>
          </a:prstGeom>
        </p:spPr>
        <p:txBody>
          <a:bodyPr vert="horz" lIns="91440" tIns="45720" rIns="91440" bIns="45720" rtlCol="0" anchor="ctr"/>
          <a:lstStyle>
            <a:lvl1pPr algn="l">
              <a:defRPr sz="960">
                <a:solidFill>
                  <a:schemeClr val="tx1">
                    <a:tint val="75000"/>
                  </a:schemeClr>
                </a:solidFill>
              </a:defRPr>
            </a:lvl1pPr>
          </a:lstStyle>
          <a:p>
            <a:pPr lvl="0"/>
            <a:endParaRPr lang="en-US"/>
          </a:p>
        </p:txBody>
      </p:sp>
      <p:sp>
        <p:nvSpPr>
          <p:cNvPr id="5" name="Footer Placeholder 4"/>
          <p:cNvSpPr>
            <a:spLocks noGrp="1"/>
          </p:cNvSpPr>
          <p:nvPr>
            <p:ph type="ftr" sz="quarter" idx="3"/>
          </p:nvPr>
        </p:nvSpPr>
        <p:spPr>
          <a:xfrm>
            <a:off x="2423160" y="5085081"/>
            <a:ext cx="2468880" cy="292100"/>
          </a:xfrm>
          <a:prstGeom prst="rect">
            <a:avLst/>
          </a:prstGeom>
        </p:spPr>
        <p:txBody>
          <a:bodyPr vert="horz" lIns="91440" tIns="45720" rIns="91440" bIns="45720" rtlCol="0" anchor="ctr"/>
          <a:lstStyle>
            <a:lvl1pPr algn="ctr">
              <a:defRPr sz="960">
                <a:solidFill>
                  <a:schemeClr val="tx1">
                    <a:tint val="75000"/>
                  </a:schemeClr>
                </a:solidFill>
              </a:defRPr>
            </a:lvl1pPr>
          </a:lstStyle>
          <a:p>
            <a:pPr lvl="0"/>
            <a:endParaRPr lang="en-US"/>
          </a:p>
        </p:txBody>
      </p:sp>
      <p:sp>
        <p:nvSpPr>
          <p:cNvPr id="6" name="Slide Number Placeholder 5"/>
          <p:cNvSpPr>
            <a:spLocks noGrp="1"/>
          </p:cNvSpPr>
          <p:nvPr>
            <p:ph type="sldNum" sz="quarter" idx="4"/>
          </p:nvPr>
        </p:nvSpPr>
        <p:spPr>
          <a:xfrm>
            <a:off x="5166360" y="5085081"/>
            <a:ext cx="1645920" cy="292100"/>
          </a:xfrm>
          <a:prstGeom prst="rect">
            <a:avLst/>
          </a:prstGeom>
        </p:spPr>
        <p:txBody>
          <a:bodyPr vert="horz" lIns="91440" tIns="45720" rIns="91440" bIns="45720" rtlCol="0" anchor="ctr"/>
          <a:lstStyle>
            <a:lvl1pPr algn="r">
              <a:defRPr sz="960">
                <a:solidFill>
                  <a:schemeClr val="tx1">
                    <a:tint val="75000"/>
                  </a:schemeClr>
                </a:solidFill>
              </a:defRPr>
            </a:lvl1pPr>
          </a:lstStyle>
          <a:p>
            <a:pPr lvl="0"/>
            <a:fld id="{00B85459-601D-482C-9AD7-0FF70C61B436}" type="slidenum">
              <a:rPr lang="en-US" smtClean="0"/>
              <a:t>‹#›</a:t>
            </a:fld>
            <a:endParaRPr lang="en-US"/>
          </a:p>
        </p:txBody>
      </p:sp>
    </p:spTree>
    <p:extLst>
      <p:ext uri="{BB962C8B-B14F-4D97-AF65-F5344CB8AC3E}">
        <p14:creationId xmlns:p14="http://schemas.microsoft.com/office/powerpoint/2010/main" val="712518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15875"/>
            <a:ext cx="6583363" cy="719138"/>
          </a:xfrm>
        </p:spPr>
        <p:txBody>
          <a:bodyPr/>
          <a:lstStyle/>
          <a:p>
            <a:pPr lvl="0" algn="ctr"/>
            <a:r>
              <a:rPr lang="en-US" dirty="0">
                <a:latin typeface="Palatino Linotype" panose="02040502050505030304" pitchFamily="18" charset="0"/>
              </a:rPr>
              <a:t>Consent Form</a:t>
            </a:r>
          </a:p>
        </p:txBody>
      </p:sp>
      <p:sp>
        <p:nvSpPr>
          <p:cNvPr id="3" name="Subtitle 2"/>
          <p:cNvSpPr txBox="1">
            <a:spLocks noGrp="1"/>
          </p:cNvSpPr>
          <p:nvPr>
            <p:ph type="subTitle" idx="4294967295"/>
          </p:nvPr>
        </p:nvSpPr>
        <p:spPr>
          <a:xfrm>
            <a:off x="10160" y="1056641"/>
            <a:ext cx="7305040" cy="3902710"/>
          </a:xfrm>
        </p:spPr>
        <p:txBody>
          <a:bodyPr anchor="ctr">
            <a:noAutofit/>
          </a:bodyPr>
          <a:lstStyle/>
          <a:p>
            <a:pPr marL="0" lvl="0" indent="0">
              <a:buNone/>
            </a:pPr>
            <a:r>
              <a:rPr lang="en-US" sz="1800" dirty="0">
                <a:latin typeface="Palatino Linotype" panose="02040502050505030304" pitchFamily="18" charset="0"/>
              </a:rPr>
              <a:t>The purpose of this study is to evaluate and compare collaborative behaviors for robots in order to design natural and efficient collaborative behaviors. </a:t>
            </a:r>
          </a:p>
          <a:p>
            <a:pPr marL="0" lvl="0" indent="0">
              <a:buNone/>
            </a:pPr>
            <a:endParaRPr lang="en-US" sz="1800" dirty="0">
              <a:latin typeface="Palatino Linotype" panose="02040502050505030304" pitchFamily="18" charset="0"/>
            </a:endParaRPr>
          </a:p>
          <a:p>
            <a:pPr marL="0" lvl="0" indent="0">
              <a:buNone/>
            </a:pPr>
            <a:r>
              <a:rPr lang="en-US" sz="1800" dirty="0">
                <a:latin typeface="Palatino Linotype" panose="02040502050505030304" pitchFamily="18" charset="0"/>
              </a:rPr>
              <a:t>You will be asked to do a collaborative task with a robot by choosing actions through a GUI interface. You will then be asked to answer questions regarding the task.</a:t>
            </a:r>
          </a:p>
          <a:p>
            <a:pPr marL="0" lvl="0" indent="0">
              <a:buNone/>
            </a:pPr>
            <a:endParaRPr lang="en-US" sz="1800" dirty="0">
              <a:latin typeface="Palatino Linotype" panose="02040502050505030304" pitchFamily="18" charset="0"/>
            </a:endParaRPr>
          </a:p>
          <a:p>
            <a:pPr marL="0" lvl="0" indent="0">
              <a:buNone/>
            </a:pPr>
            <a:r>
              <a:rPr lang="en-US" sz="1800" dirty="0">
                <a:latin typeface="Palatino Linotype" panose="02040502050505030304" pitchFamily="18" charset="0"/>
              </a:rPr>
              <a:t>You must be between the ages of 18 and 65 to participate.</a:t>
            </a:r>
          </a:p>
          <a:p>
            <a:pPr marL="0" lvl="0" indent="0">
              <a:buNone/>
            </a:pPr>
            <a:endParaRPr lang="en-US" sz="1800" dirty="0">
              <a:latin typeface="Palatino Linotype" panose="02040502050505030304" pitchFamily="18" charset="0"/>
            </a:endParaRPr>
          </a:p>
          <a:p>
            <a:pPr marL="0" lvl="0" indent="0">
              <a:buNone/>
            </a:pPr>
            <a:r>
              <a:rPr lang="en-US" sz="1800" dirty="0">
                <a:latin typeface="Palatino Linotype" panose="02040502050505030304" pitchFamily="18" charset="0"/>
              </a:rPr>
              <a:t>The risks and discomfort associated with the participation in this study are no greater than those ordinarily encountered in daily life.</a:t>
            </a:r>
          </a:p>
          <a:p>
            <a:pPr marL="0" lvl="0" indent="0">
              <a:buNone/>
            </a:pPr>
            <a:endParaRPr lang="en-US" sz="1800" dirty="0">
              <a:latin typeface="Palatino Linotype" panose="02040502050505030304" pitchFamily="18" charset="0"/>
            </a:endParaRPr>
          </a:p>
          <a:p>
            <a:pPr marL="0" lvl="0" indent="0">
              <a:buNone/>
            </a:pPr>
            <a:r>
              <a:rPr lang="en-US" sz="1800" dirty="0">
                <a:latin typeface="Palatino Linotype" panose="02040502050505030304" pitchFamily="18" charset="0"/>
              </a:rPr>
              <a:t>Your participation is voluntary. You are free to stop your participation at any point.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noGrp="1"/>
          </p:cNvSpPr>
          <p:nvPr>
            <p:ph type="subTitle" idx="4294967295"/>
          </p:nvPr>
        </p:nvSpPr>
        <p:spPr>
          <a:xfrm>
            <a:off x="0" y="0"/>
            <a:ext cx="7315200" cy="3897313"/>
          </a:xfrm>
        </p:spPr>
        <p:txBody>
          <a:bodyPr anchor="t"/>
          <a:lstStyle/>
          <a:p>
            <a:pPr marL="0" lvl="0" indent="0" algn="l">
              <a:buNone/>
            </a:pPr>
            <a:r>
              <a:rPr lang="en-US" sz="1597" dirty="0" smtClean="0">
                <a:latin typeface="Palatino Linotype" panose="02040502050505030304" pitchFamily="18" charset="0"/>
              </a:rPr>
              <a:t>To </a:t>
            </a:r>
            <a:r>
              <a:rPr lang="en-US" sz="1597" dirty="0">
                <a:latin typeface="Palatino Linotype" panose="02040502050505030304" pitchFamily="18" charset="0"/>
              </a:rPr>
              <a:t>complete the task, you need to </a:t>
            </a:r>
            <a:r>
              <a:rPr lang="en-US" sz="1597" dirty="0" smtClean="0">
                <a:latin typeface="Palatino Linotype" panose="02040502050505030304" pitchFamily="18" charset="0"/>
              </a:rPr>
              <a:t>bring the </a:t>
            </a:r>
            <a:r>
              <a:rPr lang="en-US" sz="1597" dirty="0">
                <a:latin typeface="Palatino Linotype" panose="02040502050505030304" pitchFamily="18" charset="0"/>
              </a:rPr>
              <a:t>table to a horizontal position, so that it fits through the door. You can move the table outside either:</a:t>
            </a:r>
          </a:p>
          <a:p>
            <a:pPr lvl="0" algn="l"/>
            <a:endParaRPr lang="en-US" sz="1597" dirty="0">
              <a:latin typeface="Palatino Linotype" panose="02040502050505030304" pitchFamily="18" charset="0"/>
            </a:endParaRPr>
          </a:p>
          <a:p>
            <a:pPr lvl="0" algn="l"/>
            <a:endParaRPr lang="en-US" sz="1597" dirty="0">
              <a:latin typeface="Palatino Linotype" panose="02040502050505030304" pitchFamily="18" charset="0"/>
            </a:endParaRPr>
          </a:p>
          <a:p>
            <a:pPr lvl="0" algn="l"/>
            <a:endParaRPr lang="en-US" sz="1597" dirty="0">
              <a:latin typeface="Palatino Linotype" panose="02040502050505030304" pitchFamily="18" charset="0"/>
            </a:endParaRPr>
          </a:p>
          <a:p>
            <a:pPr lvl="0" algn="l"/>
            <a:endParaRPr lang="en-US" sz="1597" dirty="0">
              <a:latin typeface="Palatino Linotype" panose="02040502050505030304" pitchFamily="18" charset="0"/>
            </a:endParaRPr>
          </a:p>
          <a:p>
            <a:pPr lvl="0" algn="l"/>
            <a:endParaRPr lang="en-US" sz="871" dirty="0">
              <a:latin typeface="Palatino Linotype" panose="02040502050505030304" pitchFamily="18" charset="0"/>
            </a:endParaRPr>
          </a:p>
        </p:txBody>
      </p:sp>
      <p:sp>
        <p:nvSpPr>
          <p:cNvPr id="5" name="TextBox 4"/>
          <p:cNvSpPr txBox="1"/>
          <p:nvPr/>
        </p:nvSpPr>
        <p:spPr>
          <a:xfrm>
            <a:off x="264211" y="2675454"/>
            <a:ext cx="2851783" cy="1077218"/>
          </a:xfrm>
          <a:prstGeom prst="rect">
            <a:avLst/>
          </a:prstGeom>
          <a:noFill/>
        </p:spPr>
        <p:txBody>
          <a:bodyPr wrap="square" rtlCol="0">
            <a:spAutoFit/>
          </a:bodyPr>
          <a:lstStyle/>
          <a:p>
            <a:pPr marL="342900" indent="-342900">
              <a:buAutoNum type="alphaLcParenR"/>
            </a:pPr>
            <a:r>
              <a:rPr lang="en-US" sz="1600" dirty="0" smtClean="0">
                <a:latin typeface="Palatino Linotype" panose="02040502050505030304" pitchFamily="18" charset="0"/>
              </a:rPr>
              <a:t>by </a:t>
            </a:r>
            <a:r>
              <a:rPr lang="en-US" sz="1600" dirty="0">
                <a:latin typeface="Palatino Linotype" panose="02040502050505030304" pitchFamily="18" charset="0"/>
              </a:rPr>
              <a:t>doing a sequence of </a:t>
            </a:r>
            <a:r>
              <a:rPr lang="en-US" sz="1600" dirty="0" smtClean="0">
                <a:latin typeface="Palatino Linotype" panose="02040502050505030304" pitchFamily="18" charset="0"/>
              </a:rPr>
              <a:t>counterclockwise rotations</a:t>
            </a:r>
            <a:r>
              <a:rPr lang="en-US" sz="1600" dirty="0">
                <a:latin typeface="Palatino Linotype" panose="02040502050505030304" pitchFamily="18" charset="0"/>
              </a:rPr>
              <a:t>, </a:t>
            </a:r>
            <a:r>
              <a:rPr lang="en-US" sz="1600" dirty="0" smtClean="0">
                <a:latin typeface="Palatino Linotype" panose="02040502050505030304" pitchFamily="18" charset="0"/>
              </a:rPr>
              <a:t>so </a:t>
            </a:r>
            <a:r>
              <a:rPr lang="en-US" sz="1600" dirty="0">
                <a:latin typeface="Palatino Linotype" panose="02040502050505030304" pitchFamily="18" charset="0"/>
              </a:rPr>
              <a:t>that you </a:t>
            </a:r>
            <a:r>
              <a:rPr lang="en-US" sz="1600" dirty="0" smtClean="0">
                <a:latin typeface="Palatino Linotype" panose="02040502050505030304" pitchFamily="18" charset="0"/>
              </a:rPr>
              <a:t>end up facing the </a:t>
            </a:r>
            <a:r>
              <a:rPr lang="en-US" sz="1600" dirty="0">
                <a:latin typeface="Palatino Linotype" panose="02040502050505030304" pitchFamily="18" charset="0"/>
              </a:rPr>
              <a:t>door</a:t>
            </a:r>
          </a:p>
        </p:txBody>
      </p:sp>
      <p:sp>
        <p:nvSpPr>
          <p:cNvPr id="6" name="TextBox 5"/>
          <p:cNvSpPr txBox="1"/>
          <p:nvPr/>
        </p:nvSpPr>
        <p:spPr>
          <a:xfrm>
            <a:off x="3875281" y="2675454"/>
            <a:ext cx="2763520" cy="1077218"/>
          </a:xfrm>
          <a:prstGeom prst="rect">
            <a:avLst/>
          </a:prstGeom>
          <a:noFill/>
        </p:spPr>
        <p:txBody>
          <a:bodyPr wrap="square" rtlCol="0">
            <a:spAutoFit/>
          </a:bodyPr>
          <a:lstStyle/>
          <a:p>
            <a:pPr marL="342900" indent="-342900">
              <a:buFont typeface="+mj-lt"/>
              <a:buAutoNum type="alphaLcParenR" startAt="2"/>
            </a:pPr>
            <a:r>
              <a:rPr lang="en-US" sz="1600" dirty="0" smtClean="0">
                <a:latin typeface="Palatino Linotype" panose="02040502050505030304" pitchFamily="18" charset="0"/>
              </a:rPr>
              <a:t>by doing a sequence of clockwise rotations, so that you end up facing the room</a:t>
            </a:r>
            <a:endParaRPr lang="en-US" sz="1600" dirty="0">
              <a:latin typeface="Palatino Linotype" panose="02040502050505030304" pitchFamily="18" charset="0"/>
            </a:endParaRPr>
          </a:p>
        </p:txBody>
      </p:sp>
      <p:sp>
        <p:nvSpPr>
          <p:cNvPr id="4" name="Rectangle 3"/>
          <p:cNvSpPr/>
          <p:nvPr/>
        </p:nvSpPr>
        <p:spPr>
          <a:xfrm>
            <a:off x="86888" y="3918525"/>
            <a:ext cx="7179543" cy="1077218"/>
          </a:xfrm>
          <a:prstGeom prst="rect">
            <a:avLst/>
          </a:prstGeom>
        </p:spPr>
        <p:txBody>
          <a:bodyPr wrap="square">
            <a:spAutoFit/>
          </a:bodyPr>
          <a:lstStyle/>
          <a:p>
            <a:pPr lvl="0"/>
            <a:r>
              <a:rPr lang="en-US" sz="1600" dirty="0">
                <a:latin typeface="Palatino Linotype" panose="02040502050505030304" pitchFamily="18" charset="0"/>
              </a:rPr>
              <a:t>You can </a:t>
            </a:r>
            <a:r>
              <a:rPr lang="en-US" sz="1600" dirty="0" smtClean="0">
                <a:latin typeface="Palatino Linotype" panose="02040502050505030304" pitchFamily="18" charset="0"/>
              </a:rPr>
              <a:t>choose your </a:t>
            </a:r>
            <a:r>
              <a:rPr lang="en-US" sz="1600" dirty="0">
                <a:latin typeface="Palatino Linotype" panose="02040502050505030304" pitchFamily="18" charset="0"/>
              </a:rPr>
              <a:t>preferred way of moving the table outside. Note that you can change your opinion during the task. HERB may also change his actions based on your actions. Your goal is to complete the task as quickly as </a:t>
            </a:r>
            <a:r>
              <a:rPr lang="en-US" sz="1600" dirty="0" smtClean="0">
                <a:latin typeface="Palatino Linotype" panose="02040502050505030304" pitchFamily="18" charset="0"/>
              </a:rPr>
              <a:t>possible.</a:t>
            </a:r>
            <a:endParaRPr lang="en-US" sz="1600" dirty="0">
              <a:latin typeface="Palatino Linotype" panose="02040502050505030304"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474" y="1120974"/>
            <a:ext cx="2763520" cy="155448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75281" y="1120974"/>
            <a:ext cx="2763520" cy="1554480"/>
          </a:xfrm>
          <a:prstGeom prst="rect">
            <a:avLst/>
          </a:prstGeom>
        </p:spPr>
      </p:pic>
    </p:spTree>
    <p:extLst>
      <p:ext uri="{BB962C8B-B14F-4D97-AF65-F5344CB8AC3E}">
        <p14:creationId xmlns:p14="http://schemas.microsoft.com/office/powerpoint/2010/main" val="22707915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6484" y="411594"/>
            <a:ext cx="3717100" cy="2478064"/>
          </a:xfrm>
          <a:prstGeom prst="rect">
            <a:avLst/>
          </a:prstGeom>
        </p:spPr>
      </p:pic>
      <p:sp>
        <p:nvSpPr>
          <p:cNvPr id="3" name="Subtitle 2"/>
          <p:cNvSpPr txBox="1">
            <a:spLocks noGrp="1"/>
          </p:cNvSpPr>
          <p:nvPr>
            <p:ph type="subTitle" idx="4294967295"/>
          </p:nvPr>
        </p:nvSpPr>
        <p:spPr>
          <a:xfrm>
            <a:off x="0" y="381114"/>
            <a:ext cx="3401566" cy="5124774"/>
          </a:xfrm>
        </p:spPr>
        <p:txBody>
          <a:bodyPr anchor="t">
            <a:noAutofit/>
          </a:bodyPr>
          <a:lstStyle/>
          <a:p>
            <a:pPr marL="365760" lvl="1" indent="0">
              <a:buNone/>
            </a:pPr>
            <a:r>
              <a:rPr lang="en-US" sz="1600" dirty="0" smtClean="0">
                <a:latin typeface="Palatino Linotype" panose="02040502050505030304" pitchFamily="18" charset="0"/>
              </a:rPr>
              <a:t>You will </a:t>
            </a:r>
            <a:r>
              <a:rPr lang="en-US" sz="1600" dirty="0" smtClean="0">
                <a:latin typeface="Palatino Linotype" panose="02040502050505030304" pitchFamily="18" charset="0"/>
              </a:rPr>
              <a:t>train with </a:t>
            </a:r>
            <a:r>
              <a:rPr lang="en-US" sz="1600" dirty="0" smtClean="0">
                <a:latin typeface="Palatino Linotype" panose="02040502050505030304" pitchFamily="18" charset="0"/>
              </a:rPr>
              <a:t>HERB, our Home Exploring Robot </a:t>
            </a:r>
            <a:r>
              <a:rPr lang="en-US" sz="1600" dirty="0">
                <a:latin typeface="Palatino Linotype" panose="02040502050505030304" pitchFamily="18" charset="0"/>
              </a:rPr>
              <a:t>B</a:t>
            </a:r>
            <a:r>
              <a:rPr lang="en-US" sz="1600" dirty="0" smtClean="0">
                <a:latin typeface="Palatino Linotype" panose="02040502050505030304" pitchFamily="18" charset="0"/>
              </a:rPr>
              <a:t>utler, to reorient a big table and move it through a door and out of our lab. You can choose among 2 actions: clockwise rotate or counterclockwise rotate. HERB has the same two actions. </a:t>
            </a:r>
          </a:p>
          <a:p>
            <a:pPr marL="365760" lvl="1" indent="0">
              <a:buNone/>
            </a:pPr>
            <a:endParaRPr lang="en-US" sz="1600" dirty="0">
              <a:latin typeface="Palatino Linotype" panose="02040502050505030304" pitchFamily="18" charset="0"/>
            </a:endParaRPr>
          </a:p>
          <a:p>
            <a:pPr marL="365760" lvl="1" indent="0">
              <a:buNone/>
            </a:pPr>
            <a:endParaRPr lang="en-US" sz="1600" dirty="0" smtClean="0">
              <a:latin typeface="Palatino Linotype" panose="02040502050505030304" pitchFamily="18" charset="0"/>
            </a:endParaRPr>
          </a:p>
          <a:p>
            <a:pPr marL="365760" lvl="1" indent="0">
              <a:buNone/>
            </a:pPr>
            <a:r>
              <a:rPr lang="en-US" sz="1600" dirty="0" smtClean="0">
                <a:latin typeface="Palatino Linotype" panose="02040502050505030304" pitchFamily="18" charset="0"/>
              </a:rPr>
              <a:t>At </a:t>
            </a:r>
            <a:r>
              <a:rPr lang="en-US" sz="1600" dirty="0">
                <a:latin typeface="Palatino Linotype" panose="02040502050505030304" pitchFamily="18" charset="0"/>
              </a:rPr>
              <a:t>each step, if you and HERB manage to coordinate your actions (i.e., both perform clockwise rotate or both perform counterclockwise rotate), then the table turns 20 degrees. Otherwise, the table does not turn. </a:t>
            </a:r>
            <a:endParaRPr lang="en-US" sz="1600" dirty="0" smtClean="0">
              <a:latin typeface="Palatino Linotype" panose="02040502050505030304" pitchFamily="18" charset="0"/>
            </a:endParaRPr>
          </a:p>
          <a:p>
            <a:pPr marL="365760" lvl="1" indent="0">
              <a:buNone/>
            </a:pPr>
            <a:endParaRPr lang="en-US" sz="1600" dirty="0">
              <a:latin typeface="Palatino Linotype" panose="02040502050505030304" pitchFamily="18" charset="0"/>
            </a:endParaRPr>
          </a:p>
        </p:txBody>
      </p:sp>
      <p:cxnSp>
        <p:nvCxnSpPr>
          <p:cNvPr id="5" name="Straight Connector 4"/>
          <p:cNvCxnSpPr/>
          <p:nvPr/>
        </p:nvCxnSpPr>
        <p:spPr>
          <a:xfrm flipH="1">
            <a:off x="6362417" y="3017113"/>
            <a:ext cx="282223" cy="278781"/>
          </a:xfrm>
          <a:prstGeom prst="line">
            <a:avLst/>
          </a:prstGeom>
          <a:ln w="254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96925" y="3045190"/>
            <a:ext cx="268609" cy="279642"/>
          </a:xfrm>
          <a:prstGeom prst="line">
            <a:avLst/>
          </a:prstGeom>
          <a:ln w="254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465534" y="3294307"/>
            <a:ext cx="3541985" cy="784830"/>
          </a:xfrm>
          <a:prstGeom prst="rect">
            <a:avLst/>
          </a:prstGeom>
          <a:noFill/>
        </p:spPr>
        <p:txBody>
          <a:bodyPr wrap="square" rtlCol="0">
            <a:spAutoFit/>
          </a:bodyPr>
          <a:lstStyle/>
          <a:p>
            <a:pPr algn="ctr"/>
            <a:r>
              <a:rPr lang="en-US" sz="1500" dirty="0">
                <a:latin typeface="Palatino Linotype" panose="02040502050505030304" pitchFamily="18" charset="0"/>
              </a:rPr>
              <a:t>Click to choose </a:t>
            </a:r>
            <a:endParaRPr lang="en-US" sz="1500" dirty="0" smtClean="0">
              <a:latin typeface="Palatino Linotype" panose="02040502050505030304" pitchFamily="18" charset="0"/>
            </a:endParaRPr>
          </a:p>
          <a:p>
            <a:pPr algn="ctr"/>
            <a:r>
              <a:rPr lang="en-US" sz="1500" dirty="0" smtClean="0">
                <a:latin typeface="Palatino Linotype" panose="02040502050505030304" pitchFamily="18" charset="0"/>
              </a:rPr>
              <a:t>counterclockwise </a:t>
            </a:r>
          </a:p>
          <a:p>
            <a:pPr algn="ctr"/>
            <a:r>
              <a:rPr lang="en-US" sz="1500" dirty="0" smtClean="0">
                <a:latin typeface="Palatino Linotype" panose="02040502050505030304" pitchFamily="18" charset="0"/>
              </a:rPr>
              <a:t>rotate action</a:t>
            </a:r>
            <a:endParaRPr lang="en-US" sz="1500" dirty="0">
              <a:latin typeface="Palatino Linotype" panose="02040502050505030304" pitchFamily="18" charset="0"/>
            </a:endParaRPr>
          </a:p>
        </p:txBody>
      </p:sp>
      <p:sp>
        <p:nvSpPr>
          <p:cNvPr id="24" name="TextBox 23"/>
          <p:cNvSpPr txBox="1"/>
          <p:nvPr/>
        </p:nvSpPr>
        <p:spPr>
          <a:xfrm>
            <a:off x="2990352" y="3294307"/>
            <a:ext cx="2950364" cy="784830"/>
          </a:xfrm>
          <a:prstGeom prst="rect">
            <a:avLst/>
          </a:prstGeom>
          <a:noFill/>
        </p:spPr>
        <p:txBody>
          <a:bodyPr wrap="square" rtlCol="0">
            <a:spAutoFit/>
          </a:bodyPr>
          <a:lstStyle/>
          <a:p>
            <a:pPr algn="ctr"/>
            <a:r>
              <a:rPr lang="en-US" sz="1500" dirty="0" smtClean="0">
                <a:latin typeface="Palatino Linotype" panose="02040502050505030304" pitchFamily="18" charset="0"/>
              </a:rPr>
              <a:t>Click to choose</a:t>
            </a:r>
          </a:p>
          <a:p>
            <a:pPr algn="ctr"/>
            <a:r>
              <a:rPr lang="en-US" sz="1500" dirty="0">
                <a:latin typeface="Palatino Linotype" panose="02040502050505030304" pitchFamily="18" charset="0"/>
              </a:rPr>
              <a:t>clockwise </a:t>
            </a:r>
            <a:endParaRPr lang="en-US" sz="1500" dirty="0" smtClean="0">
              <a:latin typeface="Palatino Linotype" panose="02040502050505030304" pitchFamily="18" charset="0"/>
            </a:endParaRPr>
          </a:p>
          <a:p>
            <a:pPr algn="ctr"/>
            <a:r>
              <a:rPr lang="en-US" sz="1500" dirty="0" smtClean="0">
                <a:latin typeface="Palatino Linotype" panose="02040502050505030304" pitchFamily="18" charset="0"/>
              </a:rPr>
              <a:t>rotate action</a:t>
            </a:r>
            <a:endParaRPr lang="en-US" sz="1500" dirty="0">
              <a:latin typeface="Palatino Linotype" panose="02040502050505030304" pitchFamily="18" charset="0"/>
            </a:endParaRPr>
          </a:p>
        </p:txBody>
      </p:sp>
      <p:cxnSp>
        <p:nvCxnSpPr>
          <p:cNvPr id="30" name="Straight Connector 29"/>
          <p:cNvCxnSpPr>
            <a:endCxn id="32" idx="0"/>
          </p:cNvCxnSpPr>
          <p:nvPr/>
        </p:nvCxnSpPr>
        <p:spPr>
          <a:xfrm flipH="1">
            <a:off x="6080192" y="1366634"/>
            <a:ext cx="564448" cy="447073"/>
          </a:xfrm>
          <a:prstGeom prst="line">
            <a:avLst/>
          </a:prstGeom>
          <a:ln w="50800">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876800" y="1813707"/>
            <a:ext cx="2406784" cy="1077218"/>
          </a:xfrm>
          <a:prstGeom prst="rect">
            <a:avLst/>
          </a:prstGeom>
          <a:noFill/>
          <a:ln>
            <a:noFill/>
          </a:ln>
        </p:spPr>
        <p:txBody>
          <a:bodyPr wrap="square" rtlCol="0">
            <a:spAutoFit/>
          </a:bodyPr>
          <a:lstStyle/>
          <a:p>
            <a:pPr algn="ctr"/>
            <a:r>
              <a:rPr lang="en-US" sz="1600" b="1" dirty="0">
                <a:solidFill>
                  <a:schemeClr val="bg1"/>
                </a:solidFill>
                <a:latin typeface="Palatino Linotype" panose="02040502050505030304" pitchFamily="18" charset="0"/>
              </a:rPr>
              <a:t>Top view </a:t>
            </a:r>
            <a:r>
              <a:rPr lang="en-US" sz="1600" b="1" dirty="0" smtClean="0">
                <a:solidFill>
                  <a:schemeClr val="bg1"/>
                </a:solidFill>
                <a:latin typeface="Palatino Linotype" panose="02040502050505030304" pitchFamily="18" charset="0"/>
              </a:rPr>
              <a:t>of the room showing the table, the robot position R and your position H.</a:t>
            </a:r>
            <a:endParaRPr lang="en-US" sz="1600" b="1" dirty="0">
              <a:solidFill>
                <a:schemeClr val="bg1"/>
              </a:solidFill>
              <a:latin typeface="Palatino Linotype" panose="02040502050505030304" pitchFamily="18" charset="0"/>
            </a:endParaRPr>
          </a:p>
        </p:txBody>
      </p:sp>
      <p:pic>
        <p:nvPicPr>
          <p:cNvPr id="44" name="Picture 43"/>
          <p:cNvPicPr>
            <a:picLocks noChangeAspect="1"/>
          </p:cNvPicPr>
          <p:nvPr/>
        </p:nvPicPr>
        <p:blipFill>
          <a:blip r:embed="rId4"/>
          <a:stretch>
            <a:fillRect/>
          </a:stretch>
        </p:blipFill>
        <p:spPr>
          <a:xfrm>
            <a:off x="3555705" y="2896617"/>
            <a:ext cx="641220" cy="360304"/>
          </a:xfrm>
          <a:prstGeom prst="rect">
            <a:avLst/>
          </a:prstGeom>
        </p:spPr>
      </p:pic>
      <p:pic>
        <p:nvPicPr>
          <p:cNvPr id="45" name="Picture 44"/>
          <p:cNvPicPr>
            <a:picLocks noChangeAspect="1"/>
          </p:cNvPicPr>
          <p:nvPr/>
        </p:nvPicPr>
        <p:blipFill>
          <a:blip r:embed="rId5"/>
          <a:stretch>
            <a:fillRect/>
          </a:stretch>
        </p:blipFill>
        <p:spPr>
          <a:xfrm>
            <a:off x="6649600" y="2898278"/>
            <a:ext cx="633984" cy="371856"/>
          </a:xfrm>
          <a:prstGeom prst="rect">
            <a:avLst/>
          </a:prstGeom>
        </p:spPr>
      </p:pic>
      <p:sp>
        <p:nvSpPr>
          <p:cNvPr id="68" name="TextBox 67"/>
          <p:cNvSpPr txBox="1"/>
          <p:nvPr/>
        </p:nvSpPr>
        <p:spPr>
          <a:xfrm>
            <a:off x="3191873" y="1192397"/>
            <a:ext cx="2092960" cy="338554"/>
          </a:xfrm>
          <a:prstGeom prst="rect">
            <a:avLst/>
          </a:prstGeom>
          <a:noFill/>
        </p:spPr>
        <p:txBody>
          <a:bodyPr wrap="square" rtlCol="0">
            <a:spAutoFit/>
          </a:bodyPr>
          <a:lstStyle/>
          <a:p>
            <a:pPr algn="ctr"/>
            <a:r>
              <a:rPr lang="en-US" sz="1600" b="1" dirty="0" smtClean="0">
                <a:solidFill>
                  <a:schemeClr val="bg1"/>
                </a:solidFill>
                <a:latin typeface="Palatino Linotype" panose="02040502050505030304" pitchFamily="18" charset="0"/>
              </a:rPr>
              <a:t>Door </a:t>
            </a:r>
            <a:endParaRPr lang="en-US" sz="1600" b="1" dirty="0">
              <a:solidFill>
                <a:schemeClr val="bg1"/>
              </a:solidFill>
              <a:latin typeface="Palatino Linotype" panose="02040502050505030304" pitchFamily="18" charset="0"/>
            </a:endParaRPr>
          </a:p>
        </p:txBody>
      </p:sp>
      <p:cxnSp>
        <p:nvCxnSpPr>
          <p:cNvPr id="69" name="Straight Connector 68"/>
          <p:cNvCxnSpPr/>
          <p:nvPr/>
        </p:nvCxnSpPr>
        <p:spPr>
          <a:xfrm>
            <a:off x="3657600" y="1192397"/>
            <a:ext cx="218715" cy="153888"/>
          </a:xfrm>
          <a:prstGeom prst="line">
            <a:avLst/>
          </a:prstGeom>
          <a:ln w="50800">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260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noGrp="1"/>
          </p:cNvSpPr>
          <p:nvPr>
            <p:ph type="subTitle" idx="4294967295"/>
          </p:nvPr>
        </p:nvSpPr>
        <p:spPr>
          <a:xfrm>
            <a:off x="0" y="0"/>
            <a:ext cx="7315200" cy="3897313"/>
          </a:xfrm>
        </p:spPr>
        <p:txBody>
          <a:bodyPr anchor="t"/>
          <a:lstStyle/>
          <a:p>
            <a:pPr marL="0" lvl="0" indent="0" algn="l">
              <a:buNone/>
            </a:pPr>
            <a:endParaRPr lang="en-US" sz="1597" dirty="0" smtClean="0">
              <a:latin typeface="Palatino Linotype" panose="02040502050505030304" pitchFamily="18" charset="0"/>
            </a:endParaRPr>
          </a:p>
          <a:p>
            <a:pPr marL="0" lvl="0" indent="0" algn="l">
              <a:buNone/>
            </a:pPr>
            <a:r>
              <a:rPr lang="en-US" sz="1597" dirty="0" smtClean="0">
                <a:latin typeface="Palatino Linotype" panose="02040502050505030304" pitchFamily="18" charset="0"/>
              </a:rPr>
              <a:t>To </a:t>
            </a:r>
            <a:r>
              <a:rPr lang="en-US" sz="1597" dirty="0">
                <a:latin typeface="Palatino Linotype" panose="02040502050505030304" pitchFamily="18" charset="0"/>
              </a:rPr>
              <a:t>complete the task, you need to </a:t>
            </a:r>
            <a:r>
              <a:rPr lang="en-US" sz="1597" dirty="0" smtClean="0">
                <a:latin typeface="Palatino Linotype" panose="02040502050505030304" pitchFamily="18" charset="0"/>
              </a:rPr>
              <a:t>bring the </a:t>
            </a:r>
            <a:r>
              <a:rPr lang="en-US" sz="1597" dirty="0">
                <a:latin typeface="Palatino Linotype" panose="02040502050505030304" pitchFamily="18" charset="0"/>
              </a:rPr>
              <a:t>table to a horizontal position, so that it fits through the door. You can move the table outside either:</a:t>
            </a:r>
          </a:p>
          <a:p>
            <a:pPr lvl="0" algn="l"/>
            <a:endParaRPr lang="en-US" sz="1597" dirty="0">
              <a:latin typeface="Palatino Linotype" panose="02040502050505030304" pitchFamily="18" charset="0"/>
            </a:endParaRPr>
          </a:p>
          <a:p>
            <a:pPr lvl="0" algn="l"/>
            <a:endParaRPr lang="en-US" sz="1597" dirty="0">
              <a:latin typeface="Palatino Linotype" panose="02040502050505030304" pitchFamily="18" charset="0"/>
            </a:endParaRPr>
          </a:p>
          <a:p>
            <a:pPr lvl="0" algn="l"/>
            <a:endParaRPr lang="en-US" sz="1597" dirty="0">
              <a:latin typeface="Palatino Linotype" panose="02040502050505030304" pitchFamily="18" charset="0"/>
            </a:endParaRPr>
          </a:p>
          <a:p>
            <a:pPr lvl="0" algn="l"/>
            <a:endParaRPr lang="en-US" sz="1597" dirty="0">
              <a:latin typeface="Palatino Linotype" panose="02040502050505030304" pitchFamily="18" charset="0"/>
            </a:endParaRPr>
          </a:p>
          <a:p>
            <a:pPr lvl="0" algn="l"/>
            <a:endParaRPr lang="en-US" sz="871" dirty="0">
              <a:latin typeface="Palatino Linotype" panose="02040502050505030304" pitchFamily="18" charset="0"/>
            </a:endParaRPr>
          </a:p>
        </p:txBody>
      </p:sp>
      <p:sp>
        <p:nvSpPr>
          <p:cNvPr id="5" name="TextBox 4"/>
          <p:cNvSpPr txBox="1"/>
          <p:nvPr/>
        </p:nvSpPr>
        <p:spPr>
          <a:xfrm>
            <a:off x="264211" y="3000574"/>
            <a:ext cx="2851783" cy="1077218"/>
          </a:xfrm>
          <a:prstGeom prst="rect">
            <a:avLst/>
          </a:prstGeom>
          <a:noFill/>
        </p:spPr>
        <p:txBody>
          <a:bodyPr wrap="square" rtlCol="0">
            <a:spAutoFit/>
          </a:bodyPr>
          <a:lstStyle/>
          <a:p>
            <a:pPr marL="342900" indent="-342900">
              <a:buAutoNum type="alphaLcParenR"/>
            </a:pPr>
            <a:r>
              <a:rPr lang="en-US" sz="1600" dirty="0" smtClean="0">
                <a:latin typeface="Palatino Linotype" panose="02040502050505030304" pitchFamily="18" charset="0"/>
              </a:rPr>
              <a:t>by </a:t>
            </a:r>
            <a:r>
              <a:rPr lang="en-US" sz="1600" dirty="0">
                <a:latin typeface="Palatino Linotype" panose="02040502050505030304" pitchFamily="18" charset="0"/>
              </a:rPr>
              <a:t>doing a sequence of </a:t>
            </a:r>
            <a:r>
              <a:rPr lang="en-US" sz="1600" dirty="0" smtClean="0">
                <a:latin typeface="Palatino Linotype" panose="02040502050505030304" pitchFamily="18" charset="0"/>
              </a:rPr>
              <a:t>counterclockwise rotations</a:t>
            </a:r>
            <a:r>
              <a:rPr lang="en-US" sz="1600" dirty="0">
                <a:latin typeface="Palatino Linotype" panose="02040502050505030304" pitchFamily="18" charset="0"/>
              </a:rPr>
              <a:t>, </a:t>
            </a:r>
            <a:r>
              <a:rPr lang="en-US" sz="1600" dirty="0" smtClean="0">
                <a:latin typeface="Palatino Linotype" panose="02040502050505030304" pitchFamily="18" charset="0"/>
              </a:rPr>
              <a:t>so </a:t>
            </a:r>
            <a:r>
              <a:rPr lang="en-US" sz="1600" dirty="0">
                <a:latin typeface="Palatino Linotype" panose="02040502050505030304" pitchFamily="18" charset="0"/>
              </a:rPr>
              <a:t>that you </a:t>
            </a:r>
            <a:r>
              <a:rPr lang="en-US" sz="1600" dirty="0" smtClean="0">
                <a:latin typeface="Palatino Linotype" panose="02040502050505030304" pitchFamily="18" charset="0"/>
              </a:rPr>
              <a:t>end up facing the </a:t>
            </a:r>
            <a:r>
              <a:rPr lang="en-US" sz="1600" dirty="0">
                <a:latin typeface="Palatino Linotype" panose="02040502050505030304" pitchFamily="18" charset="0"/>
              </a:rPr>
              <a:t>door</a:t>
            </a:r>
          </a:p>
        </p:txBody>
      </p:sp>
      <p:sp>
        <p:nvSpPr>
          <p:cNvPr id="6" name="TextBox 5"/>
          <p:cNvSpPr txBox="1"/>
          <p:nvPr/>
        </p:nvSpPr>
        <p:spPr>
          <a:xfrm>
            <a:off x="3875281" y="3000574"/>
            <a:ext cx="2763520" cy="1077218"/>
          </a:xfrm>
          <a:prstGeom prst="rect">
            <a:avLst/>
          </a:prstGeom>
          <a:noFill/>
        </p:spPr>
        <p:txBody>
          <a:bodyPr wrap="square" rtlCol="0">
            <a:spAutoFit/>
          </a:bodyPr>
          <a:lstStyle/>
          <a:p>
            <a:pPr marL="342900" indent="-342900">
              <a:buFont typeface="+mj-lt"/>
              <a:buAutoNum type="alphaLcParenR" startAt="2"/>
            </a:pPr>
            <a:r>
              <a:rPr lang="en-US" sz="1600" dirty="0" smtClean="0">
                <a:latin typeface="Palatino Linotype" panose="02040502050505030304" pitchFamily="18" charset="0"/>
              </a:rPr>
              <a:t>by doing a sequence of clockwise rotations, so that you end up facing the room</a:t>
            </a:r>
            <a:endParaRPr lang="en-US" sz="1600" dirty="0">
              <a:latin typeface="Palatino Linotype" panose="02040502050505030304"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474" y="1446094"/>
            <a:ext cx="2763520" cy="155448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75281" y="1446094"/>
            <a:ext cx="2763520" cy="1554480"/>
          </a:xfrm>
          <a:prstGeom prst="rect">
            <a:avLst/>
          </a:prstGeom>
        </p:spPr>
      </p:pic>
    </p:spTree>
    <p:extLst>
      <p:ext uri="{BB962C8B-B14F-4D97-AF65-F5344CB8AC3E}">
        <p14:creationId xmlns:p14="http://schemas.microsoft.com/office/powerpoint/2010/main" val="3779814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noGrp="1"/>
          </p:cNvSpPr>
          <p:nvPr>
            <p:ph type="subTitle" idx="4294967295"/>
          </p:nvPr>
        </p:nvSpPr>
        <p:spPr>
          <a:xfrm>
            <a:off x="0" y="0"/>
            <a:ext cx="7315200" cy="3897313"/>
          </a:xfrm>
        </p:spPr>
        <p:txBody>
          <a:bodyPr anchor="t"/>
          <a:lstStyle/>
          <a:p>
            <a:pPr marL="0" lvl="0" indent="0" algn="l">
              <a:buNone/>
            </a:pPr>
            <a:endParaRPr lang="en-US" sz="1597" dirty="0" smtClean="0">
              <a:latin typeface="Palatino Linotype" panose="02040502050505030304" pitchFamily="18" charset="0"/>
            </a:endParaRPr>
          </a:p>
          <a:p>
            <a:pPr lvl="0" algn="l"/>
            <a:endParaRPr lang="en-US" sz="1597" dirty="0">
              <a:latin typeface="Palatino Linotype" panose="02040502050505030304" pitchFamily="18" charset="0"/>
            </a:endParaRPr>
          </a:p>
          <a:p>
            <a:pPr lvl="0" algn="l"/>
            <a:endParaRPr lang="en-US" sz="1597" dirty="0">
              <a:latin typeface="Palatino Linotype" panose="02040502050505030304" pitchFamily="18" charset="0"/>
            </a:endParaRPr>
          </a:p>
          <a:p>
            <a:pPr lvl="0" algn="l"/>
            <a:endParaRPr lang="en-US" sz="1597" dirty="0">
              <a:latin typeface="Palatino Linotype" panose="02040502050505030304" pitchFamily="18" charset="0"/>
            </a:endParaRPr>
          </a:p>
          <a:p>
            <a:pPr lvl="0" algn="l"/>
            <a:endParaRPr lang="en-US" sz="871" dirty="0">
              <a:latin typeface="Palatino Linotype" panose="02040502050505030304" pitchFamily="18" charset="0"/>
            </a:endParaRPr>
          </a:p>
        </p:txBody>
      </p:sp>
      <p:sp>
        <p:nvSpPr>
          <p:cNvPr id="2" name="Rectangle 1"/>
          <p:cNvSpPr/>
          <p:nvPr/>
        </p:nvSpPr>
        <p:spPr>
          <a:xfrm>
            <a:off x="182880" y="117905"/>
            <a:ext cx="7203440" cy="338554"/>
          </a:xfrm>
          <a:prstGeom prst="rect">
            <a:avLst/>
          </a:prstGeom>
        </p:spPr>
        <p:txBody>
          <a:bodyPr wrap="square">
            <a:spAutoFit/>
          </a:bodyPr>
          <a:lstStyle/>
          <a:p>
            <a:pPr lvl="0"/>
            <a:r>
              <a:rPr lang="en-US" sz="1600" dirty="0" smtClean="0">
                <a:latin typeface="Palatino Linotype" panose="02040502050505030304" pitchFamily="18" charset="0"/>
              </a:rPr>
              <a:t>                   This will be the starting position of you and HERB. </a:t>
            </a:r>
            <a:endParaRPr lang="en-US" sz="1600" dirty="0">
              <a:latin typeface="Palatino Linotype" panose="020405020505050303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6840" y="456459"/>
            <a:ext cx="4429760" cy="2953174"/>
          </a:xfrm>
          <a:prstGeom prst="rect">
            <a:avLst/>
          </a:prstGeom>
        </p:spPr>
      </p:pic>
      <p:sp>
        <p:nvSpPr>
          <p:cNvPr id="9" name="Rectangle 8"/>
          <p:cNvSpPr/>
          <p:nvPr/>
        </p:nvSpPr>
        <p:spPr>
          <a:xfrm>
            <a:off x="55880" y="3897313"/>
            <a:ext cx="7203440" cy="1569660"/>
          </a:xfrm>
          <a:prstGeom prst="rect">
            <a:avLst/>
          </a:prstGeom>
        </p:spPr>
        <p:txBody>
          <a:bodyPr wrap="square">
            <a:spAutoFit/>
          </a:bodyPr>
          <a:lstStyle/>
          <a:p>
            <a:pPr lvl="0"/>
            <a:r>
              <a:rPr lang="en-US" sz="1600" dirty="0" smtClean="0">
                <a:latin typeface="Palatino Linotype" panose="02040502050505030304" pitchFamily="18" charset="0"/>
              </a:rPr>
              <a:t>Please choose how you would like to rotate the table. </a:t>
            </a:r>
            <a:r>
              <a:rPr lang="en-US" sz="1600" dirty="0">
                <a:latin typeface="Palatino Linotype" panose="02040502050505030304" pitchFamily="18" charset="0"/>
              </a:rPr>
              <a:t>Note that you can change your opinion during the </a:t>
            </a:r>
            <a:r>
              <a:rPr lang="en-US" sz="1600" dirty="0" smtClean="0">
                <a:latin typeface="Palatino Linotype" panose="02040502050505030304" pitchFamily="18" charset="0"/>
              </a:rPr>
              <a:t>task. Your </a:t>
            </a:r>
            <a:r>
              <a:rPr lang="en-US" sz="1600" dirty="0">
                <a:latin typeface="Palatino Linotype" panose="02040502050505030304" pitchFamily="18" charset="0"/>
              </a:rPr>
              <a:t>goal is to </a:t>
            </a:r>
            <a:r>
              <a:rPr lang="en-US" sz="1600" dirty="0" smtClean="0">
                <a:latin typeface="Palatino Linotype" panose="02040502050505030304" pitchFamily="18" charset="0"/>
              </a:rPr>
              <a:t>move the table through the door on the left </a:t>
            </a:r>
            <a:r>
              <a:rPr lang="en-US" sz="1600" dirty="0">
                <a:latin typeface="Palatino Linotype" panose="02040502050505030304" pitchFamily="18" charset="0"/>
              </a:rPr>
              <a:t>as quickly as possible</a:t>
            </a:r>
            <a:r>
              <a:rPr lang="en-US" sz="1600" dirty="0" smtClean="0">
                <a:latin typeface="Palatino Linotype" panose="02040502050505030304" pitchFamily="18" charset="0"/>
              </a:rPr>
              <a:t>. </a:t>
            </a:r>
            <a:r>
              <a:rPr lang="en-US" sz="1600" dirty="0">
                <a:latin typeface="Palatino Linotype" panose="02040502050505030304" pitchFamily="18" charset="0"/>
              </a:rPr>
              <a:t>HERB may also change his actions based on your actions. </a:t>
            </a:r>
            <a:endParaRPr lang="en-US" sz="1600" dirty="0" smtClean="0">
              <a:latin typeface="Palatino Linotype" panose="02040502050505030304" pitchFamily="18" charset="0"/>
            </a:endParaRPr>
          </a:p>
          <a:p>
            <a:pPr lvl="0"/>
            <a:endParaRPr lang="en-US" sz="1600" dirty="0">
              <a:latin typeface="Palatino Linotype" panose="02040502050505030304" pitchFamily="18" charset="0"/>
            </a:endParaRPr>
          </a:p>
          <a:p>
            <a:pPr lvl="0"/>
            <a:endParaRPr lang="en-US" sz="1600" dirty="0" smtClean="0">
              <a:latin typeface="Palatino Linotype" panose="02040502050505030304" pitchFamily="18" charset="0"/>
            </a:endParaRPr>
          </a:p>
        </p:txBody>
      </p:sp>
      <p:pic>
        <p:nvPicPr>
          <p:cNvPr id="10" name="Picture 9"/>
          <p:cNvPicPr>
            <a:picLocks noChangeAspect="1"/>
          </p:cNvPicPr>
          <p:nvPr/>
        </p:nvPicPr>
        <p:blipFill>
          <a:blip r:embed="rId4"/>
          <a:stretch>
            <a:fillRect/>
          </a:stretch>
        </p:blipFill>
        <p:spPr>
          <a:xfrm>
            <a:off x="1386840" y="3415409"/>
            <a:ext cx="641220" cy="360304"/>
          </a:xfrm>
          <a:prstGeom prst="rect">
            <a:avLst/>
          </a:prstGeom>
        </p:spPr>
      </p:pic>
      <p:pic>
        <p:nvPicPr>
          <p:cNvPr id="11" name="Picture 10"/>
          <p:cNvPicPr>
            <a:picLocks noChangeAspect="1"/>
          </p:cNvPicPr>
          <p:nvPr/>
        </p:nvPicPr>
        <p:blipFill>
          <a:blip r:embed="rId5"/>
          <a:stretch>
            <a:fillRect/>
          </a:stretch>
        </p:blipFill>
        <p:spPr>
          <a:xfrm>
            <a:off x="5182616" y="3403857"/>
            <a:ext cx="633984" cy="371856"/>
          </a:xfrm>
          <a:prstGeom prst="rect">
            <a:avLst/>
          </a:prstGeom>
        </p:spPr>
      </p:pic>
    </p:spTree>
    <p:extLst>
      <p:ext uri="{BB962C8B-B14F-4D97-AF65-F5344CB8AC3E}">
        <p14:creationId xmlns:p14="http://schemas.microsoft.com/office/powerpoint/2010/main" val="30417522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noGrp="1"/>
          </p:cNvSpPr>
          <p:nvPr>
            <p:ph type="subTitle" idx="4294967295"/>
          </p:nvPr>
        </p:nvSpPr>
        <p:spPr>
          <a:xfrm>
            <a:off x="10160" y="147638"/>
            <a:ext cx="7305040" cy="5338762"/>
          </a:xfrm>
        </p:spPr>
        <p:txBody>
          <a:bodyPr anchor="t"/>
          <a:lstStyle/>
          <a:p>
            <a:pPr marL="0" lvl="0" indent="0" algn="l">
              <a:buNone/>
            </a:pPr>
            <a:endParaRPr lang="en-US" sz="1597" dirty="0">
              <a:latin typeface="Palatino Linotype" panose="02040502050505030304" pitchFamily="18" charset="0"/>
            </a:endParaRPr>
          </a:p>
          <a:p>
            <a:pPr marL="0" lvl="0" indent="0" algn="l">
              <a:buNone/>
            </a:pPr>
            <a:endParaRPr lang="en-US" sz="1597" dirty="0">
              <a:latin typeface="Palatino Linotype" panose="02040502050505030304" pitchFamily="18" charset="0"/>
            </a:endParaRPr>
          </a:p>
          <a:p>
            <a:pPr marL="0" lvl="0" indent="0" algn="l">
              <a:buNone/>
            </a:pPr>
            <a:endParaRPr lang="en-US" sz="1597" dirty="0">
              <a:latin typeface="Palatino Linotype" panose="02040502050505030304" pitchFamily="18" charset="0"/>
            </a:endParaRPr>
          </a:p>
          <a:p>
            <a:pPr marL="0" lvl="0" indent="0" algn="l">
              <a:buNone/>
            </a:pPr>
            <a:endParaRPr lang="en-US" sz="1597" dirty="0">
              <a:latin typeface="Palatino Linotype" panose="02040502050505030304" pitchFamily="18" charset="0"/>
            </a:endParaRPr>
          </a:p>
          <a:p>
            <a:pPr marL="0" lvl="0" indent="0" algn="l">
              <a:buNone/>
            </a:pPr>
            <a:endParaRPr lang="en-US" sz="1597" dirty="0">
              <a:latin typeface="Palatino Linotype" panose="02040502050505030304" pitchFamily="18" charset="0"/>
            </a:endParaRPr>
          </a:p>
          <a:p>
            <a:pPr marL="0" lvl="0" indent="0" algn="l">
              <a:buNone/>
            </a:pPr>
            <a:endParaRPr lang="en-US" sz="1597" dirty="0">
              <a:latin typeface="Palatino Linotype" panose="02040502050505030304" pitchFamily="18" charset="0"/>
            </a:endParaRPr>
          </a:p>
          <a:p>
            <a:pPr marL="0" lvl="0" indent="0" algn="ctr">
              <a:buNone/>
            </a:pPr>
            <a:r>
              <a:rPr lang="en-US" sz="2400" dirty="0" smtClean="0">
                <a:latin typeface="Palatino Linotype" panose="02040502050505030304" pitchFamily="18" charset="0"/>
              </a:rPr>
              <a:t> </a:t>
            </a:r>
            <a:r>
              <a:rPr lang="en-US" sz="2400" dirty="0" smtClean="0">
                <a:latin typeface="Palatino Linotype" panose="02040502050505030304" pitchFamily="18" charset="0"/>
              </a:rPr>
              <a:t>Press </a:t>
            </a:r>
            <a:r>
              <a:rPr lang="en-US" sz="2400" dirty="0" smtClean="0">
                <a:latin typeface="Palatino Linotype" panose="02040502050505030304" pitchFamily="18" charset="0"/>
              </a:rPr>
              <a:t>START when you are ready to start the task. </a:t>
            </a:r>
            <a:endParaRPr lang="en-US" sz="2400" dirty="0">
              <a:latin typeface="Palatino Linotype" panose="02040502050505030304" pitchFamily="18" charset="0"/>
            </a:endParaRPr>
          </a:p>
        </p:txBody>
      </p:sp>
    </p:spTree>
    <p:extLst>
      <p:ext uri="{BB962C8B-B14F-4D97-AF65-F5344CB8AC3E}">
        <p14:creationId xmlns:p14="http://schemas.microsoft.com/office/powerpoint/2010/main" val="2455949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noGrp="1"/>
          </p:cNvSpPr>
          <p:nvPr>
            <p:ph type="subTitle" idx="4294967295"/>
          </p:nvPr>
        </p:nvSpPr>
        <p:spPr>
          <a:xfrm>
            <a:off x="0" y="147638"/>
            <a:ext cx="7315200" cy="5338762"/>
          </a:xfrm>
        </p:spPr>
        <p:txBody>
          <a:bodyPr anchor="ctr"/>
          <a:lstStyle/>
          <a:p>
            <a:pPr marL="0" lvl="0" indent="0" algn="ctr">
              <a:buNone/>
            </a:pPr>
            <a:r>
              <a:rPr lang="en-US" sz="4644" dirty="0" smtClean="0">
                <a:latin typeface="Palatino Linotype" panose="02040502050505030304" pitchFamily="18" charset="0"/>
              </a:rPr>
              <a:t> Let’s </a:t>
            </a:r>
            <a:r>
              <a:rPr lang="en-US" sz="4644" dirty="0">
                <a:latin typeface="Palatino Linotype" panose="02040502050505030304" pitchFamily="18" charset="0"/>
              </a:rPr>
              <a:t>do the task again one final time! </a:t>
            </a:r>
          </a:p>
        </p:txBody>
      </p:sp>
    </p:spTree>
    <p:extLst>
      <p:ext uri="{BB962C8B-B14F-4D97-AF65-F5344CB8AC3E}">
        <p14:creationId xmlns:p14="http://schemas.microsoft.com/office/powerpoint/2010/main" val="10810556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noGrp="1"/>
          </p:cNvSpPr>
          <p:nvPr>
            <p:ph type="subTitle" idx="4294967295"/>
          </p:nvPr>
        </p:nvSpPr>
        <p:spPr>
          <a:xfrm>
            <a:off x="0" y="391478"/>
            <a:ext cx="7315200" cy="3749675"/>
          </a:xfrm>
        </p:spPr>
        <p:txBody>
          <a:bodyPr anchor="ctr">
            <a:normAutofit/>
          </a:bodyPr>
          <a:lstStyle/>
          <a:p>
            <a:pPr marL="0" lvl="0" indent="0" algn="ctr">
              <a:buNone/>
            </a:pPr>
            <a:r>
              <a:rPr lang="en-US" sz="4640" dirty="0" smtClean="0">
                <a:latin typeface="Palatino Linotype" panose="02040502050505030304" pitchFamily="18" charset="0"/>
              </a:rPr>
              <a:t>You and HERB tried to turn the table in opposite directions. </a:t>
            </a:r>
          </a:p>
          <a:p>
            <a:pPr marL="0" lvl="0" indent="0" algn="ctr">
              <a:buNone/>
            </a:pPr>
            <a:endParaRPr lang="en-US" sz="4640" dirty="0" smtClean="0">
              <a:latin typeface="Palatino Linotype" panose="02040502050505030304" pitchFamily="18" charset="0"/>
            </a:endParaRPr>
          </a:p>
          <a:p>
            <a:pPr marL="0" lvl="0" indent="0" algn="ctr">
              <a:buNone/>
            </a:pPr>
            <a:r>
              <a:rPr lang="en-US" sz="4640" dirty="0" smtClean="0">
                <a:latin typeface="Palatino Linotype" panose="02040502050505030304" pitchFamily="18" charset="0"/>
              </a:rPr>
              <a:t>The table did not turn. </a:t>
            </a:r>
            <a:endParaRPr lang="en-US" sz="4640" dirty="0">
              <a:latin typeface="Palatino Linotype" panose="02040502050505030304" pitchFamily="18" charset="0"/>
            </a:endParaRPr>
          </a:p>
        </p:txBody>
      </p:sp>
    </p:spTree>
    <p:extLst>
      <p:ext uri="{BB962C8B-B14F-4D97-AF65-F5344CB8AC3E}">
        <p14:creationId xmlns:p14="http://schemas.microsoft.com/office/powerpoint/2010/main" val="4168477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noGrp="1"/>
          </p:cNvSpPr>
          <p:nvPr>
            <p:ph type="subTitle" idx="4294967295"/>
          </p:nvPr>
        </p:nvSpPr>
        <p:spPr>
          <a:xfrm>
            <a:off x="0" y="147638"/>
            <a:ext cx="6435725" cy="3749675"/>
          </a:xfrm>
        </p:spPr>
        <p:txBody>
          <a:bodyPr anchor="t">
            <a:normAutofit fontScale="70000" lnSpcReduction="20000"/>
          </a:bodyPr>
          <a:lstStyle/>
          <a:p>
            <a:pPr lvl="0" algn="l"/>
            <a:r>
              <a:rPr lang="en-US" sz="1597" dirty="0">
                <a:latin typeface="Palatino Linotype" panose="02040502050505030304" pitchFamily="18" charset="0"/>
              </a:rPr>
              <a:t>Questionnaire: </a:t>
            </a:r>
          </a:p>
          <a:p>
            <a:pPr lvl="0" algn="l"/>
            <a:r>
              <a:rPr lang="en-US" sz="1597" dirty="0">
                <a:latin typeface="Palatino Linotype" panose="02040502050505030304" pitchFamily="18" charset="0"/>
              </a:rPr>
              <a:t>1. What was the color of the robot head?</a:t>
            </a:r>
          </a:p>
          <a:p>
            <a:pPr marL="331790" indent="-331790" algn="l">
              <a:buAutoNum type="alphaLcPeriod"/>
            </a:pPr>
            <a:r>
              <a:rPr lang="en-US" sz="1597" dirty="0">
                <a:latin typeface="Palatino Linotype" panose="02040502050505030304" pitchFamily="18" charset="0"/>
              </a:rPr>
              <a:t>Green  b. Red c. Yellow d. Black e. Purple</a:t>
            </a:r>
          </a:p>
          <a:p>
            <a:pPr lvl="0" algn="l"/>
            <a:endParaRPr lang="en-US" sz="1597" dirty="0">
              <a:latin typeface="Palatino Linotype" panose="02040502050505030304" pitchFamily="18" charset="0"/>
            </a:endParaRPr>
          </a:p>
          <a:p>
            <a:pPr lvl="0" algn="l"/>
            <a:r>
              <a:rPr lang="en-US" sz="1597" dirty="0">
                <a:latin typeface="Palatino Linotype" panose="02040502050505030304" pitchFamily="18" charset="0"/>
              </a:rPr>
              <a:t>2. What is your Gender</a:t>
            </a:r>
          </a:p>
          <a:p>
            <a:pPr marL="331790" indent="-331790" algn="l">
              <a:buAutoNum type="alphaLcPeriod"/>
            </a:pPr>
            <a:r>
              <a:rPr lang="en-US" sz="1597" dirty="0">
                <a:latin typeface="Palatino Linotype" panose="02040502050505030304" pitchFamily="18" charset="0"/>
              </a:rPr>
              <a:t>Male          b.  Female</a:t>
            </a:r>
          </a:p>
          <a:p>
            <a:pPr marL="331790" indent="-331790" algn="l">
              <a:buAutoNum type="alphaLcPeriod"/>
            </a:pPr>
            <a:endParaRPr lang="en-US" sz="1597" dirty="0">
              <a:latin typeface="Palatino Linotype" panose="02040502050505030304" pitchFamily="18" charset="0"/>
            </a:endParaRPr>
          </a:p>
          <a:p>
            <a:pPr lvl="0" algn="l"/>
            <a:r>
              <a:rPr lang="en-US" sz="1597" dirty="0">
                <a:latin typeface="Palatino Linotype" panose="02040502050505030304" pitchFamily="18" charset="0"/>
              </a:rPr>
              <a:t>3. What was your initial preference for doing the task:</a:t>
            </a:r>
          </a:p>
          <a:p>
            <a:pPr marL="331790" indent="-331790" algn="l">
              <a:buAutoNum type="alphaLcParenR"/>
            </a:pPr>
            <a:r>
              <a:rPr lang="en-US" sz="1597" dirty="0">
                <a:latin typeface="Palatino Linotype" panose="02040502050505030304" pitchFamily="18" charset="0"/>
              </a:rPr>
              <a:t>Move the table outside so that I am facing the door </a:t>
            </a:r>
          </a:p>
          <a:p>
            <a:pPr marL="331790" indent="-331790" algn="l">
              <a:buAutoNum type="alphaLcParenR"/>
            </a:pPr>
            <a:r>
              <a:rPr lang="en-US" sz="1597" dirty="0">
                <a:latin typeface="Palatino Linotype" panose="02040502050505030304" pitchFamily="18" charset="0"/>
              </a:rPr>
              <a:t>Move the table outside so that I am facing the room</a:t>
            </a:r>
          </a:p>
          <a:p>
            <a:pPr marL="331790" indent="-331790" algn="l">
              <a:buAutoNum type="alphaLcParenR" startAt="3"/>
            </a:pPr>
            <a:r>
              <a:rPr lang="en-US" sz="1597" dirty="0">
                <a:latin typeface="Palatino Linotype" panose="02040502050505030304" pitchFamily="18" charset="0"/>
              </a:rPr>
              <a:t>No Preference.</a:t>
            </a:r>
          </a:p>
          <a:p>
            <a:pPr marL="331790" indent="-331790" algn="l">
              <a:buAutoNum type="alphaLcParenR" startAt="3"/>
            </a:pPr>
            <a:endParaRPr lang="en-US" sz="1597" dirty="0">
              <a:latin typeface="Palatino Linotype" panose="02040502050505030304" pitchFamily="18" charset="0"/>
            </a:endParaRPr>
          </a:p>
          <a:p>
            <a:pPr lvl="0" algn="l"/>
            <a:r>
              <a:rPr lang="en-US" sz="1597" dirty="0">
                <a:latin typeface="Palatino Linotype" panose="02040502050505030304" pitchFamily="18" charset="0"/>
              </a:rPr>
              <a:t>4. Did you switch preferences during the task? </a:t>
            </a:r>
          </a:p>
          <a:p>
            <a:pPr marL="331790" indent="-331790" algn="l">
              <a:buAutoNum type="alphaLcParenR"/>
            </a:pPr>
            <a:r>
              <a:rPr lang="en-US" sz="1597" dirty="0">
                <a:latin typeface="Palatino Linotype" panose="02040502050505030304" pitchFamily="18" charset="0"/>
              </a:rPr>
              <a:t>Yes b) No</a:t>
            </a:r>
          </a:p>
          <a:p>
            <a:pPr lvl="0" algn="l"/>
            <a:r>
              <a:rPr lang="en-US" sz="1597" dirty="0">
                <a:latin typeface="Palatino Linotype" panose="02040502050505030304" pitchFamily="18" charset="0"/>
              </a:rPr>
              <a:t>Explain your answer below</a:t>
            </a:r>
          </a:p>
          <a:p>
            <a:pPr lvl="0" algn="l"/>
            <a:r>
              <a:rPr lang="en-US" sz="1597" dirty="0">
                <a:latin typeface="Palatino Linotype" panose="02040502050505030304" pitchFamily="18" charset="0"/>
              </a:rPr>
              <a:t>5. Were the instructions clear</a:t>
            </a:r>
            <a:r>
              <a:rPr lang="en-US" sz="1597">
                <a:latin typeface="Palatino Linotype" panose="02040502050505030304" pitchFamily="18" charset="0"/>
              </a:rPr>
              <a:t>?  Add </a:t>
            </a:r>
            <a:r>
              <a:rPr lang="en-US" sz="1597" dirty="0">
                <a:latin typeface="Palatino Linotype" panose="02040502050505030304" pitchFamily="18" charset="0"/>
              </a:rPr>
              <a:t>any additional comments on the experiment in the text below. </a:t>
            </a:r>
          </a:p>
          <a:p>
            <a:pPr lvl="0" algn="l"/>
            <a:endParaRPr lang="en-US" sz="1597" dirty="0">
              <a:latin typeface="Palatino Linotype" panose="02040502050505030304" pitchFamily="18" charset="0"/>
            </a:endParaRPr>
          </a:p>
          <a:p>
            <a:pPr lvl="0" algn="l"/>
            <a:endParaRPr lang="en-US" sz="1597" dirty="0">
              <a:latin typeface="Palatino Linotype" panose="02040502050505030304" pitchFamily="18" charset="0"/>
            </a:endParaRPr>
          </a:p>
          <a:p>
            <a:pPr lvl="0" algn="l"/>
            <a:endParaRPr lang="en-US" sz="1597" dirty="0">
              <a:latin typeface="Palatino Linotype" panose="02040502050505030304" pitchFamily="18" charset="0"/>
            </a:endParaRPr>
          </a:p>
          <a:p>
            <a:pPr lvl="0" algn="l"/>
            <a:endParaRPr lang="en-US" sz="1597" dirty="0">
              <a:latin typeface="Palatino Linotype" panose="02040502050505030304" pitchFamily="18" charset="0"/>
            </a:endParaRPr>
          </a:p>
          <a:p>
            <a:pPr lvl="0" algn="l"/>
            <a:endParaRPr lang="en-US" sz="1597" dirty="0">
              <a:latin typeface="Palatino Linotype" panose="02040502050505030304" pitchFamily="18" charset="0"/>
            </a:endParaRPr>
          </a:p>
          <a:p>
            <a:pPr lvl="0" algn="l"/>
            <a:endParaRPr lang="en-US" sz="1597" dirty="0">
              <a:latin typeface="Palatino Linotype" panose="02040502050505030304" pitchFamily="18" charset="0"/>
            </a:endParaRPr>
          </a:p>
          <a:p>
            <a:pPr lvl="0" algn="l"/>
            <a:endParaRPr lang="en-US" sz="1597" dirty="0">
              <a:latin typeface="Palatino Linotype" panose="02040502050505030304" pitchFamily="18" charset="0"/>
            </a:endParaRPr>
          </a:p>
        </p:txBody>
      </p:sp>
    </p:spTree>
    <p:extLst>
      <p:ext uri="{BB962C8B-B14F-4D97-AF65-F5344CB8AC3E}">
        <p14:creationId xmlns:p14="http://schemas.microsoft.com/office/powerpoint/2010/main" val="394894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noGrp="1"/>
          </p:cNvSpPr>
          <p:nvPr>
            <p:ph type="subTitle" idx="4294967295"/>
          </p:nvPr>
        </p:nvSpPr>
        <p:spPr>
          <a:xfrm>
            <a:off x="0" y="147638"/>
            <a:ext cx="6435725" cy="3749675"/>
          </a:xfrm>
        </p:spPr>
        <p:txBody>
          <a:bodyPr anchor="t">
            <a:normAutofit fontScale="92500" lnSpcReduction="10000"/>
          </a:bodyPr>
          <a:lstStyle/>
          <a:p>
            <a:pPr lvl="0" algn="l"/>
            <a:r>
              <a:rPr lang="en-US" sz="1597" dirty="0">
                <a:latin typeface="Palatino Linotype" panose="02040502050505030304" pitchFamily="18" charset="0"/>
              </a:rPr>
              <a:t>Questionnaire:</a:t>
            </a:r>
          </a:p>
          <a:p>
            <a:pPr lvl="0" algn="l"/>
            <a:r>
              <a:rPr lang="en-US" sz="1597" dirty="0">
                <a:latin typeface="Palatino Linotype" panose="02040502050505030304" pitchFamily="18" charset="0"/>
              </a:rPr>
              <a:t>Rate your agreement to the following statements:</a:t>
            </a:r>
          </a:p>
          <a:p>
            <a:pPr lvl="0" algn="l"/>
            <a:r>
              <a:rPr lang="en-US" sz="1597" dirty="0">
                <a:latin typeface="Palatino Linotype" panose="02040502050505030304" pitchFamily="18" charset="0"/>
              </a:rPr>
              <a:t>(Scale 1 to 7)</a:t>
            </a:r>
          </a:p>
          <a:p>
            <a:pPr marL="331790" indent="-331790" algn="l">
              <a:buAutoNum type="alphaLcPeriod"/>
            </a:pPr>
            <a:r>
              <a:rPr lang="en-US" sz="1597" dirty="0">
                <a:latin typeface="Palatino Linotype" panose="02040502050505030304" pitchFamily="18" charset="0"/>
              </a:rPr>
              <a:t>HERB is trustworthy</a:t>
            </a:r>
          </a:p>
          <a:p>
            <a:pPr marL="331790" indent="-331790" algn="l">
              <a:buAutoNum type="alphaLcPeriod"/>
            </a:pPr>
            <a:r>
              <a:rPr lang="en-US" sz="1597" dirty="0">
                <a:latin typeface="Palatino Linotype" panose="02040502050505030304" pitchFamily="18" charset="0"/>
              </a:rPr>
              <a:t>I trusted HERB to do the right thing at the right time.</a:t>
            </a:r>
          </a:p>
          <a:p>
            <a:pPr marL="331790" indent="-331790" algn="l">
              <a:buAutoNum type="alphaLcPeriod"/>
            </a:pPr>
            <a:r>
              <a:rPr lang="en-US" sz="1597" dirty="0">
                <a:latin typeface="Palatino Linotype" panose="02040502050505030304" pitchFamily="18" charset="0"/>
              </a:rPr>
              <a:t>HERB is intelligent</a:t>
            </a:r>
          </a:p>
          <a:p>
            <a:pPr marL="331790" indent="-331790" algn="l">
              <a:buAutoNum type="alphaLcPeriod"/>
            </a:pPr>
            <a:r>
              <a:rPr lang="en-US" sz="1597" dirty="0">
                <a:latin typeface="Palatino Linotype" panose="02040502050505030304" pitchFamily="18" charset="0"/>
              </a:rPr>
              <a:t>HERB made me change my mind during the task</a:t>
            </a:r>
          </a:p>
          <a:p>
            <a:pPr marL="331790" indent="-331790" algn="l">
              <a:buAutoNum type="alphaLcPeriod"/>
            </a:pPr>
            <a:r>
              <a:rPr lang="en-US" sz="1597" dirty="0">
                <a:latin typeface="Palatino Linotype" panose="02040502050505030304" pitchFamily="18" charset="0"/>
              </a:rPr>
              <a:t>I was satisfied with HERB and my performance</a:t>
            </a:r>
          </a:p>
          <a:p>
            <a:pPr marL="331790" indent="-331790" algn="l">
              <a:buAutoNum type="alphaLcPeriod"/>
            </a:pPr>
            <a:r>
              <a:rPr lang="en-US" sz="1597" dirty="0">
                <a:latin typeface="Palatino Linotype" panose="02040502050505030304" pitchFamily="18" charset="0"/>
              </a:rPr>
              <a:t>HERB perceived accurately what my goals are</a:t>
            </a:r>
          </a:p>
          <a:p>
            <a:pPr marL="331790" indent="-331790" algn="l">
              <a:buAutoNum type="alphaLcPeriod"/>
            </a:pPr>
            <a:r>
              <a:rPr lang="en-US" sz="1597" dirty="0">
                <a:latin typeface="Palatino Linotype" panose="02040502050505030304" pitchFamily="18" charset="0"/>
              </a:rPr>
              <a:t>HERB and I worked towards mutually agreed upon goals</a:t>
            </a:r>
          </a:p>
          <a:p>
            <a:pPr marL="331790" indent="-331790" algn="l">
              <a:buAutoNum type="alphaLcPeriod"/>
            </a:pPr>
            <a:r>
              <a:rPr lang="en-US" sz="1597" dirty="0">
                <a:latin typeface="Palatino Linotype" panose="02040502050505030304" pitchFamily="18" charset="0"/>
              </a:rPr>
              <a:t>HERB and I collaborated well together. </a:t>
            </a:r>
          </a:p>
          <a:p>
            <a:pPr marL="331790" indent="-331790" algn="l">
              <a:buAutoNum type="alphaLcPeriod"/>
            </a:pPr>
            <a:r>
              <a:rPr lang="en-US" sz="1597" dirty="0">
                <a:latin typeface="Palatino Linotype" panose="02040502050505030304" pitchFamily="18" charset="0"/>
              </a:rPr>
              <a:t>HERB’s actions were reasonable </a:t>
            </a:r>
          </a:p>
          <a:p>
            <a:pPr marL="331790" indent="-331790" algn="l">
              <a:buAutoNum type="alphaLcPeriod"/>
            </a:pPr>
            <a:r>
              <a:rPr lang="en-US" sz="1597" dirty="0">
                <a:latin typeface="Palatino Linotype" panose="02040502050505030304" pitchFamily="18" charset="0"/>
              </a:rPr>
              <a:t>HERB and I collaborated well together</a:t>
            </a:r>
          </a:p>
          <a:p>
            <a:pPr marL="331790" indent="-331790" algn="l">
              <a:buAutoNum type="alphaLcPeriod"/>
            </a:pPr>
            <a:endParaRPr lang="en-US" sz="1597" dirty="0">
              <a:latin typeface="Palatino Linotype" panose="02040502050505030304" pitchFamily="18" charset="0"/>
            </a:endParaRPr>
          </a:p>
          <a:p>
            <a:pPr lvl="0" algn="l"/>
            <a:endParaRPr lang="en-US" sz="1597" dirty="0">
              <a:latin typeface="Palatino Linotype" panose="02040502050505030304" pitchFamily="18" charset="0"/>
            </a:endParaRPr>
          </a:p>
          <a:p>
            <a:pPr lvl="0" algn="l"/>
            <a:endParaRPr lang="en-US" sz="1597" dirty="0">
              <a:latin typeface="Palatino Linotype" panose="02040502050505030304" pitchFamily="18" charset="0"/>
            </a:endParaRPr>
          </a:p>
          <a:p>
            <a:pPr lvl="0" algn="l"/>
            <a:endParaRPr lang="en-US" sz="1597" dirty="0">
              <a:latin typeface="Palatino Linotype" panose="02040502050505030304" pitchFamily="18" charset="0"/>
            </a:endParaRPr>
          </a:p>
          <a:p>
            <a:pPr lvl="0" algn="l"/>
            <a:endParaRPr lang="en-US" sz="1597" dirty="0">
              <a:latin typeface="Palatino Linotype" panose="02040502050505030304" pitchFamily="18" charset="0"/>
            </a:endParaRPr>
          </a:p>
          <a:p>
            <a:pPr lvl="0" algn="l"/>
            <a:endParaRPr lang="en-US" sz="1597" dirty="0">
              <a:latin typeface="Palatino Linotype" panose="02040502050505030304" pitchFamily="18" charset="0"/>
            </a:endParaRPr>
          </a:p>
          <a:p>
            <a:pPr lvl="0" algn="l"/>
            <a:endParaRPr lang="en-US" sz="1597" dirty="0">
              <a:latin typeface="Palatino Linotype" panose="02040502050505030304" pitchFamily="18" charset="0"/>
            </a:endParaRPr>
          </a:p>
          <a:p>
            <a:pPr lvl="0" algn="l"/>
            <a:endParaRPr lang="en-US" sz="1597" dirty="0">
              <a:latin typeface="Palatino Linotype" panose="02040502050505030304" pitchFamily="18" charset="0"/>
            </a:endParaRPr>
          </a:p>
          <a:p>
            <a:pPr lvl="0" algn="l"/>
            <a:endParaRPr lang="en-US" sz="1597" dirty="0">
              <a:latin typeface="Palatino Linotype" panose="02040502050505030304" pitchFamily="18" charset="0"/>
            </a:endParaRPr>
          </a:p>
        </p:txBody>
      </p:sp>
    </p:spTree>
    <p:extLst>
      <p:ext uri="{BB962C8B-B14F-4D97-AF65-F5344CB8AC3E}">
        <p14:creationId xmlns:p14="http://schemas.microsoft.com/office/powerpoint/2010/main" val="471016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1586</TotalTime>
  <Words>712</Words>
  <Application>Microsoft Office PowerPoint</Application>
  <PresentationFormat>Custom</PresentationFormat>
  <Paragraphs>103</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 PL KaitiM GB</vt:lpstr>
      <vt:lpstr>DejaVu Sans</vt:lpstr>
      <vt:lpstr>Liberation Sans</vt:lpstr>
      <vt:lpstr>Liberation Serif</vt:lpstr>
      <vt:lpstr>Lohit Hindi</vt:lpstr>
      <vt:lpstr>Arial</vt:lpstr>
      <vt:lpstr>Calibri</vt:lpstr>
      <vt:lpstr>Calibri Light</vt:lpstr>
      <vt:lpstr>Palatino Linotype</vt:lpstr>
      <vt:lpstr>Default</vt:lpstr>
      <vt:lpstr>Consent 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Consent Form</dc:title>
  <dc:creator>Stefanos Nikolaidis</dc:creator>
  <cp:lastModifiedBy>Stefanos</cp:lastModifiedBy>
  <cp:revision>170</cp:revision>
  <dcterms:created xsi:type="dcterms:W3CDTF">2015-01-14T13:46:13Z</dcterms:created>
  <dcterms:modified xsi:type="dcterms:W3CDTF">2015-08-05T20:49:07Z</dcterms:modified>
</cp:coreProperties>
</file>