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notesSlides/notesSlide3.xml" ContentType="application/vnd.openxmlformats-officedocument.presentationml.notesSlide+xml"/>
  <Override PartName="/ppt/charts/chart1.xml" ContentType="application/vnd.openxmlformats-officedocument.drawingml.chart+xml"/>
  <Override PartName="/ppt/theme/themeOverride6.xml" ContentType="application/vnd.openxmlformats-officedocument.themeOverride+xml"/>
  <Override PartName="/ppt/notesSlides/notesSlide4.xml" ContentType="application/vnd.openxmlformats-officedocument.presentationml.notesSlide+xml"/>
  <Override PartName="/ppt/theme/themeOverride7.xml" ContentType="application/vnd.openxmlformats-officedocument.themeOverride+xml"/>
  <Override PartName="/ppt/notesSlides/notesSlide5.xml" ContentType="application/vnd.openxmlformats-officedocument.presentationml.notesSlide+xml"/>
  <Override PartName="/ppt/charts/chart2.xml" ContentType="application/vnd.openxmlformats-officedocument.drawingml.chart+xml"/>
  <Override PartName="/ppt/theme/themeOverride8.xml" ContentType="application/vnd.openxmlformats-officedocument.themeOverride+xml"/>
  <Override PartName="/ppt/theme/themeOverride9.xml" ContentType="application/vnd.openxmlformats-officedocument.themeOverride+xml"/>
  <Override PartName="/ppt/notesSlides/notesSlide6.xml" ContentType="application/vnd.openxmlformats-officedocument.presentationml.notesSlide+xml"/>
  <Override PartName="/ppt/charts/chart3.xml" ContentType="application/vnd.openxmlformats-officedocument.drawingml.chart+xml"/>
  <Override PartName="/ppt/drawings/drawing1.xml" ContentType="application/vnd.openxmlformats-officedocument.drawingml.chartshapes+xml"/>
  <Override PartName="/ppt/theme/themeOverride10.xml" ContentType="application/vnd.openxmlformats-officedocument.themeOverride+xml"/>
  <Override PartName="/ppt/theme/themeOverride11.xml" ContentType="application/vnd.openxmlformats-officedocument.themeOverride+xml"/>
  <Override PartName="/ppt/notesSlides/notesSlide7.xml" ContentType="application/vnd.openxmlformats-officedocument.presentationml.notesSlide+xml"/>
  <Override PartName="/ppt/charts/chart4.xml" ContentType="application/vnd.openxmlformats-officedocument.drawingml.chart+xml"/>
  <Override PartName="/ppt/drawings/drawing2.xml" ContentType="application/vnd.openxmlformats-officedocument.drawingml.chartshapes+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notesSlides/notesSlide8.xml" ContentType="application/vnd.openxmlformats-officedocument.presentationml.notesSlide+xml"/>
  <Override PartName="/ppt/charts/chart5.xml" ContentType="application/vnd.openxmlformats-officedocument.drawingml.chart+xml"/>
  <Override PartName="/ppt/theme/themeOverride15.xml" ContentType="application/vnd.openxmlformats-officedocument.themeOverride+xml"/>
  <Override PartName="/ppt/notesSlides/notesSlide9.xml" ContentType="application/vnd.openxmlformats-officedocument.presentationml.notesSlide+xml"/>
  <Override PartName="/ppt/theme/themeOverride16.xml" ContentType="application/vnd.openxmlformats-officedocument.themeOverride+xml"/>
  <Override PartName="/ppt/theme/themeOverride1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9"/>
  </p:notesMasterIdLst>
  <p:handoutMasterIdLst>
    <p:handoutMasterId r:id="rId20"/>
  </p:handoutMasterIdLst>
  <p:sldIdLst>
    <p:sldId id="256" r:id="rId2"/>
    <p:sldId id="257" r:id="rId3"/>
    <p:sldId id="307" r:id="rId4"/>
    <p:sldId id="308" r:id="rId5"/>
    <p:sldId id="296" r:id="rId6"/>
    <p:sldId id="277" r:id="rId7"/>
    <p:sldId id="297" r:id="rId8"/>
    <p:sldId id="309" r:id="rId9"/>
    <p:sldId id="298" r:id="rId10"/>
    <p:sldId id="310" r:id="rId11"/>
    <p:sldId id="299" r:id="rId12"/>
    <p:sldId id="284" r:id="rId13"/>
    <p:sldId id="264" r:id="rId14"/>
    <p:sldId id="300" r:id="rId15"/>
    <p:sldId id="275" r:id="rId16"/>
    <p:sldId id="301" r:id="rId17"/>
    <p:sldId id="276" r:id="rId1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41" autoAdjust="0"/>
  </p:normalViewPr>
  <p:slideViewPr>
    <p:cSldViewPr>
      <p:cViewPr varScale="1">
        <p:scale>
          <a:sx n="81" d="100"/>
          <a:sy n="81" d="100"/>
        </p:scale>
        <p:origin x="60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a:p>
            <a:pPr>
              <a:defRPr/>
            </a:pPr>
            <a:endParaRPr lang="en-US"/>
          </a:p>
          <a:p>
            <a:pPr>
              <a:defRPr/>
            </a:pPr>
            <a:r>
              <a:rPr lang="en-US" sz="2000" u="sng"/>
              <a:t>Primary Reserve Ratio</a:t>
            </a:r>
          </a:p>
          <a:p>
            <a:pPr>
              <a:defRPr/>
            </a:pPr>
            <a:r>
              <a:rPr lang="en-US" sz="1200" b="0"/>
              <a:t>Expendable Net Assets / Total Expenses</a:t>
            </a:r>
          </a:p>
          <a:p>
            <a:pPr>
              <a:defRPr/>
            </a:pPr>
            <a:endParaRPr lang="en-US" sz="1200" b="0"/>
          </a:p>
          <a:p>
            <a:pPr>
              <a:defRPr/>
            </a:pPr>
            <a:r>
              <a:rPr lang="en-US" sz="1200" b="0" i="1"/>
              <a:t>Measures financial strength of the institution.</a:t>
            </a:r>
          </a:p>
          <a:p>
            <a:pPr>
              <a:defRPr/>
            </a:pPr>
            <a:endParaRPr lang="en-US" sz="800" b="0" i="1"/>
          </a:p>
          <a:p>
            <a:pPr>
              <a:defRPr/>
            </a:pPr>
            <a:endParaRPr lang="en-US" sz="800" b="0" i="1"/>
          </a:p>
        </c:rich>
      </c:tx>
      <c:layout/>
      <c:overlay val="0"/>
    </c:title>
    <c:autoTitleDeleted val="0"/>
    <c:plotArea>
      <c:layout/>
      <c:barChart>
        <c:barDir val="col"/>
        <c:grouping val="stacked"/>
        <c:varyColors val="0"/>
        <c:ser>
          <c:idx val="1"/>
          <c:order val="1"/>
          <c:tx>
            <c:strRef>
              <c:f>'Prim Res Graph'!$B$4</c:f>
              <c:strCache>
                <c:ptCount val="1"/>
                <c:pt idx="0">
                  <c:v>  </c:v>
                </c:pt>
              </c:strCache>
            </c:strRef>
          </c:tx>
          <c:spPr>
            <a:noFill/>
          </c:spPr>
          <c:invertIfNegative val="0"/>
          <c:cat>
            <c:numRef>
              <c:f>'Prim Res Graph'!$L$1:$P$1</c:f>
              <c:numCache>
                <c:formatCode>General</c:formatCode>
                <c:ptCount val="5"/>
                <c:pt idx="0">
                  <c:v>2012</c:v>
                </c:pt>
                <c:pt idx="1">
                  <c:v>2013</c:v>
                </c:pt>
                <c:pt idx="2">
                  <c:v>2014</c:v>
                </c:pt>
                <c:pt idx="3">
                  <c:v>2015</c:v>
                </c:pt>
                <c:pt idx="4">
                  <c:v>2016</c:v>
                </c:pt>
              </c:numCache>
            </c:numRef>
          </c:cat>
          <c:val>
            <c:numRef>
              <c:f>'Prim Res Graph'!$K$4:$O$4</c:f>
              <c:numCache>
                <c:formatCode>0.00_);\(0.00\)</c:formatCode>
                <c:ptCount val="5"/>
                <c:pt idx="0">
                  <c:v>0.4</c:v>
                </c:pt>
                <c:pt idx="1">
                  <c:v>0.4</c:v>
                </c:pt>
                <c:pt idx="2">
                  <c:v>0.4</c:v>
                </c:pt>
                <c:pt idx="3" formatCode="0.00">
                  <c:v>0.4</c:v>
                </c:pt>
                <c:pt idx="4">
                  <c:v>0.4</c:v>
                </c:pt>
              </c:numCache>
            </c:numRef>
          </c:val>
        </c:ser>
        <c:ser>
          <c:idx val="2"/>
          <c:order val="2"/>
          <c:tx>
            <c:strRef>
              <c:f>'Prim Res Graph'!$B$5</c:f>
              <c:strCache>
                <c:ptCount val="1"/>
                <c:pt idx="0">
                  <c:v>Ideal &gt; 0.40</c:v>
                </c:pt>
              </c:strCache>
            </c:strRef>
          </c:tx>
          <c:spPr>
            <a:solidFill>
              <a:srgbClr val="BEF100"/>
            </a:solidFill>
          </c:spPr>
          <c:invertIfNegative val="0"/>
          <c:cat>
            <c:numRef>
              <c:f>'Prim Res Graph'!$L$1:$P$1</c:f>
              <c:numCache>
                <c:formatCode>General</c:formatCode>
                <c:ptCount val="5"/>
                <c:pt idx="0">
                  <c:v>2012</c:v>
                </c:pt>
                <c:pt idx="1">
                  <c:v>2013</c:v>
                </c:pt>
                <c:pt idx="2">
                  <c:v>2014</c:v>
                </c:pt>
                <c:pt idx="3">
                  <c:v>2015</c:v>
                </c:pt>
                <c:pt idx="4">
                  <c:v>2016</c:v>
                </c:pt>
              </c:numCache>
            </c:numRef>
          </c:cat>
          <c:val>
            <c:numRef>
              <c:f>'Prim Res Graph'!$L$5:$P$5</c:f>
              <c:numCache>
                <c:formatCode>_(* #,##0.00_);_(* \(#,##0.00\);_(* "-"??_);_(@_)</c:formatCode>
                <c:ptCount val="5"/>
                <c:pt idx="0">
                  <c:v>0.5</c:v>
                </c:pt>
                <c:pt idx="1">
                  <c:v>0.5</c:v>
                </c:pt>
                <c:pt idx="2" formatCode="0.00">
                  <c:v>0.5</c:v>
                </c:pt>
                <c:pt idx="3">
                  <c:v>0.5</c:v>
                </c:pt>
                <c:pt idx="4">
                  <c:v>0.5</c:v>
                </c:pt>
              </c:numCache>
            </c:numRef>
          </c:val>
        </c:ser>
        <c:dLbls>
          <c:showLegendKey val="0"/>
          <c:showVal val="0"/>
          <c:showCatName val="0"/>
          <c:showSerName val="0"/>
          <c:showPercent val="0"/>
          <c:showBubbleSize val="0"/>
        </c:dLbls>
        <c:gapWidth val="0"/>
        <c:overlap val="100"/>
        <c:axId val="397024288"/>
        <c:axId val="397022720"/>
      </c:barChart>
      <c:lineChart>
        <c:grouping val="standard"/>
        <c:varyColors val="0"/>
        <c:ser>
          <c:idx val="0"/>
          <c:order val="0"/>
          <c:tx>
            <c:strRef>
              <c:f>'Prim Res Graph'!$B$2</c:f>
              <c:strCache>
                <c:ptCount val="1"/>
                <c:pt idx="0">
                  <c:v>JCCC</c:v>
                </c:pt>
              </c:strCache>
            </c:strRef>
          </c:tx>
          <c:spPr>
            <a:ln>
              <a:solidFill>
                <a:srgbClr val="006778"/>
              </a:solidFill>
            </a:ln>
          </c:spPr>
          <c:marker>
            <c:spPr>
              <a:solidFill>
                <a:srgbClr val="006778"/>
              </a:solidFill>
              <a:ln>
                <a:solidFill>
                  <a:srgbClr val="006778"/>
                </a:solidFill>
              </a:ln>
            </c:spPr>
          </c:marker>
          <c:dPt>
            <c:idx val="5"/>
            <c:bubble3D val="0"/>
            <c:spPr>
              <a:ln>
                <a:solidFill>
                  <a:srgbClr val="006778"/>
                </a:solidFill>
                <a:prstDash val="sysDot"/>
              </a:ln>
            </c:spPr>
          </c:dPt>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'Prim Res Graph'!$L$1:$P$1</c:f>
              <c:numCache>
                <c:formatCode>General</c:formatCode>
                <c:ptCount val="5"/>
                <c:pt idx="0">
                  <c:v>2012</c:v>
                </c:pt>
                <c:pt idx="1">
                  <c:v>2013</c:v>
                </c:pt>
                <c:pt idx="2">
                  <c:v>2014</c:v>
                </c:pt>
                <c:pt idx="3">
                  <c:v>2015</c:v>
                </c:pt>
                <c:pt idx="4">
                  <c:v>2016</c:v>
                </c:pt>
              </c:numCache>
            </c:numRef>
          </c:cat>
          <c:val>
            <c:numRef>
              <c:f>'Prim Res Graph'!$L$2:$P$2</c:f>
              <c:numCache>
                <c:formatCode>0.000</c:formatCode>
                <c:ptCount val="5"/>
                <c:pt idx="0">
                  <c:v>0.55855350648102153</c:v>
                </c:pt>
                <c:pt idx="1">
                  <c:v>0.4914625252048565</c:v>
                </c:pt>
                <c:pt idx="2">
                  <c:v>0.53655960230644839</c:v>
                </c:pt>
                <c:pt idx="3">
                  <c:v>0.61440935021566723</c:v>
                </c:pt>
                <c:pt idx="4">
                  <c:v>0.70909860392939883</c:v>
                </c:pt>
              </c:numCache>
            </c:numRef>
          </c:val>
          <c:smooth val="0"/>
        </c:ser>
        <c:dLbls>
          <c:showLegendKey val="0"/>
          <c:showVal val="0"/>
          <c:showCatName val="0"/>
          <c:showSerName val="0"/>
          <c:showPercent val="0"/>
          <c:showBubbleSize val="0"/>
        </c:dLbls>
        <c:marker val="1"/>
        <c:smooth val="0"/>
        <c:axId val="397024288"/>
        <c:axId val="397022720"/>
      </c:lineChart>
      <c:catAx>
        <c:axId val="397024288"/>
        <c:scaling>
          <c:orientation val="minMax"/>
        </c:scaling>
        <c:delete val="0"/>
        <c:axPos val="b"/>
        <c:numFmt formatCode="General" sourceLinked="1"/>
        <c:majorTickMark val="out"/>
        <c:minorTickMark val="none"/>
        <c:tickLblPos val="nextTo"/>
        <c:crossAx val="397022720"/>
        <c:crosses val="autoZero"/>
        <c:auto val="1"/>
        <c:lblAlgn val="ctr"/>
        <c:lblOffset val="100"/>
        <c:noMultiLvlLbl val="0"/>
      </c:catAx>
      <c:valAx>
        <c:axId val="397022720"/>
        <c:scaling>
          <c:orientation val="minMax"/>
          <c:max val="0.9"/>
        </c:scaling>
        <c:delete val="0"/>
        <c:axPos val="l"/>
        <c:numFmt formatCode="0.00_);\(0.00\)" sourceLinked="1"/>
        <c:majorTickMark val="out"/>
        <c:minorTickMark val="none"/>
        <c:tickLblPos val="nextTo"/>
        <c:crossAx val="397024288"/>
        <c:crosses val="autoZero"/>
        <c:crossBetween val="between"/>
      </c:valAx>
    </c:plotArea>
    <c:legend>
      <c:legendPos val="t"/>
      <c:legendEntry>
        <c:idx val="2"/>
        <c:delete val="1"/>
      </c:legendEntry>
      <c:layout>
        <c:manualLayout>
          <c:xMode val="edge"/>
          <c:yMode val="edge"/>
          <c:x val="0.18567057567627954"/>
          <c:y val="0.37381365740740741"/>
          <c:w val="0.43460863675911926"/>
          <c:h val="5.2323244750656167E-2"/>
        </c:manualLayout>
      </c:layout>
      <c:overlay val="0"/>
    </c:legend>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sz="2000" u="sng" dirty="0" smtClean="0"/>
          </a:p>
          <a:p>
            <a:pPr>
              <a:defRPr/>
            </a:pPr>
            <a:r>
              <a:rPr lang="en-US" sz="2000" u="sng" dirty="0" smtClean="0"/>
              <a:t>Net </a:t>
            </a:r>
            <a:r>
              <a:rPr lang="en-US" sz="2000" u="sng" dirty="0"/>
              <a:t>Operating Revenue Ratio</a:t>
            </a:r>
          </a:p>
          <a:p>
            <a:pPr>
              <a:defRPr/>
            </a:pPr>
            <a:r>
              <a:rPr lang="en-US" sz="1200" b="0" u="none" dirty="0"/>
              <a:t>Change in Unrestricted Net Assets / total Unrestricted Revenues</a:t>
            </a:r>
          </a:p>
          <a:p>
            <a:pPr>
              <a:defRPr/>
            </a:pPr>
            <a:endParaRPr lang="en-US" sz="1200" b="0" u="none" dirty="0"/>
          </a:p>
          <a:p>
            <a:pPr>
              <a:defRPr/>
            </a:pPr>
            <a:r>
              <a:rPr lang="en-US" sz="1200" b="0" i="1" u="none" dirty="0"/>
              <a:t>Indicates</a:t>
            </a:r>
            <a:r>
              <a:rPr lang="en-US" sz="1200" b="0" i="1" u="none" baseline="0" dirty="0"/>
              <a:t> the institution's financial performance as a result of the year's activity</a:t>
            </a:r>
            <a:r>
              <a:rPr lang="en-US" sz="800" b="0" i="1" u="none" baseline="0" dirty="0"/>
              <a:t>.</a:t>
            </a:r>
          </a:p>
          <a:p>
            <a:pPr>
              <a:defRPr/>
            </a:pPr>
            <a:endParaRPr lang="en-US" sz="800" b="0" i="1" u="none" baseline="0" dirty="0"/>
          </a:p>
          <a:p>
            <a:pPr>
              <a:defRPr/>
            </a:pPr>
            <a:endParaRPr lang="en-US" sz="800" b="0" i="1" u="none" dirty="0"/>
          </a:p>
        </c:rich>
      </c:tx>
      <c:layout/>
      <c:overlay val="0"/>
    </c:title>
    <c:autoTitleDeleted val="0"/>
    <c:plotArea>
      <c:layout>
        <c:manualLayout>
          <c:layoutTarget val="inner"/>
          <c:xMode val="edge"/>
          <c:yMode val="edge"/>
          <c:x val="8.8212829449702962E-2"/>
          <c:y val="0.5093890018513717"/>
          <c:w val="0.88848455430201823"/>
          <c:h val="0.41247219530834212"/>
        </c:manualLayout>
      </c:layout>
      <c:barChart>
        <c:barDir val="col"/>
        <c:grouping val="stacked"/>
        <c:varyColors val="0"/>
        <c:ser>
          <c:idx val="1"/>
          <c:order val="1"/>
          <c:tx>
            <c:strRef>
              <c:f>'Net Op Rev Graph'!$B$4</c:f>
              <c:strCache>
                <c:ptCount val="1"/>
                <c:pt idx="0">
                  <c:v>  </c:v>
                </c:pt>
              </c:strCache>
            </c:strRef>
          </c:tx>
          <c:spPr>
            <a:noFill/>
          </c:spPr>
          <c:invertIfNegative val="0"/>
          <c:cat>
            <c:numRef>
              <c:f>'Net Op Rev Graph'!$L$1:$P$1</c:f>
              <c:numCache>
                <c:formatCode>General</c:formatCode>
                <c:ptCount val="5"/>
                <c:pt idx="0">
                  <c:v>2012</c:v>
                </c:pt>
                <c:pt idx="1">
                  <c:v>2013</c:v>
                </c:pt>
                <c:pt idx="2">
                  <c:v>2014</c:v>
                </c:pt>
                <c:pt idx="3">
                  <c:v>2015</c:v>
                </c:pt>
                <c:pt idx="4">
                  <c:v>2016</c:v>
                </c:pt>
              </c:numCache>
            </c:numRef>
          </c:cat>
          <c:val>
            <c:numRef>
              <c:f>'Net Op Rev Graph'!$K$4:$O$4</c:f>
              <c:numCache>
                <c:formatCode>0.000</c:formatCode>
                <c:ptCount val="5"/>
                <c:pt idx="0">
                  <c:v>0.02</c:v>
                </c:pt>
                <c:pt idx="1">
                  <c:v>0.02</c:v>
                </c:pt>
                <c:pt idx="2">
                  <c:v>0.02</c:v>
                </c:pt>
                <c:pt idx="3" formatCode="0.000_);\(0.000\)">
                  <c:v>0.02</c:v>
                </c:pt>
                <c:pt idx="4">
                  <c:v>0.02</c:v>
                </c:pt>
              </c:numCache>
            </c:numRef>
          </c:val>
        </c:ser>
        <c:ser>
          <c:idx val="2"/>
          <c:order val="2"/>
          <c:tx>
            <c:strRef>
              <c:f>'Net Op Rev Graph'!$B$5</c:f>
              <c:strCache>
                <c:ptCount val="1"/>
                <c:pt idx="0">
                  <c:v>Ideal = 0.02 to 0.04</c:v>
                </c:pt>
              </c:strCache>
            </c:strRef>
          </c:tx>
          <c:spPr>
            <a:solidFill>
              <a:srgbClr val="BEF100"/>
            </a:solidFill>
          </c:spPr>
          <c:invertIfNegative val="0"/>
          <c:cat>
            <c:numRef>
              <c:f>'Net Op Rev Graph'!$L$1:$P$1</c:f>
              <c:numCache>
                <c:formatCode>General</c:formatCode>
                <c:ptCount val="5"/>
                <c:pt idx="0">
                  <c:v>2012</c:v>
                </c:pt>
                <c:pt idx="1">
                  <c:v>2013</c:v>
                </c:pt>
                <c:pt idx="2">
                  <c:v>2014</c:v>
                </c:pt>
                <c:pt idx="3">
                  <c:v>2015</c:v>
                </c:pt>
                <c:pt idx="4">
                  <c:v>2016</c:v>
                </c:pt>
              </c:numCache>
            </c:numRef>
          </c:cat>
          <c:val>
            <c:numRef>
              <c:f>'Net Op Rev Graph'!$L$5:$P$5</c:f>
              <c:numCache>
                <c:formatCode>0.000</c:formatCode>
                <c:ptCount val="5"/>
                <c:pt idx="0">
                  <c:v>0.02</c:v>
                </c:pt>
                <c:pt idx="1">
                  <c:v>0.02</c:v>
                </c:pt>
                <c:pt idx="2" formatCode="0.000_);\(0.000\)">
                  <c:v>0.02</c:v>
                </c:pt>
                <c:pt idx="3">
                  <c:v>0.02</c:v>
                </c:pt>
                <c:pt idx="4">
                  <c:v>0.02</c:v>
                </c:pt>
              </c:numCache>
            </c:numRef>
          </c:val>
        </c:ser>
        <c:dLbls>
          <c:showLegendKey val="0"/>
          <c:showVal val="0"/>
          <c:showCatName val="0"/>
          <c:showSerName val="0"/>
          <c:showPercent val="0"/>
          <c:showBubbleSize val="0"/>
        </c:dLbls>
        <c:gapWidth val="0"/>
        <c:overlap val="100"/>
        <c:axId val="397021544"/>
        <c:axId val="397021936"/>
      </c:barChart>
      <c:lineChart>
        <c:grouping val="standard"/>
        <c:varyColors val="0"/>
        <c:ser>
          <c:idx val="0"/>
          <c:order val="0"/>
          <c:tx>
            <c:strRef>
              <c:f>'Net Op Rev Graph'!$B$2</c:f>
              <c:strCache>
                <c:ptCount val="1"/>
                <c:pt idx="0">
                  <c:v>JCCC</c:v>
                </c:pt>
              </c:strCache>
            </c:strRef>
          </c:tx>
          <c:spPr>
            <a:ln>
              <a:solidFill>
                <a:srgbClr val="006778"/>
              </a:solidFill>
            </a:ln>
          </c:spPr>
          <c:marker>
            <c:spPr>
              <a:solidFill>
                <a:srgbClr val="006778"/>
              </a:solidFill>
              <a:ln>
                <a:solidFill>
                  <a:srgbClr val="006778"/>
                </a:solidFill>
              </a:ln>
            </c:spPr>
          </c:marker>
          <c:dPt>
            <c:idx val="5"/>
            <c:bubble3D val="0"/>
            <c:spPr>
              <a:ln>
                <a:solidFill>
                  <a:srgbClr val="006778"/>
                </a:solidFill>
                <a:prstDash val="sysDot"/>
              </a:ln>
            </c:spPr>
          </c:dPt>
          <c:dLbls>
            <c:dLbl>
              <c:idx val="4"/>
              <c:layout>
                <c:manualLayout>
                  <c:x val="2.3249238745059984E-3"/>
                  <c:y val="-2.0515654780587436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'Net Op Rev Graph'!$L$1:$P$1</c:f>
              <c:numCache>
                <c:formatCode>General</c:formatCode>
                <c:ptCount val="5"/>
                <c:pt idx="0">
                  <c:v>2012</c:v>
                </c:pt>
                <c:pt idx="1">
                  <c:v>2013</c:v>
                </c:pt>
                <c:pt idx="2">
                  <c:v>2014</c:v>
                </c:pt>
                <c:pt idx="3">
                  <c:v>2015</c:v>
                </c:pt>
                <c:pt idx="4">
                  <c:v>2016</c:v>
                </c:pt>
              </c:numCache>
            </c:numRef>
          </c:cat>
          <c:val>
            <c:numRef>
              <c:f>'Net Op Rev Graph'!$L$2:$P$2</c:f>
              <c:numCache>
                <c:formatCode>_(* #,##0.000_);_(* \(#,##0.000\);_(* "-"??_);_(@_)</c:formatCode>
                <c:ptCount val="5"/>
                <c:pt idx="0">
                  <c:v>-4.6717686979757721E-2</c:v>
                </c:pt>
                <c:pt idx="1">
                  <c:v>-2.1574062914306375E-2</c:v>
                </c:pt>
                <c:pt idx="2" formatCode="0.000">
                  <c:v>1.45062921444831E-2</c:v>
                </c:pt>
                <c:pt idx="3" formatCode="0.000">
                  <c:v>5.1030701870210263E-2</c:v>
                </c:pt>
                <c:pt idx="4" formatCode="0.000">
                  <c:v>6.0923973688099008E-2</c:v>
                </c:pt>
              </c:numCache>
            </c:numRef>
          </c:val>
          <c:smooth val="0"/>
        </c:ser>
        <c:dLbls>
          <c:showLegendKey val="0"/>
          <c:showVal val="0"/>
          <c:showCatName val="0"/>
          <c:showSerName val="0"/>
          <c:showPercent val="0"/>
          <c:showBubbleSize val="0"/>
        </c:dLbls>
        <c:marker val="1"/>
        <c:smooth val="0"/>
        <c:axId val="397021544"/>
        <c:axId val="397021936"/>
      </c:lineChart>
      <c:catAx>
        <c:axId val="397021544"/>
        <c:scaling>
          <c:orientation val="minMax"/>
        </c:scaling>
        <c:delete val="0"/>
        <c:axPos val="b"/>
        <c:numFmt formatCode="General" sourceLinked="1"/>
        <c:majorTickMark val="out"/>
        <c:minorTickMark val="none"/>
        <c:tickLblPos val="low"/>
        <c:crossAx val="397021936"/>
        <c:crosses val="autoZero"/>
        <c:auto val="1"/>
        <c:lblAlgn val="ctr"/>
        <c:lblOffset val="100"/>
        <c:noMultiLvlLbl val="0"/>
      </c:catAx>
      <c:valAx>
        <c:axId val="397021936"/>
        <c:scaling>
          <c:orientation val="minMax"/>
          <c:min val="-8.0000000000000016E-2"/>
        </c:scaling>
        <c:delete val="0"/>
        <c:axPos val="l"/>
        <c:majorGridlines>
          <c:spPr>
            <a:ln>
              <a:noFill/>
            </a:ln>
          </c:spPr>
        </c:majorGridlines>
        <c:numFmt formatCode="0.000" sourceLinked="1"/>
        <c:majorTickMark val="out"/>
        <c:minorTickMark val="none"/>
        <c:tickLblPos val="nextTo"/>
        <c:crossAx val="397021544"/>
        <c:crosses val="autoZero"/>
        <c:crossBetween val="between"/>
      </c:valAx>
    </c:plotArea>
    <c:legend>
      <c:legendPos val="t"/>
      <c:legendEntry>
        <c:idx val="2"/>
        <c:delete val="1"/>
      </c:legendEntry>
      <c:layout>
        <c:manualLayout>
          <c:xMode val="edge"/>
          <c:yMode val="edge"/>
          <c:x val="0.14370274735677105"/>
          <c:y val="0.4453062951186561"/>
          <c:w val="0.51393761671116178"/>
          <c:h val="5.2232563217292811E-2"/>
        </c:manualLayout>
      </c:layout>
      <c:overlay val="0"/>
    </c:legend>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u="sng" dirty="0"/>
              <a:t>Return</a:t>
            </a:r>
            <a:r>
              <a:rPr lang="en-US" u="sng" baseline="0" dirty="0"/>
              <a:t> on Net Assets </a:t>
            </a:r>
            <a:r>
              <a:rPr lang="en-US" u="sng" dirty="0"/>
              <a:t>Ratio</a:t>
            </a:r>
          </a:p>
          <a:p>
            <a:pPr>
              <a:defRPr/>
            </a:pPr>
            <a:r>
              <a:rPr lang="en-US" sz="1200" b="0" dirty="0"/>
              <a:t>Change in Total Net Assets / Beginning Total Net Assets</a:t>
            </a:r>
          </a:p>
          <a:p>
            <a:pPr>
              <a:defRPr/>
            </a:pPr>
            <a:endParaRPr lang="en-US" sz="1200" b="0" dirty="0"/>
          </a:p>
          <a:p>
            <a:pPr>
              <a:defRPr/>
            </a:pPr>
            <a:r>
              <a:rPr lang="en-US" sz="1200" b="0" i="1" dirty="0"/>
              <a:t>Determines whether the institution is</a:t>
            </a:r>
            <a:r>
              <a:rPr lang="en-US" sz="1200" b="0" i="1" baseline="0" dirty="0"/>
              <a:t> financially better off than in previous years</a:t>
            </a:r>
          </a:p>
          <a:p>
            <a:pPr>
              <a:defRPr/>
            </a:pPr>
            <a:r>
              <a:rPr lang="en-US" sz="1200" b="0" i="1" baseline="0" dirty="0"/>
              <a:t> by measuring total economic return.</a:t>
            </a:r>
            <a:endParaRPr lang="en-US" sz="1200" b="0" i="1" dirty="0"/>
          </a:p>
        </c:rich>
      </c:tx>
      <c:layout>
        <c:manualLayout>
          <c:xMode val="edge"/>
          <c:yMode val="edge"/>
          <c:x val="0.17397217218324704"/>
          <c:y val="5.8585858585858575E-2"/>
        </c:manualLayout>
      </c:layout>
      <c:overlay val="0"/>
    </c:title>
    <c:autoTitleDeleted val="0"/>
    <c:plotArea>
      <c:layout>
        <c:manualLayout>
          <c:layoutTarget val="inner"/>
          <c:xMode val="edge"/>
          <c:yMode val="edge"/>
          <c:x val="0.10031197977057488"/>
          <c:y val="0.46049025772820062"/>
          <c:w val="0.87616112471022933"/>
          <c:h val="0.44966120771361912"/>
        </c:manualLayout>
      </c:layout>
      <c:barChart>
        <c:barDir val="col"/>
        <c:grouping val="stacked"/>
        <c:varyColors val="0"/>
        <c:ser>
          <c:idx val="1"/>
          <c:order val="1"/>
          <c:tx>
            <c:strRef>
              <c:f>'Return on Net Assets Graph'!$B$4</c:f>
              <c:strCache>
                <c:ptCount val="1"/>
                <c:pt idx="0">
                  <c:v>  </c:v>
                </c:pt>
              </c:strCache>
            </c:strRef>
          </c:tx>
          <c:spPr>
            <a:noFill/>
          </c:spPr>
          <c:invertIfNegative val="0"/>
          <c:cat>
            <c:numRef>
              <c:f>'Return on Net Assets Graph'!$L$1:$P$1</c:f>
              <c:numCache>
                <c:formatCode>General</c:formatCode>
                <c:ptCount val="5"/>
                <c:pt idx="0">
                  <c:v>2012</c:v>
                </c:pt>
                <c:pt idx="1">
                  <c:v>2013</c:v>
                </c:pt>
                <c:pt idx="2">
                  <c:v>2014</c:v>
                </c:pt>
                <c:pt idx="3">
                  <c:v>2015</c:v>
                </c:pt>
                <c:pt idx="4">
                  <c:v>2016</c:v>
                </c:pt>
              </c:numCache>
            </c:numRef>
          </c:cat>
          <c:val>
            <c:numRef>
              <c:f>'Return on Net Assets Graph'!$L$4:$P$4</c:f>
              <c:numCache>
                <c:formatCode>_(* #,##0.000_);_(* \(#,##0.000\);_(* "-"??_);_(@_)</c:formatCode>
                <c:ptCount val="5"/>
                <c:pt idx="0">
                  <c:v>0.03</c:v>
                </c:pt>
                <c:pt idx="1">
                  <c:v>0.03</c:v>
                </c:pt>
                <c:pt idx="2" formatCode="0.000">
                  <c:v>0.03</c:v>
                </c:pt>
                <c:pt idx="3" formatCode="General">
                  <c:v>0.03</c:v>
                </c:pt>
                <c:pt idx="4" formatCode="General">
                  <c:v>0.03</c:v>
                </c:pt>
              </c:numCache>
            </c:numRef>
          </c:val>
        </c:ser>
        <c:ser>
          <c:idx val="2"/>
          <c:order val="2"/>
          <c:tx>
            <c:strRef>
              <c:f>'Return on Net Assets Graph'!$B$5</c:f>
              <c:strCache>
                <c:ptCount val="1"/>
                <c:pt idx="0">
                  <c:v>Ideal = 0.030 to 0.040</c:v>
                </c:pt>
              </c:strCache>
            </c:strRef>
          </c:tx>
          <c:spPr>
            <a:solidFill>
              <a:srgbClr val="BEF100"/>
            </a:solidFill>
          </c:spPr>
          <c:invertIfNegative val="0"/>
          <c:cat>
            <c:numRef>
              <c:f>'Return on Net Assets Graph'!$L$1:$P$1</c:f>
              <c:numCache>
                <c:formatCode>General</c:formatCode>
                <c:ptCount val="5"/>
                <c:pt idx="0">
                  <c:v>2012</c:v>
                </c:pt>
                <c:pt idx="1">
                  <c:v>2013</c:v>
                </c:pt>
                <c:pt idx="2">
                  <c:v>2014</c:v>
                </c:pt>
                <c:pt idx="3">
                  <c:v>2015</c:v>
                </c:pt>
                <c:pt idx="4">
                  <c:v>2016</c:v>
                </c:pt>
              </c:numCache>
            </c:numRef>
          </c:cat>
          <c:val>
            <c:numRef>
              <c:f>'Return on Net Assets Graph'!$L$5:$P$5</c:f>
              <c:numCache>
                <c:formatCode>_(* #,##0.000_);_(* \(#,##0.000\);_(* "-"??_);_(@_)</c:formatCode>
                <c:ptCount val="5"/>
                <c:pt idx="0">
                  <c:v>0.01</c:v>
                </c:pt>
                <c:pt idx="1">
                  <c:v>0.01</c:v>
                </c:pt>
                <c:pt idx="2" formatCode="0.000">
                  <c:v>0.01</c:v>
                </c:pt>
                <c:pt idx="3" formatCode="General">
                  <c:v>0.01</c:v>
                </c:pt>
                <c:pt idx="4" formatCode="General">
                  <c:v>0.01</c:v>
                </c:pt>
              </c:numCache>
            </c:numRef>
          </c:val>
        </c:ser>
        <c:dLbls>
          <c:showLegendKey val="0"/>
          <c:showVal val="0"/>
          <c:showCatName val="0"/>
          <c:showSerName val="0"/>
          <c:showPercent val="0"/>
          <c:showBubbleSize val="0"/>
        </c:dLbls>
        <c:gapWidth val="0"/>
        <c:overlap val="100"/>
        <c:axId val="397025464"/>
        <c:axId val="397023112"/>
      </c:barChart>
      <c:lineChart>
        <c:grouping val="standard"/>
        <c:varyColors val="0"/>
        <c:ser>
          <c:idx val="0"/>
          <c:order val="0"/>
          <c:tx>
            <c:strRef>
              <c:f>'Return on Net Assets Graph'!$B$2</c:f>
              <c:strCache>
                <c:ptCount val="1"/>
                <c:pt idx="0">
                  <c:v>JCCC</c:v>
                </c:pt>
              </c:strCache>
            </c:strRef>
          </c:tx>
          <c:spPr>
            <a:ln>
              <a:solidFill>
                <a:srgbClr val="006778"/>
              </a:solidFill>
            </a:ln>
          </c:spPr>
          <c:marker>
            <c:spPr>
              <a:solidFill>
                <a:srgbClr val="006778"/>
              </a:solidFill>
              <a:ln>
                <a:solidFill>
                  <a:srgbClr val="006778"/>
                </a:solidFill>
              </a:ln>
            </c:spPr>
          </c:marker>
          <c:dPt>
            <c:idx val="5"/>
            <c:bubble3D val="0"/>
            <c:spPr/>
          </c:dPt>
          <c:dLbls>
            <c:dLbl>
              <c:idx val="2"/>
              <c:layout>
                <c:manualLayout>
                  <c:x val="-6.8126040776498364E-2"/>
                  <c:y val="-4.0805901866433361E-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'Return on Net Assets Graph'!$L$1:$P$1</c:f>
              <c:numCache>
                <c:formatCode>General</c:formatCode>
                <c:ptCount val="5"/>
                <c:pt idx="0">
                  <c:v>2012</c:v>
                </c:pt>
                <c:pt idx="1">
                  <c:v>2013</c:v>
                </c:pt>
                <c:pt idx="2">
                  <c:v>2014</c:v>
                </c:pt>
                <c:pt idx="3">
                  <c:v>2015</c:v>
                </c:pt>
                <c:pt idx="4">
                  <c:v>2016</c:v>
                </c:pt>
              </c:numCache>
            </c:numRef>
          </c:cat>
          <c:val>
            <c:numRef>
              <c:f>'Return on Net Assets Graph'!$L$2:$P$2</c:f>
              <c:numCache>
                <c:formatCode>_(* #,##0.000_);_(* \(#,##0.000\);_(* "-"??_);_(@_)</c:formatCode>
                <c:ptCount val="5"/>
                <c:pt idx="0">
                  <c:v>-3.5003323504848909E-2</c:v>
                </c:pt>
                <c:pt idx="1">
                  <c:v>-2.0174323107084193E-2</c:v>
                </c:pt>
                <c:pt idx="2" formatCode="0.000">
                  <c:v>2.3442147196135334E-2</c:v>
                </c:pt>
                <c:pt idx="3" formatCode="0.000">
                  <c:v>4.3265568515558607E-2</c:v>
                </c:pt>
                <c:pt idx="4" formatCode="0.000">
                  <c:v>4.6576333882835434E-2</c:v>
                </c:pt>
              </c:numCache>
            </c:numRef>
          </c:val>
          <c:smooth val="0"/>
        </c:ser>
        <c:dLbls>
          <c:showLegendKey val="0"/>
          <c:showVal val="0"/>
          <c:showCatName val="0"/>
          <c:showSerName val="0"/>
          <c:showPercent val="0"/>
          <c:showBubbleSize val="0"/>
        </c:dLbls>
        <c:marker val="1"/>
        <c:smooth val="0"/>
        <c:axId val="397025464"/>
        <c:axId val="397023112"/>
      </c:lineChart>
      <c:catAx>
        <c:axId val="397025464"/>
        <c:scaling>
          <c:orientation val="minMax"/>
        </c:scaling>
        <c:delete val="0"/>
        <c:axPos val="b"/>
        <c:numFmt formatCode="General" sourceLinked="1"/>
        <c:majorTickMark val="out"/>
        <c:minorTickMark val="none"/>
        <c:tickLblPos val="low"/>
        <c:crossAx val="397023112"/>
        <c:crosses val="autoZero"/>
        <c:auto val="1"/>
        <c:lblAlgn val="ctr"/>
        <c:lblOffset val="100"/>
        <c:noMultiLvlLbl val="0"/>
      </c:catAx>
      <c:valAx>
        <c:axId val="397023112"/>
        <c:scaling>
          <c:orientation val="minMax"/>
          <c:min val="-5.000000000000001E-2"/>
        </c:scaling>
        <c:delete val="0"/>
        <c:axPos val="l"/>
        <c:majorGridlines>
          <c:spPr>
            <a:ln>
              <a:noFill/>
            </a:ln>
          </c:spPr>
        </c:majorGridlines>
        <c:numFmt formatCode="_(* #,##0.000_);_(* \(#,##0.000\);_(* &quot;-&quot;??_);_(@_)" sourceLinked="1"/>
        <c:majorTickMark val="out"/>
        <c:minorTickMark val="none"/>
        <c:tickLblPos val="nextTo"/>
        <c:crossAx val="397025464"/>
        <c:crosses val="autoZero"/>
        <c:crossBetween val="between"/>
      </c:valAx>
    </c:plotArea>
    <c:legend>
      <c:legendPos val="t"/>
      <c:legendEntry>
        <c:idx val="2"/>
        <c:delete val="1"/>
      </c:legendEntry>
      <c:layout>
        <c:manualLayout>
          <c:xMode val="edge"/>
          <c:yMode val="edge"/>
          <c:x val="0.14437143865197796"/>
          <c:y val="0.40497685185185184"/>
          <c:w val="0.48129268624646626"/>
          <c:h val="5.2323244750656167E-2"/>
        </c:manualLayout>
      </c:layout>
      <c:overlay val="0"/>
      <c:txPr>
        <a:bodyPr/>
        <a:lstStyle/>
        <a:p>
          <a:pPr rtl="0">
            <a:defRPr/>
          </a:pPr>
          <a:endParaRPr lang="en-US"/>
        </a:p>
      </c:txPr>
    </c:legend>
    <c:plotVisOnly val="1"/>
    <c:dispBlanksAs val="gap"/>
    <c:showDLblsOverMax val="0"/>
  </c:chart>
  <c:spPr>
    <a:ln>
      <a:noFill/>
    </a:ln>
  </c:sp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u="sng"/>
          </a:p>
          <a:p>
            <a:pPr>
              <a:defRPr/>
            </a:pPr>
            <a:r>
              <a:rPr lang="en-US" u="sng"/>
              <a:t>Viability Ratio</a:t>
            </a:r>
          </a:p>
          <a:p>
            <a:pPr>
              <a:defRPr/>
            </a:pPr>
            <a:r>
              <a:rPr lang="en-US" sz="1200" b="0" i="0"/>
              <a:t>Expendable Net Assets / Long-Term Debt</a:t>
            </a:r>
          </a:p>
          <a:p>
            <a:pPr>
              <a:defRPr/>
            </a:pPr>
            <a:endParaRPr lang="en-US" sz="1200" b="0" i="0"/>
          </a:p>
          <a:p>
            <a:pPr>
              <a:defRPr/>
            </a:pPr>
            <a:r>
              <a:rPr lang="en-US" sz="1200" b="0" i="1"/>
              <a:t>Indicates availability of expendable net assets to cover debt should</a:t>
            </a:r>
            <a:r>
              <a:rPr lang="en-US" sz="1200" b="0" i="1" baseline="0"/>
              <a:t> the institution have to settle its obligations.</a:t>
            </a:r>
          </a:p>
          <a:p>
            <a:pPr>
              <a:defRPr/>
            </a:pPr>
            <a:endParaRPr lang="en-US" sz="800" b="0" i="1"/>
          </a:p>
        </c:rich>
      </c:tx>
      <c:layout/>
      <c:overlay val="0"/>
    </c:title>
    <c:autoTitleDeleted val="0"/>
    <c:plotArea>
      <c:layout/>
      <c:barChart>
        <c:barDir val="col"/>
        <c:grouping val="stacked"/>
        <c:varyColors val="0"/>
        <c:ser>
          <c:idx val="1"/>
          <c:order val="1"/>
          <c:tx>
            <c:strRef>
              <c:f>'Viability Graph'!$B$4</c:f>
              <c:strCache>
                <c:ptCount val="1"/>
                <c:pt idx="0">
                  <c:v>  </c:v>
                </c:pt>
              </c:strCache>
            </c:strRef>
          </c:tx>
          <c:spPr>
            <a:noFill/>
            <a:ln w="38100">
              <a:noFill/>
            </a:ln>
          </c:spPr>
          <c:invertIfNegative val="0"/>
          <c:cat>
            <c:numRef>
              <c:f>'Viability Graph'!$L$1:$P$1</c:f>
              <c:numCache>
                <c:formatCode>General</c:formatCode>
                <c:ptCount val="5"/>
                <c:pt idx="0">
                  <c:v>2012</c:v>
                </c:pt>
                <c:pt idx="1">
                  <c:v>2013</c:v>
                </c:pt>
                <c:pt idx="2">
                  <c:v>2014</c:v>
                </c:pt>
                <c:pt idx="3">
                  <c:v>2015</c:v>
                </c:pt>
                <c:pt idx="4">
                  <c:v>2016</c:v>
                </c:pt>
              </c:numCache>
            </c:numRef>
          </c:cat>
          <c:val>
            <c:numRef>
              <c:f>'Viability Graph'!$K$4:$O$4</c:f>
              <c:numCache>
                <c:formatCode>_(* #,##0.00_);_(* \(#,##0.00\);_(* "-"??_);_(@_)</c:formatCode>
                <c:ptCount val="5"/>
                <c:pt idx="0">
                  <c:v>1</c:v>
                </c:pt>
                <c:pt idx="1">
                  <c:v>1</c:v>
                </c:pt>
                <c:pt idx="2">
                  <c:v>1</c:v>
                </c:pt>
                <c:pt idx="3" formatCode="0.00">
                  <c:v>1</c:v>
                </c:pt>
                <c:pt idx="4">
                  <c:v>1</c:v>
                </c:pt>
              </c:numCache>
            </c:numRef>
          </c:val>
        </c:ser>
        <c:ser>
          <c:idx val="2"/>
          <c:order val="2"/>
          <c:tx>
            <c:strRef>
              <c:f>'Viability Graph'!$B$5</c:f>
              <c:strCache>
                <c:ptCount val="1"/>
                <c:pt idx="0">
                  <c:v>Ideal &gt; = 1.00</c:v>
                </c:pt>
              </c:strCache>
            </c:strRef>
          </c:tx>
          <c:spPr>
            <a:solidFill>
              <a:srgbClr val="BEF100"/>
            </a:solidFill>
          </c:spPr>
          <c:invertIfNegative val="0"/>
          <c:cat>
            <c:numRef>
              <c:f>'Viability Graph'!$L$1:$P$1</c:f>
              <c:numCache>
                <c:formatCode>General</c:formatCode>
                <c:ptCount val="5"/>
                <c:pt idx="0">
                  <c:v>2012</c:v>
                </c:pt>
                <c:pt idx="1">
                  <c:v>2013</c:v>
                </c:pt>
                <c:pt idx="2">
                  <c:v>2014</c:v>
                </c:pt>
                <c:pt idx="3">
                  <c:v>2015</c:v>
                </c:pt>
                <c:pt idx="4">
                  <c:v>2016</c:v>
                </c:pt>
              </c:numCache>
            </c:numRef>
          </c:cat>
          <c:val>
            <c:numRef>
              <c:f>'Viability Graph'!$L$5:$P$5</c:f>
              <c:numCache>
                <c:formatCode>_(* #,##0.00_);_(* \(#,##0.00\);_(* "-"??_);_(@_)</c:formatCode>
                <c:ptCount val="5"/>
                <c:pt idx="0">
                  <c:v>4</c:v>
                </c:pt>
                <c:pt idx="1">
                  <c:v>4</c:v>
                </c:pt>
                <c:pt idx="2">
                  <c:v>4</c:v>
                </c:pt>
                <c:pt idx="3">
                  <c:v>4</c:v>
                </c:pt>
                <c:pt idx="4">
                  <c:v>4</c:v>
                </c:pt>
              </c:numCache>
            </c:numRef>
          </c:val>
        </c:ser>
        <c:dLbls>
          <c:showLegendKey val="0"/>
          <c:showVal val="0"/>
          <c:showCatName val="0"/>
          <c:showSerName val="0"/>
          <c:showPercent val="0"/>
          <c:showBubbleSize val="0"/>
        </c:dLbls>
        <c:gapWidth val="0"/>
        <c:overlap val="100"/>
        <c:axId val="397023896"/>
        <c:axId val="397024680"/>
      </c:barChart>
      <c:lineChart>
        <c:grouping val="standard"/>
        <c:varyColors val="0"/>
        <c:ser>
          <c:idx val="0"/>
          <c:order val="0"/>
          <c:tx>
            <c:strRef>
              <c:f>'Viability Graph'!$B$2</c:f>
              <c:strCache>
                <c:ptCount val="1"/>
                <c:pt idx="0">
                  <c:v>JCCC</c:v>
                </c:pt>
              </c:strCache>
            </c:strRef>
          </c:tx>
          <c:spPr>
            <a:ln>
              <a:solidFill>
                <a:srgbClr val="006778"/>
              </a:solidFill>
            </a:ln>
          </c:spPr>
          <c:marker>
            <c:spPr>
              <a:solidFill>
                <a:srgbClr val="006778"/>
              </a:solidFill>
              <a:ln>
                <a:solidFill>
                  <a:srgbClr val="006778"/>
                </a:solidFill>
              </a:ln>
            </c:spPr>
          </c:marker>
          <c:dPt>
            <c:idx val="5"/>
            <c:bubble3D val="0"/>
            <c:spPr>
              <a:ln>
                <a:solidFill>
                  <a:srgbClr val="006778"/>
                </a:solidFill>
                <a:prstDash val="solid"/>
              </a:ln>
            </c:spPr>
          </c:dPt>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'Viability Graph'!$L$1:$P$1</c:f>
              <c:numCache>
                <c:formatCode>General</c:formatCode>
                <c:ptCount val="5"/>
                <c:pt idx="0">
                  <c:v>2012</c:v>
                </c:pt>
                <c:pt idx="1">
                  <c:v>2013</c:v>
                </c:pt>
                <c:pt idx="2">
                  <c:v>2014</c:v>
                </c:pt>
                <c:pt idx="3">
                  <c:v>2015</c:v>
                </c:pt>
                <c:pt idx="4">
                  <c:v>2016</c:v>
                </c:pt>
              </c:numCache>
            </c:numRef>
          </c:cat>
          <c:val>
            <c:numRef>
              <c:f>'Viability Graph'!$L$2:$P$2</c:f>
              <c:numCache>
                <c:formatCode>_(* #,##0.00_);_(* \(#,##0.00\);_(* "-"??_);_(@_)</c:formatCode>
                <c:ptCount val="5"/>
                <c:pt idx="0">
                  <c:v>2.7545037926675096</c:v>
                </c:pt>
                <c:pt idx="1">
                  <c:v>2.6249248131068654</c:v>
                </c:pt>
                <c:pt idx="2" formatCode="0.00">
                  <c:v>3.0982833427655159</c:v>
                </c:pt>
                <c:pt idx="3">
                  <c:v>3.8718434343434343</c:v>
                </c:pt>
                <c:pt idx="4" formatCode="0.00">
                  <c:v>3.7510117390430815</c:v>
                </c:pt>
              </c:numCache>
            </c:numRef>
          </c:val>
          <c:smooth val="0"/>
        </c:ser>
        <c:dLbls>
          <c:showLegendKey val="0"/>
          <c:showVal val="0"/>
          <c:showCatName val="0"/>
          <c:showSerName val="0"/>
          <c:showPercent val="0"/>
          <c:showBubbleSize val="0"/>
        </c:dLbls>
        <c:marker val="1"/>
        <c:smooth val="0"/>
        <c:axId val="397023896"/>
        <c:axId val="397024680"/>
      </c:lineChart>
      <c:catAx>
        <c:axId val="397023896"/>
        <c:scaling>
          <c:orientation val="minMax"/>
        </c:scaling>
        <c:delete val="0"/>
        <c:axPos val="b"/>
        <c:numFmt formatCode="General" sourceLinked="1"/>
        <c:majorTickMark val="out"/>
        <c:minorTickMark val="none"/>
        <c:tickLblPos val="nextTo"/>
        <c:crossAx val="397024680"/>
        <c:crosses val="autoZero"/>
        <c:auto val="1"/>
        <c:lblAlgn val="ctr"/>
        <c:lblOffset val="100"/>
        <c:noMultiLvlLbl val="0"/>
      </c:catAx>
      <c:valAx>
        <c:axId val="397024680"/>
        <c:scaling>
          <c:orientation val="minMax"/>
          <c:max val="5"/>
        </c:scaling>
        <c:delete val="0"/>
        <c:axPos val="l"/>
        <c:majorGridlines/>
        <c:numFmt formatCode="_(* #,##0.00_);_(* \(#,##0.00\);_(* &quot;-&quot;??_);_(@_)" sourceLinked="1"/>
        <c:majorTickMark val="out"/>
        <c:minorTickMark val="none"/>
        <c:tickLblPos val="nextTo"/>
        <c:crossAx val="397023896"/>
        <c:crosses val="autoZero"/>
        <c:crossBetween val="between"/>
        <c:majorUnit val="1"/>
      </c:valAx>
    </c:plotArea>
    <c:legend>
      <c:legendPos val="t"/>
      <c:legendEntry>
        <c:idx val="2"/>
        <c:delete val="1"/>
      </c:legendEntry>
      <c:layout>
        <c:manualLayout>
          <c:xMode val="edge"/>
          <c:yMode val="edge"/>
          <c:x val="0.24275227654421011"/>
          <c:y val="0.34428541484397784"/>
          <c:w val="0.45342802406933858"/>
          <c:h val="5.2323244750656167E-2"/>
        </c:manualLayout>
      </c:layout>
      <c:overlay val="0"/>
    </c:legend>
    <c:plotVisOnly val="1"/>
    <c:dispBlanksAs val="gap"/>
    <c:showDLblsOverMax val="0"/>
  </c:chart>
  <c:spPr>
    <a:ln>
      <a:noFill/>
    </a:ln>
  </c:sp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a:p>
            <a:pPr>
              <a:defRPr/>
            </a:pPr>
            <a:r>
              <a:rPr lang="en-US" u="sng"/>
              <a:t>Composite Financial Indicator (CFI)</a:t>
            </a:r>
          </a:p>
          <a:p>
            <a:pPr>
              <a:defRPr/>
            </a:pPr>
            <a:endParaRPr lang="en-US" u="sng"/>
          </a:p>
          <a:p>
            <a:pPr>
              <a:defRPr/>
            </a:pPr>
            <a:r>
              <a:rPr lang="en-US" sz="1200" b="0" i="1" u="none"/>
              <a:t>Combination of the four core ratios into a single score of institutional</a:t>
            </a:r>
            <a:r>
              <a:rPr lang="en-US" sz="1200" b="0" i="1" u="none" baseline="0"/>
              <a:t> financial health.</a:t>
            </a:r>
          </a:p>
          <a:p>
            <a:pPr>
              <a:defRPr/>
            </a:pPr>
            <a:endParaRPr lang="en-US" sz="1050" b="0" i="1" u="none"/>
          </a:p>
        </c:rich>
      </c:tx>
      <c:layout/>
      <c:overlay val="0"/>
    </c:title>
    <c:autoTitleDeleted val="0"/>
    <c:plotArea>
      <c:layout/>
      <c:barChart>
        <c:barDir val="col"/>
        <c:grouping val="stacked"/>
        <c:varyColors val="0"/>
        <c:ser>
          <c:idx val="1"/>
          <c:order val="1"/>
          <c:tx>
            <c:strRef>
              <c:f>'CFI Graph'!$B$71</c:f>
              <c:strCache>
                <c:ptCount val="1"/>
                <c:pt idx="0">
                  <c:v>  </c:v>
                </c:pt>
              </c:strCache>
            </c:strRef>
          </c:tx>
          <c:spPr>
            <a:noFill/>
          </c:spPr>
          <c:invertIfNegative val="0"/>
          <c:cat>
            <c:numRef>
              <c:f>'CFI Graph'!$G$67:$P$67</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'CFI Graph'!$F$71:$O$71</c:f>
              <c:numCache>
                <c:formatCode>0.00</c:formatCode>
                <c:ptCount val="10"/>
                <c:pt idx="0">
                  <c:v>3</c:v>
                </c:pt>
                <c:pt idx="1">
                  <c:v>3</c:v>
                </c:pt>
                <c:pt idx="2">
                  <c:v>3</c:v>
                </c:pt>
                <c:pt idx="3">
                  <c:v>3</c:v>
                </c:pt>
                <c:pt idx="4">
                  <c:v>3</c:v>
                </c:pt>
                <c:pt idx="5">
                  <c:v>3</c:v>
                </c:pt>
                <c:pt idx="6">
                  <c:v>3</c:v>
                </c:pt>
                <c:pt idx="7">
                  <c:v>3</c:v>
                </c:pt>
                <c:pt idx="8">
                  <c:v>3</c:v>
                </c:pt>
                <c:pt idx="9">
                  <c:v>3</c:v>
                </c:pt>
              </c:numCache>
            </c:numRef>
          </c:val>
        </c:ser>
        <c:ser>
          <c:idx val="2"/>
          <c:order val="2"/>
          <c:tx>
            <c:strRef>
              <c:f>'CFI Graph'!$B$72</c:f>
              <c:strCache>
                <c:ptCount val="1"/>
                <c:pt idx="0">
                  <c:v>Ideal &gt; 3.00</c:v>
                </c:pt>
              </c:strCache>
            </c:strRef>
          </c:tx>
          <c:spPr>
            <a:solidFill>
              <a:srgbClr val="BEF100"/>
            </a:solidFill>
          </c:spPr>
          <c:invertIfNegative val="0"/>
          <c:cat>
            <c:numRef>
              <c:f>'CFI Graph'!$G$67:$P$67</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'CFI Graph'!$G$72:$P$72</c:f>
              <c:numCache>
                <c:formatCode>0.00</c:formatCode>
                <c:ptCount val="10"/>
                <c:pt idx="0">
                  <c:v>6</c:v>
                </c:pt>
                <c:pt idx="1">
                  <c:v>6</c:v>
                </c:pt>
                <c:pt idx="2">
                  <c:v>6</c:v>
                </c:pt>
                <c:pt idx="3">
                  <c:v>6</c:v>
                </c:pt>
                <c:pt idx="4">
                  <c:v>6</c:v>
                </c:pt>
                <c:pt idx="5">
                  <c:v>6</c:v>
                </c:pt>
                <c:pt idx="6">
                  <c:v>6</c:v>
                </c:pt>
                <c:pt idx="7">
                  <c:v>6</c:v>
                </c:pt>
                <c:pt idx="8">
                  <c:v>6</c:v>
                </c:pt>
                <c:pt idx="9">
                  <c:v>6</c:v>
                </c:pt>
              </c:numCache>
            </c:numRef>
          </c:val>
        </c:ser>
        <c:dLbls>
          <c:showLegendKey val="0"/>
          <c:showVal val="0"/>
          <c:showCatName val="0"/>
          <c:showSerName val="0"/>
          <c:showPercent val="0"/>
          <c:showBubbleSize val="0"/>
        </c:dLbls>
        <c:gapWidth val="0"/>
        <c:overlap val="100"/>
        <c:axId val="319014160"/>
        <c:axId val="319006712"/>
      </c:barChart>
      <c:lineChart>
        <c:grouping val="standard"/>
        <c:varyColors val="0"/>
        <c:ser>
          <c:idx val="0"/>
          <c:order val="0"/>
          <c:tx>
            <c:strRef>
              <c:f>'CFI Graph'!$B$69</c:f>
              <c:strCache>
                <c:ptCount val="1"/>
                <c:pt idx="0">
                  <c:v>JCCC</c:v>
                </c:pt>
              </c:strCache>
            </c:strRef>
          </c:tx>
          <c:spPr>
            <a:ln>
              <a:solidFill>
                <a:srgbClr val="006778"/>
              </a:solidFill>
            </a:ln>
          </c:spPr>
          <c:marker>
            <c:spPr>
              <a:solidFill>
                <a:srgbClr val="006778"/>
              </a:solidFill>
            </c:spPr>
          </c:marker>
          <c:dPt>
            <c:idx val="11"/>
            <c:bubble3D val="0"/>
            <c:spPr>
              <a:ln>
                <a:solidFill>
                  <a:srgbClr val="006778"/>
                </a:solidFill>
                <a:prstDash val="sysDot"/>
              </a:ln>
            </c:spPr>
          </c:dPt>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'CFI Graph'!$G$67:$P$67</c:f>
              <c:numCache>
                <c:formatCode>General</c:formatCode>
                <c:ptCount val="10"/>
                <c:pt idx="0">
                  <c:v>2007</c:v>
                </c:pt>
                <c:pt idx="1">
                  <c:v>2008</c:v>
                </c:pt>
                <c:pt idx="2">
                  <c:v>2009</c:v>
                </c:pt>
                <c:pt idx="3">
                  <c:v>2010</c:v>
                </c:pt>
                <c:pt idx="4">
                  <c:v>2011</c:v>
                </c:pt>
                <c:pt idx="5">
                  <c:v>2012</c:v>
                </c:pt>
                <c:pt idx="6">
                  <c:v>2013</c:v>
                </c:pt>
                <c:pt idx="7">
                  <c:v>2014</c:v>
                </c:pt>
                <c:pt idx="8">
                  <c:v>2015</c:v>
                </c:pt>
                <c:pt idx="9">
                  <c:v>2016</c:v>
                </c:pt>
              </c:numCache>
            </c:numRef>
          </c:cat>
          <c:val>
            <c:numRef>
              <c:f>'CFI Graph'!$G$69:$P$69</c:f>
              <c:numCache>
                <c:formatCode>_(* #,##0.00_);_(* \(#,##0.00\);_(* "-"??_);_(@_)</c:formatCode>
                <c:ptCount val="10"/>
                <c:pt idx="0">
                  <c:v>7</c:v>
                </c:pt>
                <c:pt idx="1">
                  <c:v>5.9</c:v>
                </c:pt>
                <c:pt idx="2">
                  <c:v>4.3</c:v>
                </c:pt>
                <c:pt idx="3">
                  <c:v>3.4787818423703882</c:v>
                </c:pt>
                <c:pt idx="4">
                  <c:v>3.6</c:v>
                </c:pt>
                <c:pt idx="5">
                  <c:v>3.1</c:v>
                </c:pt>
                <c:pt idx="6">
                  <c:v>3.1287567689291578</c:v>
                </c:pt>
                <c:pt idx="7">
                  <c:v>4.3584849138716208</c:v>
                </c:pt>
                <c:pt idx="8">
                  <c:v>5.691814942689291</c:v>
                </c:pt>
                <c:pt idx="9">
                  <c:v>5.9487894438237312</c:v>
                </c:pt>
              </c:numCache>
            </c:numRef>
          </c:val>
          <c:smooth val="0"/>
        </c:ser>
        <c:dLbls>
          <c:showLegendKey val="0"/>
          <c:showVal val="0"/>
          <c:showCatName val="0"/>
          <c:showSerName val="0"/>
          <c:showPercent val="0"/>
          <c:showBubbleSize val="0"/>
        </c:dLbls>
        <c:marker val="1"/>
        <c:smooth val="0"/>
        <c:axId val="319014160"/>
        <c:axId val="319006712"/>
      </c:lineChart>
      <c:catAx>
        <c:axId val="319014160"/>
        <c:scaling>
          <c:orientation val="minMax"/>
        </c:scaling>
        <c:delete val="0"/>
        <c:axPos val="b"/>
        <c:numFmt formatCode="General" sourceLinked="1"/>
        <c:majorTickMark val="out"/>
        <c:minorTickMark val="none"/>
        <c:tickLblPos val="nextTo"/>
        <c:crossAx val="319006712"/>
        <c:crosses val="autoZero"/>
        <c:auto val="1"/>
        <c:lblAlgn val="ctr"/>
        <c:lblOffset val="100"/>
        <c:noMultiLvlLbl val="0"/>
      </c:catAx>
      <c:valAx>
        <c:axId val="319006712"/>
        <c:scaling>
          <c:orientation val="minMax"/>
          <c:max val="7"/>
        </c:scaling>
        <c:delete val="0"/>
        <c:axPos val="l"/>
        <c:numFmt formatCode="0.00" sourceLinked="1"/>
        <c:majorTickMark val="out"/>
        <c:minorTickMark val="none"/>
        <c:tickLblPos val="nextTo"/>
        <c:crossAx val="319014160"/>
        <c:crosses val="autoZero"/>
        <c:crossBetween val="between"/>
      </c:valAx>
    </c:plotArea>
    <c:legend>
      <c:legendPos val="t"/>
      <c:legendEntry>
        <c:idx val="2"/>
        <c:delete val="1"/>
      </c:legendEntry>
      <c:layout>
        <c:manualLayout>
          <c:xMode val="edge"/>
          <c:yMode val="edge"/>
          <c:x val="0.22802257822591257"/>
          <c:y val="0.29686255210329321"/>
          <c:w val="0.43502262217222848"/>
          <c:h val="5.2323244750656167E-2"/>
        </c:manualLayout>
      </c:layout>
      <c:overlay val="0"/>
    </c:legend>
    <c:plotVisOnly val="1"/>
    <c:dispBlanksAs val="gap"/>
    <c:showDLblsOverMax val="0"/>
  </c:chart>
  <c:spPr>
    <a:ln>
      <a:noFill/>
    </a:ln>
  </c:spPr>
  <c:externalData r:id="rId1">
    <c:autoUpdate val="0"/>
  </c:externalData>
</c:chartSpace>
</file>

<file path=ppt/drawings/_rels/drawing1.xml.rels><?xml version="1.0" encoding="UTF-8" standalone="yes"?>
<Relationships xmlns="http://schemas.openxmlformats.org/package/2006/relationships"><Relationship Id="rId1" Type="http://schemas.openxmlformats.org/officeDocument/2006/relationships/image" Target="../media/image1.png"/></Relationships>
</file>

<file path=ppt/drawings/drawing1.xml><?xml version="1.0" encoding="utf-8"?>
<c:userShapes xmlns:c="http://schemas.openxmlformats.org/drawingml/2006/chart">
  <cdr:relSizeAnchor xmlns:cdr="http://schemas.openxmlformats.org/drawingml/2006/chartDrawing">
    <cdr:from>
      <cdr:x>0</cdr:x>
      <cdr:y>0</cdr:y>
    </cdr:from>
    <cdr:to>
      <cdr:x>0</cdr:x>
      <cdr:y>0</cdr:y>
    </cdr:to>
    <cdr:pic>
      <cdr:nvPicPr>
        <cdr:cNvPr id="4"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flipH="1">
          <a:off x="-3358515" y="-1000125"/>
          <a:ext cx="0" cy="0"/>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0.71437</cdr:x>
      <cdr:y>0.32862</cdr:y>
    </cdr:from>
    <cdr:to>
      <cdr:x>0.90472</cdr:x>
      <cdr:y>0.3807</cdr:y>
    </cdr:to>
    <cdr:sp macro="" textlink="">
      <cdr:nvSpPr>
        <cdr:cNvPr id="5" name="TextBox 1"/>
        <cdr:cNvSpPr txBox="1"/>
      </cdr:nvSpPr>
      <cdr:spPr>
        <a:xfrm xmlns:a="http://schemas.openxmlformats.org/drawingml/2006/main">
          <a:off x="4207865" y="1399295"/>
          <a:ext cx="1121221" cy="22176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endParaRPr lang="en-US" sz="1100" b="1" i="0" dirty="0">
            <a:solidFill>
              <a:srgbClr val="006778"/>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39A1CD4-E61E-4508-A552-386B6971491F}" type="datetimeFigureOut">
              <a:rPr lang="en-US" smtClean="0"/>
              <a:pPr/>
              <a:t>3/20/2017</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BF4D5528-63C0-41BB-866B-AA7A4350B5BE}" type="slidenum">
              <a:rPr lang="en-US" smtClean="0"/>
              <a:pPr/>
              <a:t>‹#›</a:t>
            </a:fld>
            <a:endParaRPr lang="en-US" dirty="0"/>
          </a:p>
        </p:txBody>
      </p:sp>
    </p:spTree>
    <p:extLst>
      <p:ext uri="{BB962C8B-B14F-4D97-AF65-F5344CB8AC3E}">
        <p14:creationId xmlns:p14="http://schemas.microsoft.com/office/powerpoint/2010/main" val="836047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C217B759-5CBE-4CEA-B15B-9539207CFE88}" type="datetimeFigureOut">
              <a:rPr lang="en-US" smtClean="0"/>
              <a:t>3/20/2017</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82BE3EF5-ECA0-4908-94D9-ACE27BC1C9D2}" type="slidenum">
              <a:rPr lang="en-US" smtClean="0"/>
              <a:t>‹#›</a:t>
            </a:fld>
            <a:endParaRPr lang="en-US" dirty="0"/>
          </a:p>
        </p:txBody>
      </p:sp>
    </p:spTree>
    <p:extLst>
      <p:ext uri="{BB962C8B-B14F-4D97-AF65-F5344CB8AC3E}">
        <p14:creationId xmlns:p14="http://schemas.microsoft.com/office/powerpoint/2010/main" val="24945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BE3EF5-ECA0-4908-94D9-ACE27BC1C9D2}" type="slidenum">
              <a:rPr lang="en-US" smtClean="0"/>
              <a:t>1</a:t>
            </a:fld>
            <a:endParaRPr lang="en-US" dirty="0"/>
          </a:p>
        </p:txBody>
      </p:sp>
    </p:spTree>
    <p:extLst>
      <p:ext uri="{BB962C8B-B14F-4D97-AF65-F5344CB8AC3E}">
        <p14:creationId xmlns:p14="http://schemas.microsoft.com/office/powerpoint/2010/main" val="106575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 has recently released new financial accountability rules for private institutions; effective 7/1/17. </a:t>
            </a:r>
            <a:r>
              <a:rPr lang="en-US" baseline="0" dirty="0" smtClean="0"/>
              <a:t> Changes are designed to promote institutional accountability &amp; protect student loan borrowers.</a:t>
            </a:r>
            <a:endParaRPr lang="en-US" dirty="0"/>
          </a:p>
        </p:txBody>
      </p:sp>
      <p:sp>
        <p:nvSpPr>
          <p:cNvPr id="4" name="Slide Number Placeholder 3"/>
          <p:cNvSpPr>
            <a:spLocks noGrp="1"/>
          </p:cNvSpPr>
          <p:nvPr>
            <p:ph type="sldNum" sz="quarter" idx="10"/>
          </p:nvPr>
        </p:nvSpPr>
        <p:spPr/>
        <p:txBody>
          <a:bodyPr/>
          <a:lstStyle/>
          <a:p>
            <a:fld id="{1FAADF33-4CB9-4856-97AC-9CC9809C55BA}"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054616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This ratio indicates the amount of time during which an institution could pay its expenses - a 0.40 indicates the institution would have the ability to cover about 5 months of expenses from reserves.  It means that institutions operating at this ratio rely on internal cash flow to meet short term cash needs, are able to carry on reasonable facilities maintenance, and appear capable of managing modest unforeseen adverse financial events.</a:t>
            </a:r>
            <a:r>
              <a:rPr lang="en-US" dirty="0" smtClean="0"/>
              <a:t> </a:t>
            </a:r>
            <a:endParaRPr lang="en-US" dirty="0"/>
          </a:p>
        </p:txBody>
      </p:sp>
      <p:sp>
        <p:nvSpPr>
          <p:cNvPr id="4" name="Slide Number Placeholder 3"/>
          <p:cNvSpPr>
            <a:spLocks noGrp="1"/>
          </p:cNvSpPr>
          <p:nvPr>
            <p:ph type="sldNum" sz="quarter" idx="10"/>
          </p:nvPr>
        </p:nvSpPr>
        <p:spPr/>
        <p:txBody>
          <a:bodyPr/>
          <a:lstStyle/>
          <a:p>
            <a:fld id="{82BE3EF5-ECA0-4908-94D9-ACE27BC1C9D2}" type="slidenum">
              <a:rPr lang="en-US" smtClean="0"/>
              <a:t>5</a:t>
            </a:fld>
            <a:endParaRPr lang="en-US" dirty="0"/>
          </a:p>
        </p:txBody>
      </p:sp>
    </p:spTree>
    <p:extLst>
      <p:ext uri="{BB962C8B-B14F-4D97-AF65-F5344CB8AC3E}">
        <p14:creationId xmlns:p14="http://schemas.microsoft.com/office/powerpoint/2010/main" val="1477653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E3EF5-ECA0-4908-94D9-ACE27BC1C9D2}" type="slidenum">
              <a:rPr lang="en-US" smtClean="0"/>
              <a:t>6</a:t>
            </a:fld>
            <a:endParaRPr lang="en-US" dirty="0"/>
          </a:p>
        </p:txBody>
      </p:sp>
    </p:spTree>
    <p:extLst>
      <p:ext uri="{BB962C8B-B14F-4D97-AF65-F5344CB8AC3E}">
        <p14:creationId xmlns:p14="http://schemas.microsoft.com/office/powerpoint/2010/main" val="98554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A positive ratio indicates the institution experienced an operating surplus for the year.  The larger the surplus, the stronger the institution's financial performance as a result of the year's activity.  However, a large surplus may indicate underspending on mission critical investments.</a:t>
            </a:r>
            <a:r>
              <a:rPr lang="en-US" dirty="0" smtClean="0"/>
              <a:t> </a:t>
            </a:r>
            <a:endParaRPr lang="en-US" dirty="0"/>
          </a:p>
        </p:txBody>
      </p:sp>
      <p:sp>
        <p:nvSpPr>
          <p:cNvPr id="4" name="Slide Number Placeholder 3"/>
          <p:cNvSpPr>
            <a:spLocks noGrp="1"/>
          </p:cNvSpPr>
          <p:nvPr>
            <p:ph type="sldNum" sz="quarter" idx="10"/>
          </p:nvPr>
        </p:nvSpPr>
        <p:spPr/>
        <p:txBody>
          <a:bodyPr/>
          <a:lstStyle/>
          <a:p>
            <a:fld id="{82BE3EF5-ECA0-4908-94D9-ACE27BC1C9D2}" type="slidenum">
              <a:rPr lang="en-US" smtClean="0"/>
              <a:t>7</a:t>
            </a:fld>
            <a:endParaRPr lang="en-US" dirty="0"/>
          </a:p>
        </p:txBody>
      </p:sp>
    </p:spTree>
    <p:extLst>
      <p:ext uri="{BB962C8B-B14F-4D97-AF65-F5344CB8AC3E}">
        <p14:creationId xmlns:p14="http://schemas.microsoft.com/office/powerpoint/2010/main" val="2177902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This ratio determines whether the institution is financially better off than in previous years by measuring total economic return.  The ratio furnishes a broad measure of the change in an institution's total wealth over a single year and is based on the level and change in total net assets.  Thus, the ratio provides the most comprehensive measure of the growth or decline in total wealth of an institution over a specific period of time.</a:t>
            </a:r>
            <a:r>
              <a:rPr lang="en-US" dirty="0" smtClean="0"/>
              <a:t> </a:t>
            </a:r>
            <a:endParaRPr lang="en-US" dirty="0"/>
          </a:p>
        </p:txBody>
      </p:sp>
      <p:sp>
        <p:nvSpPr>
          <p:cNvPr id="4" name="Slide Number Placeholder 3"/>
          <p:cNvSpPr>
            <a:spLocks noGrp="1"/>
          </p:cNvSpPr>
          <p:nvPr>
            <p:ph type="sldNum" sz="quarter" idx="10"/>
          </p:nvPr>
        </p:nvSpPr>
        <p:spPr/>
        <p:txBody>
          <a:bodyPr/>
          <a:lstStyle/>
          <a:p>
            <a:fld id="{82BE3EF5-ECA0-4908-94D9-ACE27BC1C9D2}" type="slidenum">
              <a:rPr lang="en-US" smtClean="0"/>
              <a:t>9</a:t>
            </a:fld>
            <a:endParaRPr lang="en-US" dirty="0"/>
          </a:p>
        </p:txBody>
      </p:sp>
    </p:spTree>
    <p:extLst>
      <p:ext uri="{BB962C8B-B14F-4D97-AF65-F5344CB8AC3E}">
        <p14:creationId xmlns:p14="http://schemas.microsoft.com/office/powerpoint/2010/main" val="3466490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This ratio measures one of the most basic determinants of clear financial health:  the availability of expendable net assets to cover debt should the institution need to settle its obligations as of the balance sheet date.  The level that is right for the institution is institution specific.</a:t>
            </a:r>
            <a:r>
              <a:rPr lang="en-US" dirty="0" smtClean="0"/>
              <a:t> </a:t>
            </a:r>
            <a:endParaRPr lang="en-US" dirty="0"/>
          </a:p>
        </p:txBody>
      </p:sp>
      <p:sp>
        <p:nvSpPr>
          <p:cNvPr id="4" name="Slide Number Placeholder 3"/>
          <p:cNvSpPr>
            <a:spLocks noGrp="1"/>
          </p:cNvSpPr>
          <p:nvPr>
            <p:ph type="sldNum" sz="quarter" idx="10"/>
          </p:nvPr>
        </p:nvSpPr>
        <p:spPr/>
        <p:txBody>
          <a:bodyPr/>
          <a:lstStyle/>
          <a:p>
            <a:fld id="{82BE3EF5-ECA0-4908-94D9-ACE27BC1C9D2}" type="slidenum">
              <a:rPr lang="en-US" smtClean="0"/>
              <a:t>11</a:t>
            </a:fld>
            <a:endParaRPr lang="en-US" dirty="0"/>
          </a:p>
        </p:txBody>
      </p:sp>
    </p:spTree>
    <p:extLst>
      <p:ext uri="{BB962C8B-B14F-4D97-AF65-F5344CB8AC3E}">
        <p14:creationId xmlns:p14="http://schemas.microsoft.com/office/powerpoint/2010/main" val="2693766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This ratio combines the four core ratios above into a single score.  The combination, using a prescribed weighting plan, allows a weakness or strength in a specific ratio to be offset by another ratio result.  The CFI is useful in helping boards and senior management understand the financial position that the institution enjoys in the marketplace.</a:t>
            </a:r>
            <a:r>
              <a:rPr lang="en-US" dirty="0" smtClean="0"/>
              <a:t> </a:t>
            </a:r>
            <a:endParaRPr lang="en-US" dirty="0"/>
          </a:p>
        </p:txBody>
      </p:sp>
      <p:sp>
        <p:nvSpPr>
          <p:cNvPr id="4" name="Slide Number Placeholder 3"/>
          <p:cNvSpPr>
            <a:spLocks noGrp="1"/>
          </p:cNvSpPr>
          <p:nvPr>
            <p:ph type="sldNum" sz="quarter" idx="10"/>
          </p:nvPr>
        </p:nvSpPr>
        <p:spPr/>
        <p:txBody>
          <a:bodyPr/>
          <a:lstStyle/>
          <a:p>
            <a:fld id="{82BE3EF5-ECA0-4908-94D9-ACE27BC1C9D2}" type="slidenum">
              <a:rPr lang="en-US" smtClean="0"/>
              <a:t>14</a:t>
            </a:fld>
            <a:endParaRPr lang="en-US" dirty="0"/>
          </a:p>
        </p:txBody>
      </p:sp>
    </p:spTree>
    <p:extLst>
      <p:ext uri="{BB962C8B-B14F-4D97-AF65-F5344CB8AC3E}">
        <p14:creationId xmlns:p14="http://schemas.microsoft.com/office/powerpoint/2010/main" val="3197348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E3EF5-ECA0-4908-94D9-ACE27BC1C9D2}" type="slidenum">
              <a:rPr lang="en-US" smtClean="0"/>
              <a:t>15</a:t>
            </a:fld>
            <a:endParaRPr lang="en-US" dirty="0"/>
          </a:p>
        </p:txBody>
      </p:sp>
    </p:spTree>
    <p:extLst>
      <p:ext uri="{BB962C8B-B14F-4D97-AF65-F5344CB8AC3E}">
        <p14:creationId xmlns:p14="http://schemas.microsoft.com/office/powerpoint/2010/main" val="4118800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BC3AC92-5052-497E-8B14-5182EE2A7DE7}" type="datetime1">
              <a:rPr lang="en-US" smtClean="0"/>
              <a:t>3/20/2017</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3071F6E-807C-4856-9F97-940BF1F9C01C}" type="slidenum">
              <a:rPr lang="en-US" smtClean="0"/>
              <a:pPr/>
              <a:t>‹#›</a:t>
            </a:fld>
            <a:endParaRPr lang="en-US" dirty="0"/>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40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D6EA6-0268-4C95-835A-80C9FA7E2D07}" type="datetime1">
              <a:rPr lang="en-US" smtClean="0">
                <a:solidFill>
                  <a:srgbClr val="A6B727"/>
                </a:solidFill>
              </a:rPr>
              <a:t>3/20/2017</a:t>
            </a:fld>
            <a:endParaRPr lang="en-US" dirty="0">
              <a:solidFill>
                <a:srgbClr val="A6B727"/>
              </a:solidFill>
            </a:endParaRPr>
          </a:p>
        </p:txBody>
      </p:sp>
      <p:sp>
        <p:nvSpPr>
          <p:cNvPr id="5" name="Footer Placeholder 4"/>
          <p:cNvSpPr>
            <a:spLocks noGrp="1"/>
          </p:cNvSpPr>
          <p:nvPr>
            <p:ph type="ftr" sz="quarter" idx="11"/>
          </p:nvPr>
        </p:nvSpPr>
        <p:spPr/>
        <p:txBody>
          <a:bodyPr/>
          <a:lstStyle/>
          <a:p>
            <a:endParaRPr lang="en-US" dirty="0">
              <a:solidFill>
                <a:srgbClr val="A6B727"/>
              </a:solidFill>
            </a:endParaRPr>
          </a:p>
        </p:txBody>
      </p:sp>
      <p:sp>
        <p:nvSpPr>
          <p:cNvPr id="6" name="Slide Number Placeholder 5"/>
          <p:cNvSpPr>
            <a:spLocks noGrp="1"/>
          </p:cNvSpPr>
          <p:nvPr>
            <p:ph type="sldNum" sz="quarter" idx="12"/>
          </p:nvPr>
        </p:nvSpPr>
        <p:spPr/>
        <p:txBody>
          <a:bodyPr/>
          <a:lstStyle/>
          <a:p>
            <a:fld id="{03071F6E-807C-4856-9F97-940BF1F9C01C}" type="slidenum">
              <a:rPr lang="en-US" smtClean="0">
                <a:solidFill>
                  <a:srgbClr val="A6B727"/>
                </a:solidFill>
              </a:rPr>
              <a:pPr/>
              <a:t>‹#›</a:t>
            </a:fld>
            <a:endParaRPr lang="en-US" dirty="0">
              <a:solidFill>
                <a:srgbClr val="A6B727"/>
              </a:solidFill>
            </a:endParaRPr>
          </a:p>
        </p:txBody>
      </p:sp>
    </p:spTree>
    <p:extLst>
      <p:ext uri="{BB962C8B-B14F-4D97-AF65-F5344CB8AC3E}">
        <p14:creationId xmlns:p14="http://schemas.microsoft.com/office/powerpoint/2010/main" val="183623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6889E5-00C6-4CA9-846A-506433FB347B}" type="datetime1">
              <a:rPr lang="en-US" smtClean="0">
                <a:solidFill>
                  <a:srgbClr val="A6B727"/>
                </a:solidFill>
              </a:rPr>
              <a:t>3/20/2017</a:t>
            </a:fld>
            <a:endParaRPr lang="en-US" dirty="0">
              <a:solidFill>
                <a:srgbClr val="A6B727"/>
              </a:solidFill>
            </a:endParaRPr>
          </a:p>
        </p:txBody>
      </p:sp>
      <p:sp>
        <p:nvSpPr>
          <p:cNvPr id="5" name="Footer Placeholder 4"/>
          <p:cNvSpPr>
            <a:spLocks noGrp="1"/>
          </p:cNvSpPr>
          <p:nvPr>
            <p:ph type="ftr" sz="quarter" idx="11"/>
          </p:nvPr>
        </p:nvSpPr>
        <p:spPr/>
        <p:txBody>
          <a:bodyPr/>
          <a:lstStyle/>
          <a:p>
            <a:endParaRPr lang="en-US" dirty="0">
              <a:solidFill>
                <a:srgbClr val="A6B727"/>
              </a:solidFill>
            </a:endParaRPr>
          </a:p>
        </p:txBody>
      </p:sp>
      <p:sp>
        <p:nvSpPr>
          <p:cNvPr id="6" name="Slide Number Placeholder 5"/>
          <p:cNvSpPr>
            <a:spLocks noGrp="1"/>
          </p:cNvSpPr>
          <p:nvPr>
            <p:ph type="sldNum" sz="quarter" idx="12"/>
          </p:nvPr>
        </p:nvSpPr>
        <p:spPr/>
        <p:txBody>
          <a:bodyPr/>
          <a:lstStyle/>
          <a:p>
            <a:fld id="{03071F6E-807C-4856-9F97-940BF1F9C01C}" type="slidenum">
              <a:rPr lang="en-US" smtClean="0">
                <a:solidFill>
                  <a:srgbClr val="A6B727"/>
                </a:solidFill>
              </a:rPr>
              <a:pPr/>
              <a:t>‹#›</a:t>
            </a:fld>
            <a:endParaRPr lang="en-US" dirty="0">
              <a:solidFill>
                <a:srgbClr val="A6B727"/>
              </a:solidFill>
            </a:endParaRPr>
          </a:p>
        </p:txBody>
      </p:sp>
    </p:spTree>
    <p:extLst>
      <p:ext uri="{BB962C8B-B14F-4D97-AF65-F5344CB8AC3E}">
        <p14:creationId xmlns:p14="http://schemas.microsoft.com/office/powerpoint/2010/main" val="89993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C50E82-B8FE-4CF6-ACB1-FB1FA3E7396F}" type="datetime1">
              <a:rPr lang="en-US" smtClean="0">
                <a:solidFill>
                  <a:srgbClr val="A6B727"/>
                </a:solidFill>
              </a:rPr>
              <a:t>3/20/2017</a:t>
            </a:fld>
            <a:endParaRPr lang="en-US" dirty="0">
              <a:solidFill>
                <a:srgbClr val="A6B727"/>
              </a:solidFill>
            </a:endParaRPr>
          </a:p>
        </p:txBody>
      </p:sp>
      <p:sp>
        <p:nvSpPr>
          <p:cNvPr id="5" name="Footer Placeholder 4"/>
          <p:cNvSpPr>
            <a:spLocks noGrp="1"/>
          </p:cNvSpPr>
          <p:nvPr>
            <p:ph type="ftr" sz="quarter" idx="11"/>
          </p:nvPr>
        </p:nvSpPr>
        <p:spPr/>
        <p:txBody>
          <a:bodyPr/>
          <a:lstStyle/>
          <a:p>
            <a:endParaRPr lang="en-US" dirty="0">
              <a:solidFill>
                <a:srgbClr val="A6B727"/>
              </a:solidFill>
            </a:endParaRPr>
          </a:p>
        </p:txBody>
      </p:sp>
      <p:sp>
        <p:nvSpPr>
          <p:cNvPr id="6" name="Slide Number Placeholder 5"/>
          <p:cNvSpPr>
            <a:spLocks noGrp="1"/>
          </p:cNvSpPr>
          <p:nvPr>
            <p:ph type="sldNum" sz="quarter" idx="12"/>
          </p:nvPr>
        </p:nvSpPr>
        <p:spPr/>
        <p:txBody>
          <a:bodyPr/>
          <a:lstStyle/>
          <a:p>
            <a:fld id="{03071F6E-807C-4856-9F97-940BF1F9C01C}" type="slidenum">
              <a:rPr lang="en-US" smtClean="0">
                <a:solidFill>
                  <a:srgbClr val="A6B727"/>
                </a:solidFill>
              </a:rPr>
              <a:pPr/>
              <a:t>‹#›</a:t>
            </a:fld>
            <a:endParaRPr lang="en-US" dirty="0">
              <a:solidFill>
                <a:srgbClr val="A6B727"/>
              </a:solidFill>
            </a:endParaRPr>
          </a:p>
        </p:txBody>
      </p:sp>
      <p:grpSp>
        <p:nvGrpSpPr>
          <p:cNvPr id="7" name="Group 6"/>
          <p:cNvGrpSpPr/>
          <p:nvPr userDrawn="1"/>
        </p:nvGrpSpPr>
        <p:grpSpPr>
          <a:xfrm>
            <a:off x="1172584" y="968514"/>
            <a:ext cx="6779110" cy="707886"/>
            <a:chOff x="1172584" y="1511773"/>
            <a:chExt cx="6779110" cy="707886"/>
          </a:xfrm>
        </p:grpSpPr>
        <p:sp>
          <p:nvSpPr>
            <p:cNvPr id="8" name="TextBox 7"/>
            <p:cNvSpPr txBox="1"/>
            <p:nvPr/>
          </p:nvSpPr>
          <p:spPr>
            <a:xfrm>
              <a:off x="4267200" y="1511773"/>
              <a:ext cx="697627" cy="707886"/>
            </a:xfrm>
            <a:prstGeom prst="rect">
              <a:avLst/>
            </a:prstGeom>
            <a:noFill/>
          </p:spPr>
          <p:txBody>
            <a:bodyPr wrap="none" rtlCol="0">
              <a:spAutoFit/>
            </a:bodyPr>
            <a:lstStyle/>
            <a:p>
              <a:r>
                <a:rPr lang="en-US" sz="4000" dirty="0" smtClean="0">
                  <a:solidFill>
                    <a:srgbClr val="565349">
                      <a:lumMod val="60000"/>
                      <a:lumOff val="40000"/>
                    </a:srgbClr>
                  </a:solidFill>
                  <a:latin typeface="Wingdings" pitchFamily="2" charset="2"/>
                </a:rPr>
                <a:t></a:t>
              </a:r>
              <a:endParaRPr lang="en-US" sz="4000" dirty="0">
                <a:solidFill>
                  <a:srgbClr val="565349">
                    <a:lumMod val="60000"/>
                    <a:lumOff val="40000"/>
                  </a:srgbClr>
                </a:solidFill>
                <a:latin typeface="Wingdings" pitchFamily="2" charset="2"/>
              </a:endParaRPr>
            </a:p>
          </p:txBody>
        </p:sp>
        <p:cxnSp>
          <p:nvCxnSpPr>
            <p:cNvPr id="9" name="Straight Connector 8"/>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3250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508226-64FE-4532-BC83-7B280877993D}" type="datetime1">
              <a:rPr lang="en-US" smtClean="0">
                <a:solidFill>
                  <a:srgbClr val="A6B727"/>
                </a:solidFill>
              </a:rPr>
              <a:t>3/20/2017</a:t>
            </a:fld>
            <a:endParaRPr lang="en-US" dirty="0">
              <a:solidFill>
                <a:srgbClr val="A6B727"/>
              </a:solidFill>
            </a:endParaRPr>
          </a:p>
        </p:txBody>
      </p:sp>
      <p:sp>
        <p:nvSpPr>
          <p:cNvPr id="5" name="Footer Placeholder 4"/>
          <p:cNvSpPr>
            <a:spLocks noGrp="1"/>
          </p:cNvSpPr>
          <p:nvPr>
            <p:ph type="ftr" sz="quarter" idx="11"/>
          </p:nvPr>
        </p:nvSpPr>
        <p:spPr/>
        <p:txBody>
          <a:bodyPr/>
          <a:lstStyle/>
          <a:p>
            <a:endParaRPr lang="en-US" dirty="0">
              <a:solidFill>
                <a:srgbClr val="A6B727"/>
              </a:solidFill>
            </a:endParaRPr>
          </a:p>
        </p:txBody>
      </p:sp>
      <p:sp>
        <p:nvSpPr>
          <p:cNvPr id="6" name="Slide Number Placeholder 5"/>
          <p:cNvSpPr>
            <a:spLocks noGrp="1"/>
          </p:cNvSpPr>
          <p:nvPr>
            <p:ph type="sldNum" sz="quarter" idx="12"/>
          </p:nvPr>
        </p:nvSpPr>
        <p:spPr/>
        <p:txBody>
          <a:bodyPr/>
          <a:lstStyle/>
          <a:p>
            <a:fld id="{03071F6E-807C-4856-9F97-940BF1F9C01C}" type="slidenum">
              <a:rPr lang="en-US" smtClean="0">
                <a:solidFill>
                  <a:srgbClr val="A6B727"/>
                </a:solidFill>
              </a:rPr>
              <a:pPr/>
              <a:t>‹#›</a:t>
            </a:fld>
            <a:endParaRPr lang="en-US" dirty="0">
              <a:solidFill>
                <a:srgbClr val="A6B727"/>
              </a:solidFill>
            </a:endParaRPr>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171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80177D-D613-4C68-9432-94DA274B0206}" type="datetime1">
              <a:rPr lang="en-US" smtClean="0">
                <a:solidFill>
                  <a:srgbClr val="A6B727"/>
                </a:solidFill>
              </a:rPr>
              <a:t>3/20/2017</a:t>
            </a:fld>
            <a:endParaRPr lang="en-US" dirty="0">
              <a:solidFill>
                <a:srgbClr val="A6B727"/>
              </a:solidFill>
            </a:endParaRPr>
          </a:p>
        </p:txBody>
      </p:sp>
      <p:sp>
        <p:nvSpPr>
          <p:cNvPr id="6" name="Footer Placeholder 5"/>
          <p:cNvSpPr>
            <a:spLocks noGrp="1"/>
          </p:cNvSpPr>
          <p:nvPr>
            <p:ph type="ftr" sz="quarter" idx="11"/>
          </p:nvPr>
        </p:nvSpPr>
        <p:spPr/>
        <p:txBody>
          <a:bodyPr/>
          <a:lstStyle/>
          <a:p>
            <a:endParaRPr lang="en-US" dirty="0">
              <a:solidFill>
                <a:srgbClr val="A6B727"/>
              </a:solidFill>
            </a:endParaRPr>
          </a:p>
        </p:txBody>
      </p:sp>
      <p:sp>
        <p:nvSpPr>
          <p:cNvPr id="7" name="Slide Number Placeholder 6"/>
          <p:cNvSpPr>
            <a:spLocks noGrp="1"/>
          </p:cNvSpPr>
          <p:nvPr>
            <p:ph type="sldNum" sz="quarter" idx="12"/>
          </p:nvPr>
        </p:nvSpPr>
        <p:spPr/>
        <p:txBody>
          <a:bodyPr/>
          <a:lstStyle/>
          <a:p>
            <a:fld id="{03071F6E-807C-4856-9F97-940BF1F9C01C}" type="slidenum">
              <a:rPr lang="en-US" smtClean="0">
                <a:solidFill>
                  <a:srgbClr val="A6B727"/>
                </a:solidFill>
              </a:rPr>
              <a:pPr/>
              <a:t>‹#›</a:t>
            </a:fld>
            <a:endParaRPr lang="en-US" dirty="0">
              <a:solidFill>
                <a:srgbClr val="A6B727"/>
              </a:solidFill>
            </a:endParaRPr>
          </a:p>
        </p:txBody>
      </p:sp>
    </p:spTree>
    <p:extLst>
      <p:ext uri="{BB962C8B-B14F-4D97-AF65-F5344CB8AC3E}">
        <p14:creationId xmlns:p14="http://schemas.microsoft.com/office/powerpoint/2010/main" val="4111826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931857-89D8-4B6D-A5F6-A5F03073C9E9}" type="datetime1">
              <a:rPr lang="en-US" smtClean="0">
                <a:solidFill>
                  <a:srgbClr val="A6B727"/>
                </a:solidFill>
              </a:rPr>
              <a:t>3/20/2017</a:t>
            </a:fld>
            <a:endParaRPr lang="en-US" dirty="0">
              <a:solidFill>
                <a:srgbClr val="A6B727"/>
              </a:solidFill>
            </a:endParaRPr>
          </a:p>
        </p:txBody>
      </p:sp>
      <p:sp>
        <p:nvSpPr>
          <p:cNvPr id="8" name="Footer Placeholder 7"/>
          <p:cNvSpPr>
            <a:spLocks noGrp="1"/>
          </p:cNvSpPr>
          <p:nvPr>
            <p:ph type="ftr" sz="quarter" idx="11"/>
          </p:nvPr>
        </p:nvSpPr>
        <p:spPr/>
        <p:txBody>
          <a:bodyPr/>
          <a:lstStyle/>
          <a:p>
            <a:endParaRPr lang="en-US" dirty="0">
              <a:solidFill>
                <a:srgbClr val="A6B727"/>
              </a:solidFill>
            </a:endParaRPr>
          </a:p>
        </p:txBody>
      </p:sp>
      <p:sp>
        <p:nvSpPr>
          <p:cNvPr id="9" name="Slide Number Placeholder 8"/>
          <p:cNvSpPr>
            <a:spLocks noGrp="1"/>
          </p:cNvSpPr>
          <p:nvPr>
            <p:ph type="sldNum" sz="quarter" idx="12"/>
          </p:nvPr>
        </p:nvSpPr>
        <p:spPr/>
        <p:txBody>
          <a:bodyPr/>
          <a:lstStyle/>
          <a:p>
            <a:fld id="{03071F6E-807C-4856-9F97-940BF1F9C01C}" type="slidenum">
              <a:rPr lang="en-US" smtClean="0">
                <a:solidFill>
                  <a:srgbClr val="A6B727"/>
                </a:solidFill>
              </a:rPr>
              <a:pPr/>
              <a:t>‹#›</a:t>
            </a:fld>
            <a:endParaRPr lang="en-US" dirty="0">
              <a:solidFill>
                <a:srgbClr val="A6B727"/>
              </a:solidFill>
            </a:endParaRPr>
          </a:p>
        </p:txBody>
      </p:sp>
    </p:spTree>
    <p:extLst>
      <p:ext uri="{BB962C8B-B14F-4D97-AF65-F5344CB8AC3E}">
        <p14:creationId xmlns:p14="http://schemas.microsoft.com/office/powerpoint/2010/main" val="4107411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B7B64B-91D3-4F49-8476-E728123FCFBD}" type="datetime1">
              <a:rPr lang="en-US" smtClean="0">
                <a:solidFill>
                  <a:srgbClr val="A6B727"/>
                </a:solidFill>
              </a:rPr>
              <a:t>3/20/2017</a:t>
            </a:fld>
            <a:endParaRPr lang="en-US" dirty="0">
              <a:solidFill>
                <a:srgbClr val="A6B727"/>
              </a:solidFill>
            </a:endParaRPr>
          </a:p>
        </p:txBody>
      </p:sp>
      <p:sp>
        <p:nvSpPr>
          <p:cNvPr id="4" name="Footer Placeholder 3"/>
          <p:cNvSpPr>
            <a:spLocks noGrp="1"/>
          </p:cNvSpPr>
          <p:nvPr>
            <p:ph type="ftr" sz="quarter" idx="11"/>
          </p:nvPr>
        </p:nvSpPr>
        <p:spPr/>
        <p:txBody>
          <a:bodyPr/>
          <a:lstStyle/>
          <a:p>
            <a:endParaRPr lang="en-US" dirty="0">
              <a:solidFill>
                <a:srgbClr val="A6B727"/>
              </a:solidFill>
            </a:endParaRPr>
          </a:p>
        </p:txBody>
      </p:sp>
      <p:sp>
        <p:nvSpPr>
          <p:cNvPr id="5" name="Slide Number Placeholder 4"/>
          <p:cNvSpPr>
            <a:spLocks noGrp="1"/>
          </p:cNvSpPr>
          <p:nvPr>
            <p:ph type="sldNum" sz="quarter" idx="12"/>
          </p:nvPr>
        </p:nvSpPr>
        <p:spPr/>
        <p:txBody>
          <a:bodyPr/>
          <a:lstStyle/>
          <a:p>
            <a:fld id="{03071F6E-807C-4856-9F97-940BF1F9C01C}" type="slidenum">
              <a:rPr lang="en-US" smtClean="0">
                <a:solidFill>
                  <a:srgbClr val="A6B727"/>
                </a:solidFill>
              </a:rPr>
              <a:pPr/>
              <a:t>‹#›</a:t>
            </a:fld>
            <a:endParaRPr lang="en-US" dirty="0">
              <a:solidFill>
                <a:srgbClr val="A6B727"/>
              </a:solidFill>
            </a:endParaRPr>
          </a:p>
        </p:txBody>
      </p:sp>
    </p:spTree>
    <p:extLst>
      <p:ext uri="{BB962C8B-B14F-4D97-AF65-F5344CB8AC3E}">
        <p14:creationId xmlns:p14="http://schemas.microsoft.com/office/powerpoint/2010/main" val="303282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753E1-F64B-4DAC-BC60-B5B687C739ED}" type="datetime1">
              <a:rPr lang="en-US" smtClean="0">
                <a:solidFill>
                  <a:srgbClr val="A6B727"/>
                </a:solidFill>
              </a:rPr>
              <a:t>3/20/2017</a:t>
            </a:fld>
            <a:endParaRPr lang="en-US" dirty="0">
              <a:solidFill>
                <a:srgbClr val="A6B727"/>
              </a:solidFill>
            </a:endParaRPr>
          </a:p>
        </p:txBody>
      </p:sp>
      <p:sp>
        <p:nvSpPr>
          <p:cNvPr id="3" name="Footer Placeholder 2"/>
          <p:cNvSpPr>
            <a:spLocks noGrp="1"/>
          </p:cNvSpPr>
          <p:nvPr>
            <p:ph type="ftr" sz="quarter" idx="11"/>
          </p:nvPr>
        </p:nvSpPr>
        <p:spPr/>
        <p:txBody>
          <a:bodyPr/>
          <a:lstStyle/>
          <a:p>
            <a:endParaRPr lang="en-US" dirty="0">
              <a:solidFill>
                <a:srgbClr val="A6B727"/>
              </a:solidFill>
            </a:endParaRPr>
          </a:p>
        </p:txBody>
      </p:sp>
      <p:sp>
        <p:nvSpPr>
          <p:cNvPr id="4" name="Slide Number Placeholder 3"/>
          <p:cNvSpPr>
            <a:spLocks noGrp="1"/>
          </p:cNvSpPr>
          <p:nvPr>
            <p:ph type="sldNum" sz="quarter" idx="12"/>
          </p:nvPr>
        </p:nvSpPr>
        <p:spPr/>
        <p:txBody>
          <a:bodyPr/>
          <a:lstStyle/>
          <a:p>
            <a:fld id="{03071F6E-807C-4856-9F97-940BF1F9C01C}" type="slidenum">
              <a:rPr lang="en-US" smtClean="0">
                <a:solidFill>
                  <a:srgbClr val="A6B727"/>
                </a:solidFill>
              </a:rPr>
              <a:pPr/>
              <a:t>‹#›</a:t>
            </a:fld>
            <a:endParaRPr lang="en-US" dirty="0">
              <a:solidFill>
                <a:srgbClr val="A6B727"/>
              </a:solidFill>
            </a:endParaRPr>
          </a:p>
        </p:txBody>
      </p:sp>
    </p:spTree>
    <p:extLst>
      <p:ext uri="{BB962C8B-B14F-4D97-AF65-F5344CB8AC3E}">
        <p14:creationId xmlns:p14="http://schemas.microsoft.com/office/powerpoint/2010/main" val="1737455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7C00FB-28F3-4B9B-98EC-1B4DFC122996}" type="datetime1">
              <a:rPr lang="en-US" smtClean="0">
                <a:solidFill>
                  <a:srgbClr val="A6B727"/>
                </a:solidFill>
              </a:rPr>
              <a:t>3/20/2017</a:t>
            </a:fld>
            <a:endParaRPr lang="en-US" dirty="0">
              <a:solidFill>
                <a:srgbClr val="A6B727"/>
              </a:solidFill>
            </a:endParaRPr>
          </a:p>
        </p:txBody>
      </p:sp>
      <p:sp>
        <p:nvSpPr>
          <p:cNvPr id="6" name="Footer Placeholder 5"/>
          <p:cNvSpPr>
            <a:spLocks noGrp="1"/>
          </p:cNvSpPr>
          <p:nvPr>
            <p:ph type="ftr" sz="quarter" idx="11"/>
          </p:nvPr>
        </p:nvSpPr>
        <p:spPr/>
        <p:txBody>
          <a:bodyPr/>
          <a:lstStyle/>
          <a:p>
            <a:endParaRPr lang="en-US" dirty="0">
              <a:solidFill>
                <a:srgbClr val="A6B727"/>
              </a:solidFill>
            </a:endParaRPr>
          </a:p>
        </p:txBody>
      </p:sp>
      <p:sp>
        <p:nvSpPr>
          <p:cNvPr id="7" name="Slide Number Placeholder 6"/>
          <p:cNvSpPr>
            <a:spLocks noGrp="1"/>
          </p:cNvSpPr>
          <p:nvPr>
            <p:ph type="sldNum" sz="quarter" idx="12"/>
          </p:nvPr>
        </p:nvSpPr>
        <p:spPr/>
        <p:txBody>
          <a:bodyPr/>
          <a:lstStyle/>
          <a:p>
            <a:fld id="{03071F6E-807C-4856-9F97-940BF1F9C01C}" type="slidenum">
              <a:rPr lang="en-US" smtClean="0">
                <a:solidFill>
                  <a:srgbClr val="A6B727"/>
                </a:solidFill>
              </a:rPr>
              <a:pPr/>
              <a:t>‹#›</a:t>
            </a:fld>
            <a:endParaRPr lang="en-US" dirty="0">
              <a:solidFill>
                <a:srgbClr val="A6B727"/>
              </a:solidFill>
            </a:endParaRPr>
          </a:p>
        </p:txBody>
      </p:sp>
    </p:spTree>
    <p:extLst>
      <p:ext uri="{BB962C8B-B14F-4D97-AF65-F5344CB8AC3E}">
        <p14:creationId xmlns:p14="http://schemas.microsoft.com/office/powerpoint/2010/main" val="3643179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85FDC9-A3DA-44C7-A651-CCA04512CC8E}" type="datetime1">
              <a:rPr lang="en-US" smtClean="0">
                <a:solidFill>
                  <a:srgbClr val="A6B727"/>
                </a:solidFill>
              </a:rPr>
              <a:t>3/20/2017</a:t>
            </a:fld>
            <a:endParaRPr lang="en-US" dirty="0">
              <a:solidFill>
                <a:srgbClr val="A6B727"/>
              </a:solidFill>
            </a:endParaRPr>
          </a:p>
        </p:txBody>
      </p:sp>
      <p:sp>
        <p:nvSpPr>
          <p:cNvPr id="6" name="Footer Placeholder 5"/>
          <p:cNvSpPr>
            <a:spLocks noGrp="1"/>
          </p:cNvSpPr>
          <p:nvPr>
            <p:ph type="ftr" sz="quarter" idx="11"/>
          </p:nvPr>
        </p:nvSpPr>
        <p:spPr/>
        <p:txBody>
          <a:bodyPr/>
          <a:lstStyle/>
          <a:p>
            <a:endParaRPr lang="en-US" dirty="0">
              <a:solidFill>
                <a:srgbClr val="A6B727"/>
              </a:solidFill>
            </a:endParaRPr>
          </a:p>
        </p:txBody>
      </p:sp>
      <p:sp>
        <p:nvSpPr>
          <p:cNvPr id="7" name="Slide Number Placeholder 6"/>
          <p:cNvSpPr>
            <a:spLocks noGrp="1"/>
          </p:cNvSpPr>
          <p:nvPr>
            <p:ph type="sldNum" sz="quarter" idx="12"/>
          </p:nvPr>
        </p:nvSpPr>
        <p:spPr/>
        <p:txBody>
          <a:bodyPr/>
          <a:lstStyle/>
          <a:p>
            <a:fld id="{03071F6E-807C-4856-9F97-940BF1F9C01C}" type="slidenum">
              <a:rPr lang="en-US" smtClean="0">
                <a:solidFill>
                  <a:srgbClr val="A6B727"/>
                </a:solidFill>
              </a:rPr>
              <a:pPr/>
              <a:t>‹#›</a:t>
            </a:fld>
            <a:endParaRPr lang="en-US" dirty="0">
              <a:solidFill>
                <a:srgbClr val="A6B727"/>
              </a:solidFill>
            </a:endParaRPr>
          </a:p>
        </p:txBody>
      </p:sp>
    </p:spTree>
    <p:extLst>
      <p:ext uri="{BB962C8B-B14F-4D97-AF65-F5344CB8AC3E}">
        <p14:creationId xmlns:p14="http://schemas.microsoft.com/office/powerpoint/2010/main" val="410482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12E4C467-E20A-415A-9CDC-C14196AEAF88}" type="datetime1">
              <a:rPr lang="en-US" smtClean="0">
                <a:solidFill>
                  <a:srgbClr val="A6B727"/>
                </a:solidFill>
              </a:rPr>
              <a:t>3/20/2017</a:t>
            </a:fld>
            <a:endParaRPr lang="en-US" dirty="0">
              <a:solidFill>
                <a:srgbClr val="A6B727"/>
              </a:solidFill>
            </a:endParaRPr>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dirty="0">
              <a:solidFill>
                <a:srgbClr val="A6B727"/>
              </a:solidFill>
            </a:endParaRPr>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03071F6E-807C-4856-9F97-940BF1F9C01C}" type="slidenum">
              <a:rPr lang="en-US" smtClean="0">
                <a:solidFill>
                  <a:srgbClr val="A6B727"/>
                </a:solidFill>
              </a:rPr>
              <a:pPr/>
              <a:t>‹#›</a:t>
            </a:fld>
            <a:endParaRPr lang="en-US" dirty="0">
              <a:solidFill>
                <a:srgbClr val="A6B727"/>
              </a:solidFill>
            </a:endParaRPr>
          </a:p>
        </p:txBody>
      </p:sp>
    </p:spTree>
    <p:extLst>
      <p:ext uri="{BB962C8B-B14F-4D97-AF65-F5344CB8AC3E}">
        <p14:creationId xmlns:p14="http://schemas.microsoft.com/office/powerpoint/2010/main" val="17009569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11.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hemeOverride" Target="../theme/themeOverride14.xm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5.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9.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2485" y="838200"/>
            <a:ext cx="7475220" cy="2057400"/>
          </a:xfrm>
        </p:spPr>
        <p:txBody>
          <a:bodyPr>
            <a:normAutofit/>
          </a:bodyPr>
          <a:lstStyle/>
          <a:p>
            <a:r>
              <a:rPr lang="en-US" sz="2800" dirty="0" smtClean="0"/>
              <a:t>Assessing </a:t>
            </a:r>
            <a:br>
              <a:rPr lang="en-US" sz="2800" dirty="0" smtClean="0"/>
            </a:br>
            <a:r>
              <a:rPr lang="en-US" sz="2800" dirty="0" smtClean="0"/>
              <a:t>A Community College’s Fiscal Health</a:t>
            </a:r>
            <a:br>
              <a:rPr lang="en-US" sz="2800" dirty="0" smtClean="0"/>
            </a:br>
            <a:r>
              <a:rPr lang="en-US" sz="2800" dirty="0" smtClean="0"/>
              <a:t> Using</a:t>
            </a:r>
            <a:br>
              <a:rPr lang="en-US" sz="2800" dirty="0" smtClean="0"/>
            </a:br>
            <a:r>
              <a:rPr lang="en-US" sz="2800" dirty="0" smtClean="0"/>
              <a:t> Financial Ratios</a:t>
            </a:r>
            <a:endParaRPr lang="en-US" sz="2800" dirty="0"/>
          </a:p>
        </p:txBody>
      </p:sp>
      <p:sp>
        <p:nvSpPr>
          <p:cNvPr id="3" name="Subtitle 2"/>
          <p:cNvSpPr>
            <a:spLocks noGrp="1"/>
          </p:cNvSpPr>
          <p:nvPr>
            <p:ph type="subTitle" idx="1"/>
          </p:nvPr>
        </p:nvSpPr>
        <p:spPr>
          <a:xfrm>
            <a:off x="1371600" y="3810000"/>
            <a:ext cx="6400800" cy="2362199"/>
          </a:xfrm>
        </p:spPr>
        <p:txBody>
          <a:bodyPr>
            <a:normAutofit/>
          </a:bodyPr>
          <a:lstStyle/>
          <a:p>
            <a:r>
              <a:rPr lang="en-US" dirty="0" smtClean="0"/>
              <a:t>Thanks to Susan Rider at Johnson County Community College for this slide show.</a:t>
            </a:r>
            <a:endParaRPr lang="en-US" dirty="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857250" y="304800"/>
            <a:ext cx="7406640" cy="1143000"/>
          </a:xfrm>
        </p:spPr>
        <p:txBody>
          <a:bodyPr/>
          <a:lstStyle/>
          <a:p>
            <a:pPr algn="ctr"/>
            <a:r>
              <a:rPr lang="en-US" dirty="0" smtClean="0"/>
              <a:t>What does this mean?</a:t>
            </a:r>
            <a:endParaRPr lang="en-US" dirty="0"/>
          </a:p>
        </p:txBody>
      </p:sp>
      <p:sp>
        <p:nvSpPr>
          <p:cNvPr id="2" name="Content Placeholder 1"/>
          <p:cNvSpPr>
            <a:spLocks noGrp="1"/>
          </p:cNvSpPr>
          <p:nvPr>
            <p:ph idx="1"/>
          </p:nvPr>
        </p:nvSpPr>
        <p:spPr>
          <a:xfrm>
            <a:off x="857250" y="1905000"/>
            <a:ext cx="7404653" cy="4343400"/>
          </a:xfrm>
        </p:spPr>
        <p:txBody>
          <a:bodyPr>
            <a:noAutofit/>
          </a:bodyPr>
          <a:lstStyle/>
          <a:p>
            <a:pPr>
              <a:buFont typeface="Arial" pitchFamily="34" charset="0"/>
              <a:buChar char="•"/>
            </a:pPr>
            <a:r>
              <a:rPr lang="en-US" sz="2200" dirty="0" smtClean="0"/>
              <a:t>The college has remained in the ideal range for two consecutive years</a:t>
            </a:r>
          </a:p>
          <a:p>
            <a:pPr marL="34290" indent="0">
              <a:buNone/>
            </a:pPr>
            <a:endParaRPr lang="en-US" sz="2200" dirty="0" smtClean="0"/>
          </a:p>
          <a:p>
            <a:pPr>
              <a:buFont typeface="Arial" pitchFamily="34" charset="0"/>
              <a:buChar char="•"/>
            </a:pPr>
            <a:r>
              <a:rPr lang="en-US" sz="2200" dirty="0" smtClean="0"/>
              <a:t>Ideal range of 3% to 4% reflects a rate of return target that is independent of fluctuations in the economy (inflation, Consumer Price Index or Higher Education Price Index)</a:t>
            </a:r>
          </a:p>
          <a:p>
            <a:pPr marL="34290" indent="0">
              <a:buNone/>
            </a:pPr>
            <a:endParaRPr lang="en-US" sz="2200" dirty="0" smtClean="0"/>
          </a:p>
          <a:p>
            <a:pPr>
              <a:buFont typeface="Arial" pitchFamily="34" charset="0"/>
              <a:buChar char="•"/>
            </a:pPr>
            <a:r>
              <a:rPr lang="en-US" sz="2200" dirty="0" smtClean="0"/>
              <a:t>Ratio shows the college continues to not rely on reserves </a:t>
            </a:r>
          </a:p>
          <a:p>
            <a:pPr marL="34290" indent="0">
              <a:buNone/>
            </a:pPr>
            <a:endParaRPr lang="en-US" sz="2200" dirty="0" smtClean="0"/>
          </a:p>
          <a:p>
            <a:pPr>
              <a:buFont typeface="Arial" pitchFamily="34" charset="0"/>
              <a:buChar char="•"/>
            </a:pPr>
            <a:r>
              <a:rPr lang="en-US" sz="2200" dirty="0" smtClean="0"/>
              <a:t>FY16 ratio shows a </a:t>
            </a:r>
            <a:r>
              <a:rPr lang="en-US" sz="2200" dirty="0"/>
              <a:t>measure of the growth </a:t>
            </a:r>
            <a:r>
              <a:rPr lang="en-US" sz="2200" dirty="0" smtClean="0"/>
              <a:t>in </a:t>
            </a:r>
            <a:r>
              <a:rPr lang="en-US" sz="2200" dirty="0"/>
              <a:t>total wealth of </a:t>
            </a:r>
            <a:r>
              <a:rPr lang="en-US" sz="2200" dirty="0" smtClean="0"/>
              <a:t>the college </a:t>
            </a:r>
            <a:r>
              <a:rPr lang="en-US" sz="2200" dirty="0"/>
              <a:t>over </a:t>
            </a:r>
            <a:r>
              <a:rPr lang="en-US" sz="2200" dirty="0" smtClean="0"/>
              <a:t>last year</a:t>
            </a:r>
            <a:endParaRPr lang="en-US" sz="2200" dirty="0"/>
          </a:p>
        </p:txBody>
      </p:sp>
      <p:sp>
        <p:nvSpPr>
          <p:cNvPr id="4" name="Date Placeholder 3"/>
          <p:cNvSpPr>
            <a:spLocks noGrp="1"/>
          </p:cNvSpPr>
          <p:nvPr>
            <p:ph type="dt" sz="half" idx="10"/>
          </p:nvPr>
        </p:nvSpPr>
        <p:spPr/>
        <p:txBody>
          <a:bodyPr/>
          <a:lstStyle/>
          <a:p>
            <a:fld id="{0720FABF-3FE6-43D8-8CE7-DDF6A4DD1D89}" type="datetime1">
              <a:rPr lang="en-US" smtClean="0">
                <a:solidFill>
                  <a:srgbClr val="A6B727"/>
                </a:solidFill>
              </a:rPr>
              <a:t>3/20/2017</a:t>
            </a:fld>
            <a:endParaRPr lang="en-US" dirty="0">
              <a:solidFill>
                <a:srgbClr val="A6B727"/>
              </a:solidFill>
            </a:endParaRPr>
          </a:p>
        </p:txBody>
      </p:sp>
      <p:sp>
        <p:nvSpPr>
          <p:cNvPr id="5" name="Slide Number Placeholder 4"/>
          <p:cNvSpPr>
            <a:spLocks noGrp="1"/>
          </p:cNvSpPr>
          <p:nvPr>
            <p:ph type="sldNum" sz="quarter" idx="12"/>
          </p:nvPr>
        </p:nvSpPr>
        <p:spPr/>
        <p:txBody>
          <a:bodyPr/>
          <a:lstStyle/>
          <a:p>
            <a:fld id="{03071F6E-807C-4856-9F97-940BF1F9C01C}" type="slidenum">
              <a:rPr lang="en-US" smtClean="0">
                <a:solidFill>
                  <a:srgbClr val="A6B727"/>
                </a:solidFill>
              </a:rPr>
              <a:pPr/>
              <a:t>10</a:t>
            </a:fld>
            <a:endParaRPr lang="en-US" dirty="0">
              <a:solidFill>
                <a:srgbClr val="A6B727"/>
              </a:solidFill>
            </a:endParaRPr>
          </a:p>
        </p:txBody>
      </p:sp>
    </p:spTree>
    <p:extLst>
      <p:ext uri="{BB962C8B-B14F-4D97-AF65-F5344CB8AC3E}">
        <p14:creationId xmlns:p14="http://schemas.microsoft.com/office/powerpoint/2010/main" val="32667663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aphicFrame>
        <p:nvGraphicFramePr>
          <p:cNvPr id="4" name="Chart 3"/>
          <p:cNvGraphicFramePr>
            <a:graphicFrameLocks noChangeAspect="1"/>
          </p:cNvGraphicFramePr>
          <p:nvPr>
            <p:extLst>
              <p:ext uri="{D42A27DB-BD31-4B8C-83A1-F6EECF244321}">
                <p14:modId xmlns:p14="http://schemas.microsoft.com/office/powerpoint/2010/main" val="2222447424"/>
              </p:ext>
            </p:extLst>
          </p:nvPr>
        </p:nvGraphicFramePr>
        <p:xfrm>
          <a:off x="1673542" y="844760"/>
          <a:ext cx="6175058" cy="4870240"/>
        </p:xfrm>
        <a:graphic>
          <a:graphicData uri="http://schemas.openxmlformats.org/drawingml/2006/chart">
            <c:chart xmlns:c="http://schemas.openxmlformats.org/drawingml/2006/chart" xmlns:r="http://schemas.openxmlformats.org/officeDocument/2006/relationships" r:id="rId4"/>
          </a:graphicData>
        </a:graphic>
      </p:graphicFrame>
      <p:sp>
        <p:nvSpPr>
          <p:cNvPr id="2" name="Date Placeholder 1"/>
          <p:cNvSpPr>
            <a:spLocks noGrp="1"/>
          </p:cNvSpPr>
          <p:nvPr>
            <p:ph type="dt" sz="half" idx="10"/>
          </p:nvPr>
        </p:nvSpPr>
        <p:spPr/>
        <p:txBody>
          <a:bodyPr/>
          <a:lstStyle/>
          <a:p>
            <a:fld id="{5C6C572D-449C-40B4-8925-5152B6DBB860}" type="datetime1">
              <a:rPr lang="en-US" smtClean="0"/>
              <a:t>3/20/2017</a:t>
            </a:fld>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26591972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990600" y="152400"/>
            <a:ext cx="7406640" cy="1356360"/>
          </a:xfrm>
        </p:spPr>
        <p:txBody>
          <a:bodyPr/>
          <a:lstStyle/>
          <a:p>
            <a:pPr algn="ctr"/>
            <a:r>
              <a:rPr lang="en-US" dirty="0" smtClean="0"/>
              <a:t>What does this mean?</a:t>
            </a:r>
            <a:endParaRPr lang="en-US" dirty="0"/>
          </a:p>
        </p:txBody>
      </p:sp>
      <p:sp>
        <p:nvSpPr>
          <p:cNvPr id="2" name="Content Placeholder 1"/>
          <p:cNvSpPr>
            <a:spLocks noGrp="1"/>
          </p:cNvSpPr>
          <p:nvPr>
            <p:ph idx="1"/>
          </p:nvPr>
        </p:nvSpPr>
        <p:spPr>
          <a:xfrm>
            <a:off x="857251" y="1752600"/>
            <a:ext cx="7404653" cy="4343400"/>
          </a:xfrm>
        </p:spPr>
        <p:txBody>
          <a:bodyPr>
            <a:normAutofit fontScale="92500" lnSpcReduction="10000"/>
          </a:bodyPr>
          <a:lstStyle/>
          <a:p>
            <a:pPr>
              <a:buFont typeface="Arial" pitchFamily="34" charset="0"/>
              <a:buChar char="•"/>
            </a:pPr>
            <a:r>
              <a:rPr lang="en-US" sz="2400" dirty="0"/>
              <a:t>The college viability ratio decreased slightly in FY 16 due to additional indebtedness incurred</a:t>
            </a:r>
          </a:p>
          <a:p>
            <a:pPr>
              <a:buFont typeface="Arial" pitchFamily="34" charset="0"/>
              <a:buChar char="•"/>
            </a:pPr>
            <a:endParaRPr lang="en-US" sz="2400" dirty="0"/>
          </a:p>
          <a:p>
            <a:pPr>
              <a:buFont typeface="Arial" pitchFamily="34" charset="0"/>
              <a:buChar char="•"/>
            </a:pPr>
            <a:r>
              <a:rPr lang="en-US" sz="2400" dirty="0"/>
              <a:t>With a viability ratio of 3.75, the college has more than three times the expendable net assets needed to repay all its long term debt</a:t>
            </a:r>
          </a:p>
          <a:p>
            <a:pPr>
              <a:buFont typeface="Arial" pitchFamily="34" charset="0"/>
              <a:buChar char="•"/>
            </a:pPr>
            <a:endParaRPr lang="en-US" sz="2400" dirty="0"/>
          </a:p>
          <a:p>
            <a:pPr>
              <a:buFont typeface="Arial" pitchFamily="34" charset="0"/>
              <a:buChar char="•"/>
            </a:pPr>
            <a:r>
              <a:rPr lang="en-US" sz="2400" dirty="0"/>
              <a:t>This ratio is expected to decline in FY18 as the college plans to incur indebtedness in support of its facilities master plan</a:t>
            </a:r>
          </a:p>
          <a:p>
            <a:pPr marL="34290" indent="0">
              <a:buNone/>
            </a:pPr>
            <a:endParaRPr lang="en-US" sz="2400" dirty="0"/>
          </a:p>
          <a:p>
            <a:pPr>
              <a:buFont typeface="Arial" pitchFamily="34" charset="0"/>
              <a:buChar char="•"/>
            </a:pPr>
            <a:r>
              <a:rPr lang="en-US" sz="2400" u="sng" dirty="0"/>
              <a:t>Reminder</a:t>
            </a:r>
            <a:r>
              <a:rPr lang="en-US" sz="2400" dirty="0"/>
              <a:t>: The level that is right for the institution is institution specific</a:t>
            </a:r>
          </a:p>
          <a:p>
            <a:pPr>
              <a:buClr>
                <a:schemeClr val="accent2"/>
              </a:buClr>
              <a:buFont typeface="Arial" pitchFamily="34" charset="0"/>
              <a:buChar char="•"/>
            </a:pPr>
            <a:endParaRPr lang="en-US" dirty="0"/>
          </a:p>
        </p:txBody>
      </p:sp>
      <p:sp>
        <p:nvSpPr>
          <p:cNvPr id="4" name="Date Placeholder 3"/>
          <p:cNvSpPr>
            <a:spLocks noGrp="1"/>
          </p:cNvSpPr>
          <p:nvPr>
            <p:ph type="dt" sz="half" idx="10"/>
          </p:nvPr>
        </p:nvSpPr>
        <p:spPr/>
        <p:txBody>
          <a:bodyPr/>
          <a:lstStyle/>
          <a:p>
            <a:fld id="{640BC8B6-1A53-4A09-A962-D5CEE3471EC8}" type="datetime1">
              <a:rPr lang="en-US" smtClean="0">
                <a:solidFill>
                  <a:srgbClr val="A6B727"/>
                </a:solidFill>
              </a:rPr>
              <a:t>3/20/2017</a:t>
            </a:fld>
            <a:endParaRPr lang="en-US" dirty="0">
              <a:solidFill>
                <a:srgbClr val="A6B727"/>
              </a:solidFill>
            </a:endParaRPr>
          </a:p>
        </p:txBody>
      </p:sp>
      <p:sp>
        <p:nvSpPr>
          <p:cNvPr id="5" name="Slide Number Placeholder 4"/>
          <p:cNvSpPr>
            <a:spLocks noGrp="1"/>
          </p:cNvSpPr>
          <p:nvPr>
            <p:ph type="sldNum" sz="quarter" idx="12"/>
          </p:nvPr>
        </p:nvSpPr>
        <p:spPr/>
        <p:txBody>
          <a:bodyPr/>
          <a:lstStyle/>
          <a:p>
            <a:fld id="{03071F6E-807C-4856-9F97-940BF1F9C01C}" type="slidenum">
              <a:rPr lang="en-US" smtClean="0">
                <a:solidFill>
                  <a:srgbClr val="A6B727"/>
                </a:solidFill>
              </a:rPr>
              <a:pPr/>
              <a:t>12</a:t>
            </a:fld>
            <a:endParaRPr lang="en-US" dirty="0">
              <a:solidFill>
                <a:srgbClr val="A6B727"/>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857250" y="609600"/>
            <a:ext cx="7406640" cy="381000"/>
          </a:xfrm>
        </p:spPr>
        <p:txBody>
          <a:bodyPr>
            <a:normAutofit fontScale="90000"/>
          </a:bodyPr>
          <a:lstStyle/>
          <a:p>
            <a:pPr algn="ctr"/>
            <a:r>
              <a:rPr lang="en-US" dirty="0" smtClean="0"/>
              <a:t>Composite Financial Indicator (CFI)</a:t>
            </a:r>
            <a:endParaRPr lang="en-US" dirty="0"/>
          </a:p>
        </p:txBody>
      </p:sp>
      <p:sp>
        <p:nvSpPr>
          <p:cNvPr id="2" name="Content Placeholder 1"/>
          <p:cNvSpPr>
            <a:spLocks noGrp="1"/>
          </p:cNvSpPr>
          <p:nvPr>
            <p:ph idx="1"/>
          </p:nvPr>
        </p:nvSpPr>
        <p:spPr>
          <a:xfrm>
            <a:off x="857251" y="1752600"/>
            <a:ext cx="7404653" cy="4343400"/>
          </a:xfrm>
        </p:spPr>
        <p:txBody>
          <a:bodyPr>
            <a:normAutofit/>
          </a:bodyPr>
          <a:lstStyle/>
          <a:p>
            <a:pPr>
              <a:buFont typeface="Arial" pitchFamily="34" charset="0"/>
              <a:buChar char="•"/>
            </a:pPr>
            <a:r>
              <a:rPr lang="en-US" sz="2400" dirty="0" smtClean="0"/>
              <a:t>Combination of the four core ratios into a single score of institutional financial health</a:t>
            </a:r>
          </a:p>
          <a:p>
            <a:pPr>
              <a:buFont typeface="Arial" pitchFamily="34" charset="0"/>
              <a:buChar char="•"/>
            </a:pPr>
            <a:r>
              <a:rPr lang="en-US" sz="2400" dirty="0" smtClean="0"/>
              <a:t>Each of the four core ratios are weighted</a:t>
            </a:r>
          </a:p>
          <a:p>
            <a:pPr lvl="1">
              <a:buFont typeface="Arial" pitchFamily="34" charset="0"/>
              <a:buChar char="•"/>
            </a:pPr>
            <a:r>
              <a:rPr lang="en-US" sz="2400" dirty="0" smtClean="0"/>
              <a:t>Primary reserve ratio – 35 percent</a:t>
            </a:r>
          </a:p>
          <a:p>
            <a:pPr lvl="1">
              <a:buFont typeface="Arial" pitchFamily="34" charset="0"/>
              <a:buChar char="•"/>
            </a:pPr>
            <a:r>
              <a:rPr lang="en-US" sz="2400" dirty="0" smtClean="0"/>
              <a:t>Viability ratio – 35 percent</a:t>
            </a:r>
          </a:p>
          <a:p>
            <a:pPr lvl="1">
              <a:buFont typeface="Arial" pitchFamily="34" charset="0"/>
              <a:buChar char="•"/>
            </a:pPr>
            <a:r>
              <a:rPr lang="en-US" sz="2400" dirty="0" smtClean="0"/>
              <a:t>Return on net assets ratio – 20 percent</a:t>
            </a:r>
          </a:p>
          <a:p>
            <a:pPr lvl="1">
              <a:buFont typeface="Arial" pitchFamily="34" charset="0"/>
              <a:buChar char="•"/>
            </a:pPr>
            <a:r>
              <a:rPr lang="en-US" sz="2400" dirty="0" smtClean="0"/>
              <a:t>Net operating revenue ratio – 10 percent</a:t>
            </a:r>
          </a:p>
          <a:p>
            <a:pPr>
              <a:buFont typeface="Arial" pitchFamily="34" charset="0"/>
              <a:buChar char="•"/>
            </a:pPr>
            <a:r>
              <a:rPr lang="en-US" sz="2400" dirty="0" smtClean="0"/>
              <a:t>Weighting of ratios allows weakness of one ratio to be offset by the strength of another</a:t>
            </a:r>
          </a:p>
          <a:p>
            <a:pPr>
              <a:buFont typeface="Arial" pitchFamily="34" charset="0"/>
              <a:buChar char="•"/>
            </a:pPr>
            <a:r>
              <a:rPr lang="en-US" sz="2400" dirty="0" smtClean="0"/>
              <a:t>Ideal CFI is 3.00 or greater</a:t>
            </a:r>
          </a:p>
        </p:txBody>
      </p:sp>
      <p:sp>
        <p:nvSpPr>
          <p:cNvPr id="4" name="Date Placeholder 3"/>
          <p:cNvSpPr>
            <a:spLocks noGrp="1"/>
          </p:cNvSpPr>
          <p:nvPr>
            <p:ph type="dt" sz="half" idx="10"/>
          </p:nvPr>
        </p:nvSpPr>
        <p:spPr/>
        <p:txBody>
          <a:bodyPr/>
          <a:lstStyle/>
          <a:p>
            <a:fld id="{BDD24135-3A14-4180-9727-9153203D682F}" type="datetime1">
              <a:rPr lang="en-US" smtClean="0">
                <a:solidFill>
                  <a:srgbClr val="A6B727"/>
                </a:solidFill>
              </a:rPr>
              <a:t>3/20/2017</a:t>
            </a:fld>
            <a:endParaRPr lang="en-US" dirty="0">
              <a:solidFill>
                <a:srgbClr val="A6B727"/>
              </a:solidFill>
            </a:endParaRPr>
          </a:p>
        </p:txBody>
      </p:sp>
      <p:sp>
        <p:nvSpPr>
          <p:cNvPr id="5" name="Slide Number Placeholder 4"/>
          <p:cNvSpPr>
            <a:spLocks noGrp="1"/>
          </p:cNvSpPr>
          <p:nvPr>
            <p:ph type="sldNum" sz="quarter" idx="12"/>
          </p:nvPr>
        </p:nvSpPr>
        <p:spPr/>
        <p:txBody>
          <a:bodyPr/>
          <a:lstStyle/>
          <a:p>
            <a:fld id="{03071F6E-807C-4856-9F97-940BF1F9C01C}" type="slidenum">
              <a:rPr lang="en-US" smtClean="0">
                <a:solidFill>
                  <a:srgbClr val="A6B727"/>
                </a:solidFill>
              </a:rPr>
              <a:pPr/>
              <a:t>13</a:t>
            </a:fld>
            <a:endParaRPr lang="en-US" dirty="0">
              <a:solidFill>
                <a:srgbClr val="A6B727"/>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aphicFrame>
        <p:nvGraphicFramePr>
          <p:cNvPr id="4" name="Chart 3"/>
          <p:cNvGraphicFramePr>
            <a:graphicFrameLocks noChangeAspect="1"/>
          </p:cNvGraphicFramePr>
          <p:nvPr>
            <p:extLst>
              <p:ext uri="{D42A27DB-BD31-4B8C-83A1-F6EECF244321}">
                <p14:modId xmlns:p14="http://schemas.microsoft.com/office/powerpoint/2010/main" val="443041094"/>
              </p:ext>
            </p:extLst>
          </p:nvPr>
        </p:nvGraphicFramePr>
        <p:xfrm>
          <a:off x="990600" y="848465"/>
          <a:ext cx="7010400" cy="4866535"/>
        </p:xfrm>
        <a:graphic>
          <a:graphicData uri="http://schemas.openxmlformats.org/drawingml/2006/chart">
            <c:chart xmlns:c="http://schemas.openxmlformats.org/drawingml/2006/chart" xmlns:r="http://schemas.openxmlformats.org/officeDocument/2006/relationships" r:id="rId4"/>
          </a:graphicData>
        </a:graphic>
      </p:graphicFrame>
      <p:sp>
        <p:nvSpPr>
          <p:cNvPr id="2" name="Date Placeholder 1"/>
          <p:cNvSpPr>
            <a:spLocks noGrp="1"/>
          </p:cNvSpPr>
          <p:nvPr>
            <p:ph type="dt" sz="half" idx="10"/>
          </p:nvPr>
        </p:nvSpPr>
        <p:spPr/>
        <p:txBody>
          <a:bodyPr/>
          <a:lstStyle/>
          <a:p>
            <a:fld id="{CD672488-379D-4B03-8B62-D7C1856C9A2E}" type="datetime1">
              <a:rPr lang="en-US" smtClean="0"/>
              <a:t>3/20/2017</a:t>
            </a:fld>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1868585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857250" y="609600"/>
            <a:ext cx="7406640" cy="609600"/>
          </a:xfrm>
        </p:spPr>
        <p:txBody>
          <a:bodyPr>
            <a:normAutofit fontScale="90000"/>
          </a:bodyPr>
          <a:lstStyle/>
          <a:p>
            <a:pPr algn="ctr"/>
            <a:r>
              <a:rPr lang="en-US" dirty="0" smtClean="0"/>
              <a:t>What does this mean?</a:t>
            </a:r>
            <a:endParaRPr lang="en-US" dirty="0"/>
          </a:p>
        </p:txBody>
      </p:sp>
      <p:sp>
        <p:nvSpPr>
          <p:cNvPr id="2" name="Content Placeholder 1"/>
          <p:cNvSpPr>
            <a:spLocks noGrp="1"/>
          </p:cNvSpPr>
          <p:nvPr>
            <p:ph idx="1"/>
          </p:nvPr>
        </p:nvSpPr>
        <p:spPr>
          <a:xfrm>
            <a:off x="857251" y="1965960"/>
            <a:ext cx="7404653" cy="3444240"/>
          </a:xfrm>
        </p:spPr>
        <p:txBody>
          <a:bodyPr>
            <a:normAutofit fontScale="92500" lnSpcReduction="10000"/>
          </a:bodyPr>
          <a:lstStyle/>
          <a:p>
            <a:pPr>
              <a:buFont typeface="Arial" pitchFamily="34" charset="0"/>
              <a:buChar char="•"/>
            </a:pPr>
            <a:r>
              <a:rPr lang="en-US" sz="2400" dirty="0" smtClean="0"/>
              <a:t>The college continues to be in ideal range for good fiscal health in FY16 at 5.95</a:t>
            </a:r>
          </a:p>
          <a:p>
            <a:pPr marL="34290" indent="0">
              <a:buNone/>
            </a:pPr>
            <a:endParaRPr lang="en-US" sz="2400" dirty="0" smtClean="0"/>
          </a:p>
          <a:p>
            <a:pPr>
              <a:buFont typeface="Arial" pitchFamily="34" charset="0"/>
              <a:buChar char="•"/>
            </a:pPr>
            <a:r>
              <a:rPr lang="en-US" sz="2400" dirty="0" smtClean="0"/>
              <a:t>Increase primarily due to positive return on net assets and net operating revenue ratios</a:t>
            </a:r>
          </a:p>
          <a:p>
            <a:pPr marL="34290" indent="0">
              <a:buNone/>
            </a:pPr>
            <a:endParaRPr lang="en-US" sz="2400" dirty="0" smtClean="0"/>
          </a:p>
          <a:p>
            <a:pPr>
              <a:buFont typeface="Arial" pitchFamily="34" charset="0"/>
              <a:buChar char="•"/>
            </a:pPr>
            <a:r>
              <a:rPr lang="en-US" sz="2400" dirty="0" smtClean="0"/>
              <a:t>A </a:t>
            </a:r>
            <a:r>
              <a:rPr lang="en-US" sz="2400" dirty="0"/>
              <a:t>decline in CFI score in Fiscal 2018 </a:t>
            </a:r>
            <a:r>
              <a:rPr lang="en-US" sz="2400" dirty="0" smtClean="0"/>
              <a:t>reflects the impact of the Viability ratio as </a:t>
            </a:r>
            <a:r>
              <a:rPr lang="en-US" sz="2400" dirty="0"/>
              <a:t>additional debt is incurred to support strategic investments consistent with the Facilities Master Plan</a:t>
            </a:r>
          </a:p>
          <a:p>
            <a:pPr>
              <a:buClr>
                <a:schemeClr val="accent2"/>
              </a:buClr>
              <a:buFont typeface="Arial" pitchFamily="34" charset="0"/>
              <a:buChar char="•"/>
            </a:pPr>
            <a:endParaRPr lang="en-US" dirty="0" smtClean="0"/>
          </a:p>
          <a:p>
            <a:pPr>
              <a:buClr>
                <a:schemeClr val="accent2"/>
              </a:buClr>
              <a:buFont typeface="Arial" pitchFamily="34" charset="0"/>
              <a:buChar char="•"/>
            </a:pPr>
            <a:endParaRPr lang="en-US" dirty="0" smtClean="0"/>
          </a:p>
        </p:txBody>
      </p:sp>
      <p:sp>
        <p:nvSpPr>
          <p:cNvPr id="4" name="Date Placeholder 3"/>
          <p:cNvSpPr>
            <a:spLocks noGrp="1"/>
          </p:cNvSpPr>
          <p:nvPr>
            <p:ph type="dt" sz="half" idx="10"/>
          </p:nvPr>
        </p:nvSpPr>
        <p:spPr/>
        <p:txBody>
          <a:bodyPr/>
          <a:lstStyle/>
          <a:p>
            <a:fld id="{A736B150-AC05-41D5-BEA1-B60250CEEC61}" type="datetime1">
              <a:rPr lang="en-US" smtClean="0">
                <a:solidFill>
                  <a:srgbClr val="A6B727"/>
                </a:solidFill>
              </a:rPr>
              <a:t>3/20/2017</a:t>
            </a:fld>
            <a:endParaRPr lang="en-US" dirty="0">
              <a:solidFill>
                <a:srgbClr val="A6B727"/>
              </a:solidFill>
            </a:endParaRPr>
          </a:p>
        </p:txBody>
      </p:sp>
      <p:sp>
        <p:nvSpPr>
          <p:cNvPr id="5" name="Slide Number Placeholder 4"/>
          <p:cNvSpPr>
            <a:spLocks noGrp="1"/>
          </p:cNvSpPr>
          <p:nvPr>
            <p:ph type="sldNum" sz="quarter" idx="12"/>
          </p:nvPr>
        </p:nvSpPr>
        <p:spPr/>
        <p:txBody>
          <a:bodyPr/>
          <a:lstStyle/>
          <a:p>
            <a:fld id="{03071F6E-807C-4856-9F97-940BF1F9C01C}" type="slidenum">
              <a:rPr lang="en-US" smtClean="0">
                <a:solidFill>
                  <a:srgbClr val="A6B727"/>
                </a:solidFill>
              </a:rPr>
              <a:pPr/>
              <a:t>15</a:t>
            </a:fld>
            <a:endParaRPr lang="en-US" dirty="0">
              <a:solidFill>
                <a:srgbClr val="A6B727"/>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857250" y="304800"/>
            <a:ext cx="7406640" cy="990600"/>
          </a:xfrm>
        </p:spPr>
        <p:txBody>
          <a:bodyPr>
            <a:normAutofit fontScale="90000"/>
          </a:bodyPr>
          <a:lstStyle/>
          <a:p>
            <a:pPr algn="ctr"/>
            <a:r>
              <a:rPr lang="en-US" dirty="0" smtClean="0"/>
              <a:t>Relationship to Strategic Plan</a:t>
            </a:r>
            <a:br>
              <a:rPr lang="en-US" dirty="0" smtClean="0"/>
            </a:br>
            <a:r>
              <a:rPr lang="en-US" dirty="0" smtClean="0"/>
              <a:t>Goal 4</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17836128"/>
              </p:ext>
            </p:extLst>
          </p:nvPr>
        </p:nvGraphicFramePr>
        <p:xfrm>
          <a:off x="1256058" y="1804226"/>
          <a:ext cx="6639822" cy="3924368"/>
        </p:xfrm>
        <a:graphic>
          <a:graphicData uri="http://schemas.openxmlformats.org/drawingml/2006/table">
            <a:tbl>
              <a:tblPr firstRow="1" firstCol="1" bandRow="1">
                <a:tableStyleId>{5C22544A-7EE6-4342-B048-85BDC9FD1C3A}</a:tableStyleId>
              </a:tblPr>
              <a:tblGrid>
                <a:gridCol w="1629412"/>
                <a:gridCol w="5010410"/>
              </a:tblGrid>
              <a:tr h="667528">
                <a:tc>
                  <a:txBody>
                    <a:bodyPr/>
                    <a:lstStyle/>
                    <a:p>
                      <a:pPr marL="0" marR="0" algn="ctr">
                        <a:lnSpc>
                          <a:spcPct val="115000"/>
                        </a:lnSpc>
                        <a:spcBef>
                          <a:spcPts val="0"/>
                        </a:spcBef>
                        <a:spcAft>
                          <a:spcPts val="0"/>
                        </a:spcAft>
                      </a:pPr>
                      <a:r>
                        <a:rPr lang="en-US" sz="1400" dirty="0">
                          <a:effectLst/>
                        </a:rPr>
                        <a:t>CFI Range</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rPr>
                        <a:t>Strategy</a:t>
                      </a:r>
                      <a:endParaRPr lang="en-US" sz="1100" dirty="0">
                        <a:effectLst/>
                      </a:endParaRPr>
                    </a:p>
                    <a:p>
                      <a:pPr marL="0" marR="0">
                        <a:lnSpc>
                          <a:spcPct val="115000"/>
                        </a:lnSpc>
                        <a:spcBef>
                          <a:spcPts val="0"/>
                        </a:spcBef>
                        <a:spcAft>
                          <a:spcPts val="0"/>
                        </a:spcAft>
                      </a:pPr>
                      <a:r>
                        <a:rPr lang="en-US" sz="1400" dirty="0">
                          <a:effectLst/>
                        </a:rPr>
                        <a:t> </a:t>
                      </a:r>
                      <a:endParaRPr lang="en-US" sz="1100" dirty="0">
                        <a:effectLst/>
                        <a:latin typeface="Calibri"/>
                        <a:ea typeface="Calibri"/>
                        <a:cs typeface="Times New Roman"/>
                      </a:endParaRPr>
                    </a:p>
                  </a:txBody>
                  <a:tcPr marL="68580" marR="68580" marT="0" marB="0"/>
                </a:tc>
              </a:tr>
              <a:tr h="323664">
                <a:tc>
                  <a:txBody>
                    <a:bodyPr/>
                    <a:lstStyle/>
                    <a:p>
                      <a:pPr marL="0" marR="0">
                        <a:lnSpc>
                          <a:spcPct val="115000"/>
                        </a:lnSpc>
                        <a:spcBef>
                          <a:spcPts val="0"/>
                        </a:spcBef>
                        <a:spcAft>
                          <a:spcPts val="0"/>
                        </a:spcAft>
                      </a:pPr>
                      <a:r>
                        <a:rPr lang="en-US" sz="1400" dirty="0">
                          <a:effectLst/>
                        </a:rPr>
                        <a:t>7.5 to 10</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Deploy resources to achieve robust mission</a:t>
                      </a:r>
                      <a:endParaRPr lang="en-US" sz="1100" dirty="0">
                        <a:effectLst/>
                        <a:latin typeface="Calibri"/>
                        <a:ea typeface="Calibri"/>
                        <a:cs typeface="Times New Roman"/>
                      </a:endParaRPr>
                    </a:p>
                  </a:txBody>
                  <a:tcPr marL="68580" marR="68580" marT="0" marB="0"/>
                </a:tc>
              </a:tr>
              <a:tr h="323664">
                <a:tc>
                  <a:txBody>
                    <a:bodyPr/>
                    <a:lstStyle/>
                    <a:p>
                      <a:pPr marL="0" marR="0">
                        <a:lnSpc>
                          <a:spcPct val="115000"/>
                        </a:lnSpc>
                        <a:spcBef>
                          <a:spcPts val="0"/>
                        </a:spcBef>
                        <a:spcAft>
                          <a:spcPts val="0"/>
                        </a:spcAft>
                      </a:pPr>
                      <a:r>
                        <a:rPr lang="en-US" sz="1400" dirty="0">
                          <a:effectLst/>
                        </a:rPr>
                        <a:t>6.5 to 7.5</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Allow experimentation with new initiatives</a:t>
                      </a:r>
                      <a:endParaRPr lang="en-US" sz="1100" dirty="0">
                        <a:effectLst/>
                        <a:latin typeface="Calibri"/>
                        <a:ea typeface="Calibri"/>
                        <a:cs typeface="Times New Roman"/>
                      </a:endParaRPr>
                    </a:p>
                  </a:txBody>
                  <a:tcPr marL="68580" marR="68580" marT="0" marB="0"/>
                </a:tc>
              </a:tr>
              <a:tr h="323664">
                <a:tc>
                  <a:txBody>
                    <a:bodyPr/>
                    <a:lstStyle/>
                    <a:p>
                      <a:pPr marL="0" marR="0">
                        <a:lnSpc>
                          <a:spcPct val="115000"/>
                        </a:lnSpc>
                        <a:spcBef>
                          <a:spcPts val="0"/>
                        </a:spcBef>
                        <a:spcAft>
                          <a:spcPts val="0"/>
                        </a:spcAft>
                      </a:pPr>
                      <a:r>
                        <a:rPr lang="en-US" sz="1400" dirty="0">
                          <a:effectLst/>
                        </a:rPr>
                        <a:t>4.5 to 6.5</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Focus resources to compete in future state</a:t>
                      </a:r>
                      <a:endParaRPr lang="en-US" sz="1100" dirty="0">
                        <a:effectLst/>
                        <a:latin typeface="Calibri"/>
                        <a:ea typeface="Calibri"/>
                        <a:cs typeface="Times New Roman"/>
                      </a:endParaRPr>
                    </a:p>
                  </a:txBody>
                  <a:tcPr marL="68580" marR="68580" marT="0" marB="0"/>
                </a:tc>
              </a:tr>
              <a:tr h="323664">
                <a:tc>
                  <a:txBody>
                    <a:bodyPr/>
                    <a:lstStyle/>
                    <a:p>
                      <a:pPr marL="0" marR="0">
                        <a:lnSpc>
                          <a:spcPct val="115000"/>
                        </a:lnSpc>
                        <a:spcBef>
                          <a:spcPts val="0"/>
                        </a:spcBef>
                        <a:spcAft>
                          <a:spcPts val="0"/>
                        </a:spcAft>
                      </a:pPr>
                      <a:r>
                        <a:rPr lang="en-US" sz="1400" dirty="0">
                          <a:effectLst/>
                        </a:rPr>
                        <a:t>2.5 to 4.5</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Direct resources to allow transformation</a:t>
                      </a:r>
                      <a:endParaRPr lang="en-US" sz="1100" dirty="0">
                        <a:effectLst/>
                        <a:latin typeface="Calibri"/>
                        <a:ea typeface="Calibri"/>
                        <a:cs typeface="Times New Roman"/>
                      </a:endParaRPr>
                    </a:p>
                  </a:txBody>
                  <a:tcPr marL="68580" marR="68580" marT="0" marB="0"/>
                </a:tc>
              </a:tr>
              <a:tr h="323664">
                <a:tc>
                  <a:txBody>
                    <a:bodyPr/>
                    <a:lstStyle/>
                    <a:p>
                      <a:pPr marL="0" marR="0">
                        <a:lnSpc>
                          <a:spcPct val="115000"/>
                        </a:lnSpc>
                        <a:spcBef>
                          <a:spcPts val="0"/>
                        </a:spcBef>
                        <a:spcAft>
                          <a:spcPts val="0"/>
                        </a:spcAft>
                      </a:pPr>
                      <a:r>
                        <a:rPr lang="en-US" sz="1400" dirty="0">
                          <a:effectLst/>
                        </a:rPr>
                        <a:t>1 to 2.5</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Re-engineer </a:t>
                      </a:r>
                      <a:r>
                        <a:rPr lang="en-US" sz="1400" dirty="0" smtClean="0">
                          <a:effectLst/>
                        </a:rPr>
                        <a:t>the </a:t>
                      </a:r>
                      <a:r>
                        <a:rPr lang="en-US" sz="1400" dirty="0">
                          <a:effectLst/>
                        </a:rPr>
                        <a:t>institution</a:t>
                      </a:r>
                      <a:endParaRPr lang="en-US" sz="1100" dirty="0">
                        <a:effectLst/>
                        <a:latin typeface="Calibri"/>
                        <a:ea typeface="Calibri"/>
                        <a:cs typeface="Times New Roman"/>
                      </a:endParaRPr>
                    </a:p>
                  </a:txBody>
                  <a:tcPr marL="68580" marR="68580" marT="0" marB="0"/>
                </a:tc>
              </a:tr>
              <a:tr h="323664">
                <a:tc>
                  <a:txBody>
                    <a:bodyPr/>
                    <a:lstStyle/>
                    <a:p>
                      <a:pPr marL="0" marR="0">
                        <a:lnSpc>
                          <a:spcPct val="115000"/>
                        </a:lnSpc>
                        <a:spcBef>
                          <a:spcPts val="0"/>
                        </a:spcBef>
                        <a:spcAft>
                          <a:spcPts val="0"/>
                        </a:spcAft>
                      </a:pPr>
                      <a:r>
                        <a:rPr lang="en-US" sz="1400" dirty="0">
                          <a:effectLst/>
                        </a:rPr>
                        <a:t>-1 to 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Consider substantive programmatic adjustments</a:t>
                      </a:r>
                      <a:endParaRPr lang="en-US" sz="1100" dirty="0">
                        <a:effectLst/>
                        <a:latin typeface="Calibri"/>
                        <a:ea typeface="Calibri"/>
                        <a:cs typeface="Times New Roman"/>
                      </a:endParaRPr>
                    </a:p>
                  </a:txBody>
                  <a:tcPr marL="68580" marR="68580" marT="0" marB="0"/>
                </a:tc>
              </a:tr>
              <a:tr h="667528">
                <a:tc>
                  <a:txBody>
                    <a:bodyPr/>
                    <a:lstStyle/>
                    <a:p>
                      <a:pPr marL="0" marR="0">
                        <a:lnSpc>
                          <a:spcPct val="115000"/>
                        </a:lnSpc>
                        <a:spcBef>
                          <a:spcPts val="0"/>
                        </a:spcBef>
                        <a:spcAft>
                          <a:spcPts val="0"/>
                        </a:spcAft>
                      </a:pPr>
                      <a:r>
                        <a:rPr lang="en-US" sz="1400" dirty="0">
                          <a:effectLst/>
                        </a:rPr>
                        <a:t>-2 to -1</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Assess debt and Department of Education compliance and remediation</a:t>
                      </a:r>
                      <a:endParaRPr lang="en-US" sz="1100" dirty="0">
                        <a:effectLst/>
                        <a:latin typeface="Calibri"/>
                        <a:ea typeface="Calibri"/>
                        <a:cs typeface="Times New Roman"/>
                      </a:endParaRPr>
                    </a:p>
                  </a:txBody>
                  <a:tcPr marL="68580" marR="68580" marT="0" marB="0"/>
                </a:tc>
              </a:tr>
              <a:tr h="323664">
                <a:tc>
                  <a:txBody>
                    <a:bodyPr/>
                    <a:lstStyle/>
                    <a:p>
                      <a:pPr marL="0" marR="0">
                        <a:lnSpc>
                          <a:spcPct val="115000"/>
                        </a:lnSpc>
                        <a:spcBef>
                          <a:spcPts val="0"/>
                        </a:spcBef>
                        <a:spcAft>
                          <a:spcPts val="0"/>
                        </a:spcAft>
                      </a:pPr>
                      <a:r>
                        <a:rPr lang="en-US" sz="1400" dirty="0">
                          <a:effectLst/>
                        </a:rPr>
                        <a:t>-3 to -2</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Consider structured programs to conserve cash</a:t>
                      </a:r>
                      <a:endParaRPr lang="en-US" sz="1100" dirty="0">
                        <a:effectLst/>
                        <a:latin typeface="Calibri"/>
                        <a:ea typeface="Calibri"/>
                        <a:cs typeface="Times New Roman"/>
                      </a:endParaRPr>
                    </a:p>
                  </a:txBody>
                  <a:tcPr marL="68580" marR="68580" marT="0" marB="0"/>
                </a:tc>
              </a:tr>
              <a:tr h="323664">
                <a:tc>
                  <a:txBody>
                    <a:bodyPr/>
                    <a:lstStyle/>
                    <a:p>
                      <a:pPr marL="0" marR="0">
                        <a:lnSpc>
                          <a:spcPct val="115000"/>
                        </a:lnSpc>
                        <a:spcBef>
                          <a:spcPts val="0"/>
                        </a:spcBef>
                        <a:spcAft>
                          <a:spcPts val="0"/>
                        </a:spcAft>
                      </a:pPr>
                      <a:r>
                        <a:rPr lang="en-US" sz="1400" dirty="0">
                          <a:effectLst/>
                        </a:rPr>
                        <a:t>-4 to -3</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Consider whether financial exigency is appropriate</a:t>
                      </a:r>
                      <a:endParaRPr lang="en-US" sz="1100" dirty="0">
                        <a:effectLst/>
                        <a:latin typeface="Calibri"/>
                        <a:ea typeface="Calibri"/>
                        <a:cs typeface="Times New Roman"/>
                      </a:endParaRPr>
                    </a:p>
                  </a:txBody>
                  <a:tcPr marL="68580" marR="68580" marT="0" marB="0"/>
                </a:tc>
              </a:tr>
            </a:tbl>
          </a:graphicData>
        </a:graphic>
      </p:graphicFrame>
      <p:sp>
        <p:nvSpPr>
          <p:cNvPr id="2" name="Date Placeholder 1"/>
          <p:cNvSpPr>
            <a:spLocks noGrp="1"/>
          </p:cNvSpPr>
          <p:nvPr>
            <p:ph type="dt" sz="half" idx="10"/>
          </p:nvPr>
        </p:nvSpPr>
        <p:spPr/>
        <p:txBody>
          <a:bodyPr/>
          <a:lstStyle/>
          <a:p>
            <a:fld id="{0AEBA06A-32BC-4038-81E4-58AC020B0389}" type="datetime1">
              <a:rPr lang="en-US" smtClean="0">
                <a:solidFill>
                  <a:srgbClr val="A6B727"/>
                </a:solidFill>
              </a:rPr>
              <a:t>3/20/2017</a:t>
            </a:fld>
            <a:endParaRPr lang="en-US" dirty="0">
              <a:solidFill>
                <a:srgbClr val="A6B727"/>
              </a:solidFill>
            </a:endParaRPr>
          </a:p>
        </p:txBody>
      </p:sp>
      <p:sp>
        <p:nvSpPr>
          <p:cNvPr id="4" name="Slide Number Placeholder 3"/>
          <p:cNvSpPr>
            <a:spLocks noGrp="1"/>
          </p:cNvSpPr>
          <p:nvPr>
            <p:ph type="sldNum" sz="quarter" idx="12"/>
          </p:nvPr>
        </p:nvSpPr>
        <p:spPr/>
        <p:txBody>
          <a:bodyPr/>
          <a:lstStyle/>
          <a:p>
            <a:fld id="{03071F6E-807C-4856-9F97-940BF1F9C01C}" type="slidenum">
              <a:rPr lang="en-US" smtClean="0">
                <a:solidFill>
                  <a:srgbClr val="A6B727"/>
                </a:solidFill>
              </a:rPr>
              <a:pPr/>
              <a:t>16</a:t>
            </a:fld>
            <a:endParaRPr lang="en-US" dirty="0">
              <a:solidFill>
                <a:srgbClr val="A6B727"/>
              </a:solidFill>
            </a:endParaRPr>
          </a:p>
        </p:txBody>
      </p:sp>
      <p:sp>
        <p:nvSpPr>
          <p:cNvPr id="5" name="TextBox 4"/>
          <p:cNvSpPr txBox="1"/>
          <p:nvPr/>
        </p:nvSpPr>
        <p:spPr>
          <a:xfrm>
            <a:off x="5715000" y="5715000"/>
            <a:ext cx="2362200" cy="646331"/>
          </a:xfrm>
          <a:prstGeom prst="rect">
            <a:avLst/>
          </a:prstGeom>
          <a:noFill/>
        </p:spPr>
        <p:txBody>
          <a:bodyPr wrap="square" rtlCol="0">
            <a:spAutoFit/>
          </a:bodyPr>
          <a:lstStyle/>
          <a:p>
            <a:r>
              <a:rPr lang="en-US" sz="1200" dirty="0" smtClean="0"/>
              <a:t>Adapted from  Strategic Financial Analysis for Higher Education p.87</a:t>
            </a:r>
            <a:endParaRPr lang="en-US" sz="1200" dirty="0"/>
          </a:p>
        </p:txBody>
      </p:sp>
      <p:sp>
        <p:nvSpPr>
          <p:cNvPr id="8" name="Rounded Rectangle 7"/>
          <p:cNvSpPr/>
          <p:nvPr/>
        </p:nvSpPr>
        <p:spPr>
          <a:xfrm>
            <a:off x="1206609" y="2514600"/>
            <a:ext cx="6705600" cy="1524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979673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buNone/>
            </a:pPr>
            <a:endParaRPr lang="en-US" sz="6000" dirty="0" smtClean="0"/>
          </a:p>
          <a:p>
            <a:pPr algn="ctr">
              <a:buNone/>
            </a:pPr>
            <a:r>
              <a:rPr lang="en-US" sz="6000" dirty="0" smtClean="0"/>
              <a:t>Questions?</a:t>
            </a:r>
            <a:endParaRPr lang="en-US" sz="6000" dirty="0"/>
          </a:p>
        </p:txBody>
      </p:sp>
      <p:sp>
        <p:nvSpPr>
          <p:cNvPr id="3" name="Date Placeholder 2"/>
          <p:cNvSpPr>
            <a:spLocks noGrp="1"/>
          </p:cNvSpPr>
          <p:nvPr>
            <p:ph type="dt" sz="half" idx="10"/>
          </p:nvPr>
        </p:nvSpPr>
        <p:spPr/>
        <p:txBody>
          <a:bodyPr/>
          <a:lstStyle/>
          <a:p>
            <a:fld id="{A78CA63A-5FC5-417A-8FC6-446F5EF24326}" type="datetime1">
              <a:rPr lang="en-US" smtClean="0"/>
              <a:t>3/20/2017</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857250" y="304800"/>
            <a:ext cx="7404654" cy="990600"/>
          </a:xfrm>
        </p:spPr>
        <p:txBody>
          <a:bodyPr>
            <a:normAutofit fontScale="90000"/>
          </a:bodyPr>
          <a:lstStyle/>
          <a:p>
            <a:pPr algn="ctr"/>
            <a:r>
              <a:rPr lang="en-US" dirty="0" smtClean="0"/>
              <a:t>How Ratios Can Be Used &amp;</a:t>
            </a:r>
            <a:br>
              <a:rPr lang="en-US" dirty="0" smtClean="0"/>
            </a:br>
            <a:r>
              <a:rPr lang="en-US" dirty="0" smtClean="0"/>
              <a:t>What Ratios </a:t>
            </a:r>
            <a:r>
              <a:rPr lang="en-US" dirty="0"/>
              <a:t>Can Tell Us</a:t>
            </a:r>
          </a:p>
        </p:txBody>
      </p:sp>
      <p:sp>
        <p:nvSpPr>
          <p:cNvPr id="2" name="Content Placeholder 1"/>
          <p:cNvSpPr>
            <a:spLocks noGrp="1"/>
          </p:cNvSpPr>
          <p:nvPr>
            <p:ph idx="1"/>
          </p:nvPr>
        </p:nvSpPr>
        <p:spPr>
          <a:xfrm>
            <a:off x="857251" y="1828800"/>
            <a:ext cx="7404653" cy="4267200"/>
          </a:xfrm>
        </p:spPr>
        <p:txBody>
          <a:bodyPr>
            <a:normAutofit lnSpcReduction="10000"/>
          </a:bodyPr>
          <a:lstStyle/>
          <a:p>
            <a:pPr>
              <a:buFont typeface="Arial" pitchFamily="34" charset="0"/>
              <a:buChar char="•"/>
            </a:pPr>
            <a:r>
              <a:rPr lang="en-US" sz="3000" dirty="0" smtClean="0"/>
              <a:t>As an aid to better understand college’s  financial statements</a:t>
            </a:r>
          </a:p>
          <a:p>
            <a:pPr>
              <a:buFont typeface="Arial" pitchFamily="34" charset="0"/>
              <a:buChar char="•"/>
            </a:pPr>
            <a:r>
              <a:rPr lang="en-US" sz="3000" dirty="0" smtClean="0"/>
              <a:t>To highlight institutional financial trends</a:t>
            </a:r>
          </a:p>
          <a:p>
            <a:pPr>
              <a:buFont typeface="Arial" pitchFamily="34" charset="0"/>
              <a:buChar char="•"/>
            </a:pPr>
            <a:r>
              <a:rPr lang="en-US" sz="3000" dirty="0" smtClean="0"/>
              <a:t>To assist with institutional strategic planning:   </a:t>
            </a:r>
            <a:r>
              <a:rPr lang="en-US" sz="3000" i="1" dirty="0" smtClean="0"/>
              <a:t>Do the ratios support institutional advancement of the mission</a:t>
            </a:r>
          </a:p>
          <a:p>
            <a:pPr>
              <a:buFont typeface="Arial" pitchFamily="34" charset="0"/>
              <a:buChar char="•"/>
            </a:pPr>
            <a:r>
              <a:rPr lang="en-US" sz="3000" dirty="0" smtClean="0"/>
              <a:t>How </a:t>
            </a:r>
            <a:r>
              <a:rPr lang="en-US" sz="3000" dirty="0"/>
              <a:t>the institution is using its resources</a:t>
            </a:r>
          </a:p>
          <a:p>
            <a:pPr>
              <a:buFont typeface="Arial" pitchFamily="34" charset="0"/>
              <a:buChar char="•"/>
            </a:pPr>
            <a:r>
              <a:rPr lang="en-US" sz="3000" dirty="0" smtClean="0"/>
              <a:t>Areas </a:t>
            </a:r>
            <a:r>
              <a:rPr lang="en-US" sz="3000" dirty="0"/>
              <a:t>of institutional strength</a:t>
            </a:r>
          </a:p>
          <a:p>
            <a:pPr>
              <a:buFont typeface="Arial" pitchFamily="34" charset="0"/>
              <a:buChar char="•"/>
            </a:pPr>
            <a:r>
              <a:rPr lang="en-US" sz="3000" dirty="0" smtClean="0"/>
              <a:t>Potential </a:t>
            </a:r>
            <a:r>
              <a:rPr lang="en-US" sz="3000" dirty="0"/>
              <a:t>areas for improvement</a:t>
            </a:r>
          </a:p>
          <a:p>
            <a:pPr>
              <a:buClr>
                <a:schemeClr val="accent2"/>
              </a:buClr>
              <a:buFont typeface="Arial" pitchFamily="34" charset="0"/>
              <a:buChar char="•"/>
            </a:pPr>
            <a:endParaRPr lang="en-US" sz="3200" i="1" dirty="0" smtClean="0"/>
          </a:p>
          <a:p>
            <a:pPr>
              <a:buClr>
                <a:schemeClr val="accent2"/>
              </a:buClr>
              <a:buFont typeface="Arial" pitchFamily="34" charset="0"/>
              <a:buChar char="•"/>
            </a:pPr>
            <a:endParaRPr lang="en-US" dirty="0"/>
          </a:p>
        </p:txBody>
      </p:sp>
      <p:sp>
        <p:nvSpPr>
          <p:cNvPr id="4" name="Date Placeholder 3"/>
          <p:cNvSpPr>
            <a:spLocks noGrp="1"/>
          </p:cNvSpPr>
          <p:nvPr>
            <p:ph type="dt" sz="half" idx="10"/>
          </p:nvPr>
        </p:nvSpPr>
        <p:spPr/>
        <p:txBody>
          <a:bodyPr/>
          <a:lstStyle/>
          <a:p>
            <a:fld id="{B4B39C8A-821B-4041-B27C-A6E65607F57A}" type="datetime1">
              <a:rPr lang="en-US" smtClean="0">
                <a:solidFill>
                  <a:srgbClr val="A6B727"/>
                </a:solidFill>
              </a:rPr>
              <a:t>3/20/2017</a:t>
            </a:fld>
            <a:endParaRPr lang="en-US" dirty="0">
              <a:solidFill>
                <a:srgbClr val="A6B727"/>
              </a:solidFill>
            </a:endParaRPr>
          </a:p>
        </p:txBody>
      </p:sp>
      <p:sp>
        <p:nvSpPr>
          <p:cNvPr id="5" name="Slide Number Placeholder 4"/>
          <p:cNvSpPr>
            <a:spLocks noGrp="1"/>
          </p:cNvSpPr>
          <p:nvPr>
            <p:ph type="sldNum" sz="quarter" idx="12"/>
          </p:nvPr>
        </p:nvSpPr>
        <p:spPr/>
        <p:txBody>
          <a:bodyPr/>
          <a:lstStyle/>
          <a:p>
            <a:fld id="{03071F6E-807C-4856-9F97-940BF1F9C01C}" type="slidenum">
              <a:rPr lang="en-US" smtClean="0">
                <a:solidFill>
                  <a:srgbClr val="A6B727"/>
                </a:solidFill>
              </a:rPr>
              <a:pPr/>
              <a:t>2</a:t>
            </a:fld>
            <a:endParaRPr lang="en-US" dirty="0">
              <a:solidFill>
                <a:srgbClr val="A6B727"/>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7250" y="533400"/>
            <a:ext cx="7406640" cy="990600"/>
          </a:xfrm>
        </p:spPr>
        <p:txBody>
          <a:bodyPr/>
          <a:lstStyle/>
          <a:p>
            <a:pPr algn="ctr"/>
            <a:r>
              <a:rPr lang="en-US" sz="3600" dirty="0" smtClean="0"/>
              <a:t>Ratio Analysis in Higher Education</a:t>
            </a:r>
            <a:endParaRPr lang="en-US" sz="3600" dirty="0"/>
          </a:p>
        </p:txBody>
      </p:sp>
      <p:sp>
        <p:nvSpPr>
          <p:cNvPr id="3" name="Content Placeholder 2"/>
          <p:cNvSpPr>
            <a:spLocks noGrp="1"/>
          </p:cNvSpPr>
          <p:nvPr>
            <p:ph idx="1"/>
          </p:nvPr>
        </p:nvSpPr>
        <p:spPr>
          <a:xfrm>
            <a:off x="857251" y="1752600"/>
            <a:ext cx="7404653" cy="4343400"/>
          </a:xfrm>
        </p:spPr>
        <p:txBody>
          <a:bodyPr>
            <a:normAutofit/>
          </a:bodyPr>
          <a:lstStyle/>
          <a:p>
            <a:pPr lvl="1">
              <a:buFont typeface="Arial" panose="020B0604020202020204" pitchFamily="34" charset="0"/>
              <a:buChar char="•"/>
            </a:pPr>
            <a:r>
              <a:rPr lang="en-US" sz="2400" u="sng" dirty="0" smtClean="0"/>
              <a:t>Accreditation</a:t>
            </a:r>
          </a:p>
          <a:p>
            <a:pPr marL="411480" lvl="1" indent="0">
              <a:buNone/>
            </a:pPr>
            <a:r>
              <a:rPr lang="en-US" sz="2400" dirty="0" smtClean="0"/>
              <a:t>Higher Learning Commission - Annual Institutional Data Update; 3 ratios and composite score to assess financial stewardship/resource management</a:t>
            </a:r>
          </a:p>
          <a:p>
            <a:pPr lvl="1">
              <a:buFont typeface="Arial" panose="020B0604020202020204" pitchFamily="34" charset="0"/>
              <a:buChar char="•"/>
            </a:pPr>
            <a:endParaRPr lang="en-US" sz="2400" dirty="0" smtClean="0"/>
          </a:p>
          <a:p>
            <a:pPr lvl="1">
              <a:buFont typeface="Arial" panose="020B0604020202020204" pitchFamily="34" charset="0"/>
              <a:buChar char="•"/>
            </a:pPr>
            <a:r>
              <a:rPr lang="en-US" sz="2400" u="sng" dirty="0" smtClean="0"/>
              <a:t>United States Department of Education</a:t>
            </a:r>
          </a:p>
          <a:p>
            <a:pPr marL="411480" lvl="1" indent="0">
              <a:buNone/>
            </a:pPr>
            <a:r>
              <a:rPr lang="en-US" sz="2400" dirty="0" smtClean="0"/>
              <a:t>Financial Responsibility Ratios – private nonprofit &amp; for-profit colleges and universities; 3 ratios and composite score to assess financial responsibility and Title IV program participation</a:t>
            </a:r>
          </a:p>
          <a:p>
            <a:pPr lvl="1">
              <a:buFont typeface="Arial" panose="020B0604020202020204" pitchFamily="34" charset="0"/>
              <a:buChar char="•"/>
            </a:pPr>
            <a:endParaRPr lang="en-US" sz="2000" dirty="0" smtClean="0"/>
          </a:p>
          <a:p>
            <a:pPr lvl="1">
              <a:buFont typeface="Arial" panose="020B0604020202020204" pitchFamily="34" charset="0"/>
              <a:buChar char="•"/>
            </a:pPr>
            <a:endParaRPr lang="en-US" sz="2000" dirty="0" smtClean="0"/>
          </a:p>
          <a:p>
            <a:pPr lvl="3"/>
            <a:endParaRPr lang="en-US" dirty="0" smtClean="0"/>
          </a:p>
          <a:p>
            <a:pPr marL="777240" lvl="2" indent="0">
              <a:buNone/>
            </a:pPr>
            <a:endParaRPr lang="en-US" dirty="0" smtClean="0"/>
          </a:p>
        </p:txBody>
      </p:sp>
      <p:sp>
        <p:nvSpPr>
          <p:cNvPr id="4" name="Date Placeholder 3"/>
          <p:cNvSpPr>
            <a:spLocks noGrp="1"/>
          </p:cNvSpPr>
          <p:nvPr>
            <p:ph type="dt" sz="half" idx="10"/>
          </p:nvPr>
        </p:nvSpPr>
        <p:spPr/>
        <p:txBody>
          <a:bodyPr/>
          <a:lstStyle/>
          <a:p>
            <a:fld id="{73A19609-E428-4FEC-AF78-48FD6FDCB582}" type="datetime1">
              <a:rPr lang="en-US" smtClean="0">
                <a:solidFill>
                  <a:srgbClr val="A6B727"/>
                </a:solidFill>
              </a:rPr>
              <a:t>3/20/2017</a:t>
            </a:fld>
            <a:endParaRPr lang="en-US" dirty="0">
              <a:solidFill>
                <a:srgbClr val="A6B727"/>
              </a:solidFill>
            </a:endParaRPr>
          </a:p>
        </p:txBody>
      </p:sp>
      <p:sp>
        <p:nvSpPr>
          <p:cNvPr id="5" name="Slide Number Placeholder 4"/>
          <p:cNvSpPr>
            <a:spLocks noGrp="1"/>
          </p:cNvSpPr>
          <p:nvPr>
            <p:ph type="sldNum" sz="quarter" idx="12"/>
          </p:nvPr>
        </p:nvSpPr>
        <p:spPr/>
        <p:txBody>
          <a:bodyPr/>
          <a:lstStyle/>
          <a:p>
            <a:fld id="{03071F6E-807C-4856-9F97-940BF1F9C01C}" type="slidenum">
              <a:rPr lang="en-US" smtClean="0">
                <a:solidFill>
                  <a:srgbClr val="A6B727"/>
                </a:solidFill>
              </a:rPr>
              <a:pPr/>
              <a:t>3</a:t>
            </a:fld>
            <a:endParaRPr lang="en-US" dirty="0">
              <a:solidFill>
                <a:srgbClr val="A6B727"/>
              </a:solidFill>
            </a:endParaRPr>
          </a:p>
        </p:txBody>
      </p:sp>
    </p:spTree>
    <p:extLst>
      <p:ext uri="{BB962C8B-B14F-4D97-AF65-F5344CB8AC3E}">
        <p14:creationId xmlns:p14="http://schemas.microsoft.com/office/powerpoint/2010/main" val="23497600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857250" y="609600"/>
            <a:ext cx="7406640" cy="762000"/>
          </a:xfrm>
        </p:spPr>
        <p:txBody>
          <a:bodyPr>
            <a:normAutofit/>
          </a:bodyPr>
          <a:lstStyle/>
          <a:p>
            <a:pPr algn="ctr"/>
            <a:r>
              <a:rPr lang="en-US" sz="3600" dirty="0" smtClean="0"/>
              <a:t>Linking the Ratios to Questions</a:t>
            </a:r>
            <a:endParaRPr lang="en-US" sz="3600" dirty="0"/>
          </a:p>
        </p:txBody>
      </p:sp>
      <p:sp>
        <p:nvSpPr>
          <p:cNvPr id="2" name="Content Placeholder 1"/>
          <p:cNvSpPr>
            <a:spLocks noGrp="1"/>
          </p:cNvSpPr>
          <p:nvPr>
            <p:ph idx="1"/>
          </p:nvPr>
        </p:nvSpPr>
        <p:spPr>
          <a:xfrm>
            <a:off x="857251" y="1752600"/>
            <a:ext cx="7404653" cy="4343400"/>
          </a:xfrm>
        </p:spPr>
        <p:txBody>
          <a:bodyPr>
            <a:normAutofit/>
          </a:bodyPr>
          <a:lstStyle/>
          <a:p>
            <a:pPr>
              <a:buFont typeface="Arial" pitchFamily="34" charset="0"/>
              <a:buChar char="•"/>
            </a:pPr>
            <a:r>
              <a:rPr lang="en-US" sz="2400" dirty="0"/>
              <a:t>Are resources adequate and flexible enough to support the mission? – Primary Reserve Ratio</a:t>
            </a:r>
          </a:p>
          <a:p>
            <a:pPr>
              <a:buFont typeface="Arial" pitchFamily="34" charset="0"/>
              <a:buChar char="•"/>
            </a:pPr>
            <a:r>
              <a:rPr lang="en-US" sz="2400" dirty="0"/>
              <a:t>Do operating results indicate that the institution is living within available resources? – Net Operating Revenues Ratio</a:t>
            </a:r>
          </a:p>
          <a:p>
            <a:pPr>
              <a:buFont typeface="Arial" pitchFamily="34" charset="0"/>
              <a:buChar char="•"/>
            </a:pPr>
            <a:r>
              <a:rPr lang="en-US" sz="2400" dirty="0"/>
              <a:t>Do asset performance and management support the strategic direction? – Return on Net Assets Ratio</a:t>
            </a:r>
          </a:p>
          <a:p>
            <a:pPr>
              <a:buFont typeface="Arial" pitchFamily="34" charset="0"/>
              <a:buChar char="•"/>
            </a:pPr>
            <a:r>
              <a:rPr lang="en-US" sz="2400" dirty="0" smtClean="0"/>
              <a:t>Are debt resources managed strategically to advance the mission? – Viability Ratio</a:t>
            </a:r>
          </a:p>
          <a:p>
            <a:pPr>
              <a:buClr>
                <a:schemeClr val="accent2"/>
              </a:buClr>
              <a:buFont typeface="Arial" pitchFamily="34" charset="0"/>
              <a:buChar char="•"/>
            </a:pPr>
            <a:endParaRPr lang="en-US" dirty="0"/>
          </a:p>
        </p:txBody>
      </p:sp>
      <p:sp>
        <p:nvSpPr>
          <p:cNvPr id="4" name="Date Placeholder 3"/>
          <p:cNvSpPr>
            <a:spLocks noGrp="1"/>
          </p:cNvSpPr>
          <p:nvPr>
            <p:ph type="dt" sz="half" idx="10"/>
          </p:nvPr>
        </p:nvSpPr>
        <p:spPr/>
        <p:txBody>
          <a:bodyPr/>
          <a:lstStyle/>
          <a:p>
            <a:fld id="{4BCF2447-66F9-4659-8339-FCC7DD5B9A62}" type="datetime1">
              <a:rPr lang="en-US" smtClean="0">
                <a:solidFill>
                  <a:srgbClr val="A6B727"/>
                </a:solidFill>
              </a:rPr>
              <a:t>3/20/2017</a:t>
            </a:fld>
            <a:endParaRPr lang="en-US" dirty="0">
              <a:solidFill>
                <a:srgbClr val="A6B727"/>
              </a:solidFill>
            </a:endParaRPr>
          </a:p>
        </p:txBody>
      </p:sp>
      <p:sp>
        <p:nvSpPr>
          <p:cNvPr id="5" name="Slide Number Placeholder 4"/>
          <p:cNvSpPr>
            <a:spLocks noGrp="1"/>
          </p:cNvSpPr>
          <p:nvPr>
            <p:ph type="sldNum" sz="quarter" idx="12"/>
          </p:nvPr>
        </p:nvSpPr>
        <p:spPr/>
        <p:txBody>
          <a:bodyPr/>
          <a:lstStyle/>
          <a:p>
            <a:fld id="{03071F6E-807C-4856-9F97-940BF1F9C01C}" type="slidenum">
              <a:rPr lang="en-US" smtClean="0">
                <a:solidFill>
                  <a:srgbClr val="A6B727"/>
                </a:solidFill>
              </a:rPr>
              <a:pPr/>
              <a:t>4</a:t>
            </a:fld>
            <a:endParaRPr lang="en-US" dirty="0">
              <a:solidFill>
                <a:srgbClr val="A6B727"/>
              </a:solidFill>
            </a:endParaRPr>
          </a:p>
        </p:txBody>
      </p:sp>
    </p:spTree>
    <p:extLst>
      <p:ext uri="{BB962C8B-B14F-4D97-AF65-F5344CB8AC3E}">
        <p14:creationId xmlns:p14="http://schemas.microsoft.com/office/powerpoint/2010/main" val="32328105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aphicFrame>
        <p:nvGraphicFramePr>
          <p:cNvPr id="3" name="Chart 2"/>
          <p:cNvGraphicFramePr>
            <a:graphicFrameLocks noChangeAspect="1"/>
          </p:cNvGraphicFramePr>
          <p:nvPr>
            <p:extLst>
              <p:ext uri="{D42A27DB-BD31-4B8C-83A1-F6EECF244321}">
                <p14:modId xmlns:p14="http://schemas.microsoft.com/office/powerpoint/2010/main" val="1335217512"/>
              </p:ext>
            </p:extLst>
          </p:nvPr>
        </p:nvGraphicFramePr>
        <p:xfrm>
          <a:off x="1328213" y="838200"/>
          <a:ext cx="6324600" cy="4572000"/>
        </p:xfrm>
        <a:graphic>
          <a:graphicData uri="http://schemas.openxmlformats.org/drawingml/2006/chart">
            <c:chart xmlns:c="http://schemas.openxmlformats.org/drawingml/2006/chart" xmlns:r="http://schemas.openxmlformats.org/officeDocument/2006/relationships" r:id="rId4"/>
          </a:graphicData>
        </a:graphic>
      </p:graphicFrame>
      <p:sp>
        <p:nvSpPr>
          <p:cNvPr id="2" name="Date Placeholder 1"/>
          <p:cNvSpPr>
            <a:spLocks noGrp="1"/>
          </p:cNvSpPr>
          <p:nvPr>
            <p:ph type="dt" sz="half" idx="10"/>
          </p:nvPr>
        </p:nvSpPr>
        <p:spPr/>
        <p:txBody>
          <a:bodyPr/>
          <a:lstStyle/>
          <a:p>
            <a:fld id="{FD388F9F-2E8A-4C4A-9B94-2CC9B23050F5}" type="datetime1">
              <a:rPr lang="en-US" smtClean="0"/>
              <a:t>3/20/2017</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9132412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857250" y="304800"/>
            <a:ext cx="7406640" cy="1219201"/>
          </a:xfrm>
        </p:spPr>
        <p:txBody>
          <a:bodyPr/>
          <a:lstStyle/>
          <a:p>
            <a:pPr algn="ctr"/>
            <a:r>
              <a:rPr lang="en-US" dirty="0" smtClean="0"/>
              <a:t>What does this mean?</a:t>
            </a:r>
            <a:endParaRPr lang="en-US" dirty="0"/>
          </a:p>
        </p:txBody>
      </p:sp>
      <p:sp>
        <p:nvSpPr>
          <p:cNvPr id="2" name="Content Placeholder 1"/>
          <p:cNvSpPr>
            <a:spLocks noGrp="1"/>
          </p:cNvSpPr>
          <p:nvPr>
            <p:ph idx="1"/>
          </p:nvPr>
        </p:nvSpPr>
        <p:spPr>
          <a:xfrm>
            <a:off x="857251" y="1524001"/>
            <a:ext cx="7404653" cy="4571999"/>
          </a:xfrm>
        </p:spPr>
        <p:txBody>
          <a:bodyPr>
            <a:normAutofit/>
          </a:bodyPr>
          <a:lstStyle/>
          <a:p>
            <a:pPr marL="0" indent="0">
              <a:buClr>
                <a:schemeClr val="accent2"/>
              </a:buClr>
              <a:buNone/>
            </a:pPr>
            <a:endParaRPr lang="en-US" dirty="0" smtClean="0"/>
          </a:p>
          <a:p>
            <a:pPr>
              <a:buFont typeface="Arial" pitchFamily="34" charset="0"/>
              <a:buChar char="•"/>
            </a:pPr>
            <a:r>
              <a:rPr lang="en-US" sz="2400" dirty="0" smtClean="0"/>
              <a:t>At FY16 level the college could cover approximately </a:t>
            </a:r>
            <a:r>
              <a:rPr lang="en-US" sz="2400" dirty="0"/>
              <a:t>9</a:t>
            </a:r>
            <a:r>
              <a:rPr lang="en-US" sz="2400" dirty="0" smtClean="0"/>
              <a:t> months of expenses if all revenue sources ended</a:t>
            </a:r>
          </a:p>
          <a:p>
            <a:pPr marL="34290" indent="0">
              <a:buNone/>
            </a:pPr>
            <a:endParaRPr lang="en-US" sz="2400" dirty="0" smtClean="0"/>
          </a:p>
          <a:p>
            <a:pPr>
              <a:buFont typeface="Arial" pitchFamily="34" charset="0"/>
              <a:buChar char="•"/>
            </a:pPr>
            <a:r>
              <a:rPr lang="en-US" sz="2400" dirty="0" smtClean="0"/>
              <a:t>The college had an increase in net position for three consecutive years and anticipates a fourth as we go into the second half of 2017</a:t>
            </a:r>
          </a:p>
          <a:p>
            <a:pPr marL="34290" indent="0">
              <a:buNone/>
            </a:pPr>
            <a:endParaRPr lang="en-US" sz="2400" dirty="0" smtClean="0"/>
          </a:p>
          <a:p>
            <a:pPr>
              <a:buFont typeface="Arial" pitchFamily="34" charset="0"/>
              <a:buChar char="•"/>
            </a:pPr>
            <a:r>
              <a:rPr lang="en-US" sz="2400" dirty="0" smtClean="0"/>
              <a:t>The college resources are adequate and flexible enough to support the mission.</a:t>
            </a:r>
          </a:p>
          <a:p>
            <a:pPr marL="0" indent="0">
              <a:buClr>
                <a:schemeClr val="accent2"/>
              </a:buClr>
              <a:buNone/>
            </a:pPr>
            <a:endParaRPr lang="en-US" dirty="0"/>
          </a:p>
        </p:txBody>
      </p:sp>
      <p:sp>
        <p:nvSpPr>
          <p:cNvPr id="4" name="Date Placeholder 3"/>
          <p:cNvSpPr>
            <a:spLocks noGrp="1"/>
          </p:cNvSpPr>
          <p:nvPr>
            <p:ph type="dt" sz="half" idx="10"/>
          </p:nvPr>
        </p:nvSpPr>
        <p:spPr/>
        <p:txBody>
          <a:bodyPr/>
          <a:lstStyle/>
          <a:p>
            <a:fld id="{12CDDCF8-0ACD-475D-9BAC-A8978E9582F3}" type="datetime1">
              <a:rPr lang="en-US" smtClean="0">
                <a:solidFill>
                  <a:srgbClr val="A6B727"/>
                </a:solidFill>
              </a:rPr>
              <a:t>3/20/2017</a:t>
            </a:fld>
            <a:endParaRPr lang="en-US" dirty="0">
              <a:solidFill>
                <a:srgbClr val="A6B727"/>
              </a:solidFill>
            </a:endParaRPr>
          </a:p>
        </p:txBody>
      </p:sp>
      <p:sp>
        <p:nvSpPr>
          <p:cNvPr id="5" name="Slide Number Placeholder 4"/>
          <p:cNvSpPr>
            <a:spLocks noGrp="1"/>
          </p:cNvSpPr>
          <p:nvPr>
            <p:ph type="sldNum" sz="quarter" idx="12"/>
          </p:nvPr>
        </p:nvSpPr>
        <p:spPr/>
        <p:txBody>
          <a:bodyPr/>
          <a:lstStyle/>
          <a:p>
            <a:fld id="{03071F6E-807C-4856-9F97-940BF1F9C01C}" type="slidenum">
              <a:rPr lang="en-US" smtClean="0">
                <a:solidFill>
                  <a:srgbClr val="A6B727"/>
                </a:solidFill>
              </a:rPr>
              <a:pPr/>
              <a:t>6</a:t>
            </a:fld>
            <a:endParaRPr lang="en-US" dirty="0">
              <a:solidFill>
                <a:srgbClr val="A6B727"/>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aphicFrame>
        <p:nvGraphicFramePr>
          <p:cNvPr id="4" name="Chart 3"/>
          <p:cNvGraphicFramePr>
            <a:graphicFrameLocks noChangeAspect="1"/>
          </p:cNvGraphicFramePr>
          <p:nvPr>
            <p:extLst>
              <p:ext uri="{D42A27DB-BD31-4B8C-83A1-F6EECF244321}">
                <p14:modId xmlns:p14="http://schemas.microsoft.com/office/powerpoint/2010/main" val="1060059135"/>
              </p:ext>
            </p:extLst>
          </p:nvPr>
        </p:nvGraphicFramePr>
        <p:xfrm>
          <a:off x="1066800" y="845316"/>
          <a:ext cx="6858000" cy="4869684"/>
        </p:xfrm>
        <a:graphic>
          <a:graphicData uri="http://schemas.openxmlformats.org/drawingml/2006/chart">
            <c:chart xmlns:c="http://schemas.openxmlformats.org/drawingml/2006/chart" xmlns:r="http://schemas.openxmlformats.org/officeDocument/2006/relationships" r:id="rId4"/>
          </a:graphicData>
        </a:graphic>
      </p:graphicFrame>
      <p:sp>
        <p:nvSpPr>
          <p:cNvPr id="2" name="Date Placeholder 1"/>
          <p:cNvSpPr>
            <a:spLocks noGrp="1"/>
          </p:cNvSpPr>
          <p:nvPr>
            <p:ph type="dt" sz="half" idx="10"/>
          </p:nvPr>
        </p:nvSpPr>
        <p:spPr/>
        <p:txBody>
          <a:bodyPr/>
          <a:lstStyle/>
          <a:p>
            <a:fld id="{43342DD6-A1F3-460E-8EAE-3DFE33C70E43}" type="datetime1">
              <a:rPr lang="en-US" smtClean="0"/>
              <a:t>3/20/2017</a:t>
            </a:fld>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961975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857250" y="304800"/>
            <a:ext cx="7406640" cy="1143000"/>
          </a:xfrm>
        </p:spPr>
        <p:txBody>
          <a:bodyPr/>
          <a:lstStyle/>
          <a:p>
            <a:pPr algn="ctr"/>
            <a:r>
              <a:rPr lang="en-US" dirty="0" smtClean="0"/>
              <a:t>What does this mean?</a:t>
            </a:r>
            <a:endParaRPr lang="en-US" dirty="0"/>
          </a:p>
        </p:txBody>
      </p:sp>
      <p:sp>
        <p:nvSpPr>
          <p:cNvPr id="2" name="Content Placeholder 1"/>
          <p:cNvSpPr>
            <a:spLocks noGrp="1"/>
          </p:cNvSpPr>
          <p:nvPr>
            <p:ph idx="1"/>
          </p:nvPr>
        </p:nvSpPr>
        <p:spPr>
          <a:xfrm>
            <a:off x="872067" y="1752600"/>
            <a:ext cx="7408333" cy="4373563"/>
          </a:xfrm>
        </p:spPr>
        <p:txBody>
          <a:bodyPr>
            <a:noAutofit/>
          </a:bodyPr>
          <a:lstStyle/>
          <a:p>
            <a:pPr>
              <a:buFont typeface="Arial" pitchFamily="34" charset="0"/>
              <a:buChar char="•"/>
            </a:pPr>
            <a:r>
              <a:rPr lang="en-US" sz="2400" dirty="0" smtClean="0"/>
              <a:t>The positive net income (contribution to reserves) experienced by the college during FY16 cause this ratio to continue to increase</a:t>
            </a:r>
          </a:p>
          <a:p>
            <a:pPr>
              <a:buFont typeface="Arial" pitchFamily="34" charset="0"/>
              <a:buChar char="•"/>
            </a:pPr>
            <a:r>
              <a:rPr lang="en-US" sz="2400" dirty="0" smtClean="0"/>
              <a:t>Indicator that the college is not dependent on its reserves to cover operating expenses, or that it is “living within its means”</a:t>
            </a:r>
          </a:p>
          <a:p>
            <a:pPr>
              <a:buFont typeface="Arial" pitchFamily="34" charset="0"/>
              <a:buChar char="•"/>
            </a:pPr>
            <a:r>
              <a:rPr lang="en-US" sz="2400" dirty="0" smtClean="0"/>
              <a:t>Indicator that now is a good time for the college to consider </a:t>
            </a:r>
            <a:r>
              <a:rPr lang="en-US" sz="2400" dirty="0"/>
              <a:t>mission critical </a:t>
            </a:r>
            <a:r>
              <a:rPr lang="en-US" sz="2400" dirty="0" smtClean="0"/>
              <a:t>investments</a:t>
            </a:r>
          </a:p>
          <a:p>
            <a:pPr>
              <a:buFont typeface="Arial" pitchFamily="34" charset="0"/>
              <a:buChar char="•"/>
            </a:pPr>
            <a:r>
              <a:rPr lang="en-US" sz="2400" dirty="0" smtClean="0"/>
              <a:t>It is important to know the reasons for the surplus or deficit and to target long-term objectives</a:t>
            </a:r>
          </a:p>
        </p:txBody>
      </p:sp>
      <p:sp>
        <p:nvSpPr>
          <p:cNvPr id="4" name="Date Placeholder 3"/>
          <p:cNvSpPr>
            <a:spLocks noGrp="1"/>
          </p:cNvSpPr>
          <p:nvPr>
            <p:ph type="dt" sz="half" idx="10"/>
          </p:nvPr>
        </p:nvSpPr>
        <p:spPr/>
        <p:txBody>
          <a:bodyPr/>
          <a:lstStyle/>
          <a:p>
            <a:fld id="{8C40C523-3D1E-4652-A786-E3F18FF8B8FB}" type="datetime1">
              <a:rPr lang="en-US" smtClean="0">
                <a:solidFill>
                  <a:srgbClr val="A6B727"/>
                </a:solidFill>
              </a:rPr>
              <a:t>3/20/2017</a:t>
            </a:fld>
            <a:endParaRPr lang="en-US" dirty="0">
              <a:solidFill>
                <a:srgbClr val="A6B727"/>
              </a:solidFill>
            </a:endParaRPr>
          </a:p>
        </p:txBody>
      </p:sp>
      <p:sp>
        <p:nvSpPr>
          <p:cNvPr id="5" name="Slide Number Placeholder 4"/>
          <p:cNvSpPr>
            <a:spLocks noGrp="1"/>
          </p:cNvSpPr>
          <p:nvPr>
            <p:ph type="sldNum" sz="quarter" idx="12"/>
          </p:nvPr>
        </p:nvSpPr>
        <p:spPr/>
        <p:txBody>
          <a:bodyPr/>
          <a:lstStyle/>
          <a:p>
            <a:fld id="{03071F6E-807C-4856-9F97-940BF1F9C01C}" type="slidenum">
              <a:rPr lang="en-US" smtClean="0">
                <a:solidFill>
                  <a:srgbClr val="A6B727"/>
                </a:solidFill>
              </a:rPr>
              <a:pPr/>
              <a:t>8</a:t>
            </a:fld>
            <a:endParaRPr lang="en-US" dirty="0">
              <a:solidFill>
                <a:srgbClr val="A6B727"/>
              </a:solidFill>
            </a:endParaRPr>
          </a:p>
        </p:txBody>
      </p:sp>
    </p:spTree>
    <p:extLst>
      <p:ext uri="{BB962C8B-B14F-4D97-AF65-F5344CB8AC3E}">
        <p14:creationId xmlns:p14="http://schemas.microsoft.com/office/powerpoint/2010/main" val="34471605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aphicFrame>
        <p:nvGraphicFramePr>
          <p:cNvPr id="3" name="Chart 2"/>
          <p:cNvGraphicFramePr>
            <a:graphicFrameLocks noChangeAspect="1"/>
          </p:cNvGraphicFramePr>
          <p:nvPr>
            <p:extLst>
              <p:ext uri="{D42A27DB-BD31-4B8C-83A1-F6EECF244321}">
                <p14:modId xmlns:p14="http://schemas.microsoft.com/office/powerpoint/2010/main" val="2444833334"/>
              </p:ext>
            </p:extLst>
          </p:nvPr>
        </p:nvGraphicFramePr>
        <p:xfrm>
          <a:off x="639699" y="685800"/>
          <a:ext cx="7437501" cy="5334000"/>
        </p:xfrm>
        <a:graphic>
          <a:graphicData uri="http://schemas.openxmlformats.org/drawingml/2006/chart">
            <c:chart xmlns:c="http://schemas.openxmlformats.org/drawingml/2006/chart" xmlns:r="http://schemas.openxmlformats.org/officeDocument/2006/relationships" r:id="rId4"/>
          </a:graphicData>
        </a:graphic>
      </p:graphicFrame>
      <p:sp>
        <p:nvSpPr>
          <p:cNvPr id="2" name="Date Placeholder 1"/>
          <p:cNvSpPr>
            <a:spLocks noGrp="1"/>
          </p:cNvSpPr>
          <p:nvPr>
            <p:ph type="dt" sz="half" idx="10"/>
          </p:nvPr>
        </p:nvSpPr>
        <p:spPr/>
        <p:txBody>
          <a:bodyPr/>
          <a:lstStyle/>
          <a:p>
            <a:fld id="{FB990F48-B667-4EEF-A862-B6D3F52B4209}" type="datetime1">
              <a:rPr lang="en-US" smtClean="0"/>
              <a:t>3/20/2017</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372143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1_Basis">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docProps/app.xml><?xml version="1.0" encoding="utf-8"?>
<Properties xmlns="http://schemas.openxmlformats.org/officeDocument/2006/extended-properties" xmlns:vt="http://schemas.openxmlformats.org/officeDocument/2006/docPropsVTypes">
  <Template/>
  <TotalTime>2361</TotalTime>
  <Words>1239</Words>
  <Application>Microsoft Office PowerPoint</Application>
  <PresentationFormat>On-screen Show (4:3)</PresentationFormat>
  <Paragraphs>164</Paragraphs>
  <Slides>17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Times New Roman</vt:lpstr>
      <vt:lpstr>Wingdings</vt:lpstr>
      <vt:lpstr>1_Basis</vt:lpstr>
      <vt:lpstr>Assessing  A Community College’s Fiscal Health  Using  Financial Ratios</vt:lpstr>
      <vt:lpstr>How Ratios Can Be Used &amp; What Ratios Can Tell Us</vt:lpstr>
      <vt:lpstr>Ratio Analysis in Higher Education</vt:lpstr>
      <vt:lpstr>Linking the Ratios to Questions</vt:lpstr>
      <vt:lpstr>PowerPoint Presentation</vt:lpstr>
      <vt:lpstr>What does this mean?</vt:lpstr>
      <vt:lpstr>PowerPoint Presentation</vt:lpstr>
      <vt:lpstr>What does this mean?</vt:lpstr>
      <vt:lpstr>PowerPoint Presentation</vt:lpstr>
      <vt:lpstr>What does this mean?</vt:lpstr>
      <vt:lpstr>PowerPoint Presentation</vt:lpstr>
      <vt:lpstr>What does this mean?</vt:lpstr>
      <vt:lpstr>Composite Financial Indicator (CFI)</vt:lpstr>
      <vt:lpstr>PowerPoint Presentation</vt:lpstr>
      <vt:lpstr>What does this mean?</vt:lpstr>
      <vt:lpstr>Relationship to Strategic Plan Goal 4</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Johnson County Community College’s Fiscal Health Using Financial Ratios</dc:title>
  <dc:creator>Susan Rider</dc:creator>
  <cp:lastModifiedBy>Lou Guthrie</cp:lastModifiedBy>
  <cp:revision>253</cp:revision>
  <cp:lastPrinted>2014-03-26T18:11:21Z</cp:lastPrinted>
  <dcterms:created xsi:type="dcterms:W3CDTF">2006-08-16T00:00:00Z</dcterms:created>
  <dcterms:modified xsi:type="dcterms:W3CDTF">2017-03-20T15:50:29Z</dcterms:modified>
</cp:coreProperties>
</file>