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1"/>
  </p:notesMasterIdLst>
  <p:handoutMasterIdLst>
    <p:handoutMasterId r:id="rId52"/>
  </p:handoutMasterIdLst>
  <p:sldIdLst>
    <p:sldId id="296" r:id="rId2"/>
    <p:sldId id="327" r:id="rId3"/>
    <p:sldId id="329" r:id="rId4"/>
    <p:sldId id="328" r:id="rId5"/>
    <p:sldId id="330" r:id="rId6"/>
    <p:sldId id="331" r:id="rId7"/>
    <p:sldId id="333" r:id="rId8"/>
    <p:sldId id="334" r:id="rId9"/>
    <p:sldId id="332" r:id="rId10"/>
    <p:sldId id="335" r:id="rId11"/>
    <p:sldId id="343" r:id="rId12"/>
    <p:sldId id="336" r:id="rId13"/>
    <p:sldId id="362" r:id="rId14"/>
    <p:sldId id="297" r:id="rId15"/>
    <p:sldId id="366" r:id="rId16"/>
    <p:sldId id="363" r:id="rId17"/>
    <p:sldId id="365" r:id="rId18"/>
    <p:sldId id="364" r:id="rId19"/>
    <p:sldId id="303" r:id="rId20"/>
    <p:sldId id="314" r:id="rId21"/>
    <p:sldId id="304" r:id="rId22"/>
    <p:sldId id="345" r:id="rId23"/>
    <p:sldId id="354" r:id="rId24"/>
    <p:sldId id="355" r:id="rId25"/>
    <p:sldId id="356" r:id="rId26"/>
    <p:sldId id="298" r:id="rId27"/>
    <p:sldId id="315" r:id="rId28"/>
    <p:sldId id="299" r:id="rId29"/>
    <p:sldId id="306" r:id="rId30"/>
    <p:sldId id="324" r:id="rId31"/>
    <p:sldId id="309" r:id="rId32"/>
    <p:sldId id="311" r:id="rId33"/>
    <p:sldId id="326" r:id="rId34"/>
    <p:sldId id="318" r:id="rId35"/>
    <p:sldId id="346" r:id="rId36"/>
    <p:sldId id="317" r:id="rId37"/>
    <p:sldId id="316" r:id="rId38"/>
    <p:sldId id="323" r:id="rId39"/>
    <p:sldId id="357" r:id="rId40"/>
    <p:sldId id="358" r:id="rId41"/>
    <p:sldId id="353" r:id="rId42"/>
    <p:sldId id="360" r:id="rId43"/>
    <p:sldId id="361" r:id="rId44"/>
    <p:sldId id="359" r:id="rId45"/>
    <p:sldId id="301" r:id="rId46"/>
    <p:sldId id="300" r:id="rId47"/>
    <p:sldId id="347" r:id="rId48"/>
    <p:sldId id="348" r:id="rId49"/>
    <p:sldId id="319" r:id="rId50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85D8A"/>
    <a:srgbClr val="FFCCFF"/>
    <a:srgbClr val="CCFFFF"/>
    <a:srgbClr val="CCFFCC"/>
    <a:srgbClr val="FFFF99"/>
    <a:srgbClr val="FF3300"/>
    <a:srgbClr val="FF66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4538" autoAdjust="0"/>
  </p:normalViewPr>
  <p:slideViewPr>
    <p:cSldViewPr snapToGrid="0">
      <p:cViewPr varScale="1">
        <p:scale>
          <a:sx n="64" d="100"/>
          <a:sy n="64" d="100"/>
        </p:scale>
        <p:origin x="10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14"/>
    </p:cViewPr>
  </p:sorterViewPr>
  <p:notesViewPr>
    <p:cSldViewPr snapToGrid="0">
      <p:cViewPr varScale="1">
        <p:scale>
          <a:sx n="30" d="100"/>
          <a:sy n="30" d="100"/>
        </p:scale>
        <p:origin x="-1733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32F787-FAF6-42F6-BA98-D9DA56B285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4" rIns="94567" bIns="472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0EE16A-078B-4734-AA3B-A0A6E82CBF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99FCD-6656-4385-9DDA-B158444AD760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99FCD-6656-4385-9DDA-B158444AD760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6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8379-EFAC-4FE6-B554-F4DC1DA0793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8379-EFAC-4FE6-B554-F4DC1DA0793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8379-EFAC-4FE6-B554-F4DC1DA0793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8379-EFAC-4FE6-B554-F4DC1DA07936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3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8379-EFAC-4FE6-B554-F4DC1DA0793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2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8379-EFAC-4FE6-B554-F4DC1DA0793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8379-EFAC-4FE6-B554-F4DC1DA0793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3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E130E-4C38-4372-A267-10C03431B3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826347" y="6604001"/>
            <a:ext cx="1821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i="1" dirty="0"/>
              <a:t>Iniciação à Dissertação</a:t>
            </a:r>
            <a:r>
              <a:rPr lang="pt-PT" sz="1000" i="1" baseline="0" dirty="0"/>
              <a:t> </a:t>
            </a:r>
            <a:r>
              <a:rPr lang="pt-PT" sz="1000" i="1" dirty="0"/>
              <a:t>2022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365241"/>
            <a:ext cx="609600" cy="365125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26347" y="6604001"/>
            <a:ext cx="1821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i="1" dirty="0"/>
              <a:t>Iniciação à Dissertação</a:t>
            </a:r>
            <a:r>
              <a:rPr lang="pt-PT" sz="1000" i="1" baseline="0" dirty="0"/>
              <a:t> </a:t>
            </a:r>
            <a:r>
              <a:rPr lang="pt-PT" sz="1000" i="1" dirty="0"/>
              <a:t>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ABEÇA dcm"/>
          <p:cNvPicPr>
            <a:picLocks noChangeAspect="1" noChangeArrowheads="1"/>
          </p:cNvPicPr>
          <p:nvPr userDrawn="1"/>
        </p:nvPicPr>
        <p:blipFill>
          <a:blip r:embed="rId4" cstate="print"/>
          <a:srcRect r="67374" b="24022"/>
          <a:stretch>
            <a:fillRect/>
          </a:stretch>
        </p:blipFill>
        <p:spPr bwMode="auto">
          <a:xfrm>
            <a:off x="11235691" y="155395"/>
            <a:ext cx="956309" cy="32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7"/>
          <p:cNvSpPr>
            <a:spLocks noChangeArrowheads="1"/>
          </p:cNvSpPr>
          <p:nvPr userDrawn="1"/>
        </p:nvSpPr>
        <p:spPr bwMode="auto">
          <a:xfrm>
            <a:off x="4031404" y="6502399"/>
            <a:ext cx="7984489" cy="900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67733" y="6499225"/>
            <a:ext cx="3894667" cy="900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auto">
          <a:xfrm>
            <a:off x="7951894" y="179706"/>
            <a:ext cx="3156373" cy="84455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GB" sz="1400" b="1">
              <a:ea typeface="ＭＳ Ｐゴシック" charset="-128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2541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98CC40-1782-4239-AC34-45262D9BF7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8k2eyEfYp9ANzyOa2TkRxEZeipdI2sxm?usp=sharin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V2xWaVYKz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qhwiki.originlab.com/~originla/howto/index.php?title=Image:Tutorial_Import_005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qhwiki.originlab.com/~originla/howto/index.php?title=Image:Tutorial_Import_005.png" TargetMode="External"/><Relationship Id="rId4" Type="http://schemas.openxmlformats.org/officeDocument/2006/relationships/hyperlink" Target="http://www.youtube.com/watch?v=2V2xWaVYKzw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V2xWaVYKzw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hyperlink" Target="http://qhwiki.originlab.com/~originla/howto/index.php?title=Image:Tutorial_Import_005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qhwiki.originlab.com/~originla/howto/index.php?title=Image:Tutorial_Import_005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qhwiki.originlab.com/~originla/howto/index.php?title=Image:Tutorial_Import_005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qhwiki.originlab.com/~originla/howto/index.php?title=Image:Tutorial_Import_005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qhwiki.originlab.com/~originla/howto/index.php?title=Image:Tutorial_Import_005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youtube.com/watch?v=oIqqwovfFf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iginlab.com/www/products/graphgallery.aspx?s=8&amp;lm=215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yIK7PFLblI&amp;feature=c4-overview-vl&amp;list=PLAH66v11YrfAtc3wGYaupRwIb-FueFZo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pt/search?q=inconsciently&amp;spell=1&amp;sa=X&amp;ved=0ahUKEwiFzYe7l6jQAhWMcBoKHZ1rBb4QBQgYKA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0" y="1353663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 algn="ctr">
              <a:defRPr/>
            </a:pPr>
            <a:r>
              <a:rPr lang="pt-PT" sz="4000" b="1" dirty="0" err="1">
                <a:ln w="11430"/>
                <a:solidFill>
                  <a:schemeClr val="tx2"/>
                </a:solidFill>
                <a:latin typeface="Verdana" pitchFamily="34" charset="0"/>
              </a:rPr>
              <a:t>Graphics</a:t>
            </a:r>
            <a:r>
              <a:rPr lang="pt-PT" sz="4000" b="1" dirty="0">
                <a:ln w="11430"/>
                <a:solidFill>
                  <a:schemeClr val="tx2"/>
                </a:solidFill>
                <a:latin typeface="Verdana" pitchFamily="34" charset="0"/>
              </a:rPr>
              <a:t> &amp; Data </a:t>
            </a:r>
            <a:r>
              <a:rPr lang="pt-PT" sz="4000" b="1" dirty="0" err="1">
                <a:ln w="11430"/>
                <a:solidFill>
                  <a:schemeClr val="tx2"/>
                </a:solidFill>
                <a:latin typeface="Verdana" pitchFamily="34" charset="0"/>
              </a:rPr>
              <a:t>Analysis</a:t>
            </a:r>
            <a:endParaRPr lang="pt-PT" sz="4000" b="1" dirty="0">
              <a:ln w="11430"/>
              <a:solidFill>
                <a:schemeClr val="tx2"/>
              </a:solidFill>
              <a:latin typeface="Verdana" pitchFamily="34" charset="0"/>
            </a:endParaRPr>
          </a:p>
          <a:p>
            <a:pPr algn="ctr">
              <a:defRPr/>
            </a:pPr>
            <a:r>
              <a:rPr lang="pt-PT" sz="4000" b="1" dirty="0">
                <a:ln w="11430"/>
                <a:solidFill>
                  <a:schemeClr val="tx2"/>
                </a:solidFill>
                <a:latin typeface="Verdana" pitchFamily="34" charset="0"/>
              </a:rPr>
              <a:t>(Origin Tutorial)</a:t>
            </a:r>
          </a:p>
          <a:p>
            <a:pPr algn="ctr">
              <a:defRPr/>
            </a:pPr>
            <a:endParaRPr lang="pt-PT" sz="4800" b="1" dirty="0">
              <a:ln w="11430"/>
              <a:solidFill>
                <a:schemeClr val="tx2"/>
              </a:solidFill>
              <a:latin typeface="Verdana" pitchFamily="34" charset="0"/>
            </a:endParaRPr>
          </a:p>
          <a:p>
            <a:pPr algn="ctr">
              <a:defRPr/>
            </a:pPr>
            <a:r>
              <a:rPr lang="pt-PT" sz="2800" dirty="0">
                <a:ln w="11430"/>
                <a:solidFill>
                  <a:schemeClr val="tx2"/>
                </a:solidFill>
                <a:latin typeface="Verdana" pitchFamily="34" charset="0"/>
              </a:rPr>
              <a:t>Usage and some tips</a:t>
            </a:r>
            <a:endParaRPr lang="en-GB" sz="2800" dirty="0">
              <a:ln w="11430"/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5373522"/>
            <a:ext cx="66350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extrusionClr>
                <a:schemeClr val="tx2"/>
              </a:extrusionClr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pt-PT" sz="1200" dirty="0">
                <a:ln w="11430"/>
                <a:solidFill>
                  <a:schemeClr val="tx2"/>
                </a:solidFill>
                <a:latin typeface="Verdana" pitchFamily="34" charset="0"/>
              </a:rPr>
              <a:t>Joana Vaz Pinto</a:t>
            </a:r>
          </a:p>
          <a:p>
            <a:pPr>
              <a:defRPr/>
            </a:pPr>
            <a:endParaRPr lang="pt-PT" sz="1200" dirty="0">
              <a:ln w="11430"/>
              <a:solidFill>
                <a:schemeClr val="tx2"/>
              </a:solidFill>
              <a:latin typeface="Verdana" pitchFamily="34" charset="0"/>
            </a:endParaRPr>
          </a:p>
          <a:p>
            <a:pPr>
              <a:defRPr/>
            </a:pPr>
            <a:r>
              <a:rPr lang="pt-PT" sz="1200" dirty="0">
                <a:ln w="11430"/>
                <a:solidFill>
                  <a:schemeClr val="tx2"/>
                </a:solidFill>
                <a:latin typeface="Verdana" pitchFamily="34" charset="0"/>
              </a:rPr>
              <a:t>CENIMAT/I3N, Faculdade de Ciências e Tecnologia da Universidade Nova de Lisboa,</a:t>
            </a:r>
          </a:p>
          <a:p>
            <a:pPr>
              <a:defRPr/>
            </a:pPr>
            <a:r>
              <a:rPr lang="pt-PT" sz="1200" dirty="0">
                <a:ln w="11430"/>
                <a:solidFill>
                  <a:schemeClr val="tx2"/>
                </a:solidFill>
                <a:latin typeface="Verdana" pitchFamily="34" charset="0"/>
              </a:rPr>
              <a:t>2829-516 Caparica, Portugal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559B9F-C0D4-42EE-A6FB-010CC697AB18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4392"/>
            <a:ext cx="5089736" cy="407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47385" y="408345"/>
            <a:ext cx="325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What is </a:t>
            </a:r>
            <a:r>
              <a:rPr lang="pt-PT" dirty="0">
                <a:solidFill>
                  <a:srgbClr val="C00000"/>
                </a:solidFill>
              </a:rPr>
              <a:t>Wrong</a:t>
            </a:r>
            <a:r>
              <a:rPr lang="pt-PT" dirty="0"/>
              <a:t> in this graph?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7600" y="1129373"/>
            <a:ext cx="447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b="1" dirty="0"/>
              <a:t>Dark Background  </a:t>
            </a:r>
            <a:r>
              <a:rPr lang="pt-PT" sz="1600" dirty="0"/>
              <a:t>- makes read data difficult</a:t>
            </a:r>
          </a:p>
          <a:p>
            <a:endParaRPr lang="pt-PT" sz="1600" dirty="0"/>
          </a:p>
        </p:txBody>
      </p:sp>
      <p:sp>
        <p:nvSpPr>
          <p:cNvPr id="15" name="Rectangle 14"/>
          <p:cNvSpPr/>
          <p:nvPr/>
        </p:nvSpPr>
        <p:spPr>
          <a:xfrm>
            <a:off x="6242947" y="1796800"/>
            <a:ext cx="4244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/>
              <a:t>2 different color in the same variable... Why?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6625" y="2437515"/>
            <a:ext cx="3946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1600" dirty="0"/>
              <a:t>x scale is decreassing.. </a:t>
            </a:r>
            <a:r>
              <a:rPr lang="pt-PT" sz="1600" b="1" dirty="0">
                <a:solidFill>
                  <a:srgbClr val="C00000"/>
                </a:solidFill>
              </a:rPr>
              <a:t>For any reason</a:t>
            </a:r>
            <a:r>
              <a:rPr lang="pt-PT" sz="1600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7698" y="4337825"/>
            <a:ext cx="48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Global Temperature </a:t>
            </a:r>
            <a:r>
              <a:rPr lang="pt-PT" i="1" dirty="0"/>
              <a:t>vs</a:t>
            </a:r>
            <a:r>
              <a:rPr lang="pt-PT" dirty="0"/>
              <a:t> </a:t>
            </a:r>
            <a:r>
              <a:rPr lang="pt-PT" dirty="0">
                <a:solidFill>
                  <a:srgbClr val="C00000"/>
                </a:solidFill>
              </a:rPr>
              <a:t>Number of Pirates</a:t>
            </a:r>
            <a:r>
              <a:rPr lang="pt-PT" dirty="0"/>
              <a:t>???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9668" y="5398324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These 2 variables are not correlated... Makes no sense!!!!!!!!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 b="14477"/>
          <a:stretch>
            <a:fillRect/>
          </a:stretch>
        </p:blipFill>
        <p:spPr bwMode="auto">
          <a:xfrm>
            <a:off x="1277258" y="1080408"/>
            <a:ext cx="5972175" cy="446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486399" y="1030514"/>
            <a:ext cx="6439989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24001" y="522514"/>
            <a:ext cx="790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Your graph can be referenced in the future... And not for the best reasons....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4915" y="5718629"/>
            <a:ext cx="768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Quadratic Polynomial fuction gave the best fit to the points. David W. Roubik, 1978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8927" y="1132116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Danger in Engineers and Scientists:</a:t>
            </a:r>
          </a:p>
          <a:p>
            <a:r>
              <a:rPr lang="pt-PT" b="1" dirty="0">
                <a:solidFill>
                  <a:srgbClr val="C00000"/>
                </a:solidFill>
              </a:rPr>
              <a:t>Overinterpretation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199" y="1944914"/>
            <a:ext cx="5972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1 </a:t>
            </a:r>
            <a:r>
              <a:rPr lang="pt-PT" sz="1600" dirty="0"/>
              <a:t>- Sometimes, experiments just don’t work. Be honest.</a:t>
            </a:r>
          </a:p>
          <a:p>
            <a:r>
              <a:rPr lang="pt-PT" sz="1600" b="1" dirty="0"/>
              <a:t>2</a:t>
            </a:r>
            <a:r>
              <a:rPr lang="pt-PT" sz="1600" dirty="0"/>
              <a:t> – Noise may be higher than </a:t>
            </a:r>
            <a:r>
              <a:rPr lang="pt-PT" sz="1600" dirty="0" err="1"/>
              <a:t>values</a:t>
            </a:r>
            <a:r>
              <a:rPr lang="pt-PT" sz="1600" dirty="0"/>
              <a:t> </a:t>
            </a:r>
          </a:p>
          <a:p>
            <a:r>
              <a:rPr lang="pt-PT" sz="1600" dirty="0"/>
              <a:t> </a:t>
            </a:r>
            <a:r>
              <a:rPr lang="pt-PT" sz="1600" b="1" dirty="0">
                <a:solidFill>
                  <a:schemeClr val="tx2"/>
                </a:solidFill>
              </a:rPr>
              <a:t>(don’t omit error bars in </a:t>
            </a:r>
            <a:r>
              <a:rPr lang="pt-PT" sz="1600" b="1" dirty="0" err="1">
                <a:solidFill>
                  <a:schemeClr val="tx2"/>
                </a:solidFill>
              </a:rPr>
              <a:t>this</a:t>
            </a:r>
            <a:r>
              <a:rPr lang="pt-PT" sz="1600" b="1" dirty="0">
                <a:solidFill>
                  <a:schemeClr val="tx2"/>
                </a:solidFill>
              </a:rPr>
              <a:t> case, </a:t>
            </a:r>
            <a:r>
              <a:rPr lang="pt-PT" sz="1600" b="1" dirty="0" err="1">
                <a:solidFill>
                  <a:schemeClr val="tx2"/>
                </a:solidFill>
              </a:rPr>
              <a:t>and</a:t>
            </a:r>
            <a:r>
              <a:rPr lang="pt-PT" sz="1600" b="1" dirty="0">
                <a:solidFill>
                  <a:schemeClr val="tx2"/>
                </a:solidFill>
              </a:rPr>
              <a:t> </a:t>
            </a:r>
            <a:r>
              <a:rPr lang="pt-PT" sz="1600" b="1" dirty="0" err="1">
                <a:solidFill>
                  <a:schemeClr val="tx2"/>
                </a:solidFill>
              </a:rPr>
              <a:t>all</a:t>
            </a:r>
            <a:r>
              <a:rPr lang="pt-PT" sz="1600" b="1" dirty="0">
                <a:solidFill>
                  <a:schemeClr val="tx2"/>
                </a:solidFill>
              </a:rPr>
              <a:t> </a:t>
            </a:r>
            <a:r>
              <a:rPr lang="pt-PT" sz="1600" b="1" dirty="0" err="1">
                <a:solidFill>
                  <a:schemeClr val="tx2"/>
                </a:solidFill>
              </a:rPr>
              <a:t>other</a:t>
            </a:r>
            <a:r>
              <a:rPr lang="pt-PT" sz="1600" b="1" dirty="0">
                <a:solidFill>
                  <a:schemeClr val="tx2"/>
                </a:solidFill>
              </a:rPr>
              <a:t> cases)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1843" y="3046589"/>
            <a:ext cx="4900386" cy="38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458858" y="3040861"/>
            <a:ext cx="420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Satirical redrawing  published by Hazen (1978).</a:t>
            </a:r>
            <a:endParaRPr lang="pt-PT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0322" y="1678314"/>
            <a:ext cx="8229600" cy="413044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Is this necessary, or just decorative?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Have you double checked the data for accuracy?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Is the type of figure (graph / table / diagram) appropriate for its purpose?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Is the figure labelled clearly with a title?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Does it have a key if necessary?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Is the figure of sufficient size and quality to be easily interpreted?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Do you describe what the figure shows in words too?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800"/>
              </a:spcAft>
              <a:buFont typeface="Wingdings" pitchFamily="2" charset="2"/>
              <a:buChar char="ü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Have you referenced all figures created by other people?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0225" y="578305"/>
            <a:ext cx="8229600" cy="868363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GB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763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to remember when using graphical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0" y="1353663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 algn="ctr">
              <a:defRPr/>
            </a:pPr>
            <a:r>
              <a:rPr lang="pt-PT" sz="4000" b="1" dirty="0" err="1">
                <a:ln w="11430"/>
                <a:solidFill>
                  <a:schemeClr val="tx2"/>
                </a:solidFill>
                <a:latin typeface="Verdana" pitchFamily="34" charset="0"/>
              </a:rPr>
              <a:t>Graphics</a:t>
            </a:r>
            <a:r>
              <a:rPr lang="pt-PT" sz="4000" b="1" dirty="0">
                <a:ln w="11430"/>
                <a:solidFill>
                  <a:schemeClr val="tx2"/>
                </a:solidFill>
                <a:latin typeface="Verdana" pitchFamily="34" charset="0"/>
              </a:rPr>
              <a:t> &amp; Data </a:t>
            </a:r>
            <a:r>
              <a:rPr lang="pt-PT" sz="4000" b="1" dirty="0" err="1">
                <a:ln w="11430"/>
                <a:solidFill>
                  <a:schemeClr val="tx2"/>
                </a:solidFill>
                <a:latin typeface="Verdana" pitchFamily="34" charset="0"/>
              </a:rPr>
              <a:t>Analysis</a:t>
            </a:r>
            <a:endParaRPr lang="pt-PT" sz="4000" b="1" dirty="0">
              <a:ln w="11430"/>
              <a:solidFill>
                <a:schemeClr val="tx2"/>
              </a:solidFill>
              <a:latin typeface="Verdana" pitchFamily="34" charset="0"/>
            </a:endParaRPr>
          </a:p>
          <a:p>
            <a:pPr algn="ctr">
              <a:defRPr/>
            </a:pPr>
            <a:r>
              <a:rPr lang="pt-PT" sz="4000" b="1" dirty="0">
                <a:ln w="11430"/>
                <a:solidFill>
                  <a:schemeClr val="tx2"/>
                </a:solidFill>
                <a:latin typeface="Verdana" pitchFamily="34" charset="0"/>
              </a:rPr>
              <a:t>(Origin Tutorial)</a:t>
            </a:r>
          </a:p>
          <a:p>
            <a:pPr algn="ctr">
              <a:defRPr/>
            </a:pPr>
            <a:endParaRPr lang="pt-PT" sz="4800" b="1" dirty="0">
              <a:ln w="11430"/>
              <a:solidFill>
                <a:schemeClr val="tx2"/>
              </a:solidFill>
              <a:latin typeface="Verdana" pitchFamily="34" charset="0"/>
            </a:endParaRPr>
          </a:p>
          <a:p>
            <a:pPr algn="ctr">
              <a:defRPr/>
            </a:pPr>
            <a:r>
              <a:rPr lang="pt-PT" sz="2800" dirty="0">
                <a:ln w="11430"/>
                <a:solidFill>
                  <a:schemeClr val="tx2"/>
                </a:solidFill>
                <a:latin typeface="Verdana" pitchFamily="34" charset="0"/>
              </a:rPr>
              <a:t>Usage and some tips</a:t>
            </a:r>
            <a:endParaRPr lang="en-GB" sz="2800" dirty="0">
              <a:ln w="11430"/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559B9F-C0D4-42EE-A6FB-010CC697AB18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5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49863A-44CA-44DD-B7A6-B09011B2638D}"/>
              </a:ext>
            </a:extLst>
          </p:cNvPr>
          <p:cNvSpPr/>
          <p:nvPr/>
        </p:nvSpPr>
        <p:spPr>
          <a:xfrm>
            <a:off x="705394" y="5499463"/>
            <a:ext cx="10951029" cy="11364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https://drive.google.com/drive/folders/18k2eyEfYp9ANzyOa2TkRxEZeipdI2sxm?usp=sharing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4A2E0D-4AF2-4A9A-971C-C7E23BF78D91}"/>
              </a:ext>
            </a:extLst>
          </p:cNvPr>
          <p:cNvSpPr/>
          <p:nvPr/>
        </p:nvSpPr>
        <p:spPr>
          <a:xfrm>
            <a:off x="505097" y="1825079"/>
            <a:ext cx="10951029" cy="5028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296C018-AF41-43AB-8AF6-3329D3A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7B887A-D081-4033-B4C1-5965AF0CCA9C}"/>
              </a:ext>
            </a:extLst>
          </p:cNvPr>
          <p:cNvSpPr txBox="1"/>
          <p:nvPr/>
        </p:nvSpPr>
        <p:spPr>
          <a:xfrm>
            <a:off x="505097" y="6795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How to…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E8584B-62A0-4122-96A9-A52DE8CDF753}"/>
              </a:ext>
            </a:extLst>
          </p:cNvPr>
          <p:cNvSpPr txBox="1"/>
          <p:nvPr/>
        </p:nvSpPr>
        <p:spPr>
          <a:xfrm>
            <a:off x="609600" y="1295400"/>
            <a:ext cx="719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 Workspace (first steps) – Creating folders, worksheets, saving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B378B1-832A-43B5-8A7C-7A903135DD77}"/>
              </a:ext>
            </a:extLst>
          </p:cNvPr>
          <p:cNvSpPr txBox="1"/>
          <p:nvPr/>
        </p:nvSpPr>
        <p:spPr>
          <a:xfrm>
            <a:off x="609600" y="188212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Origin and create a Graphic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E32E6A-B1FA-43F7-9CB9-022E1C4440B1}"/>
              </a:ext>
            </a:extLst>
          </p:cNvPr>
          <p:cNvSpPr txBox="1"/>
          <p:nvPr/>
        </p:nvSpPr>
        <p:spPr>
          <a:xfrm>
            <a:off x="609600" y="2426215"/>
            <a:ext cx="52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to format Origins default’s Graphic Template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A98DC2-A438-4046-963E-5B9A38B5F7A9}"/>
              </a:ext>
            </a:extLst>
          </p:cNvPr>
          <p:cNvSpPr txBox="1"/>
          <p:nvPr/>
        </p:nvSpPr>
        <p:spPr>
          <a:xfrm>
            <a:off x="609600" y="2970307"/>
            <a:ext cx="454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to create your own Graphic Template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4F9D16-9F99-4306-B173-D46EF27D7E4D}"/>
              </a:ext>
            </a:extLst>
          </p:cNvPr>
          <p:cNvSpPr txBox="1"/>
          <p:nvPr/>
        </p:nvSpPr>
        <p:spPr>
          <a:xfrm>
            <a:off x="609600" y="3494207"/>
            <a:ext cx="659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to create your own Graphic Template with diferent layers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D43002F-771E-47DB-A963-0D81A130AB58}"/>
              </a:ext>
            </a:extLst>
          </p:cNvPr>
          <p:cNvSpPr txBox="1"/>
          <p:nvPr/>
        </p:nvSpPr>
        <p:spPr>
          <a:xfrm>
            <a:off x="609600" y="400876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to import Data using a filter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91A7B0-3DC7-4786-B742-7EEB60D31565}"/>
              </a:ext>
            </a:extLst>
          </p:cNvPr>
          <p:cNvSpPr txBox="1"/>
          <p:nvPr/>
        </p:nvSpPr>
        <p:spPr>
          <a:xfrm>
            <a:off x="609600" y="455285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to create filters to import diferent sets of data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EA6658B-57B8-467D-AC71-63C7114030CF}"/>
              </a:ext>
            </a:extLst>
          </p:cNvPr>
          <p:cNvSpPr txBox="1"/>
          <p:nvPr/>
        </p:nvSpPr>
        <p:spPr>
          <a:xfrm>
            <a:off x="5549296" y="187919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errors, or error-bars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6A50246-9C1E-48FF-9BE1-24F8AB5F8874}"/>
              </a:ext>
            </a:extLst>
          </p:cNvPr>
          <p:cNvSpPr txBox="1"/>
          <p:nvPr/>
        </p:nvSpPr>
        <p:spPr>
          <a:xfrm>
            <a:off x="9833187" y="185120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Fit</a:t>
            </a:r>
            <a:r>
              <a:rPr lang="pt-PT" dirty="0"/>
              <a:t> data</a:t>
            </a:r>
            <a:endParaRPr lang="en-GB" dirty="0"/>
          </a:p>
        </p:txBody>
      </p:sp>
      <p:sp>
        <p:nvSpPr>
          <p:cNvPr id="21" name="CaixaDeTexto 20">
            <a:hlinkClick r:id="rId2"/>
            <a:extLst>
              <a:ext uri="{FF2B5EF4-FFF2-40B4-BE49-F238E27FC236}">
                <a16:creationId xmlns:a16="http://schemas.microsoft.com/office/drawing/2014/main" id="{9ABAC4A5-EC40-481D-A040-F9E1173D21E7}"/>
              </a:ext>
            </a:extLst>
          </p:cNvPr>
          <p:cNvSpPr txBox="1"/>
          <p:nvPr/>
        </p:nvSpPr>
        <p:spPr>
          <a:xfrm>
            <a:off x="5276195" y="531479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50000"/>
                  </a:schemeClr>
                </a:solidFill>
                <a:highlight>
                  <a:srgbClr val="FFCCFF"/>
                </a:highlight>
              </a:rPr>
              <a:t>Shared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  <a:highlight>
                  <a:srgbClr val="FFCCFF"/>
                </a:highlight>
              </a:rPr>
              <a:t> 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  <a:highlight>
                  <a:srgbClr val="FFCCFF"/>
                </a:highlight>
              </a:rPr>
              <a:t>Folder</a:t>
            </a:r>
            <a:endParaRPr lang="en-GB" dirty="0">
              <a:solidFill>
                <a:schemeClr val="accent1">
                  <a:lumMod val="50000"/>
                </a:schemeClr>
              </a:solidFill>
              <a:highlight>
                <a:srgbClr val="FFCCFF"/>
              </a:highlight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4F0FF4-C8F7-4D5B-9231-C9C6F773DD72}"/>
              </a:ext>
            </a:extLst>
          </p:cNvPr>
          <p:cNvSpPr/>
          <p:nvPr/>
        </p:nvSpPr>
        <p:spPr>
          <a:xfrm>
            <a:off x="4910777" y="1959428"/>
            <a:ext cx="507889" cy="21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9B960D-689C-45B2-BBC8-34FE01850A25}"/>
              </a:ext>
            </a:extLst>
          </p:cNvPr>
          <p:cNvSpPr/>
          <p:nvPr/>
        </p:nvSpPr>
        <p:spPr>
          <a:xfrm>
            <a:off x="9003557" y="1954336"/>
            <a:ext cx="507889" cy="21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29DF3-B95D-4071-8A3B-C17CAFC21846}"/>
              </a:ext>
            </a:extLst>
          </p:cNvPr>
          <p:cNvSpPr txBox="1"/>
          <p:nvPr/>
        </p:nvSpPr>
        <p:spPr>
          <a:xfrm>
            <a:off x="9003557" y="385016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>
                <a:solidFill>
                  <a:schemeClr val="accent1">
                    <a:lumMod val="50000"/>
                  </a:schemeClr>
                </a:solidFill>
              </a:rPr>
              <a:t>Normal </a:t>
            </a:r>
            <a:r>
              <a:rPr lang="pt-PT" b="1" i="1" dirty="0" err="1">
                <a:solidFill>
                  <a:schemeClr val="accent1">
                    <a:lumMod val="50000"/>
                  </a:schemeClr>
                </a:solidFill>
              </a:rPr>
              <a:t>user’s</a:t>
            </a:r>
            <a:r>
              <a:rPr lang="pt-PT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PT" b="1" i="1" dirty="0" err="1">
                <a:solidFill>
                  <a:schemeClr val="accent1">
                    <a:lumMod val="50000"/>
                  </a:schemeClr>
                </a:solidFill>
              </a:rPr>
              <a:t>needs</a:t>
            </a:r>
            <a:endParaRPr lang="en-GB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E79CE4E-5A66-4B0A-A203-1B312D41CF86}"/>
              </a:ext>
            </a:extLst>
          </p:cNvPr>
          <p:cNvSpPr/>
          <p:nvPr/>
        </p:nvSpPr>
        <p:spPr>
          <a:xfrm>
            <a:off x="10123714" y="864238"/>
            <a:ext cx="300446" cy="879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6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06C31-DBF5-40A7-9F33-5FACCAD4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
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1DD37-BB71-4CEE-A69C-6AFF3B44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598CC40-1782-4239-AC34-45262D9BF72E}" type="slidenum">
              <a:rPr lang="en-GB" smtClean="0"/>
              <a:pPr>
                <a:defRPr/>
              </a:p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1F24E6-C15D-4ACE-960F-E381D2BD1ECC}"/>
              </a:ext>
            </a:extLst>
          </p:cNvPr>
          <p:cNvSpPr/>
          <p:nvPr/>
        </p:nvSpPr>
        <p:spPr>
          <a:xfrm>
            <a:off x="365759" y="587827"/>
            <a:ext cx="5460275" cy="28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Graphics</a:t>
            </a: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scatter/line/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line+scatter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particular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Scales, add data, stack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 to WORD/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Exccel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 editable graphic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BC9EEC-00C8-4C79-BF6B-8C8B3E2F8FD6}"/>
              </a:ext>
            </a:extLst>
          </p:cNvPr>
          <p:cNvSpPr/>
          <p:nvPr/>
        </p:nvSpPr>
        <p:spPr>
          <a:xfrm>
            <a:off x="418011" y="3704127"/>
            <a:ext cx="5357949" cy="28411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Data and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data + multiple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Calculus on Datasheets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Script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Datasheets templates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B13431-F8FC-44C9-A267-67989CD4B213}"/>
              </a:ext>
            </a:extLst>
          </p:cNvPr>
          <p:cNvSpPr/>
          <p:nvPr/>
        </p:nvSpPr>
        <p:spPr>
          <a:xfrm>
            <a:off x="6096000" y="587828"/>
            <a:ext cx="5257800" cy="2841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Analysis/Fitting</a:t>
            </a: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Fits in multiple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Nonlinear models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F4A158-D5EB-4761-A173-32221874EFCF}"/>
              </a:ext>
            </a:extLst>
          </p:cNvPr>
          <p:cNvSpPr/>
          <p:nvPr/>
        </p:nvSpPr>
        <p:spPr>
          <a:xfrm>
            <a:off x="6128656" y="3704127"/>
            <a:ext cx="5257800" cy="284117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Miscellaneous</a:t>
            </a: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themes?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LabTalk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1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E732BD3-084E-4E5C-BC57-584690F7E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32E4BF-1578-4BC2-840D-A0CC2BEA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" y="-3352"/>
            <a:ext cx="12186047" cy="68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877E8D9-1DDE-4987-AD63-F3737AD57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AEDEC33-1C73-4807-99FE-5B5FC3834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241"/>
              </p:ext>
            </p:extLst>
          </p:nvPr>
        </p:nvGraphicFramePr>
        <p:xfrm>
          <a:off x="481329" y="1251204"/>
          <a:ext cx="4050666" cy="2177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354">
                  <a:extLst>
                    <a:ext uri="{9D8B030D-6E8A-4147-A177-3AD203B41FA5}">
                      <a16:colId xmlns:a16="http://schemas.microsoft.com/office/drawing/2014/main" val="1644316750"/>
                    </a:ext>
                  </a:extLst>
                </a:gridCol>
                <a:gridCol w="902127">
                  <a:extLst>
                    <a:ext uri="{9D8B030D-6E8A-4147-A177-3AD203B41FA5}">
                      <a16:colId xmlns:a16="http://schemas.microsoft.com/office/drawing/2014/main" val="795081688"/>
                    </a:ext>
                  </a:extLst>
                </a:gridCol>
                <a:gridCol w="1078354">
                  <a:extLst>
                    <a:ext uri="{9D8B030D-6E8A-4147-A177-3AD203B41FA5}">
                      <a16:colId xmlns:a16="http://schemas.microsoft.com/office/drawing/2014/main" val="908213483"/>
                    </a:ext>
                  </a:extLst>
                </a:gridCol>
                <a:gridCol w="991831">
                  <a:extLst>
                    <a:ext uri="{9D8B030D-6E8A-4147-A177-3AD203B41FA5}">
                      <a16:colId xmlns:a16="http://schemas.microsoft.com/office/drawing/2014/main" val="5982298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Bottom Gate device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Top Gate device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9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Time (ms)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ΔV</a:t>
                      </a:r>
                      <a:r>
                        <a:rPr lang="en-US" sz="1100" baseline="-25000">
                          <a:effectLst/>
                        </a:rPr>
                        <a:t>Th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Time (ms)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ΔV</a:t>
                      </a:r>
                      <a:r>
                        <a:rPr lang="en-US" sz="1100" baseline="-25000">
                          <a:effectLst/>
                        </a:rPr>
                        <a:t>Th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855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6854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300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0.285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350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0.150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88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600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0.463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650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0.339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076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1800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0.646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1850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0.546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271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3600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0.933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3650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1.018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785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5400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1.094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5450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1.237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018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7200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1.329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7250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1.484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170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9000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1.432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9050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1.63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35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10800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1.526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10850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1.700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25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12600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1.587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12650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1.788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6107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862DAA5-19F0-4B4F-85EA-08D53C2F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9" y="797957"/>
            <a:ext cx="6026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Shift induced Bias stress (V</a:t>
            </a:r>
            <a:r>
              <a:rPr kumimoji="0" lang="en-US" altLang="en-US" sz="1600" b="0" i="0" u="none" strike="noStrike" cap="none" normalizeH="0" baseline="-30000" dirty="0">
                <a:ln>
                  <a:noFill/>
                </a:ln>
                <a:solidFill>
                  <a:srgbClr val="0F24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-5 V) parameters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59BB1C-3FF7-45A3-817C-AD2C5A0B0FDF}"/>
              </a:ext>
            </a:extLst>
          </p:cNvPr>
          <p:cNvSpPr txBox="1"/>
          <p:nvPr/>
        </p:nvSpPr>
        <p:spPr>
          <a:xfrm>
            <a:off x="304800" y="4286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Example</a:t>
            </a:r>
            <a:r>
              <a:rPr lang="pt-PT" dirty="0"/>
              <a:t>….</a:t>
            </a: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739C65-240E-48CB-9D7D-70D7009F53D0}"/>
              </a:ext>
            </a:extLst>
          </p:cNvPr>
          <p:cNvSpPr txBox="1"/>
          <p:nvPr/>
        </p:nvSpPr>
        <p:spPr>
          <a:xfrm>
            <a:off x="6161088" y="1562100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copy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to </a:t>
            </a:r>
            <a:r>
              <a:rPr lang="pt-PT" dirty="0" err="1"/>
              <a:t>Origin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plot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en-GB" dirty="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E6E75B28-FC06-45D0-ADF5-3AC1D482F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96034"/>
              </p:ext>
            </p:extLst>
          </p:nvPr>
        </p:nvGraphicFramePr>
        <p:xfrm>
          <a:off x="6535738" y="2371725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5738" y="2371725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90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60D0074-19BA-4111-AC49-BF09A2680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53D137-5881-4696-A337-97088F1BE53F}"/>
              </a:ext>
            </a:extLst>
          </p:cNvPr>
          <p:cNvSpPr txBox="1"/>
          <p:nvPr/>
        </p:nvSpPr>
        <p:spPr>
          <a:xfrm>
            <a:off x="448733" y="287867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How to….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11A0A9-C8ED-47CB-B468-6B9DFC9EE927}"/>
              </a:ext>
            </a:extLst>
          </p:cNvPr>
          <p:cNvSpPr txBox="1"/>
          <p:nvPr/>
        </p:nvSpPr>
        <p:spPr>
          <a:xfrm>
            <a:off x="372533" y="1210733"/>
            <a:ext cx="65860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Import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Manipulate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automatic calculations to filters or Worksheet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a graphic/plot and how to format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graphical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a Button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FF58E4-4AF4-4146-B552-E299C2E326FB}"/>
              </a:ext>
            </a:extLst>
          </p:cNvPr>
          <p:cNvSpPr txBox="1"/>
          <p:nvPr/>
        </p:nvSpPr>
        <p:spPr>
          <a:xfrm>
            <a:off x="5638801" y="150363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import multiple data having the same format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A1455E-215F-4289-8BD5-65A6BD41CE83}"/>
              </a:ext>
            </a:extLst>
          </p:cNvPr>
          <p:cNvSpPr txBox="1"/>
          <p:nvPr/>
        </p:nvSpPr>
        <p:spPr>
          <a:xfrm>
            <a:off x="8254999" y="2280050"/>
            <a:ext cx="36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automize repeated calculations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6241D9-F3AC-434D-8759-1E9A3D547A05}"/>
              </a:ext>
            </a:extLst>
          </p:cNvPr>
          <p:cNvSpPr txBox="1"/>
          <p:nvPr/>
        </p:nvSpPr>
        <p:spPr>
          <a:xfrm>
            <a:off x="6096000" y="3359210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have your default graphic already formatted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0D4E0C-2CAF-4985-B3A9-F1FC43AE076E}"/>
              </a:ext>
            </a:extLst>
          </p:cNvPr>
          <p:cNvSpPr txBox="1"/>
          <p:nvPr/>
        </p:nvSpPr>
        <p:spPr>
          <a:xfrm>
            <a:off x="5342466" y="3728542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change a graphic with 1 format to another format in just 1 step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019F381-1E4D-4049-8C8B-9979926F5D8A}"/>
              </a:ext>
            </a:extLst>
          </p:cNvPr>
          <p:cNvSpPr/>
          <p:nvPr/>
        </p:nvSpPr>
        <p:spPr>
          <a:xfrm>
            <a:off x="2565400" y="1640932"/>
            <a:ext cx="2777066" cy="9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16EDEB43-0F30-4FB9-A21C-B1BA3D1FBE13}"/>
              </a:ext>
            </a:extLst>
          </p:cNvPr>
          <p:cNvSpPr/>
          <p:nvPr/>
        </p:nvSpPr>
        <p:spPr>
          <a:xfrm>
            <a:off x="7034831" y="2463115"/>
            <a:ext cx="1007533" cy="79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C39F589-4B6E-45B4-9D54-4242054C5D2E}"/>
              </a:ext>
            </a:extLst>
          </p:cNvPr>
          <p:cNvSpPr/>
          <p:nvPr/>
        </p:nvSpPr>
        <p:spPr>
          <a:xfrm>
            <a:off x="3876764" y="3541815"/>
            <a:ext cx="2143036" cy="9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26EFA2D-3665-406C-82E0-FA962B41EAD8}"/>
              </a:ext>
            </a:extLst>
          </p:cNvPr>
          <p:cNvSpPr/>
          <p:nvPr/>
        </p:nvSpPr>
        <p:spPr>
          <a:xfrm>
            <a:off x="2624666" y="3874538"/>
            <a:ext cx="2641600" cy="9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ECDF7D-0650-44D8-8D02-961651077E2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24000" y="5393627"/>
            <a:ext cx="5421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http://www.youtube.com/watch?v=2V2xWaVYKzw</a:t>
            </a:r>
            <a:endParaRPr lang="pt-PT" dirty="0"/>
          </a:p>
          <a:p>
            <a:endParaRPr lang="pt-PT" dirty="0"/>
          </a:p>
        </p:txBody>
      </p:sp>
      <p:pic>
        <p:nvPicPr>
          <p:cNvPr id="2054" name="Picture 6" descr="Image:Tutorial_Import_005.png">
            <a:hlinkClick r:id="rId4" tooltip="Image:Tutorial_Import_005.png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32075" y="-1098550"/>
            <a:ext cx="180975" cy="209550"/>
          </a:xfrm>
          <a:prstGeom prst="rect">
            <a:avLst/>
          </a:prstGeom>
          <a:noFill/>
        </p:spPr>
      </p:pic>
      <p:pic>
        <p:nvPicPr>
          <p:cNvPr id="2056" name="Picture 8" descr="Image:Tutorial_Import_005.png">
            <a:hlinkClick r:id="rId4" tooltip="Image:Tutorial_Import_005.png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44775" y="-411163"/>
            <a:ext cx="180975" cy="2095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49667" y="1471837"/>
            <a:ext cx="6247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ways of Importing data: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Drag and drop files in a worksheet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File\Import menu (single ASCII, multiple ASCII, CSV,)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 Wizard (for generic and multipurpose files)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8167" y="4032896"/>
            <a:ext cx="4068063" cy="830997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More complicated file structure. A menu will be present to allow the selection of the right parameters for importing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622" y="566064"/>
            <a:ext cx="593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Data from different equipments may appear with different formats</a:t>
            </a:r>
          </a:p>
          <a:p>
            <a:r>
              <a:rPr lang="pt-PT" sz="1400" dirty="0"/>
              <a:t>    (kind of separators, number of header lines etc..)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 l="1616" t="3092" r="72916" b="30260"/>
          <a:stretch>
            <a:fillRect/>
          </a:stretch>
        </p:blipFill>
        <p:spPr bwMode="auto">
          <a:xfrm>
            <a:off x="7113942" y="668844"/>
            <a:ext cx="3295251" cy="538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8441388" y="3270046"/>
            <a:ext cx="969484" cy="18728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/>
          <p:cNvSpPr/>
          <p:nvPr/>
        </p:nvSpPr>
        <p:spPr>
          <a:xfrm>
            <a:off x="8395502" y="3468029"/>
            <a:ext cx="1344055" cy="282532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79295" y="-28649"/>
            <a:ext cx="3021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Import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1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59429" y="3470504"/>
            <a:ext cx="8229600" cy="23399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3000"/>
              </a:spcBef>
              <a:buFont typeface="Arial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Why use graphical data?</a:t>
            </a:r>
          </a:p>
          <a:p>
            <a:pPr marL="342900" indent="-342900">
              <a:spcBef>
                <a:spcPts val="3000"/>
              </a:spcBef>
              <a:buFont typeface="Arial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Types: Tables, graphs, diagrams, pictures</a:t>
            </a:r>
          </a:p>
          <a:p>
            <a:pPr marL="342900" indent="-342900">
              <a:spcBef>
                <a:spcPts val="3000"/>
              </a:spcBef>
              <a:buFont typeface="Arial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What we need to Insure for a good representation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149" y="0"/>
            <a:ext cx="5133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GB" sz="2800" b="1" dirty="0">
                <a:ln w="11430"/>
                <a:solidFill>
                  <a:schemeClr val="tx2"/>
                </a:solidFill>
                <a:latin typeface="Verdana" pitchFamily="34" charset="0"/>
              </a:rPr>
              <a:t>Before we go to Origin...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3544" y="1807029"/>
            <a:ext cx="447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What is Scientific Graphic?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96038B-60E9-42D9-9481-528A9856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28" y="698901"/>
            <a:ext cx="5825490" cy="4149156"/>
          </a:xfrm>
          <a:prstGeom prst="rect">
            <a:avLst/>
          </a:prstGeom>
        </p:spPr>
      </p:pic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ECDF7D-0650-44D8-8D02-961651077E22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24000" y="6129912"/>
            <a:ext cx="5421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http://www.youtube.com/watch?v=2V2xWaVYKzw</a:t>
            </a:r>
            <a:endParaRPr lang="pt-PT" dirty="0"/>
          </a:p>
          <a:p>
            <a:endParaRPr lang="pt-PT" dirty="0"/>
          </a:p>
        </p:txBody>
      </p:sp>
      <p:pic>
        <p:nvPicPr>
          <p:cNvPr id="2054" name="Picture 6" descr="Image:Tutorial_Import_005.png">
            <a:hlinkClick r:id="rId5" tooltip="Image:Tutorial_Import_005.png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32075" y="-1098550"/>
            <a:ext cx="180975" cy="209550"/>
          </a:xfrm>
          <a:prstGeom prst="rect">
            <a:avLst/>
          </a:prstGeom>
          <a:noFill/>
        </p:spPr>
      </p:pic>
      <p:pic>
        <p:nvPicPr>
          <p:cNvPr id="2056" name="Picture 8" descr="Image:Tutorial_Import_005.png">
            <a:hlinkClick r:id="rId5" tooltip="Image:Tutorial_Import_005.png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44775" y="-411163"/>
            <a:ext cx="180975" cy="20955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317766" y="658038"/>
            <a:ext cx="524931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600" dirty="0"/>
              <a:t>1- Create a new workbook .</a:t>
            </a:r>
          </a:p>
          <a:p>
            <a:pPr lvl="0"/>
            <a:r>
              <a:rPr lang="pt-PT" sz="1600" dirty="0"/>
              <a:t>Select </a:t>
            </a:r>
            <a:r>
              <a:rPr lang="pt-PT" sz="1600" b="1" dirty="0"/>
              <a:t>File: Import: Import Wizard</a:t>
            </a:r>
            <a:r>
              <a:rPr lang="pt-PT" sz="1600" dirty="0"/>
              <a:t> </a:t>
            </a:r>
          </a:p>
          <a:p>
            <a:pPr lvl="0"/>
            <a:r>
              <a:rPr lang="pt-PT" sz="1600" dirty="0"/>
              <a:t>Browse to a specific file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click</a:t>
            </a:r>
            <a:endParaRPr lang="pt-PT" sz="1600" dirty="0"/>
          </a:p>
          <a:p>
            <a:pPr lvl="0"/>
            <a:r>
              <a:rPr lang="pt-PT" sz="1600" b="1" dirty="0" err="1"/>
              <a:t>Next</a:t>
            </a:r>
            <a:r>
              <a:rPr lang="pt-PT" sz="1600" dirty="0"/>
              <a:t> </a:t>
            </a:r>
          </a:p>
          <a:p>
            <a:pPr lvl="0"/>
            <a:br>
              <a:rPr lang="pt-PT" sz="1400" dirty="0"/>
            </a:br>
            <a:endParaRPr lang="pt-PT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65587" y="13502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Import Wizard – an example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1144" y="8558"/>
            <a:ext cx="3021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Import Data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464871" y="1686952"/>
            <a:ext cx="224852" cy="494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02C41-7BE9-400C-924A-2A93535E4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6829" y="1603949"/>
            <a:ext cx="6048375" cy="43148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DBFFF4-2EEF-464A-A21A-19B9A922FFA5}"/>
              </a:ext>
            </a:extLst>
          </p:cNvPr>
          <p:cNvSpPr txBox="1"/>
          <p:nvPr/>
        </p:nvSpPr>
        <p:spPr>
          <a:xfrm>
            <a:off x="1509010" y="231982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2 - File </a:t>
            </a:r>
            <a:r>
              <a:rPr lang="pt-PT" dirty="0" err="1"/>
              <a:t>Name</a:t>
            </a:r>
            <a:r>
              <a:rPr lang="pt-PT" dirty="0"/>
              <a:t> </a:t>
            </a:r>
            <a:r>
              <a:rPr lang="pt-PT" dirty="0" err="1"/>
              <a:t>Options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ECDF7D-0650-44D8-8D02-961651077E22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63487" y="5544234"/>
            <a:ext cx="5421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http://www.youtube.com/watch?v=2V2xWaVYKzw</a:t>
            </a:r>
            <a:endParaRPr lang="pt-PT" dirty="0"/>
          </a:p>
          <a:p>
            <a:endParaRPr lang="pt-PT" dirty="0"/>
          </a:p>
        </p:txBody>
      </p:sp>
      <p:pic>
        <p:nvPicPr>
          <p:cNvPr id="2054" name="Picture 6" descr="Image:Tutorial_Import_005.png">
            <a:hlinkClick r:id="rId4" tooltip="Image:Tutorial_Import_005.png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32075" y="-1098550"/>
            <a:ext cx="180975" cy="209550"/>
          </a:xfrm>
          <a:prstGeom prst="rect">
            <a:avLst/>
          </a:prstGeom>
          <a:noFill/>
        </p:spPr>
      </p:pic>
      <p:pic>
        <p:nvPicPr>
          <p:cNvPr id="2056" name="Picture 8" descr="Image:Tutorial_Import_005.png">
            <a:hlinkClick r:id="rId4" tooltip="Image:Tutorial_Import_005.png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44775" y="-411163"/>
            <a:ext cx="180975" cy="20955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61683" y="769704"/>
            <a:ext cx="45190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5 - For importing several files with the same formats, you can save a filter with these definitions. 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Skip the </a:t>
            </a:r>
            <a:r>
              <a:rPr lang="en-US" sz="1600" b="1" dirty="0"/>
              <a:t>Data Selection</a:t>
            </a:r>
            <a:r>
              <a:rPr lang="en-US" sz="1600" dirty="0"/>
              <a:t> page, and go to the </a:t>
            </a:r>
            <a:r>
              <a:rPr lang="en-US" sz="1600" b="1" dirty="0"/>
              <a:t>Save Filters</a:t>
            </a:r>
            <a:r>
              <a:rPr lang="en-US" sz="1600" dirty="0"/>
              <a:t> page. To use these settings again, you can save this import procedure as a filter.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 Check the </a:t>
            </a:r>
            <a:r>
              <a:rPr lang="en-US" sz="1600" i="1" dirty="0"/>
              <a:t>Save filter</a:t>
            </a:r>
            <a:r>
              <a:rPr lang="en-US" sz="1600" dirty="0"/>
              <a:t> box and give a proper filter </a:t>
            </a:r>
          </a:p>
          <a:p>
            <a:pPr lvl="0"/>
            <a:r>
              <a:rPr lang="en-US" sz="1600" dirty="0"/>
              <a:t>name in the </a:t>
            </a:r>
            <a:r>
              <a:rPr lang="en-US" sz="1600" i="1" dirty="0"/>
              <a:t>Filter file name</a:t>
            </a:r>
            <a:r>
              <a:rPr lang="en-US" sz="1600" dirty="0"/>
              <a:t> edit box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6-Click the </a:t>
            </a:r>
            <a:r>
              <a:rPr lang="en-US" sz="1600" b="1" dirty="0"/>
              <a:t>Finish</a:t>
            </a:r>
            <a:r>
              <a:rPr lang="en-US" sz="1600" dirty="0"/>
              <a:t> button to import the data.</a:t>
            </a:r>
            <a:endParaRPr lang="pt-PT" sz="1600" dirty="0"/>
          </a:p>
          <a:p>
            <a:pPr lvl="0"/>
            <a:endParaRPr lang="pt-PT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5093" y="134754"/>
            <a:ext cx="4288904" cy="308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5394" y="2150790"/>
            <a:ext cx="4722607" cy="33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0"/>
            <a:ext cx="3021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Import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ECDF7D-0650-44D8-8D02-961651077E22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2054" name="Picture 6" descr="Image:Tutorial_Import_005.png">
            <a:hlinkClick r:id="rId3" tooltip="Image:Tutorial_Import_005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32075" y="-1098550"/>
            <a:ext cx="180975" cy="209550"/>
          </a:xfrm>
          <a:prstGeom prst="rect">
            <a:avLst/>
          </a:prstGeom>
          <a:noFill/>
        </p:spPr>
      </p:pic>
      <p:pic>
        <p:nvPicPr>
          <p:cNvPr id="2056" name="Picture 8" descr="Image:Tutorial_Import_005.png">
            <a:hlinkClick r:id="rId3" tooltip="Image:Tutorial_Import_005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44775" y="-411163"/>
            <a:ext cx="180975" cy="209550"/>
          </a:xfrm>
          <a:prstGeom prst="rect">
            <a:avLst/>
          </a:prstGeom>
          <a:noFill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-1"/>
            <a:ext cx="3021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Import Data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B2A0FAC-A183-4E46-BD3D-72C0510466D6}"/>
              </a:ext>
            </a:extLst>
          </p:cNvPr>
          <p:cNvSpPr txBox="1"/>
          <p:nvPr/>
        </p:nvSpPr>
        <p:spPr>
          <a:xfrm>
            <a:off x="4866807" y="10772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an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example</a:t>
            </a:r>
            <a:endParaRPr lang="pt-PT" b="1" dirty="0">
              <a:solidFill>
                <a:srgbClr val="C0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83665D-DFFC-472C-B7EC-242C958C2EE1}"/>
              </a:ext>
            </a:extLst>
          </p:cNvPr>
          <p:cNvSpPr txBox="1"/>
          <p:nvPr/>
        </p:nvSpPr>
        <p:spPr>
          <a:xfrm>
            <a:off x="1981200" y="82446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XRD Data in </a:t>
            </a:r>
            <a:r>
              <a:rPr lang="pt-PT" dirty="0" err="1"/>
              <a:t>csv</a:t>
            </a:r>
            <a:r>
              <a:rPr lang="pt-PT" dirty="0"/>
              <a:t> </a:t>
            </a:r>
            <a:r>
              <a:rPr lang="pt-PT" dirty="0" err="1"/>
              <a:t>format</a:t>
            </a:r>
            <a:endParaRPr lang="pt-PT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02332663-D418-4248-81DA-8726B9AE7BF8}"/>
              </a:ext>
            </a:extLst>
          </p:cNvPr>
          <p:cNvSpPr txBox="1"/>
          <p:nvPr/>
        </p:nvSpPr>
        <p:spPr>
          <a:xfrm>
            <a:off x="1278206" y="2204858"/>
            <a:ext cx="6247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ways of Importing data: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Drag and drop files in a worksheet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File\Import menu (single ASCII, multiple ASCII, CSV,)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 Wizard (for generic and multipurpose files)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E745EE-A937-44D7-B33F-4AA904E877F1}"/>
              </a:ext>
            </a:extLst>
          </p:cNvPr>
          <p:cNvSpPr txBox="1"/>
          <p:nvPr/>
        </p:nvSpPr>
        <p:spPr>
          <a:xfrm>
            <a:off x="1981200" y="524724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chemeClr val="tx2"/>
                </a:solidFill>
              </a:rPr>
              <a:t>Lets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create</a:t>
            </a:r>
            <a:r>
              <a:rPr lang="pt-PT" b="1" dirty="0">
                <a:solidFill>
                  <a:schemeClr val="tx2"/>
                </a:solidFill>
              </a:rPr>
              <a:t> a </a:t>
            </a:r>
            <a:r>
              <a:rPr lang="pt-PT" b="1" dirty="0" err="1">
                <a:solidFill>
                  <a:schemeClr val="tx2"/>
                </a:solidFill>
              </a:rPr>
              <a:t>filter</a:t>
            </a:r>
            <a:r>
              <a:rPr lang="pt-PT" b="1" dirty="0">
                <a:solidFill>
                  <a:schemeClr val="tx2"/>
                </a:solidFill>
              </a:rPr>
              <a:t>…..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06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ECDF7D-0650-44D8-8D02-961651077E22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2054" name="Picture 6" descr="Image:Tutorial_Import_005.png">
            <a:hlinkClick r:id="rId3" tooltip="Image:Tutorial_Import_005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32075" y="-1098550"/>
            <a:ext cx="180975" cy="209550"/>
          </a:xfrm>
          <a:prstGeom prst="rect">
            <a:avLst/>
          </a:prstGeom>
          <a:noFill/>
        </p:spPr>
      </p:pic>
      <p:pic>
        <p:nvPicPr>
          <p:cNvPr id="2056" name="Picture 8" descr="Image:Tutorial_Import_005.png">
            <a:hlinkClick r:id="rId3" tooltip="Image:Tutorial_Import_005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44775" y="-411163"/>
            <a:ext cx="180975" cy="209550"/>
          </a:xfrm>
          <a:prstGeom prst="rect">
            <a:avLst/>
          </a:prstGeom>
          <a:noFill/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FB2A0FAC-A183-4E46-BD3D-72C0510466D6}"/>
              </a:ext>
            </a:extLst>
          </p:cNvPr>
          <p:cNvSpPr txBox="1"/>
          <p:nvPr/>
        </p:nvSpPr>
        <p:spPr>
          <a:xfrm>
            <a:off x="4866807" y="10772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an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example</a:t>
            </a:r>
            <a:endParaRPr lang="pt-PT" b="1" dirty="0">
              <a:solidFill>
                <a:srgbClr val="C0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83665D-DFFC-472C-B7EC-242C958C2EE1}"/>
              </a:ext>
            </a:extLst>
          </p:cNvPr>
          <p:cNvSpPr txBox="1"/>
          <p:nvPr/>
        </p:nvSpPr>
        <p:spPr>
          <a:xfrm>
            <a:off x="1981201" y="1401236"/>
            <a:ext cx="4033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XRD Data in </a:t>
            </a:r>
            <a:r>
              <a:rPr lang="pt-PT" dirty="0" err="1"/>
              <a:t>csv</a:t>
            </a:r>
            <a:r>
              <a:rPr lang="pt-PT" dirty="0"/>
              <a:t> </a:t>
            </a:r>
            <a:r>
              <a:rPr lang="pt-PT" dirty="0" err="1"/>
              <a:t>format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Electrical</a:t>
            </a:r>
            <a:r>
              <a:rPr lang="pt-PT" dirty="0"/>
              <a:t> </a:t>
            </a:r>
            <a:r>
              <a:rPr lang="pt-PT" dirty="0" err="1"/>
              <a:t>measurements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SPA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E745EE-A937-44D7-B33F-4AA904E877F1}"/>
              </a:ext>
            </a:extLst>
          </p:cNvPr>
          <p:cNvSpPr txBox="1"/>
          <p:nvPr/>
        </p:nvSpPr>
        <p:spPr>
          <a:xfrm>
            <a:off x="7509803" y="824460"/>
            <a:ext cx="257314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chemeClr val="tx2"/>
                </a:solidFill>
              </a:rPr>
              <a:t>Let’s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create</a:t>
            </a:r>
            <a:r>
              <a:rPr lang="pt-PT" b="1" dirty="0">
                <a:solidFill>
                  <a:schemeClr val="tx2"/>
                </a:solidFill>
              </a:rPr>
              <a:t>  </a:t>
            </a:r>
            <a:r>
              <a:rPr lang="pt-PT" b="1" dirty="0" err="1">
                <a:solidFill>
                  <a:schemeClr val="tx2"/>
                </a:solidFill>
              </a:rPr>
              <a:t>filters</a:t>
            </a:r>
            <a:r>
              <a:rPr lang="pt-PT" b="1" dirty="0">
                <a:solidFill>
                  <a:schemeClr val="tx2"/>
                </a:solidFill>
              </a:rPr>
              <a:t>…..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4D1549-281B-472C-ADD5-E41A44A73399}"/>
              </a:ext>
            </a:extLst>
          </p:cNvPr>
          <p:cNvSpPr txBox="1"/>
          <p:nvPr/>
        </p:nvSpPr>
        <p:spPr>
          <a:xfrm>
            <a:off x="4557434" y="2919696"/>
            <a:ext cx="206133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/>
              <a:t>Before</a:t>
            </a:r>
            <a:r>
              <a:rPr lang="pt-PT" b="1" dirty="0"/>
              <a:t> </a:t>
            </a:r>
            <a:r>
              <a:rPr lang="pt-PT" b="1" dirty="0" err="1"/>
              <a:t>You</a:t>
            </a:r>
            <a:r>
              <a:rPr lang="pt-PT" b="1" dirty="0"/>
              <a:t> </a:t>
            </a:r>
            <a:r>
              <a:rPr lang="pt-PT" b="1" dirty="0" err="1"/>
              <a:t>Start</a:t>
            </a:r>
            <a:r>
              <a:rPr lang="pt-PT" b="1" dirty="0"/>
              <a:t>!</a:t>
            </a:r>
            <a:endParaRPr lang="en-GB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981B6B-70C6-46B0-AB5A-72017EC24AD7}"/>
              </a:ext>
            </a:extLst>
          </p:cNvPr>
          <p:cNvSpPr txBox="1"/>
          <p:nvPr/>
        </p:nvSpPr>
        <p:spPr>
          <a:xfrm>
            <a:off x="2643631" y="3517773"/>
            <a:ext cx="616066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equipments</a:t>
            </a:r>
            <a:r>
              <a:rPr lang="pt-PT" dirty="0"/>
              <a:t> are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international</a:t>
            </a:r>
            <a:r>
              <a:rPr lang="pt-PT" dirty="0"/>
              <a:t> </a:t>
            </a:r>
            <a:r>
              <a:rPr lang="pt-PT" dirty="0" err="1"/>
              <a:t>manufacters</a:t>
            </a:r>
            <a:endParaRPr lang="pt-PT" dirty="0"/>
          </a:p>
          <a:p>
            <a:pPr algn="ctr"/>
            <a:r>
              <a:rPr lang="pt-PT" b="1" dirty="0">
                <a:solidFill>
                  <a:srgbClr val="C00000"/>
                </a:solidFill>
              </a:rPr>
              <a:t>+</a:t>
            </a:r>
          </a:p>
          <a:p>
            <a:pPr algn="ctr"/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to </a:t>
            </a:r>
            <a:r>
              <a:rPr lang="pt-PT" dirty="0" err="1"/>
              <a:t>write</a:t>
            </a:r>
            <a:r>
              <a:rPr lang="pt-PT" dirty="0"/>
              <a:t> a </a:t>
            </a:r>
            <a:r>
              <a:rPr lang="pt-PT" dirty="0" err="1"/>
              <a:t>thesis</a:t>
            </a:r>
            <a:r>
              <a:rPr lang="pt-PT" dirty="0"/>
              <a:t> in </a:t>
            </a:r>
            <a:r>
              <a:rPr lang="pt-PT" dirty="0" err="1"/>
              <a:t>english</a:t>
            </a: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C5DC50-A79F-4B21-A0ED-95D5611EE62C}"/>
              </a:ext>
            </a:extLst>
          </p:cNvPr>
          <p:cNvSpPr txBox="1"/>
          <p:nvPr/>
        </p:nvSpPr>
        <p:spPr>
          <a:xfrm>
            <a:off x="1981200" y="4925546"/>
            <a:ext cx="414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/>
              <a:t>So</a:t>
            </a:r>
            <a:r>
              <a:rPr lang="pt-PT" b="1" dirty="0"/>
              <a:t>, decimal </a:t>
            </a:r>
            <a:r>
              <a:rPr lang="pt-PT" b="1" dirty="0" err="1"/>
              <a:t>separator</a:t>
            </a:r>
            <a:r>
              <a:rPr lang="pt-PT" b="1" dirty="0"/>
              <a:t> </a:t>
            </a:r>
            <a:r>
              <a:rPr lang="pt-PT" b="1" dirty="0" err="1"/>
              <a:t>is</a:t>
            </a:r>
            <a:r>
              <a:rPr lang="pt-PT" b="1" dirty="0"/>
              <a:t> “.”</a:t>
            </a:r>
          </a:p>
          <a:p>
            <a:r>
              <a:rPr lang="pt-PT" b="1" dirty="0" err="1"/>
              <a:t>Go</a:t>
            </a:r>
            <a:r>
              <a:rPr lang="pt-PT" b="1" dirty="0"/>
              <a:t> to </a:t>
            </a:r>
            <a:r>
              <a:rPr lang="pt-PT" dirty="0" err="1"/>
              <a:t>Tools</a:t>
            </a:r>
            <a:r>
              <a:rPr lang="pt-PT" dirty="0"/>
              <a:t>\</a:t>
            </a:r>
            <a:r>
              <a:rPr lang="pt-PT" dirty="0" err="1"/>
              <a:t>Options</a:t>
            </a:r>
            <a:r>
              <a:rPr lang="pt-PT" dirty="0"/>
              <a:t>\</a:t>
            </a:r>
            <a:r>
              <a:rPr lang="pt-PT" dirty="0" err="1"/>
              <a:t>Numerical</a:t>
            </a:r>
            <a:r>
              <a:rPr lang="pt-PT" dirty="0"/>
              <a:t> </a:t>
            </a:r>
            <a:r>
              <a:rPr lang="pt-PT" dirty="0" err="1"/>
              <a:t>Format</a:t>
            </a:r>
            <a:endParaRPr lang="en-GB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37A2CD-99BA-4EDC-A9DD-B10929893038}"/>
              </a:ext>
            </a:extLst>
          </p:cNvPr>
          <p:cNvSpPr/>
          <p:nvPr/>
        </p:nvSpPr>
        <p:spPr>
          <a:xfrm>
            <a:off x="4014425" y="591131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(</a:t>
            </a:r>
            <a:r>
              <a:rPr lang="pt-PT" dirty="0" err="1"/>
              <a:t>Ctrl</a:t>
            </a:r>
            <a:r>
              <a:rPr lang="pt-PT" dirty="0"/>
              <a:t>+ U)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0FAA98-FA11-420C-AF70-D40BC6888AF2}"/>
              </a:ext>
            </a:extLst>
          </p:cNvPr>
          <p:cNvSpPr txBox="1"/>
          <p:nvPr/>
        </p:nvSpPr>
        <p:spPr>
          <a:xfrm>
            <a:off x="7509803" y="2090173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files in </a:t>
            </a:r>
            <a:r>
              <a:rPr lang="pt-PT" dirty="0" err="1"/>
              <a:t>Notepat</a:t>
            </a:r>
            <a:r>
              <a:rPr lang="pt-PT" dirty="0"/>
              <a:t> to </a:t>
            </a: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format</a:t>
            </a:r>
            <a:endParaRPr lang="pt-PT" dirty="0"/>
          </a:p>
          <a:p>
            <a:r>
              <a:rPr lang="pt-PT" i="1" dirty="0" err="1"/>
              <a:t>Headerlines</a:t>
            </a:r>
            <a:r>
              <a:rPr lang="pt-PT" i="1" dirty="0"/>
              <a:t>, </a:t>
            </a:r>
            <a:r>
              <a:rPr lang="pt-PT" i="1" dirty="0" err="1"/>
              <a:t>separators,structure</a:t>
            </a:r>
            <a:endParaRPr lang="en-GB" i="1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9591353-97B1-4880-A627-6035304D5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3021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Import Data</a:t>
            </a:r>
          </a:p>
        </p:txBody>
      </p:sp>
    </p:spTree>
    <p:extLst>
      <p:ext uri="{BB962C8B-B14F-4D97-AF65-F5344CB8AC3E}">
        <p14:creationId xmlns:p14="http://schemas.microsoft.com/office/powerpoint/2010/main" val="38588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ECDF7D-0650-44D8-8D02-961651077E22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2054" name="Picture 6" descr="Image:Tutorial_Import_005.png">
            <a:hlinkClick r:id="rId3" tooltip="Image:Tutorial_Import_005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32075" y="-1098550"/>
            <a:ext cx="180975" cy="209550"/>
          </a:xfrm>
          <a:prstGeom prst="rect">
            <a:avLst/>
          </a:prstGeom>
          <a:noFill/>
        </p:spPr>
      </p:pic>
      <p:pic>
        <p:nvPicPr>
          <p:cNvPr id="2056" name="Picture 8" descr="Image:Tutorial_Import_005.png">
            <a:hlinkClick r:id="rId3" tooltip="Image:Tutorial_Import_005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44775" y="-411163"/>
            <a:ext cx="180975" cy="209550"/>
          </a:xfrm>
          <a:prstGeom prst="rect">
            <a:avLst/>
          </a:prstGeom>
          <a:noFill/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FB2A0FAC-A183-4E46-BD3D-72C0510466D6}"/>
              </a:ext>
            </a:extLst>
          </p:cNvPr>
          <p:cNvSpPr txBox="1"/>
          <p:nvPr/>
        </p:nvSpPr>
        <p:spPr>
          <a:xfrm>
            <a:off x="4866807" y="10772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an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example</a:t>
            </a:r>
            <a:endParaRPr lang="pt-PT" b="1" dirty="0">
              <a:solidFill>
                <a:srgbClr val="C0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83665D-DFFC-472C-B7EC-242C958C2EE1}"/>
              </a:ext>
            </a:extLst>
          </p:cNvPr>
          <p:cNvSpPr txBox="1"/>
          <p:nvPr/>
        </p:nvSpPr>
        <p:spPr>
          <a:xfrm>
            <a:off x="1981201" y="1401236"/>
            <a:ext cx="4033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XRD Data in </a:t>
            </a:r>
            <a:r>
              <a:rPr lang="pt-PT" dirty="0" err="1"/>
              <a:t>csv</a:t>
            </a:r>
            <a:r>
              <a:rPr lang="pt-PT" dirty="0"/>
              <a:t> </a:t>
            </a:r>
            <a:r>
              <a:rPr lang="pt-PT" dirty="0" err="1"/>
              <a:t>format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Electrical</a:t>
            </a:r>
            <a:r>
              <a:rPr lang="pt-PT" dirty="0"/>
              <a:t> </a:t>
            </a:r>
            <a:r>
              <a:rPr lang="pt-PT" dirty="0" err="1"/>
              <a:t>measurements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SPA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E745EE-A937-44D7-B33F-4AA904E877F1}"/>
              </a:ext>
            </a:extLst>
          </p:cNvPr>
          <p:cNvSpPr txBox="1"/>
          <p:nvPr/>
        </p:nvSpPr>
        <p:spPr>
          <a:xfrm>
            <a:off x="7509803" y="824460"/>
            <a:ext cx="25186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chemeClr val="tx2"/>
                </a:solidFill>
              </a:rPr>
              <a:t>Lets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create</a:t>
            </a:r>
            <a:r>
              <a:rPr lang="pt-PT" b="1" dirty="0">
                <a:solidFill>
                  <a:schemeClr val="tx2"/>
                </a:solidFill>
              </a:rPr>
              <a:t>  </a:t>
            </a:r>
            <a:r>
              <a:rPr lang="pt-PT" b="1" dirty="0" err="1">
                <a:solidFill>
                  <a:schemeClr val="tx2"/>
                </a:solidFill>
              </a:rPr>
              <a:t>filters</a:t>
            </a:r>
            <a:r>
              <a:rPr lang="pt-PT" b="1" dirty="0">
                <a:solidFill>
                  <a:schemeClr val="tx2"/>
                </a:solidFill>
              </a:rPr>
              <a:t>…..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4D1549-281B-472C-ADD5-E41A44A73399}"/>
              </a:ext>
            </a:extLst>
          </p:cNvPr>
          <p:cNvSpPr txBox="1"/>
          <p:nvPr/>
        </p:nvSpPr>
        <p:spPr>
          <a:xfrm>
            <a:off x="4545981" y="3195100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/>
              <a:t>Before</a:t>
            </a:r>
            <a:r>
              <a:rPr lang="pt-PT" b="1" dirty="0"/>
              <a:t> </a:t>
            </a:r>
            <a:r>
              <a:rPr lang="pt-PT" b="1" dirty="0" err="1"/>
              <a:t>You</a:t>
            </a:r>
            <a:r>
              <a:rPr lang="pt-PT" b="1" dirty="0"/>
              <a:t> </a:t>
            </a:r>
            <a:r>
              <a:rPr lang="pt-PT" b="1" dirty="0" err="1"/>
              <a:t>Start</a:t>
            </a:r>
            <a:r>
              <a:rPr lang="pt-PT" b="1" dirty="0"/>
              <a:t>!</a:t>
            </a:r>
            <a:endParaRPr lang="en-GB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C5DC50-A79F-4B21-A0ED-95D5611EE62C}"/>
              </a:ext>
            </a:extLst>
          </p:cNvPr>
          <p:cNvSpPr txBox="1"/>
          <p:nvPr/>
        </p:nvSpPr>
        <p:spPr>
          <a:xfrm>
            <a:off x="2086708" y="5036234"/>
            <a:ext cx="3277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So</a:t>
            </a:r>
            <a:r>
              <a:rPr lang="pt-PT" dirty="0"/>
              <a:t>, decimal </a:t>
            </a:r>
            <a:r>
              <a:rPr lang="pt-PT" dirty="0" err="1"/>
              <a:t>separator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“.”</a:t>
            </a:r>
          </a:p>
          <a:p>
            <a:r>
              <a:rPr lang="pt-PT" dirty="0" err="1"/>
              <a:t>Go</a:t>
            </a:r>
            <a:r>
              <a:rPr lang="pt-PT" dirty="0"/>
              <a:t> to </a:t>
            </a:r>
            <a:r>
              <a:rPr lang="pt-PT" dirty="0" err="1"/>
              <a:t>Tools</a:t>
            </a:r>
            <a:r>
              <a:rPr lang="pt-PT" dirty="0"/>
              <a:t>\</a:t>
            </a:r>
            <a:r>
              <a:rPr lang="pt-PT" dirty="0" err="1"/>
              <a:t>Options</a:t>
            </a:r>
            <a:r>
              <a:rPr lang="pt-PT" dirty="0"/>
              <a:t>   (</a:t>
            </a:r>
            <a:r>
              <a:rPr lang="pt-PT" dirty="0" err="1"/>
              <a:t>Ctrl</a:t>
            </a:r>
            <a:r>
              <a:rPr lang="pt-PT" dirty="0"/>
              <a:t>+ U)</a:t>
            </a:r>
          </a:p>
          <a:p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E6A317-179C-4849-A535-B83250F31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921434"/>
            <a:ext cx="5162550" cy="4114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6EEDEE5-9CC6-4595-BC98-BE276E9DB272}"/>
              </a:ext>
            </a:extLst>
          </p:cNvPr>
          <p:cNvSpPr/>
          <p:nvPr/>
        </p:nvSpPr>
        <p:spPr>
          <a:xfrm>
            <a:off x="3606018" y="3513408"/>
            <a:ext cx="1758254" cy="45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8A2D7B9-C422-46A7-9241-E6761A93A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3021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Import Data</a:t>
            </a:r>
          </a:p>
        </p:txBody>
      </p:sp>
    </p:spTree>
    <p:extLst>
      <p:ext uri="{BB962C8B-B14F-4D97-AF65-F5344CB8AC3E}">
        <p14:creationId xmlns:p14="http://schemas.microsoft.com/office/powerpoint/2010/main" val="27905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:Tutorial_Import_005.png">
            <a:hlinkClick r:id="rId3" tooltip="Image:Tutorial_Import_005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32075" y="-1098550"/>
            <a:ext cx="180975" cy="209550"/>
          </a:xfrm>
          <a:prstGeom prst="rect">
            <a:avLst/>
          </a:prstGeom>
          <a:noFill/>
        </p:spPr>
      </p:pic>
      <p:pic>
        <p:nvPicPr>
          <p:cNvPr id="2056" name="Picture 8" descr="Image:Tutorial_Import_005.png">
            <a:hlinkClick r:id="rId3" tooltip="Image:Tutorial_Import_005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44775" y="-411163"/>
            <a:ext cx="180975" cy="209550"/>
          </a:xfrm>
          <a:prstGeom prst="rect">
            <a:avLst/>
          </a:prstGeom>
          <a:noFill/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FB2A0FAC-A183-4E46-BD3D-72C0510466D6}"/>
              </a:ext>
            </a:extLst>
          </p:cNvPr>
          <p:cNvSpPr txBox="1"/>
          <p:nvPr/>
        </p:nvSpPr>
        <p:spPr>
          <a:xfrm>
            <a:off x="4866807" y="10772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an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example</a:t>
            </a:r>
            <a:endParaRPr lang="pt-PT" b="1" dirty="0">
              <a:solidFill>
                <a:srgbClr val="C0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83665D-DFFC-472C-B7EC-242C958C2EE1}"/>
              </a:ext>
            </a:extLst>
          </p:cNvPr>
          <p:cNvSpPr txBox="1"/>
          <p:nvPr/>
        </p:nvSpPr>
        <p:spPr>
          <a:xfrm>
            <a:off x="1981201" y="1401236"/>
            <a:ext cx="4033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XRD Data in </a:t>
            </a:r>
            <a:r>
              <a:rPr lang="pt-PT" dirty="0" err="1"/>
              <a:t>csv</a:t>
            </a:r>
            <a:r>
              <a:rPr lang="pt-PT" dirty="0"/>
              <a:t> </a:t>
            </a:r>
            <a:r>
              <a:rPr lang="pt-PT" dirty="0" err="1"/>
              <a:t>format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Electrical</a:t>
            </a:r>
            <a:r>
              <a:rPr lang="pt-PT" dirty="0"/>
              <a:t> </a:t>
            </a:r>
            <a:r>
              <a:rPr lang="pt-PT" dirty="0" err="1"/>
              <a:t>measurements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SPA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E745EE-A937-44D7-B33F-4AA904E877F1}"/>
              </a:ext>
            </a:extLst>
          </p:cNvPr>
          <p:cNvSpPr txBox="1"/>
          <p:nvPr/>
        </p:nvSpPr>
        <p:spPr>
          <a:xfrm>
            <a:off x="7509803" y="824460"/>
            <a:ext cx="25186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chemeClr val="tx2"/>
                </a:solidFill>
              </a:rPr>
              <a:t>Lets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create</a:t>
            </a:r>
            <a:r>
              <a:rPr lang="pt-PT" b="1" dirty="0">
                <a:solidFill>
                  <a:schemeClr val="tx2"/>
                </a:solidFill>
              </a:rPr>
              <a:t>  </a:t>
            </a:r>
            <a:r>
              <a:rPr lang="pt-PT" b="1" dirty="0" err="1">
                <a:solidFill>
                  <a:schemeClr val="tx2"/>
                </a:solidFill>
              </a:rPr>
              <a:t>filters</a:t>
            </a:r>
            <a:r>
              <a:rPr lang="pt-PT" b="1" dirty="0">
                <a:solidFill>
                  <a:schemeClr val="tx2"/>
                </a:solidFill>
              </a:rPr>
              <a:t>…..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8A8A4B-7951-4B94-B2D2-2CDD7DB970A7}"/>
              </a:ext>
            </a:extLst>
          </p:cNvPr>
          <p:cNvSpPr txBox="1"/>
          <p:nvPr/>
        </p:nvSpPr>
        <p:spPr>
          <a:xfrm>
            <a:off x="1833489" y="3235569"/>
            <a:ext cx="68403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DataFile</a:t>
            </a:r>
            <a:r>
              <a:rPr lang="pt-PT" dirty="0"/>
              <a:t> </a:t>
            </a:r>
            <a:r>
              <a:rPr lang="pt-PT" dirty="0" err="1"/>
              <a:t>structure</a:t>
            </a:r>
            <a:r>
              <a:rPr lang="pt-PT" dirty="0"/>
              <a:t>.</a:t>
            </a:r>
          </a:p>
          <a:p>
            <a:pPr marL="342900" indent="-342900">
              <a:buAutoNum type="arabicPeriod"/>
            </a:pP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many</a:t>
            </a:r>
            <a:r>
              <a:rPr lang="pt-PT" dirty="0"/>
              <a:t> </a:t>
            </a:r>
            <a:r>
              <a:rPr lang="pt-PT" dirty="0" err="1"/>
              <a:t>Headerlines</a:t>
            </a:r>
            <a:r>
              <a:rPr lang="pt-PT" dirty="0"/>
              <a:t>?</a:t>
            </a:r>
          </a:p>
          <a:p>
            <a:pPr marL="342900" indent="-342900">
              <a:buAutoNum type="arabicPeriod"/>
            </a:pPr>
            <a:r>
              <a:rPr lang="pt-PT" dirty="0" err="1"/>
              <a:t>Name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? To </a:t>
            </a:r>
            <a:r>
              <a:rPr lang="pt-PT" dirty="0" err="1"/>
              <a:t>put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Longnames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/>
              <a:t>Does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Units</a:t>
            </a:r>
            <a:r>
              <a:rPr lang="pt-PT" dirty="0"/>
              <a:t>?</a:t>
            </a:r>
          </a:p>
          <a:p>
            <a:pPr marL="342900" indent="-342900">
              <a:buAutoNum type="arabicPeriod"/>
            </a:pPr>
            <a:r>
              <a:rPr lang="pt-PT" dirty="0"/>
              <a:t>Is </a:t>
            </a:r>
            <a:r>
              <a:rPr lang="pt-PT" dirty="0" err="1"/>
              <a:t>the</a:t>
            </a:r>
            <a:r>
              <a:rPr lang="pt-PT" dirty="0"/>
              <a:t> data </a:t>
            </a:r>
            <a:r>
              <a:rPr lang="pt-PT" dirty="0" err="1"/>
              <a:t>structure</a:t>
            </a:r>
            <a:r>
              <a:rPr lang="pt-PT" dirty="0"/>
              <a:t> </a:t>
            </a:r>
            <a:r>
              <a:rPr lang="pt-PT" dirty="0" err="1"/>
              <a:t>equal</a:t>
            </a:r>
            <a:r>
              <a:rPr lang="pt-PT" dirty="0"/>
              <a:t> for </a:t>
            </a:r>
            <a:r>
              <a:rPr lang="pt-PT" dirty="0" err="1"/>
              <a:t>all</a:t>
            </a:r>
            <a:r>
              <a:rPr lang="pt-PT" dirty="0"/>
              <a:t> data files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batch</a:t>
            </a:r>
            <a:r>
              <a:rPr lang="pt-PT" dirty="0"/>
              <a:t>?</a:t>
            </a:r>
          </a:p>
          <a:p>
            <a:pPr marL="342900" indent="-342900">
              <a:buAutoNum type="arabicPeriod"/>
            </a:pP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a single file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optimize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Then</a:t>
            </a:r>
            <a:r>
              <a:rPr lang="pt-PT" dirty="0"/>
              <a:t>, </a:t>
            </a:r>
            <a:r>
              <a:rPr lang="pt-PT" dirty="0" err="1"/>
              <a:t>save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filter</a:t>
            </a:r>
            <a:r>
              <a:rPr lang="pt-PT" dirty="0"/>
              <a:t>, </a:t>
            </a:r>
            <a:r>
              <a:rPr lang="pt-PT" dirty="0" err="1"/>
              <a:t>choose</a:t>
            </a:r>
            <a:r>
              <a:rPr lang="pt-PT" dirty="0"/>
              <a:t> a </a:t>
            </a:r>
            <a:r>
              <a:rPr lang="pt-PT" dirty="0" err="1"/>
              <a:t>name</a:t>
            </a:r>
            <a:r>
              <a:rPr lang="pt-PT" dirty="0"/>
              <a:t> for </a:t>
            </a:r>
            <a:r>
              <a:rPr lang="pt-PT" dirty="0" err="1"/>
              <a:t>it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data files </a:t>
            </a:r>
            <a:endParaRPr lang="en-GB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D0AE9C-FABB-4600-9B53-C8DFBEED9EA7}"/>
              </a:ext>
            </a:extLst>
          </p:cNvPr>
          <p:cNvSpPr txBox="1"/>
          <p:nvPr/>
        </p:nvSpPr>
        <p:spPr>
          <a:xfrm>
            <a:off x="8051409" y="5444198"/>
            <a:ext cx="192456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books</a:t>
            </a:r>
            <a:r>
              <a:rPr lang="pt-PT" dirty="0"/>
              <a:t>?</a:t>
            </a:r>
          </a:p>
          <a:p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sheets</a:t>
            </a:r>
            <a:r>
              <a:rPr lang="pt-PT" dirty="0"/>
              <a:t>?</a:t>
            </a:r>
            <a:endParaRPr lang="en-GB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39D144-48AD-43DA-B1CD-A2CC41D30B6D}"/>
              </a:ext>
            </a:extLst>
          </p:cNvPr>
          <p:cNvSpPr txBox="1"/>
          <p:nvPr/>
        </p:nvSpPr>
        <p:spPr>
          <a:xfrm>
            <a:off x="6671317" y="1533146"/>
            <a:ext cx="483936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For XRD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automaticaly</a:t>
            </a:r>
            <a:r>
              <a:rPr lang="pt-PT" dirty="0"/>
              <a:t> </a:t>
            </a:r>
            <a:r>
              <a:rPr lang="pt-PT" dirty="0" err="1"/>
              <a:t>calculate</a:t>
            </a:r>
            <a:r>
              <a:rPr lang="pt-PT" dirty="0"/>
              <a:t> d-</a:t>
            </a:r>
            <a:r>
              <a:rPr lang="pt-PT" dirty="0" err="1"/>
              <a:t>spacing</a:t>
            </a:r>
            <a:r>
              <a:rPr lang="pt-PT" dirty="0"/>
              <a:t> in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import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nλ</a:t>
            </a:r>
            <a:r>
              <a:rPr lang="pt-PT" dirty="0"/>
              <a:t> = 2 d </a:t>
            </a:r>
            <a:r>
              <a:rPr lang="pt-PT" dirty="0" err="1"/>
              <a:t>Sin</a:t>
            </a:r>
            <a:r>
              <a:rPr lang="pt-PT" dirty="0"/>
              <a:t> (</a:t>
            </a:r>
            <a:r>
              <a:rPr lang="el-GR" dirty="0"/>
              <a:t>θ</a:t>
            </a:r>
            <a:r>
              <a:rPr lang="pt-PT" dirty="0"/>
              <a:t>)</a:t>
            </a:r>
          </a:p>
          <a:p>
            <a:r>
              <a:rPr lang="pt-PT" dirty="0"/>
              <a:t>λ = 1.54059 for Cu, k-alfa 1</a:t>
            </a:r>
            <a:endParaRPr lang="en-GB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E7187998-314A-4AC7-A2BD-E8D7FCC404DA}"/>
              </a:ext>
            </a:extLst>
          </p:cNvPr>
          <p:cNvSpPr/>
          <p:nvPr/>
        </p:nvSpPr>
        <p:spPr>
          <a:xfrm>
            <a:off x="4365675" y="1827797"/>
            <a:ext cx="194255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7996013-DE38-434A-AE25-0AD309BF7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"/>
            <a:ext cx="3021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Import Data</a:t>
            </a:r>
          </a:p>
        </p:txBody>
      </p:sp>
    </p:spTree>
    <p:extLst>
      <p:ext uri="{BB962C8B-B14F-4D97-AF65-F5344CB8AC3E}">
        <p14:creationId xmlns:p14="http://schemas.microsoft.com/office/powerpoint/2010/main" val="425232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84" t="-129" r="50522" b="14410"/>
          <a:stretch>
            <a:fillRect/>
          </a:stretch>
        </p:blipFill>
        <p:spPr bwMode="auto">
          <a:xfrm>
            <a:off x="1763488" y="761962"/>
            <a:ext cx="4660135" cy="513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5203371" y="3178629"/>
            <a:ext cx="1164772" cy="228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6371771" y="4566360"/>
            <a:ext cx="4296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Or</a:t>
            </a:r>
            <a:endParaRPr lang="pt-PT" sz="1600" dirty="0"/>
          </a:p>
          <a:p>
            <a:r>
              <a:rPr lang="pt-PT" sz="1600" dirty="0" err="1"/>
              <a:t>Select</a:t>
            </a:r>
            <a:r>
              <a:rPr lang="pt-PT" sz="1600" dirty="0"/>
              <a:t> a column and by right clicking  with your mouse you can acces a lot of functions.</a:t>
            </a:r>
          </a:p>
          <a:p>
            <a:endParaRPr lang="pt-PT" sz="1600" dirty="0"/>
          </a:p>
          <a:p>
            <a:r>
              <a:rPr lang="pt-PT" sz="1600" dirty="0"/>
              <a:t>Sort, normalize, move and make calculations between columns (set column values)...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7544" y="442948"/>
            <a:ext cx="4020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In the Analysis menu you have mathematical procedures to apply to your data</a:t>
            </a:r>
          </a:p>
          <a:p>
            <a:endParaRPr lang="pt-PT" sz="1600" dirty="0"/>
          </a:p>
          <a:p>
            <a:r>
              <a:rPr lang="pt-PT" sz="1600" dirty="0"/>
              <a:t>Fitting, differenciate, extrapolate, Statistical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l="45674" t="26560" r="29126" b="44040"/>
          <a:stretch>
            <a:fillRect/>
          </a:stretch>
        </p:blipFill>
        <p:spPr bwMode="auto">
          <a:xfrm>
            <a:off x="1709057" y="3543062"/>
            <a:ext cx="34563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4702631" y="3499758"/>
            <a:ext cx="870857" cy="5497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l="16412" t="4572" r="67524" b="68479"/>
          <a:stretch>
            <a:fillRect/>
          </a:stretch>
        </p:blipFill>
        <p:spPr bwMode="auto">
          <a:xfrm>
            <a:off x="7180114" y="1959167"/>
            <a:ext cx="2203373" cy="231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16"/>
          <p:cNvSpPr/>
          <p:nvPr/>
        </p:nvSpPr>
        <p:spPr>
          <a:xfrm>
            <a:off x="3220599" y="863252"/>
            <a:ext cx="374573" cy="2053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Straight Arrow Connector 18"/>
          <p:cNvCxnSpPr>
            <a:stCxn id="17" idx="6"/>
          </p:cNvCxnSpPr>
          <p:nvPr/>
        </p:nvCxnSpPr>
        <p:spPr>
          <a:xfrm>
            <a:off x="3595171" y="965945"/>
            <a:ext cx="3657600" cy="11492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-13209"/>
            <a:ext cx="44406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Data manipulation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24001" y="5673325"/>
            <a:ext cx="74901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u="sng" dirty="0">
                <a:solidFill>
                  <a:srgbClr val="0000FF"/>
                </a:solidFill>
              </a:rPr>
              <a:t>http://www.originlab.com/www/products/graphgallery.aspx?s=8&amp;lm=215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1" y="4941525"/>
            <a:ext cx="49745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dirty="0">
                <a:hlinkClick r:id="rId2"/>
              </a:rPr>
              <a:t>http://www.youtube.com/watch?v=oIqqwovfFfU</a:t>
            </a:r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1762261" y="902444"/>
            <a:ext cx="4895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By default, Long Names and Units are represented in the axis legens, and Origin recognizes the X and Y columns. By selecting  the data you can plot it using the </a:t>
            </a:r>
            <a:r>
              <a:rPr lang="pt-PT" sz="1400" b="1" dirty="0"/>
              <a:t>Menu Plot </a:t>
            </a:r>
            <a:r>
              <a:rPr lang="pt-PT" sz="1400" dirty="0"/>
              <a:t>or the </a:t>
            </a:r>
            <a:r>
              <a:rPr lang="pt-PT" sz="1400" b="1" dirty="0"/>
              <a:t>toolbar</a:t>
            </a: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/>
          <a:srcRect l="6426" t="2121" r="70999" b="43280"/>
          <a:stretch>
            <a:fillRect/>
          </a:stretch>
        </p:blipFill>
        <p:spPr bwMode="auto">
          <a:xfrm>
            <a:off x="7192346" y="808247"/>
            <a:ext cx="309634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 t="92839" r="76775" b="2961"/>
          <a:stretch>
            <a:fillRect/>
          </a:stretch>
        </p:blipFill>
        <p:spPr bwMode="auto">
          <a:xfrm>
            <a:off x="2155636" y="2592959"/>
            <a:ext cx="31855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787398" y="2162977"/>
            <a:ext cx="21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2D Graphs Toolbar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70315" y="4005944"/>
            <a:ext cx="4808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You also have different configurations for your Graph page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36773" y="3091543"/>
            <a:ext cx="1034144" cy="6966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1082" y="35715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l="34775" t="22280" r="14300" b="14721"/>
          <a:stretch>
            <a:fillRect/>
          </a:stretch>
        </p:blipFill>
        <p:spPr bwMode="auto">
          <a:xfrm>
            <a:off x="5767395" y="1582362"/>
            <a:ext cx="4746237" cy="36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907365" y="2749626"/>
            <a:ext cx="3603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You have more near 60 different templates for Origing graphs, and you can create your own templates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14121" y="1183265"/>
            <a:ext cx="3185592" cy="925417"/>
            <a:chOff x="490776" y="4208443"/>
            <a:chExt cx="3185592" cy="925417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92839" r="76775" b="2961"/>
            <a:stretch>
              <a:fillRect/>
            </a:stretch>
          </p:blipFill>
          <p:spPr bwMode="auto">
            <a:xfrm>
              <a:off x="490776" y="4551338"/>
              <a:ext cx="31855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024568" y="4208443"/>
              <a:ext cx="2116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2D Graphs Toolbar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393195" y="4340646"/>
              <a:ext cx="253388" cy="793214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5199713" y="1706180"/>
            <a:ext cx="558830" cy="2750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243464" y="2127303"/>
            <a:ext cx="727113" cy="4847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70829" y="5613017"/>
            <a:ext cx="78781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hlinkClick r:id="rId3"/>
              </a:rPr>
              <a:t>http://www.originlab.com/www/products/graphgallery.aspx?s=8&amp;lm=215</a:t>
            </a:r>
            <a:endParaRPr lang="pt-PT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59650" y="0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25554" y="1047080"/>
            <a:ext cx="4801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Drag and drop a column into a existent  graph page. Another curve will be added to the current layer.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680118"/>
            <a:ext cx="5923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Add Data to an Existing Graph with Drag and Drop Plotting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7029" y="1327268"/>
            <a:ext cx="3346475" cy="442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14375" y="0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9056" y="29891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PT" dirty="0"/>
              <a:t>Access the </a:t>
            </a:r>
            <a:r>
              <a:rPr lang="pt-PT" dirty="0">
                <a:solidFill>
                  <a:srgbClr val="C00000"/>
                </a:solidFill>
              </a:rPr>
              <a:t>Plot setup</a:t>
            </a:r>
            <a:r>
              <a:rPr lang="pt-PT" dirty="0"/>
              <a:t>: </a:t>
            </a:r>
            <a:r>
              <a:rPr lang="en-US" dirty="0"/>
              <a:t>double click on the layer icon to bring up the </a:t>
            </a:r>
            <a:r>
              <a:rPr lang="en-US" b="1" dirty="0"/>
              <a:t>Plot Setup</a:t>
            </a:r>
            <a:r>
              <a:rPr lang="en-US" dirty="0"/>
              <a:t> dialog. </a:t>
            </a:r>
          </a:p>
        </p:txBody>
      </p:sp>
      <p:sp>
        <p:nvSpPr>
          <p:cNvPr id="10" name="Oval 9"/>
          <p:cNvSpPr/>
          <p:nvPr/>
        </p:nvSpPr>
        <p:spPr>
          <a:xfrm>
            <a:off x="7189077" y="3615559"/>
            <a:ext cx="336331" cy="3573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4371" y="3570515"/>
            <a:ext cx="1405008" cy="12912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25799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2501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Why represent Data in a graphic? 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928813"/>
            <a:ext cx="8229600" cy="4197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Can Show information in an </a:t>
            </a:r>
            <a:r>
              <a:rPr lang="en-GB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easy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way to understand visual form</a:t>
            </a:r>
          </a:p>
          <a:p>
            <a:pPr eaLnBrk="1" hangingPunct="1">
              <a:lnSpc>
                <a:spcPct val="80000"/>
              </a:lnSpc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Adds value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– conveys something more than just  what writing can do</a:t>
            </a:r>
          </a:p>
          <a:p>
            <a:pPr eaLnBrk="1" hangingPunct="1">
              <a:lnSpc>
                <a:spcPct val="80000"/>
              </a:lnSpc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Helps the reader </a:t>
            </a:r>
            <a:r>
              <a:rPr lang="en-GB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see trends, patterns,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or </a:t>
            </a:r>
            <a:r>
              <a:rPr lang="en-GB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complex processes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more easily</a:t>
            </a:r>
          </a:p>
          <a:p>
            <a:pPr eaLnBrk="1" hangingPunct="1">
              <a:lnSpc>
                <a:spcPct val="80000"/>
              </a:lnSpc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Is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accurate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relevant,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and </a:t>
            </a:r>
            <a:r>
              <a:rPr lang="en-GB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– and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has a purpose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524000" y="680118"/>
            <a:ext cx="5923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Add Data to an Existing Graph with Drag and Drop Plotting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65372" y="2993571"/>
            <a:ext cx="1741714" cy="5442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58545" y="3570514"/>
            <a:ext cx="1850573" cy="838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-22471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  <p:pic>
        <p:nvPicPr>
          <p:cNvPr id="15" name="Picture 1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7018" y="1064665"/>
            <a:ext cx="6924754" cy="49787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63919" y="1429408"/>
            <a:ext cx="1283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Select</a:t>
            </a:r>
          </a:p>
          <a:p>
            <a:r>
              <a:rPr lang="pt-PT" dirty="0"/>
              <a:t>Worksheet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65021" y="3005959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Datasets</a:t>
            </a:r>
          </a:p>
          <a:p>
            <a:r>
              <a:rPr lang="pt-PT" dirty="0"/>
              <a:t>  to plot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49104" y="4708635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Graph</a:t>
            </a:r>
          </a:p>
          <a:p>
            <a:pPr algn="ctr"/>
            <a:r>
              <a:rPr lang="pt-PT" dirty="0"/>
              <a:t>and Layers</a:t>
            </a:r>
          </a:p>
        </p:txBody>
      </p:sp>
      <p:sp>
        <p:nvSpPr>
          <p:cNvPr id="19" name="Oval 18"/>
          <p:cNvSpPr/>
          <p:nvPr/>
        </p:nvSpPr>
        <p:spPr>
          <a:xfrm>
            <a:off x="1996966" y="1397877"/>
            <a:ext cx="1681655" cy="3888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/>
          <p:cNvSpPr/>
          <p:nvPr/>
        </p:nvSpPr>
        <p:spPr>
          <a:xfrm>
            <a:off x="3421117" y="2622333"/>
            <a:ext cx="1681655" cy="3888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6873766" y="4093780"/>
            <a:ext cx="809296" cy="18340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>
            <a:off x="1844566" y="3200401"/>
            <a:ext cx="1681655" cy="3888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1944413" y="4288220"/>
            <a:ext cx="1103587" cy="252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718" y="1395270"/>
            <a:ext cx="5601989" cy="46364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3621" y="1671703"/>
            <a:ext cx="30153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/>
          </a:p>
          <a:p>
            <a:r>
              <a:rPr lang="en-US" sz="1400" dirty="0"/>
              <a:t>Each graph layer can in turn contain multiple </a:t>
            </a:r>
            <a:r>
              <a:rPr lang="en-US" sz="1400" b="1" dirty="0"/>
              <a:t>Data Plots. </a:t>
            </a:r>
            <a:r>
              <a:rPr lang="en-US" sz="1400" dirty="0"/>
              <a:t>A Data Plot is simply a plot of one </a:t>
            </a:r>
            <a:r>
              <a:rPr lang="en-US" sz="1400" b="1" dirty="0"/>
              <a:t>dataset. </a:t>
            </a:r>
          </a:p>
          <a:p>
            <a:endParaRPr lang="en-US" sz="1400" dirty="0"/>
          </a:p>
          <a:p>
            <a:r>
              <a:rPr lang="en-US" sz="1400" dirty="0"/>
              <a:t>The axes in layer can be linked to axes of other layers providing a flexible way to present multiple data plots in a graph in multiple layers and maintaining a desired relationships between the data plots. </a:t>
            </a:r>
            <a:endParaRPr lang="pt-PT" sz="14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935" y="0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0991" y="781184"/>
            <a:ext cx="8182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Origin </a:t>
            </a:r>
            <a:r>
              <a:rPr lang="en-US" b="1" dirty="0"/>
              <a:t>Graph Page </a:t>
            </a:r>
            <a:r>
              <a:rPr lang="en-US" dirty="0"/>
              <a:t>can contain multiple </a:t>
            </a:r>
            <a:r>
              <a:rPr lang="en-US" b="1" dirty="0"/>
              <a:t>Graph Layers </a:t>
            </a:r>
            <a:r>
              <a:rPr lang="en-US" dirty="0"/>
              <a:t>where each layer is comprised of a set of </a:t>
            </a:r>
            <a:r>
              <a:rPr lang="en-US" b="1" dirty="0"/>
              <a:t>axes.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25590" y="1403214"/>
            <a:ext cx="45190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You can play with individual layers individual by Selecting  </a:t>
            </a:r>
            <a:r>
              <a:rPr lang="en-US" sz="1400" b="1" dirty="0"/>
              <a:t>Graph: Layer Management.</a:t>
            </a:r>
          </a:p>
          <a:p>
            <a:endParaRPr lang="en-US" sz="1400" b="1" dirty="0"/>
          </a:p>
          <a:p>
            <a:r>
              <a:rPr lang="en-US" sz="1400" dirty="0"/>
              <a:t> You can change the way they are presented, number of rows, gap between tem etc…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815087" y="963146"/>
            <a:ext cx="442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Customize and Save a Graph Template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5118" y="137203"/>
            <a:ext cx="3614286" cy="277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4852" y="2443656"/>
            <a:ext cx="3943963" cy="441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9430" y="2688772"/>
            <a:ext cx="2312352" cy="336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4560742" y="4070506"/>
            <a:ext cx="2373085" cy="6531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4826" y="5818978"/>
            <a:ext cx="3124200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You can save this format as a template by </a:t>
            </a:r>
            <a:r>
              <a:rPr lang="en-US" sz="1400" b="1" dirty="0"/>
              <a:t>File: Save Template As</a:t>
            </a:r>
          </a:p>
          <a:p>
            <a:r>
              <a:rPr lang="en-US" sz="1400" dirty="0"/>
              <a:t>and then reuse this procedure.</a:t>
            </a:r>
            <a:endParaRPr lang="pt-PT" sz="14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0149" y="-34601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0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376855" y="324384"/>
          <a:ext cx="4414345" cy="57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2986920" imgH="3901320" progId="Origin50.Graph">
                  <p:embed/>
                </p:oleObj>
              </mc:Choice>
              <mc:Fallback>
                <p:oleObj name="Graph" r:id="rId2" imgW="2986920" imgH="390132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855" y="324384"/>
                        <a:ext cx="4414345" cy="57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948648" y="3271403"/>
          <a:ext cx="3416056" cy="253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888000" imgH="2879640" progId="Origin50.Graph">
                  <p:embed/>
                </p:oleObj>
              </mc:Choice>
              <mc:Fallback>
                <p:oleObj name="Graph" r:id="rId4" imgW="3888000" imgH="2879640" progId="Origin50.Grap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648" y="3271403"/>
                        <a:ext cx="3416056" cy="253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4600" y="301647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Stack Data (3 data in the same layer)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28441" y="70419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 layers combined in 3 graphs</a:t>
            </a:r>
          </a:p>
          <a:p>
            <a:r>
              <a:rPr lang="pt-PT" dirty="0"/>
              <a:t>(X-axes are linked)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25590" y="1403214"/>
            <a:ext cx="4519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8325" y="0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64323" y="1274435"/>
          <a:ext cx="7588690" cy="303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7200360" imgH="2879640" progId="Origin50.Graph">
                  <p:embed/>
                </p:oleObj>
              </mc:Choice>
              <mc:Fallback>
                <p:oleObj name="Graph" r:id="rId2" imgW="7200360" imgH="287964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323" y="1274435"/>
                        <a:ext cx="7588690" cy="303480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4730" y="861848"/>
            <a:ext cx="635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You can also construct a final image with 2 or more graphs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6455" y="4635062"/>
            <a:ext cx="6571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 </a:t>
            </a:r>
          </a:p>
          <a:p>
            <a:pPr>
              <a:buFont typeface="Arial" pitchFamily="34" charset="0"/>
              <a:buChar char="•"/>
            </a:pPr>
            <a:endParaRPr lang="pt-PT" dirty="0"/>
          </a:p>
          <a:p>
            <a:pPr>
              <a:buFont typeface="Arial" pitchFamily="34" charset="0"/>
              <a:buChar char="•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 Define the page size (Menu Format\Page)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 Define the specific size of each layer (Menu Format\Layer)</a:t>
            </a:r>
          </a:p>
        </p:txBody>
      </p:sp>
      <p:pic>
        <p:nvPicPr>
          <p:cNvPr id="10" name="Picture 9" descr="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60682" y="1696940"/>
            <a:ext cx="6871292" cy="382099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442841" y="2249214"/>
            <a:ext cx="1587062" cy="13348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08634" y="2596056"/>
            <a:ext cx="1702676" cy="31531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9D53668-3168-4DE0-9AB2-D04511FD4E38}"/>
              </a:ext>
            </a:extLst>
          </p:cNvPr>
          <p:cNvSpPr/>
          <p:nvPr/>
        </p:nvSpPr>
        <p:spPr>
          <a:xfrm>
            <a:off x="1994900" y="5753686"/>
            <a:ext cx="1976879" cy="534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3837" y="97257"/>
            <a:ext cx="3222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E349D1-0C96-4757-8A9D-BCEB79A4F94D}"/>
              </a:ext>
            </a:extLst>
          </p:cNvPr>
          <p:cNvSpPr txBox="1"/>
          <p:nvPr/>
        </p:nvSpPr>
        <p:spPr>
          <a:xfrm>
            <a:off x="1735016" y="1941342"/>
            <a:ext cx="520527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Some </a:t>
            </a:r>
            <a:r>
              <a:rPr lang="pt-PT" dirty="0" err="1"/>
              <a:t>tips</a:t>
            </a:r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When</a:t>
            </a:r>
            <a:r>
              <a:rPr lang="pt-PT" dirty="0"/>
              <a:t> to use </a:t>
            </a:r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plots</a:t>
            </a:r>
            <a:r>
              <a:rPr lang="pt-P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When</a:t>
            </a:r>
            <a:r>
              <a:rPr lang="pt-PT" dirty="0"/>
              <a:t> to use </a:t>
            </a:r>
            <a:r>
              <a:rPr lang="pt-PT" dirty="0" err="1"/>
              <a:t>line</a:t>
            </a:r>
            <a:r>
              <a:rPr lang="pt-PT" dirty="0"/>
              <a:t> </a:t>
            </a:r>
            <a:r>
              <a:rPr lang="pt-PT" dirty="0" err="1"/>
              <a:t>plots</a:t>
            </a:r>
            <a:r>
              <a:rPr lang="pt-P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When</a:t>
            </a:r>
            <a:r>
              <a:rPr lang="pt-PT" dirty="0"/>
              <a:t> to use </a:t>
            </a:r>
            <a:r>
              <a:rPr lang="pt-PT" dirty="0" err="1"/>
              <a:t>line-scatter</a:t>
            </a:r>
            <a:r>
              <a:rPr lang="pt-PT" dirty="0"/>
              <a:t> </a:t>
            </a:r>
            <a:r>
              <a:rPr lang="pt-PT" dirty="0" err="1"/>
              <a:t>plots</a:t>
            </a:r>
            <a:r>
              <a:rPr lang="pt-P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When</a:t>
            </a:r>
            <a:r>
              <a:rPr lang="pt-PT" dirty="0"/>
              <a:t> to use error </a:t>
            </a:r>
            <a:r>
              <a:rPr lang="pt-PT" dirty="0" err="1"/>
              <a:t>bars</a:t>
            </a:r>
            <a:r>
              <a:rPr lang="pt-P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Scientific</a:t>
            </a:r>
            <a:r>
              <a:rPr lang="pt-PT" dirty="0"/>
              <a:t> </a:t>
            </a:r>
            <a:r>
              <a:rPr lang="pt-PT" dirty="0" err="1"/>
              <a:t>notation</a:t>
            </a:r>
            <a:r>
              <a:rPr lang="pt-PT" dirty="0"/>
              <a:t> versus </a:t>
            </a:r>
            <a:r>
              <a:rPr lang="pt-PT" dirty="0" err="1"/>
              <a:t>Engineering</a:t>
            </a:r>
            <a:r>
              <a:rPr lang="pt-PT" dirty="0"/>
              <a:t> </a:t>
            </a:r>
            <a:r>
              <a:rPr lang="pt-PT" dirty="0" err="1"/>
              <a:t>notation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en-GB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4E0967-3D01-4E1B-80F7-BE0DF13616F2}"/>
              </a:ext>
            </a:extLst>
          </p:cNvPr>
          <p:cNvSpPr txBox="1"/>
          <p:nvPr/>
        </p:nvSpPr>
        <p:spPr>
          <a:xfrm>
            <a:off x="6630572" y="2772339"/>
            <a:ext cx="3882683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b="1" dirty="0"/>
              <a:t>Data </a:t>
            </a:r>
            <a:r>
              <a:rPr lang="pt-PT" sz="1600" b="1" dirty="0" err="1"/>
              <a:t>that</a:t>
            </a:r>
            <a:r>
              <a:rPr lang="pt-PT" sz="1600" b="1" dirty="0"/>
              <a:t> comes </a:t>
            </a:r>
            <a:r>
              <a:rPr lang="pt-PT" sz="1600" b="1" dirty="0" err="1"/>
              <a:t>from</a:t>
            </a:r>
            <a:r>
              <a:rPr lang="pt-PT" sz="1600" b="1" dirty="0"/>
              <a:t> a </a:t>
            </a:r>
            <a:r>
              <a:rPr lang="pt-PT" sz="1600" b="1" dirty="0" err="1"/>
              <a:t>sweep</a:t>
            </a:r>
            <a:r>
              <a:rPr lang="pt-PT" sz="1600" b="1" dirty="0"/>
              <a:t> </a:t>
            </a:r>
            <a:r>
              <a:rPr lang="pt-PT" sz="1600" b="1" dirty="0" err="1"/>
              <a:t>measurement</a:t>
            </a:r>
            <a:r>
              <a:rPr lang="pt-PT" sz="1600" b="1" dirty="0"/>
              <a:t> </a:t>
            </a:r>
            <a:r>
              <a:rPr lang="pt-PT" sz="1600" b="1" dirty="0" err="1"/>
              <a:t>and</a:t>
            </a:r>
            <a:r>
              <a:rPr lang="pt-PT" sz="1600" b="1" dirty="0"/>
              <a:t> </a:t>
            </a:r>
            <a:r>
              <a:rPr lang="pt-PT" sz="1600" b="1" dirty="0" err="1"/>
              <a:t>small</a:t>
            </a:r>
            <a:r>
              <a:rPr lang="pt-PT" sz="1600" b="1" dirty="0"/>
              <a:t> step </a:t>
            </a:r>
            <a:r>
              <a:rPr lang="pt-PT" sz="1600" b="1" dirty="0" err="1"/>
              <a:t>size</a:t>
            </a:r>
            <a:r>
              <a:rPr lang="pt-PT" sz="1600" b="1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XRD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 I-V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err="1"/>
              <a:t>Transmisson</a:t>
            </a:r>
            <a:r>
              <a:rPr lang="pt-PT" sz="1600" dirty="0"/>
              <a:t> </a:t>
            </a:r>
            <a:r>
              <a:rPr lang="pt-PT" sz="1600" dirty="0" err="1"/>
              <a:t>vs</a:t>
            </a:r>
            <a:r>
              <a:rPr lang="pt-PT" sz="1600" dirty="0"/>
              <a:t> </a:t>
            </a:r>
            <a:r>
              <a:rPr lang="el-GR" sz="1600" dirty="0"/>
              <a:t>λ</a:t>
            </a:r>
            <a:r>
              <a:rPr lang="pt-PT" sz="1600" dirty="0"/>
              <a:t> </a:t>
            </a:r>
            <a:endParaRPr lang="en-GB" sz="1600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BF6DF08C-2DB2-4B54-AFCB-531B856CC565}"/>
              </a:ext>
            </a:extLst>
          </p:cNvPr>
          <p:cNvSpPr/>
          <p:nvPr/>
        </p:nvSpPr>
        <p:spPr>
          <a:xfrm>
            <a:off x="4802628" y="2863460"/>
            <a:ext cx="1576544" cy="18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D384E9-BD24-4269-8445-B87CE9312B31}"/>
              </a:ext>
            </a:extLst>
          </p:cNvPr>
          <p:cNvSpPr txBox="1"/>
          <p:nvPr/>
        </p:nvSpPr>
        <p:spPr>
          <a:xfrm>
            <a:off x="6630573" y="874264"/>
            <a:ext cx="3882683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b="1" dirty="0"/>
              <a:t>Data </a:t>
            </a:r>
            <a:r>
              <a:rPr lang="pt-PT" sz="1600" b="1" dirty="0" err="1"/>
              <a:t>that</a:t>
            </a:r>
            <a:r>
              <a:rPr lang="pt-PT" sz="1600" b="1" dirty="0"/>
              <a:t> comes </a:t>
            </a:r>
            <a:r>
              <a:rPr lang="pt-PT" sz="1600" b="1" dirty="0" err="1"/>
              <a:t>from</a:t>
            </a:r>
            <a:r>
              <a:rPr lang="pt-PT" sz="1600" b="1" dirty="0"/>
              <a:t> </a:t>
            </a:r>
            <a:r>
              <a:rPr lang="pt-PT" sz="1600" b="1" dirty="0" err="1"/>
              <a:t>calculus</a:t>
            </a:r>
            <a:r>
              <a:rPr lang="pt-PT" sz="1600" b="1" dirty="0"/>
              <a:t> </a:t>
            </a:r>
            <a:r>
              <a:rPr lang="pt-PT" sz="1600" b="1" dirty="0" err="1"/>
              <a:t>performed</a:t>
            </a:r>
            <a:r>
              <a:rPr lang="pt-PT" sz="1600" b="1" dirty="0"/>
              <a:t> </a:t>
            </a:r>
            <a:r>
              <a:rPr lang="pt-PT" sz="1600" b="1" dirty="0" err="1"/>
              <a:t>on</a:t>
            </a:r>
            <a:r>
              <a:rPr lang="pt-PT" sz="1600" b="1" dirty="0"/>
              <a:t> data, </a:t>
            </a:r>
            <a:r>
              <a:rPr lang="pt-PT" sz="1600" b="1" dirty="0" err="1"/>
              <a:t>parameter</a:t>
            </a:r>
            <a:r>
              <a:rPr lang="pt-PT" sz="1600" b="1" dirty="0"/>
              <a:t> </a:t>
            </a:r>
            <a:r>
              <a:rPr lang="pt-PT" sz="1600" b="1" dirty="0" err="1"/>
              <a:t>extraction</a:t>
            </a:r>
            <a:r>
              <a:rPr lang="pt-PT" sz="1600" b="1" dirty="0"/>
              <a:t> </a:t>
            </a:r>
            <a:r>
              <a:rPr lang="pt-PT" sz="1600" b="1" dirty="0" err="1"/>
              <a:t>etc</a:t>
            </a:r>
            <a:endParaRPr lang="pt-P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err="1"/>
              <a:t>Crystal</a:t>
            </a:r>
            <a:r>
              <a:rPr lang="pt-PT" sz="1600" dirty="0"/>
              <a:t> </a:t>
            </a:r>
            <a:r>
              <a:rPr lang="pt-PT" sz="1600" dirty="0" err="1"/>
              <a:t>size</a:t>
            </a:r>
            <a:r>
              <a:rPr lang="pt-PT" sz="1600" dirty="0"/>
              <a:t> </a:t>
            </a:r>
            <a:r>
              <a:rPr lang="pt-PT" sz="1600" dirty="0" err="1"/>
              <a:t>vs</a:t>
            </a:r>
            <a:r>
              <a:rPr lang="pt-PT" sz="1600" dirty="0"/>
              <a:t>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 µ </a:t>
            </a:r>
            <a:r>
              <a:rPr lang="pt-PT" sz="1600" dirty="0" err="1"/>
              <a:t>vs</a:t>
            </a:r>
            <a:r>
              <a:rPr lang="pt-PT" sz="1600" dirty="0"/>
              <a:t> </a:t>
            </a:r>
            <a:r>
              <a:rPr lang="pt-PT" sz="1600" dirty="0" err="1"/>
              <a:t>Annealing</a:t>
            </a:r>
            <a:r>
              <a:rPr lang="pt-PT" sz="1600" dirty="0"/>
              <a:t> </a:t>
            </a:r>
            <a:r>
              <a:rPr lang="pt-PT" sz="1600" dirty="0" err="1"/>
              <a:t>Temperature</a:t>
            </a: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err="1"/>
              <a:t>Eg</a:t>
            </a:r>
            <a:r>
              <a:rPr lang="pt-PT" sz="1600" dirty="0"/>
              <a:t> </a:t>
            </a:r>
            <a:r>
              <a:rPr lang="pt-PT" sz="1600" dirty="0" err="1"/>
              <a:t>vs</a:t>
            </a:r>
            <a:r>
              <a:rPr lang="pt-PT" sz="1600" dirty="0"/>
              <a:t> doping </a:t>
            </a:r>
            <a:r>
              <a:rPr lang="pt-PT" sz="1600" dirty="0" err="1"/>
              <a:t>concentration</a:t>
            </a:r>
            <a:r>
              <a:rPr lang="pt-PT" sz="1600" dirty="0"/>
              <a:t> </a:t>
            </a:r>
            <a:endParaRPr lang="en-GB" sz="16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F4C2953-ED5C-418F-BEE4-95968C7EFA7D}"/>
              </a:ext>
            </a:extLst>
          </p:cNvPr>
          <p:cNvSpPr/>
          <p:nvPr/>
        </p:nvSpPr>
        <p:spPr>
          <a:xfrm rot="20617146">
            <a:off x="4931136" y="2308856"/>
            <a:ext cx="1576544" cy="18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AF281D-9F87-4C6C-891C-17F5E6B03402}"/>
              </a:ext>
            </a:extLst>
          </p:cNvPr>
          <p:cNvSpPr txBox="1"/>
          <p:nvPr/>
        </p:nvSpPr>
        <p:spPr>
          <a:xfrm>
            <a:off x="4802629" y="4265054"/>
            <a:ext cx="4515729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Almost</a:t>
            </a:r>
            <a:r>
              <a:rPr lang="pt-PT" sz="1600" b="1" dirty="0"/>
              <a:t> </a:t>
            </a:r>
            <a:r>
              <a:rPr lang="pt-PT" sz="1600" b="1" dirty="0" err="1"/>
              <a:t>never</a:t>
            </a:r>
            <a:r>
              <a:rPr lang="pt-PT" sz="1600" b="1" dirty="0"/>
              <a:t>… </a:t>
            </a:r>
            <a:r>
              <a:rPr lang="pt-PT" sz="1600" b="1" dirty="0" err="1"/>
              <a:t>or</a:t>
            </a:r>
            <a:r>
              <a:rPr lang="pt-PT" sz="1600" b="1" dirty="0"/>
              <a:t> </a:t>
            </a:r>
            <a:r>
              <a:rPr lang="pt-PT" sz="1600" b="1" dirty="0" err="1"/>
              <a:t>you</a:t>
            </a:r>
            <a:r>
              <a:rPr lang="pt-PT" sz="1600" b="1" dirty="0"/>
              <a:t> can </a:t>
            </a:r>
            <a:r>
              <a:rPr lang="pt-PT" sz="1600" b="1" dirty="0" err="1"/>
              <a:t>add</a:t>
            </a:r>
            <a:r>
              <a:rPr lang="pt-PT" sz="1600" b="1" dirty="0"/>
              <a:t> </a:t>
            </a:r>
            <a:r>
              <a:rPr lang="pt-PT" sz="1600" b="1" dirty="0" err="1"/>
              <a:t>the</a:t>
            </a:r>
            <a:r>
              <a:rPr lang="pt-PT" sz="1600" b="1" dirty="0"/>
              <a:t> </a:t>
            </a:r>
            <a:r>
              <a:rPr lang="pt-PT" sz="1600" b="1" dirty="0" err="1"/>
              <a:t>line</a:t>
            </a:r>
            <a:r>
              <a:rPr lang="pt-PT" sz="1600" b="1" dirty="0"/>
              <a:t> to </a:t>
            </a:r>
            <a:r>
              <a:rPr lang="pt-PT" sz="1600" b="1" dirty="0" err="1"/>
              <a:t>indicate</a:t>
            </a:r>
            <a:r>
              <a:rPr lang="pt-PT" sz="1600" b="1" dirty="0"/>
              <a:t> some </a:t>
            </a:r>
            <a:r>
              <a:rPr lang="pt-PT" sz="1600" b="1" dirty="0" err="1"/>
              <a:t>trend</a:t>
            </a:r>
            <a:endParaRPr lang="pt-P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err="1"/>
              <a:t>Better</a:t>
            </a:r>
            <a:r>
              <a:rPr lang="pt-PT" sz="1600" dirty="0"/>
              <a:t> to </a:t>
            </a:r>
            <a:r>
              <a:rPr lang="pt-PT" sz="1600" dirty="0" err="1"/>
              <a:t>add</a:t>
            </a:r>
            <a:r>
              <a:rPr lang="pt-PT" sz="1600" dirty="0"/>
              <a:t> a </a:t>
            </a:r>
            <a:r>
              <a:rPr lang="pt-PT" sz="1600" dirty="0" err="1"/>
              <a:t>dash</a:t>
            </a:r>
            <a:r>
              <a:rPr lang="pt-PT" sz="1600" dirty="0"/>
              <a:t> </a:t>
            </a:r>
            <a:r>
              <a:rPr lang="pt-PT" sz="1600" dirty="0" err="1"/>
              <a:t>line</a:t>
            </a:r>
            <a:r>
              <a:rPr lang="pt-PT" sz="1600" dirty="0"/>
              <a:t>, </a:t>
            </a:r>
            <a:r>
              <a:rPr lang="pt-PT" sz="1600" dirty="0" err="1"/>
              <a:t>and</a:t>
            </a:r>
            <a:r>
              <a:rPr lang="pt-PT" sz="1600" dirty="0"/>
              <a:t> a </a:t>
            </a:r>
            <a:r>
              <a:rPr lang="pt-PT" sz="1600" dirty="0" err="1"/>
              <a:t>spline</a:t>
            </a:r>
            <a:r>
              <a:rPr lang="pt-PT" sz="1600" dirty="0"/>
              <a:t> </a:t>
            </a:r>
            <a:r>
              <a:rPr lang="pt-PT" sz="1600" dirty="0" err="1"/>
              <a:t>function</a:t>
            </a:r>
            <a:r>
              <a:rPr lang="pt-PT" sz="1600" dirty="0"/>
              <a:t> </a:t>
            </a:r>
            <a:r>
              <a:rPr lang="pt-PT" sz="1600" dirty="0" err="1"/>
              <a:t>or</a:t>
            </a:r>
            <a:r>
              <a:rPr lang="pt-PT" sz="1600" dirty="0"/>
              <a:t> 2 </a:t>
            </a:r>
            <a:r>
              <a:rPr lang="pt-PT" sz="1600" dirty="0" err="1"/>
              <a:t>segment</a:t>
            </a:r>
            <a:r>
              <a:rPr lang="pt-PT" sz="1600" dirty="0"/>
              <a:t> (</a:t>
            </a:r>
            <a:r>
              <a:rPr lang="pt-PT" sz="1600" dirty="0" err="1"/>
              <a:t>connect</a:t>
            </a:r>
            <a:r>
              <a:rPr lang="pt-PT" sz="1600" dirty="0"/>
              <a:t> </a:t>
            </a:r>
            <a:r>
              <a:rPr lang="pt-PT" sz="1600" dirty="0" err="1"/>
              <a:t>option</a:t>
            </a:r>
            <a:r>
              <a:rPr lang="pt-P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A </a:t>
            </a:r>
            <a:r>
              <a:rPr lang="pt-PT" sz="1600" dirty="0" err="1"/>
              <a:t>fit</a:t>
            </a:r>
            <a:r>
              <a:rPr lang="pt-PT" sz="1600" dirty="0"/>
              <a:t> </a:t>
            </a:r>
            <a:r>
              <a:rPr lang="pt-PT" sz="1600" dirty="0" err="1"/>
              <a:t>expressing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overall</a:t>
            </a:r>
            <a:r>
              <a:rPr lang="pt-PT" sz="1600" dirty="0"/>
              <a:t> </a:t>
            </a:r>
            <a:r>
              <a:rPr lang="pt-PT" sz="1600" dirty="0" err="1"/>
              <a:t>trend</a:t>
            </a:r>
            <a:r>
              <a:rPr lang="pt-PT" sz="1600" dirty="0"/>
              <a:t> (</a:t>
            </a:r>
            <a:r>
              <a:rPr lang="pt-PT" sz="1600" dirty="0" err="1"/>
              <a:t>solid</a:t>
            </a:r>
            <a:r>
              <a:rPr lang="pt-PT" sz="1600" dirty="0"/>
              <a:t> </a:t>
            </a:r>
            <a:r>
              <a:rPr lang="pt-PT" sz="1600" dirty="0" err="1"/>
              <a:t>line</a:t>
            </a:r>
            <a:r>
              <a:rPr lang="pt-PT" sz="1600" dirty="0"/>
              <a:t>)</a:t>
            </a:r>
            <a:endParaRPr lang="en-GB" sz="16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2CFF8BB-F908-431F-9BB7-A28A7AF0D38B}"/>
              </a:ext>
            </a:extLst>
          </p:cNvPr>
          <p:cNvSpPr/>
          <p:nvPr/>
        </p:nvSpPr>
        <p:spPr>
          <a:xfrm rot="2478739">
            <a:off x="5223803" y="3559891"/>
            <a:ext cx="1127234" cy="18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1F59DA-F576-43BC-BA62-559F41D1B657}"/>
              </a:ext>
            </a:extLst>
          </p:cNvPr>
          <p:cNvSpPr txBox="1"/>
          <p:nvPr/>
        </p:nvSpPr>
        <p:spPr>
          <a:xfrm>
            <a:off x="1994900" y="4351538"/>
            <a:ext cx="257598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b="1" dirty="0" err="1"/>
              <a:t>Whenever</a:t>
            </a:r>
            <a:r>
              <a:rPr lang="pt-PT" b="1" dirty="0"/>
              <a:t> </a:t>
            </a:r>
            <a:r>
              <a:rPr lang="pt-PT" b="1" dirty="0" err="1"/>
              <a:t>is</a:t>
            </a:r>
            <a:r>
              <a:rPr lang="pt-PT" b="1" dirty="0"/>
              <a:t> </a:t>
            </a:r>
            <a:r>
              <a:rPr lang="pt-PT" b="1" dirty="0" err="1"/>
              <a:t>possible</a:t>
            </a:r>
            <a:endParaRPr lang="en-GB" dirty="0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65B4D755-D63B-4AB3-A93E-B9A70BAF1B1A}"/>
              </a:ext>
            </a:extLst>
          </p:cNvPr>
          <p:cNvSpPr/>
          <p:nvPr/>
        </p:nvSpPr>
        <p:spPr>
          <a:xfrm>
            <a:off x="3135179" y="3653435"/>
            <a:ext cx="161351" cy="611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B4A50F-D20D-4593-9D5B-9238C34649BE}"/>
              </a:ext>
            </a:extLst>
          </p:cNvPr>
          <p:cNvSpPr txBox="1"/>
          <p:nvPr/>
        </p:nvSpPr>
        <p:spPr>
          <a:xfrm>
            <a:off x="7604922" y="5836306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/>
              <a:t>Few</a:t>
            </a:r>
            <a:r>
              <a:rPr lang="pt-PT" sz="1600" dirty="0"/>
              <a:t> </a:t>
            </a:r>
            <a:r>
              <a:rPr lang="pt-PT" sz="1600" dirty="0" err="1"/>
              <a:t>exeptions</a:t>
            </a:r>
            <a:r>
              <a:rPr lang="pt-PT" sz="1600" dirty="0"/>
              <a:t>….EIS data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771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4" grpId="0" animBg="1"/>
      <p:bldP spid="6" grpId="0" animBg="1"/>
      <p:bldP spid="5" grpId="0" animBg="1"/>
      <p:bldP spid="8" grpId="0" animBg="1"/>
      <p:bldP spid="7" grpId="0" animBg="1"/>
      <p:bldP spid="10" grpId="0" animBg="1"/>
      <p:bldP spid="9" grpId="0" animBg="1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9337" y="48075"/>
            <a:ext cx="6094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 - Templates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07781" y="819807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Why use a template? – to perform automatic actions to your graph or workbook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4CFB3FA-5329-414A-9B96-C627C229B58F}"/>
              </a:ext>
            </a:extLst>
          </p:cNvPr>
          <p:cNvSpPr txBox="1"/>
          <p:nvPr/>
        </p:nvSpPr>
        <p:spPr>
          <a:xfrm>
            <a:off x="1807781" y="1563052"/>
            <a:ext cx="8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Instead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ploting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spend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20 min </a:t>
            </a:r>
            <a:r>
              <a:rPr lang="pt-PT" dirty="0" err="1"/>
              <a:t>re-arranging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graphic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repeat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procedure</a:t>
            </a:r>
            <a:r>
              <a:rPr lang="pt-PT" dirty="0"/>
              <a:t> </a:t>
            </a:r>
            <a:r>
              <a:rPr lang="pt-PT" dirty="0" err="1"/>
              <a:t>everytime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plot</a:t>
            </a:r>
            <a:r>
              <a:rPr lang="pt-PT" dirty="0"/>
              <a:t> data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A8E6FCE-5FD4-495C-BAEE-E2D32044416F}"/>
              </a:ext>
            </a:extLst>
          </p:cNvPr>
          <p:cNvSpPr txBox="1"/>
          <p:nvPr/>
        </p:nvSpPr>
        <p:spPr>
          <a:xfrm>
            <a:off x="3661039" y="2713070"/>
            <a:ext cx="493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template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aply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plotting</a:t>
            </a:r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041798" y="2181320"/>
            <a:ext cx="67133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1600" dirty="0"/>
              <a:t> “Boxed” graph (top and wright axes frame) width </a:t>
            </a:r>
            <a:r>
              <a:rPr lang="pt-PT" sz="1600" dirty="0">
                <a:solidFill>
                  <a:schemeClr val="accent3">
                    <a:lumMod val="75000"/>
                  </a:schemeClr>
                </a:solidFill>
              </a:rPr>
              <a:t>1.5/2.0</a:t>
            </a:r>
            <a:r>
              <a:rPr lang="pt-PT" sz="1600" dirty="0"/>
              <a:t> pt width </a:t>
            </a:r>
          </a:p>
          <a:p>
            <a:pPr>
              <a:buFont typeface="Arial" pitchFamily="34" charset="0"/>
              <a:buChar char="•"/>
            </a:pPr>
            <a:r>
              <a:rPr lang="pt-PT" sz="1600" dirty="0"/>
              <a:t> Ticks all in</a:t>
            </a:r>
          </a:p>
          <a:p>
            <a:pPr>
              <a:buFont typeface="Arial" pitchFamily="34" charset="0"/>
              <a:buChar char="•"/>
            </a:pPr>
            <a:r>
              <a:rPr lang="pt-PT" sz="1600" dirty="0"/>
              <a:t> Tick Labels: </a:t>
            </a:r>
            <a:r>
              <a:rPr lang="pt-PT" sz="1600" b="1" dirty="0">
                <a:solidFill>
                  <a:schemeClr val="accent3">
                    <a:lumMod val="75000"/>
                  </a:schemeClr>
                </a:solidFill>
              </a:rPr>
              <a:t>Arial 30</a:t>
            </a:r>
          </a:p>
          <a:p>
            <a:pPr>
              <a:buFont typeface="Arial" pitchFamily="34" charset="0"/>
              <a:buChar char="•"/>
            </a:pPr>
            <a:r>
              <a:rPr lang="pt-PT" sz="1600" dirty="0"/>
              <a:t> Titles Axes : </a:t>
            </a:r>
            <a:r>
              <a:rPr lang="pt-PT" sz="1600" b="1" dirty="0">
                <a:solidFill>
                  <a:schemeClr val="accent3">
                    <a:lumMod val="75000"/>
                  </a:schemeClr>
                </a:solidFill>
              </a:rPr>
              <a:t>Arial 36</a:t>
            </a:r>
          </a:p>
          <a:p>
            <a:pPr>
              <a:buFont typeface="Arial" pitchFamily="34" charset="0"/>
              <a:buChar char="•"/>
            </a:pPr>
            <a:r>
              <a:rPr lang="pt-PT" sz="1600" dirty="0"/>
              <a:t> Text inside the graph: </a:t>
            </a:r>
            <a:r>
              <a:rPr lang="pt-PT" sz="1600" b="1" dirty="0">
                <a:solidFill>
                  <a:schemeClr val="accent3">
                    <a:lumMod val="75000"/>
                  </a:schemeClr>
                </a:solidFill>
              </a:rPr>
              <a:t>Arial 30/28</a:t>
            </a:r>
          </a:p>
          <a:p>
            <a:endParaRPr lang="pt-PT" sz="1600" dirty="0"/>
          </a:p>
          <a:p>
            <a:r>
              <a:rPr lang="pt-PT" sz="1600" dirty="0"/>
              <a:t>Line and symbols:</a:t>
            </a:r>
          </a:p>
          <a:p>
            <a:endParaRPr lang="pt-PT" sz="1600" dirty="0"/>
          </a:p>
          <a:p>
            <a:r>
              <a:rPr lang="pt-PT" sz="1600" dirty="0"/>
              <a:t>Width of at least 1 pt </a:t>
            </a:r>
            <a:r>
              <a:rPr lang="pt-PT" sz="1600" dirty="0">
                <a:solidFill>
                  <a:srgbClr val="C00000"/>
                </a:solidFill>
              </a:rPr>
              <a:t>(1.5 or 2 preferable)</a:t>
            </a:r>
          </a:p>
          <a:p>
            <a:r>
              <a:rPr lang="pt-PT" sz="1600" dirty="0"/>
              <a:t>Symbol syze dependes on the graph</a:t>
            </a:r>
          </a:p>
          <a:p>
            <a:endParaRPr lang="pt-PT" sz="1600" dirty="0" err="1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6275" y="28084"/>
            <a:ext cx="6094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 - Templates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2344" y="546537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Templates and Page Sizes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3188" y="1061545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Default Origin Graph – Page size W/H of (28.7/20.15) cm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034798" y="2480443"/>
          <a:ext cx="4448078" cy="317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031640" imgH="2879640" progId="Origin50.Graph">
                  <p:embed/>
                </p:oleObj>
              </mc:Choice>
              <mc:Fallback>
                <p:oleObj name="Graph" r:id="rId2" imgW="4031640" imgH="2879640" progId="Origin50.Grap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798" y="2480443"/>
                        <a:ext cx="4448078" cy="3176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8FF6AF8-889A-4848-A1F9-18956A6BE192}"/>
              </a:ext>
            </a:extLst>
          </p:cNvPr>
          <p:cNvSpPr txBox="1"/>
          <p:nvPr/>
        </p:nvSpPr>
        <p:spPr>
          <a:xfrm>
            <a:off x="2988676" y="1662425"/>
            <a:ext cx="609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/>
              <a:t>You</a:t>
            </a:r>
            <a:r>
              <a:rPr lang="pt-PT" b="1" dirty="0"/>
              <a:t> </a:t>
            </a:r>
            <a:r>
              <a:rPr lang="pt-PT" b="1" dirty="0" err="1"/>
              <a:t>should</a:t>
            </a:r>
            <a:r>
              <a:rPr lang="pt-PT" b="1" dirty="0"/>
              <a:t> </a:t>
            </a:r>
            <a:r>
              <a:rPr lang="pt-PT" b="1" dirty="0" err="1"/>
              <a:t>format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default</a:t>
            </a:r>
            <a:r>
              <a:rPr lang="pt-PT" b="1" dirty="0"/>
              <a:t> to </a:t>
            </a:r>
            <a:r>
              <a:rPr lang="pt-PT" b="1" dirty="0" err="1"/>
              <a:t>get</a:t>
            </a:r>
            <a:r>
              <a:rPr lang="pt-PT" b="1" dirty="0"/>
              <a:t> a </a:t>
            </a:r>
            <a:r>
              <a:rPr lang="pt-PT" b="1" dirty="0" err="1"/>
              <a:t>cleaner</a:t>
            </a:r>
            <a:r>
              <a:rPr lang="pt-PT" b="1" dirty="0"/>
              <a:t> </a:t>
            </a:r>
            <a:r>
              <a:rPr lang="pt-PT" b="1" dirty="0" err="1"/>
              <a:t>graphic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031041" y="2310411"/>
            <a:ext cx="67133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1600" dirty="0"/>
              <a:t> “Boxed” graph (top and wright axes frame) with </a:t>
            </a:r>
            <a:r>
              <a:rPr lang="pt-PT" sz="1600" dirty="0">
                <a:solidFill>
                  <a:schemeClr val="accent2"/>
                </a:solidFill>
              </a:rPr>
              <a:t>1.0</a:t>
            </a:r>
            <a:r>
              <a:rPr lang="pt-PT" sz="1600" dirty="0"/>
              <a:t> pt width </a:t>
            </a:r>
          </a:p>
          <a:p>
            <a:pPr>
              <a:buFont typeface="Arial" pitchFamily="34" charset="0"/>
              <a:buChar char="•"/>
            </a:pPr>
            <a:r>
              <a:rPr lang="pt-PT" sz="1600" dirty="0"/>
              <a:t> Ticks all in</a:t>
            </a:r>
          </a:p>
          <a:p>
            <a:pPr>
              <a:buFont typeface="Arial" pitchFamily="34" charset="0"/>
              <a:buChar char="•"/>
            </a:pPr>
            <a:r>
              <a:rPr lang="pt-PT" sz="1600" dirty="0"/>
              <a:t> Tick Labels: </a:t>
            </a:r>
            <a:r>
              <a:rPr lang="pt-PT" sz="1600" b="1" dirty="0">
                <a:solidFill>
                  <a:schemeClr val="accent2"/>
                </a:solidFill>
              </a:rPr>
              <a:t>Arial 10/8</a:t>
            </a:r>
          </a:p>
          <a:p>
            <a:pPr>
              <a:buFont typeface="Arial" pitchFamily="34" charset="0"/>
              <a:buChar char="•"/>
            </a:pPr>
            <a:r>
              <a:rPr lang="pt-PT" sz="1600" dirty="0"/>
              <a:t> Titles Axes : </a:t>
            </a:r>
            <a:r>
              <a:rPr lang="pt-PT" sz="1600" b="1" dirty="0">
                <a:solidFill>
                  <a:schemeClr val="accent2"/>
                </a:solidFill>
              </a:rPr>
              <a:t>Arial 11</a:t>
            </a:r>
          </a:p>
          <a:p>
            <a:pPr>
              <a:buFont typeface="Arial" pitchFamily="34" charset="0"/>
              <a:buChar char="•"/>
            </a:pPr>
            <a:r>
              <a:rPr lang="pt-PT" sz="1600" dirty="0"/>
              <a:t> Text inside the graph: </a:t>
            </a:r>
            <a:r>
              <a:rPr lang="pt-PT" sz="1600" b="1" dirty="0">
                <a:solidFill>
                  <a:schemeClr val="accent2"/>
                </a:solidFill>
              </a:rPr>
              <a:t>Arial 7</a:t>
            </a:r>
          </a:p>
          <a:p>
            <a:endParaRPr lang="pt-PT" sz="1600" dirty="0"/>
          </a:p>
          <a:p>
            <a:r>
              <a:rPr lang="pt-PT" sz="1600" dirty="0"/>
              <a:t>Line and symbols:</a:t>
            </a:r>
          </a:p>
          <a:p>
            <a:endParaRPr lang="pt-PT" sz="1600" dirty="0"/>
          </a:p>
          <a:p>
            <a:r>
              <a:rPr lang="pt-PT" sz="1600" dirty="0"/>
              <a:t>Width of 1 pt</a:t>
            </a:r>
            <a:endParaRPr lang="pt-PT" sz="1600" dirty="0">
              <a:solidFill>
                <a:srgbClr val="C00000"/>
              </a:solidFill>
            </a:endParaRPr>
          </a:p>
          <a:p>
            <a:r>
              <a:rPr lang="pt-PT" sz="1600" dirty="0"/>
              <a:t>Symbol syze dependes on the graph</a:t>
            </a:r>
          </a:p>
          <a:p>
            <a:endParaRPr lang="pt-PT" sz="1600" dirty="0" err="1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5870" y="0"/>
            <a:ext cx="6094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 - Templates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2344" y="546537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Templates and Page Sizes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3188" y="106154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PT" dirty="0"/>
              <a:t>Use custom dimensions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7219" y="1561343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For papers:</a:t>
            </a:r>
          </a:p>
          <a:p>
            <a:r>
              <a:rPr lang="pt-PT" dirty="0"/>
              <a:t> a width column has ~ 8.5 cm, and a double column ~17/18 cm working area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6742" y="5196935"/>
            <a:ext cx="863307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While working you don’t need to worry about this dimensions since you have a vectorial image, but can give you an idea if your fonts will get small at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976" y="0"/>
            <a:ext cx="6094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 - Templates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2344" y="546537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Templates and Page Sizes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B1E0A1-CBEB-4A81-8A2E-F13AF1A9F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" t="17044" r="-1481" b="-3650"/>
          <a:stretch/>
        </p:blipFill>
        <p:spPr>
          <a:xfrm>
            <a:off x="3508571" y="1417315"/>
            <a:ext cx="4506864" cy="33609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3BCB51-C7E1-492B-97C1-4B81FBE62BD6}"/>
              </a:ext>
            </a:extLst>
          </p:cNvPr>
          <p:cNvSpPr/>
          <p:nvPr/>
        </p:nvSpPr>
        <p:spPr>
          <a:xfrm>
            <a:off x="5262526" y="4258137"/>
            <a:ext cx="565828" cy="6843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23C96A-125D-419C-89C1-1515067F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69" y="3294158"/>
            <a:ext cx="1160945" cy="9432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F078B4-3313-48DA-B0D8-18DCDB45FDEB}"/>
              </a:ext>
            </a:extLst>
          </p:cNvPr>
          <p:cNvSpPr txBox="1"/>
          <p:nvPr/>
        </p:nvSpPr>
        <p:spPr>
          <a:xfrm>
            <a:off x="1981201" y="71688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Apply</a:t>
            </a:r>
            <a:r>
              <a:rPr lang="pt-PT" dirty="0"/>
              <a:t> a </a:t>
            </a:r>
            <a:r>
              <a:rPr lang="pt-PT" dirty="0" err="1"/>
              <a:t>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4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GB" sz="3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8227" y="881068"/>
            <a:ext cx="4343400" cy="475773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800"/>
              </a:spcAft>
              <a:buFont typeface="Arial" charset="0"/>
              <a:buChar char="•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Tables</a:t>
            </a:r>
          </a:p>
          <a:p>
            <a:pPr marL="342900" indent="-342900">
              <a:spcBef>
                <a:spcPct val="20000"/>
              </a:spcBef>
              <a:spcAft>
                <a:spcPts val="1800"/>
              </a:spcAft>
              <a:buFont typeface="Arial" charset="0"/>
              <a:buChar char="•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Bar charts</a:t>
            </a:r>
          </a:p>
          <a:p>
            <a:pPr marL="342900" indent="-342900">
              <a:spcBef>
                <a:spcPct val="20000"/>
              </a:spcBef>
              <a:spcAft>
                <a:spcPts val="1800"/>
              </a:spcAft>
              <a:buFont typeface="Arial" charset="0"/>
              <a:buChar char="•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Line graphs</a:t>
            </a:r>
          </a:p>
          <a:p>
            <a:pPr marL="342900" indent="-342900">
              <a:spcBef>
                <a:spcPct val="20000"/>
              </a:spcBef>
              <a:spcAft>
                <a:spcPts val="1800"/>
              </a:spcAft>
              <a:buFont typeface="Arial" charset="0"/>
              <a:buChar char="•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Pie charts</a:t>
            </a:r>
          </a:p>
          <a:p>
            <a:pPr marL="342900" indent="-342900">
              <a:spcBef>
                <a:spcPct val="20000"/>
              </a:spcBef>
              <a:spcAft>
                <a:spcPts val="1800"/>
              </a:spcAft>
              <a:buFont typeface="Arial" charset="0"/>
              <a:buChar char="•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Drawings / diagrams</a:t>
            </a:r>
          </a:p>
          <a:p>
            <a:pPr marL="342900" indent="-342900">
              <a:spcBef>
                <a:spcPct val="20000"/>
              </a:spcBef>
              <a:spcAft>
                <a:spcPts val="1800"/>
              </a:spcAft>
              <a:buFont typeface="Arial" charset="0"/>
              <a:buChar char="•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Photographs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7" descr="Example of bar 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030" y="882417"/>
            <a:ext cx="2825970" cy="15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xample of lin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619" y="3392252"/>
            <a:ext cx="2573476" cy="163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Example of pie ch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3544" y="4322989"/>
            <a:ext cx="2704158" cy="17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Example of diagra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7842" y="5164365"/>
            <a:ext cx="1238930" cy="12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56028" y="0"/>
            <a:ext cx="57823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 lvl="0">
              <a:defRPr/>
            </a:pPr>
            <a:r>
              <a:rPr lang="en-GB" sz="30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Types of graphical data </a:t>
            </a:r>
            <a:r>
              <a:rPr lang="en-GB" sz="3000" b="1" dirty="0">
                <a:ln w="11430"/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4937" y="4550228"/>
            <a:ext cx="2252533" cy="170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64260" y="2090056"/>
            <a:ext cx="2308174" cy="17498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73731" y="4059928"/>
            <a:ext cx="3070068" cy="2297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8" name="Picture 8" descr="Example of tabl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6980" y="1043566"/>
            <a:ext cx="2726191" cy="141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1417" y="1570678"/>
            <a:ext cx="2872269" cy="21740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1" y="46167"/>
            <a:ext cx="52245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Plotting Data - Layers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3187" y="1061546"/>
            <a:ext cx="645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Creating multiple layers in the same graph window. What for?</a:t>
            </a:r>
          </a:p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101007-23CE-4092-8518-919EDACA2690}"/>
              </a:ext>
            </a:extLst>
          </p:cNvPr>
          <p:cNvSpPr txBox="1"/>
          <p:nvPr/>
        </p:nvSpPr>
        <p:spPr>
          <a:xfrm>
            <a:off x="1981201" y="3482560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1. </a:t>
            </a:r>
            <a:r>
              <a:rPr lang="pt-PT" dirty="0" err="1"/>
              <a:t>Editting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plot</a:t>
            </a:r>
            <a:r>
              <a:rPr lang="pt-PT" dirty="0"/>
              <a:t> </a:t>
            </a:r>
            <a:r>
              <a:rPr lang="pt-PT" dirty="0" err="1"/>
              <a:t>properties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y </a:t>
            </a:r>
            <a:r>
              <a:rPr lang="pt-PT" dirty="0" err="1"/>
              <a:t>and</a:t>
            </a:r>
            <a:r>
              <a:rPr lang="pt-PT" dirty="0"/>
              <a:t> x </a:t>
            </a:r>
            <a:r>
              <a:rPr lang="pt-PT" dirty="0" err="1"/>
              <a:t>scales</a:t>
            </a:r>
            <a:endParaRPr lang="en-GB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D8ACD7-5509-4F67-A3A3-9774CE07BB89}"/>
              </a:ext>
            </a:extLst>
          </p:cNvPr>
          <p:cNvSpPr txBox="1"/>
          <p:nvPr/>
        </p:nvSpPr>
        <p:spPr>
          <a:xfrm>
            <a:off x="2013707" y="4462235"/>
            <a:ext cx="816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2.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copy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paste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2 </a:t>
            </a:r>
            <a:r>
              <a:rPr lang="pt-PT" dirty="0" err="1"/>
              <a:t>differenet</a:t>
            </a:r>
            <a:r>
              <a:rPr lang="pt-PT" dirty="0"/>
              <a:t> </a:t>
            </a:r>
            <a:r>
              <a:rPr lang="pt-PT" dirty="0" err="1"/>
              <a:t>graphs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automatically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layers</a:t>
            </a:r>
            <a:r>
              <a:rPr lang="pt-PT" dirty="0"/>
              <a:t> (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join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)</a:t>
            </a:r>
            <a:endParaRPr lang="en-GB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B5897B-95F8-453E-9FFE-679253896511}"/>
              </a:ext>
            </a:extLst>
          </p:cNvPr>
          <p:cNvSpPr/>
          <p:nvPr/>
        </p:nvSpPr>
        <p:spPr>
          <a:xfrm>
            <a:off x="2655026" y="1574628"/>
            <a:ext cx="5973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For </a:t>
            </a:r>
            <a:r>
              <a:rPr lang="pt-PT" dirty="0" err="1"/>
              <a:t>representing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variable</a:t>
            </a:r>
            <a:r>
              <a:rPr lang="pt-PT" dirty="0"/>
              <a:t> in diferente </a:t>
            </a:r>
            <a:r>
              <a:rPr lang="pt-PT" dirty="0" err="1"/>
              <a:t>formats</a:t>
            </a:r>
            <a:r>
              <a:rPr lang="pt-PT" dirty="0"/>
              <a:t> y-</a:t>
            </a:r>
            <a:r>
              <a:rPr lang="pt-PT" dirty="0" err="1"/>
              <a:t>axis</a:t>
            </a:r>
            <a:r>
              <a:rPr lang="pt-PT" dirty="0"/>
              <a:t> linear + </a:t>
            </a:r>
            <a:r>
              <a:rPr lang="pt-PT" dirty="0" err="1"/>
              <a:t>yaxis</a:t>
            </a:r>
            <a:r>
              <a:rPr lang="pt-PT" dirty="0"/>
              <a:t> in log </a:t>
            </a:r>
            <a:r>
              <a:rPr lang="pt-PT" dirty="0" err="1"/>
              <a:t>scale</a:t>
            </a:r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Representing</a:t>
            </a:r>
            <a:r>
              <a:rPr lang="pt-PT" dirty="0"/>
              <a:t> 2 sets </a:t>
            </a:r>
            <a:r>
              <a:rPr lang="pt-PT" dirty="0" err="1"/>
              <a:t>of</a:t>
            </a:r>
            <a:r>
              <a:rPr lang="pt-PT" dirty="0"/>
              <a:t> data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having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y </a:t>
            </a:r>
            <a:r>
              <a:rPr lang="pt-PT" dirty="0" err="1"/>
              <a:t>axis</a:t>
            </a:r>
            <a:r>
              <a:rPr lang="pt-PT" dirty="0"/>
              <a:t> range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2957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BB617A5-552A-4AF2-9C86-EB8079FBC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774EC3-CC3F-42E5-A0AD-A89A6BA6C9BE}"/>
              </a:ext>
            </a:extLst>
          </p:cNvPr>
          <p:cNvSpPr txBox="1"/>
          <p:nvPr/>
        </p:nvSpPr>
        <p:spPr>
          <a:xfrm>
            <a:off x="4168726" y="1097280"/>
            <a:ext cx="442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Let’s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create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Default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Graphic</a:t>
            </a:r>
            <a:r>
              <a:rPr lang="pt-PT" b="1" dirty="0">
                <a:solidFill>
                  <a:srgbClr val="C00000"/>
                </a:solidFill>
              </a:rPr>
              <a:t> Templates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58CF0A-2FEF-40DA-B0AB-DA7ACEB1B89D}"/>
              </a:ext>
            </a:extLst>
          </p:cNvPr>
          <p:cNvSpPr txBox="1"/>
          <p:nvPr/>
        </p:nvSpPr>
        <p:spPr>
          <a:xfrm>
            <a:off x="2227386" y="2518117"/>
            <a:ext cx="8215532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imported</a:t>
            </a:r>
            <a:r>
              <a:rPr lang="pt-PT" dirty="0"/>
              <a:t> Data Files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line</a:t>
            </a:r>
            <a:r>
              <a:rPr lang="pt-PT" dirty="0"/>
              <a:t> </a:t>
            </a:r>
            <a:r>
              <a:rPr lang="pt-PT" dirty="0" err="1"/>
              <a:t>Default</a:t>
            </a:r>
            <a:r>
              <a:rPr lang="pt-PT" dirty="0"/>
              <a:t> </a:t>
            </a:r>
            <a:r>
              <a:rPr lang="pt-PT" dirty="0" err="1"/>
              <a:t>GraphicTemplate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XRD scans </a:t>
            </a: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Default</a:t>
            </a:r>
            <a:r>
              <a:rPr lang="pt-PT" dirty="0"/>
              <a:t> </a:t>
            </a:r>
            <a:r>
              <a:rPr lang="pt-PT" dirty="0" err="1"/>
              <a:t>Graphic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, </a:t>
            </a:r>
            <a:r>
              <a:rPr lang="pt-PT" dirty="0" err="1"/>
              <a:t>using</a:t>
            </a:r>
            <a:r>
              <a:rPr lang="pt-PT" dirty="0"/>
              <a:t> for </a:t>
            </a:r>
            <a:r>
              <a:rPr lang="pt-PT" dirty="0" err="1"/>
              <a:t>example</a:t>
            </a:r>
            <a:r>
              <a:rPr lang="pt-PT" dirty="0"/>
              <a:t>, </a:t>
            </a:r>
            <a:r>
              <a:rPr lang="pt-PT" dirty="0" err="1"/>
              <a:t>Intensity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peak</a:t>
            </a:r>
            <a:r>
              <a:rPr lang="pt-PT" dirty="0"/>
              <a:t> </a:t>
            </a:r>
            <a:r>
              <a:rPr lang="pt-PT" dirty="0" err="1"/>
              <a:t>located</a:t>
            </a:r>
            <a:r>
              <a:rPr lang="pt-PT" dirty="0"/>
              <a:t> </a:t>
            </a:r>
            <a:r>
              <a:rPr lang="pt-PT" dirty="0" err="1"/>
              <a:t>near</a:t>
            </a:r>
            <a:r>
              <a:rPr lang="pt-PT" dirty="0"/>
              <a:t> 27 º versus 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default</a:t>
            </a:r>
            <a:r>
              <a:rPr lang="pt-PT" dirty="0"/>
              <a:t> TFT </a:t>
            </a:r>
            <a:r>
              <a:rPr lang="pt-PT" dirty="0" err="1"/>
              <a:t>graphic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 (</a:t>
            </a:r>
            <a:r>
              <a:rPr lang="pt-PT" dirty="0" err="1"/>
              <a:t>format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save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) </a:t>
            </a:r>
            <a:r>
              <a:rPr lang="pt-PT" dirty="0" err="1"/>
              <a:t>having</a:t>
            </a:r>
            <a:r>
              <a:rPr lang="pt-PT" dirty="0"/>
              <a:t> 2 y-</a:t>
            </a:r>
            <a:r>
              <a:rPr lang="pt-PT" dirty="0" err="1"/>
              <a:t>layers</a:t>
            </a:r>
            <a:r>
              <a:rPr lang="pt-PT" dirty="0"/>
              <a:t> (</a:t>
            </a:r>
            <a:r>
              <a:rPr lang="pt-PT" dirty="0" err="1"/>
              <a:t>represent</a:t>
            </a:r>
            <a:r>
              <a:rPr lang="pt-PT" dirty="0"/>
              <a:t> I</a:t>
            </a:r>
            <a:r>
              <a:rPr lang="pt-PT" baseline="-25000" dirty="0"/>
              <a:t>DS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I</a:t>
            </a:r>
            <a:r>
              <a:rPr lang="pt-PT" baseline="-25000" dirty="0"/>
              <a:t>GS</a:t>
            </a:r>
            <a:r>
              <a:rPr lang="pt-PT" dirty="0"/>
              <a:t> in linear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logaritmic</a:t>
            </a:r>
            <a:r>
              <a:rPr lang="pt-PT" dirty="0"/>
              <a:t> </a:t>
            </a:r>
            <a:r>
              <a:rPr lang="pt-PT" dirty="0" err="1"/>
              <a:t>scale</a:t>
            </a:r>
            <a:r>
              <a:rPr lang="pt-PT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19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90B5394-C167-4A57-AD98-0A0F03E97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430ABE4-984D-4AC3-9132-3F186264B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77" y="69198"/>
            <a:ext cx="3802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Creating Layers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2A16E-BBE1-4996-882A-5CBE24C86D5A}"/>
              </a:ext>
            </a:extLst>
          </p:cNvPr>
          <p:cNvSpPr txBox="1"/>
          <p:nvPr/>
        </p:nvSpPr>
        <p:spPr>
          <a:xfrm>
            <a:off x="2452468" y="1674055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1. Menu </a:t>
            </a:r>
            <a:r>
              <a:rPr lang="pt-PT" dirty="0" err="1"/>
              <a:t>Graph</a:t>
            </a:r>
            <a:r>
              <a:rPr lang="pt-PT" dirty="0"/>
              <a:t>\</a:t>
            </a:r>
            <a:r>
              <a:rPr lang="pt-PT" dirty="0" err="1"/>
              <a:t>Add</a:t>
            </a:r>
            <a:r>
              <a:rPr lang="pt-PT" dirty="0"/>
              <a:t> New </a:t>
            </a:r>
            <a:r>
              <a:rPr lang="pt-PT" dirty="0" err="1"/>
              <a:t>Layer</a:t>
            </a:r>
            <a:endParaRPr lang="en-GB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5724B-1420-4E0A-993F-81D4C4367BC8}"/>
              </a:ext>
            </a:extLst>
          </p:cNvPr>
          <p:cNvSpPr txBox="1"/>
          <p:nvPr/>
        </p:nvSpPr>
        <p:spPr>
          <a:xfrm>
            <a:off x="2452469" y="3059668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1. </a:t>
            </a:r>
            <a:r>
              <a:rPr lang="pt-PT" dirty="0" err="1"/>
              <a:t>Duplicate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882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90B5394-C167-4A57-AD98-0A0F03E97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430ABE4-984D-4AC3-9132-3F186264B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77" y="69198"/>
            <a:ext cx="3802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Creating Layers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2A16E-BBE1-4996-882A-5CBE24C86D5A}"/>
              </a:ext>
            </a:extLst>
          </p:cNvPr>
          <p:cNvSpPr txBox="1"/>
          <p:nvPr/>
        </p:nvSpPr>
        <p:spPr>
          <a:xfrm>
            <a:off x="2452468" y="1674055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1. Menu </a:t>
            </a:r>
            <a:r>
              <a:rPr lang="pt-PT" dirty="0" err="1"/>
              <a:t>Graph</a:t>
            </a:r>
            <a:r>
              <a:rPr lang="pt-PT" dirty="0"/>
              <a:t>\</a:t>
            </a:r>
            <a:r>
              <a:rPr lang="pt-PT" dirty="0" err="1"/>
              <a:t>Add</a:t>
            </a:r>
            <a:r>
              <a:rPr lang="pt-PT" dirty="0"/>
              <a:t> New </a:t>
            </a:r>
            <a:r>
              <a:rPr lang="pt-PT" dirty="0" err="1"/>
              <a:t>Layer</a:t>
            </a:r>
            <a:endParaRPr lang="en-GB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5724B-1420-4E0A-993F-81D4C4367BC8}"/>
              </a:ext>
            </a:extLst>
          </p:cNvPr>
          <p:cNvSpPr txBox="1"/>
          <p:nvPr/>
        </p:nvSpPr>
        <p:spPr>
          <a:xfrm>
            <a:off x="2452469" y="3059668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1. </a:t>
            </a:r>
            <a:r>
              <a:rPr lang="pt-PT" dirty="0" err="1"/>
              <a:t>Duplicate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layer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60F012-D06C-491E-9FA5-E207510A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30" y="1080731"/>
            <a:ext cx="6867525" cy="4857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3E41B4-B4FE-449A-8EB3-1A331C3C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8" y="800100"/>
            <a:ext cx="8696325" cy="5257800"/>
          </a:xfrm>
          <a:prstGeom prst="rect">
            <a:avLst/>
          </a:prstGeom>
        </p:spPr>
      </p:pic>
      <p:sp>
        <p:nvSpPr>
          <p:cNvPr id="8" name="Seta: Para Cima 7">
            <a:extLst>
              <a:ext uri="{FF2B5EF4-FFF2-40B4-BE49-F238E27FC236}">
                <a16:creationId xmlns:a16="http://schemas.microsoft.com/office/drawing/2014/main" id="{55571D77-B808-4895-8956-CBFCA30149A4}"/>
              </a:ext>
            </a:extLst>
          </p:cNvPr>
          <p:cNvSpPr/>
          <p:nvPr/>
        </p:nvSpPr>
        <p:spPr>
          <a:xfrm>
            <a:off x="1981201" y="1080731"/>
            <a:ext cx="133643" cy="5933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D045B3-F355-4D08-8809-A9D22C102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108" y="1366202"/>
            <a:ext cx="8220075" cy="5181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77D48C6-1000-4BEC-9E79-6163D9D7B69B}"/>
              </a:ext>
            </a:extLst>
          </p:cNvPr>
          <p:cNvSpPr txBox="1"/>
          <p:nvPr/>
        </p:nvSpPr>
        <p:spPr>
          <a:xfrm>
            <a:off x="5631767" y="4927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format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layers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1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64678" y="69198"/>
            <a:ext cx="1688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Fitting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E7C56-C479-4B95-B1AC-F67C5BCF58B4}"/>
              </a:ext>
            </a:extLst>
          </p:cNvPr>
          <p:cNvSpPr txBox="1"/>
          <p:nvPr/>
        </p:nvSpPr>
        <p:spPr>
          <a:xfrm>
            <a:off x="1865676" y="1252025"/>
            <a:ext cx="84606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plenty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 in </a:t>
            </a:r>
            <a:r>
              <a:rPr lang="pt-PT" dirty="0" err="1"/>
              <a:t>Origin</a:t>
            </a:r>
            <a:r>
              <a:rPr lang="pt-PT" dirty="0"/>
              <a:t> to </a:t>
            </a:r>
            <a:r>
              <a:rPr lang="pt-PT" dirty="0" err="1"/>
              <a:t>perform</a:t>
            </a:r>
            <a:r>
              <a:rPr lang="pt-PT" dirty="0"/>
              <a:t> a </a:t>
            </a:r>
            <a:r>
              <a:rPr lang="pt-PT" dirty="0" err="1"/>
              <a:t>fit</a:t>
            </a:r>
            <a:r>
              <a:rPr lang="pt-PT" dirty="0"/>
              <a:t> a </a:t>
            </a:r>
            <a:r>
              <a:rPr lang="pt-PT" dirty="0" err="1"/>
              <a:t>model</a:t>
            </a:r>
            <a:r>
              <a:rPr lang="pt-PT" dirty="0"/>
              <a:t> to experimental data:</a:t>
            </a:r>
          </a:p>
          <a:p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go</a:t>
            </a:r>
            <a:r>
              <a:rPr lang="pt-PT" dirty="0"/>
              <a:t> to </a:t>
            </a:r>
            <a:r>
              <a:rPr lang="pt-PT" dirty="0" err="1"/>
              <a:t>Analysis</a:t>
            </a:r>
            <a:r>
              <a:rPr lang="pt-PT" dirty="0"/>
              <a:t>\</a:t>
            </a:r>
            <a:r>
              <a:rPr lang="pt-PT" dirty="0" err="1"/>
              <a:t>Fitting</a:t>
            </a:r>
            <a:r>
              <a:rPr lang="pt-PT" dirty="0"/>
              <a:t>  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many</a:t>
            </a:r>
            <a:r>
              <a:rPr lang="pt-PT" dirty="0"/>
              <a:t> diferente </a:t>
            </a:r>
            <a:r>
              <a:rPr lang="pt-PT" dirty="0" err="1"/>
              <a:t>options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fitting</a:t>
            </a:r>
            <a:r>
              <a:rPr lang="pt-PT" dirty="0"/>
              <a:t> </a:t>
            </a:r>
            <a:r>
              <a:rPr lang="pt-PT" dirty="0" err="1"/>
              <a:t>function</a:t>
            </a:r>
            <a:endParaRPr lang="en-GB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A33C72-1D5D-4B64-A246-56D8414FA594}"/>
              </a:ext>
            </a:extLst>
          </p:cNvPr>
          <p:cNvSpPr txBox="1"/>
          <p:nvPr/>
        </p:nvSpPr>
        <p:spPr>
          <a:xfrm>
            <a:off x="2255520" y="4093698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Analysis</a:t>
            </a:r>
            <a:r>
              <a:rPr lang="pt-PT" b="1" dirty="0"/>
              <a:t>\</a:t>
            </a:r>
            <a:r>
              <a:rPr lang="pt-PT" b="1" dirty="0" err="1"/>
              <a:t>Fitting</a:t>
            </a:r>
            <a:r>
              <a:rPr lang="pt-PT" b="1" dirty="0"/>
              <a:t>\</a:t>
            </a:r>
            <a:r>
              <a:rPr lang="pt-PT" b="1" dirty="0" err="1"/>
              <a:t>Nonlinear</a:t>
            </a:r>
            <a:r>
              <a:rPr lang="pt-PT" b="1" dirty="0"/>
              <a:t> Curve </a:t>
            </a:r>
            <a:r>
              <a:rPr lang="pt-PT" b="1" dirty="0" err="1"/>
              <a:t>Fit</a:t>
            </a:r>
            <a:r>
              <a:rPr lang="pt-PT" b="1" dirty="0"/>
              <a:t>\Open </a:t>
            </a:r>
            <a:r>
              <a:rPr lang="pt-PT" b="1" dirty="0" err="1"/>
              <a:t>Dialog</a:t>
            </a:r>
            <a:endParaRPr lang="en-GB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9BA558-2B71-46CE-A9C2-E04C904568AE}"/>
              </a:ext>
            </a:extLst>
          </p:cNvPr>
          <p:cNvSpPr txBox="1"/>
          <p:nvPr/>
        </p:nvSpPr>
        <p:spPr>
          <a:xfrm>
            <a:off x="8839200" y="4278364"/>
            <a:ext cx="9948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/>
              <a:t>Ctrl</a:t>
            </a:r>
            <a:r>
              <a:rPr lang="pt-PT" b="1" dirty="0"/>
              <a:t> + Y</a:t>
            </a:r>
            <a:endParaRPr lang="en-GB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454464-BE27-4B1D-BCCD-90AD2348E7F3}"/>
              </a:ext>
            </a:extLst>
          </p:cNvPr>
          <p:cNvSpPr txBox="1"/>
          <p:nvPr/>
        </p:nvSpPr>
        <p:spPr>
          <a:xfrm>
            <a:off x="2227546" y="5242001"/>
            <a:ext cx="491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Tools</a:t>
            </a:r>
            <a:r>
              <a:rPr lang="pt-PT" b="1" dirty="0"/>
              <a:t>\</a:t>
            </a:r>
            <a:r>
              <a:rPr lang="pt-PT" b="1" dirty="0" err="1"/>
              <a:t>Fitting</a:t>
            </a:r>
            <a:r>
              <a:rPr lang="pt-PT" b="1" dirty="0"/>
              <a:t> </a:t>
            </a:r>
            <a:r>
              <a:rPr lang="pt-PT" b="1" dirty="0" err="1"/>
              <a:t>Function</a:t>
            </a:r>
            <a:r>
              <a:rPr lang="pt-PT" b="1" dirty="0"/>
              <a:t> </a:t>
            </a:r>
            <a:r>
              <a:rPr lang="pt-PT" b="1" dirty="0" err="1"/>
              <a:t>Builder</a:t>
            </a:r>
            <a:r>
              <a:rPr lang="pt-PT" b="1" dirty="0"/>
              <a:t>/</a:t>
            </a:r>
            <a:r>
              <a:rPr lang="pt-PT" b="1" dirty="0" err="1"/>
              <a:t>Organizer</a:t>
            </a:r>
            <a:endParaRPr lang="en-GB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DEE2BE-56AF-4719-A212-C0D7F89B9C01}"/>
              </a:ext>
            </a:extLst>
          </p:cNvPr>
          <p:cNvSpPr txBox="1"/>
          <p:nvPr/>
        </p:nvSpPr>
        <p:spPr>
          <a:xfrm>
            <a:off x="8969631" y="5236643"/>
            <a:ext cx="453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F8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11569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01398" y="898259"/>
            <a:ext cx="8477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r>
              <a:rPr lang="pt-PT" b="1" dirty="0">
                <a:solidFill>
                  <a:schemeClr val="accent2"/>
                </a:solidFill>
              </a:rPr>
              <a:t>Edit\Copy Page</a:t>
            </a:r>
            <a:r>
              <a:rPr lang="pt-PT" dirty="0"/>
              <a:t>: </a:t>
            </a:r>
            <a:r>
              <a:rPr lang="pt-PT" sz="1600" dirty="0"/>
              <a:t>You copy the graph and then you can Paste it on Word or Powerpoint</a:t>
            </a:r>
          </a:p>
          <a:p>
            <a:r>
              <a:rPr lang="pt-PT" dirty="0"/>
              <a:t>             	</a:t>
            </a:r>
          </a:p>
          <a:p>
            <a:r>
              <a:rPr lang="pt-PT" dirty="0"/>
              <a:t>	Allows the edition and modification of the graph in Word enviromment </a:t>
            </a:r>
          </a:p>
          <a:p>
            <a:r>
              <a:rPr lang="pt-PT" dirty="0"/>
              <a:t>	You can check if your plot dimensions are readible </a:t>
            </a:r>
          </a:p>
          <a:p>
            <a:r>
              <a:rPr lang="pt-PT" dirty="0"/>
              <a:t>	Document size increases (Huge amount of space)</a:t>
            </a:r>
          </a:p>
          <a:p>
            <a:r>
              <a:rPr lang="pt-PT" dirty="0"/>
              <a:t>			(Vectorial image)</a:t>
            </a:r>
          </a:p>
          <a:p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chemeClr val="accent2"/>
                </a:solidFill>
              </a:rPr>
              <a:t>File\Export Graphics: </a:t>
            </a:r>
            <a:r>
              <a:rPr lang="pt-PT" dirty="0"/>
              <a:t>To create a “final” image to send and publish</a:t>
            </a:r>
          </a:p>
          <a:p>
            <a:endParaRPr lang="pt-PT" sz="1600" dirty="0"/>
          </a:p>
          <a:p>
            <a:r>
              <a:rPr lang="pt-PT" sz="1600" dirty="0"/>
              <a:t>			</a:t>
            </a:r>
          </a:p>
          <a:p>
            <a:r>
              <a:rPr lang="pt-PT" sz="1600" b="1" dirty="0"/>
              <a:t>				Select TIFF, </a:t>
            </a:r>
          </a:p>
          <a:p>
            <a:r>
              <a:rPr lang="pt-PT" sz="1600" b="1" dirty="0"/>
              <a:t>				300dpi</a:t>
            </a:r>
          </a:p>
          <a:p>
            <a:r>
              <a:rPr lang="pt-PT" sz="1600" b="1" dirty="0"/>
              <a:t>				Image size = 8.5 (17 or... xx) cm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3757" y="5441759"/>
            <a:ext cx="6705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u="sng" dirty="0">
                <a:solidFill>
                  <a:srgbClr val="0000FF"/>
                </a:solidFill>
              </a:rPr>
              <a:t>http://www.youtube.com/watch?v=ymLDGG7_whc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0" y="1"/>
            <a:ext cx="4576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Exporting Graphics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4207" y="4330262"/>
            <a:ext cx="29690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dirty="0"/>
              <a:t>Nº pixels = DPI x Print Size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8E5313-C2CB-458E-AA27-73A95A967758}"/>
              </a:ext>
            </a:extLst>
          </p:cNvPr>
          <p:cNvSpPr txBox="1"/>
          <p:nvPr/>
        </p:nvSpPr>
        <p:spPr>
          <a:xfrm>
            <a:off x="8892686" y="2278966"/>
            <a:ext cx="97334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Ctrl</a:t>
            </a:r>
            <a:r>
              <a:rPr lang="pt-PT" b="1" dirty="0">
                <a:solidFill>
                  <a:srgbClr val="C00000"/>
                </a:solidFill>
              </a:rPr>
              <a:t> + J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82939" y="851722"/>
            <a:ext cx="110781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</a:t>
            </a:r>
            <a:r>
              <a:rPr lang="pt-PT" sz="1600" b="1" dirty="0">
                <a:solidFill>
                  <a:schemeClr val="accent2"/>
                </a:solidFill>
              </a:rPr>
              <a:t>Press F7 </a:t>
            </a:r>
            <a:r>
              <a:rPr lang="pt-PT" sz="1600" dirty="0"/>
              <a:t>key to check the default themes or go to </a:t>
            </a:r>
            <a:r>
              <a:rPr lang="pt-PT" sz="1600" b="1" dirty="0">
                <a:solidFill>
                  <a:schemeClr val="accent2"/>
                </a:solidFill>
              </a:rPr>
              <a:t>Tools\Theme Organizer</a:t>
            </a:r>
            <a:r>
              <a:rPr lang="pt-PT" sz="1600" dirty="0"/>
              <a:t>  menu)</a:t>
            </a:r>
          </a:p>
          <a:p>
            <a:endParaRPr lang="pt-PT" sz="1600" dirty="0"/>
          </a:p>
          <a:p>
            <a:pPr>
              <a:buFont typeface="Arial" pitchFamily="34" charset="0"/>
              <a:buChar char="•"/>
            </a:pPr>
            <a:r>
              <a:rPr lang="pt-PT" sz="1600" dirty="0"/>
              <a:t>  You can aply and combine different formats to one or all graphics in a project </a:t>
            </a:r>
            <a:r>
              <a:rPr lang="pt-PT" sz="1400" dirty="0"/>
              <a:t>. </a:t>
            </a:r>
          </a:p>
          <a:p>
            <a:endParaRPr lang="pt-PT" sz="1600" dirty="0"/>
          </a:p>
          <a:p>
            <a:pPr>
              <a:buFont typeface="Arial" pitchFamily="34" charset="0"/>
              <a:buChar char="•"/>
            </a:pPr>
            <a:r>
              <a:rPr lang="pt-PT" sz="1400" dirty="0"/>
              <a:t>  </a:t>
            </a:r>
            <a:r>
              <a:rPr lang="pt-PT" sz="1600" dirty="0"/>
              <a:t>You can use templates to create new graphics, but you can use theme to represent an allready existent graph in a specific format. For example, you can create a theme for different publishers and apply it to your allready customized graph.</a:t>
            </a:r>
          </a:p>
          <a:p>
            <a:endParaRPr lang="pt-PT" sz="16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6275" y="0"/>
            <a:ext cx="19800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Themes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884966" y="2692729"/>
          <a:ext cx="4132263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132800" imgH="2901600" progId="Origin50.Graph">
                  <p:embed/>
                </p:oleObj>
              </mc:Choice>
              <mc:Fallback>
                <p:oleObj name="Graph" r:id="rId2" imgW="4132800" imgH="2901600" progId="Origin50.Grap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966" y="2692729"/>
                        <a:ext cx="4132263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154630" y="2677239"/>
          <a:ext cx="3876675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876840" imgH="2973600" progId="Origin50.Graph">
                  <p:embed/>
                </p:oleObj>
              </mc:Choice>
              <mc:Fallback>
                <p:oleObj name="Graph" r:id="rId4" imgW="3876840" imgH="2973600" progId="Origin50.Grap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630" y="2677239"/>
                        <a:ext cx="3876675" cy="297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5623035" y="4014953"/>
            <a:ext cx="567559" cy="15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5192110" y="5591503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PhysRevB Theme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6679" y="0"/>
            <a:ext cx="19800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Themes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684F97-903A-4D77-82BE-DBD22691EFDF}"/>
              </a:ext>
            </a:extLst>
          </p:cNvPr>
          <p:cNvSpPr txBox="1"/>
          <p:nvPr/>
        </p:nvSpPr>
        <p:spPr>
          <a:xfrm>
            <a:off x="2086708" y="81367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Why</a:t>
            </a:r>
            <a:r>
              <a:rPr lang="pt-PT" b="1" dirty="0">
                <a:solidFill>
                  <a:srgbClr val="C00000"/>
                </a:solidFill>
              </a:rPr>
              <a:t> Use </a:t>
            </a:r>
            <a:r>
              <a:rPr lang="pt-PT" b="1" dirty="0" err="1">
                <a:solidFill>
                  <a:srgbClr val="C00000"/>
                </a:solidFill>
              </a:rPr>
              <a:t>Themes</a:t>
            </a:r>
            <a:r>
              <a:rPr lang="pt-PT" b="1" dirty="0">
                <a:solidFill>
                  <a:srgbClr val="C00000"/>
                </a:solidFill>
              </a:rPr>
              <a:t>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572CF3-268A-44BE-98FF-9404220B39EF}"/>
              </a:ext>
            </a:extLst>
          </p:cNvPr>
          <p:cNvSpPr txBox="1"/>
          <p:nvPr/>
        </p:nvSpPr>
        <p:spPr>
          <a:xfrm>
            <a:off x="2846365" y="1367675"/>
            <a:ext cx="71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appearance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produced</a:t>
            </a:r>
            <a:r>
              <a:rPr lang="pt-PT" dirty="0"/>
              <a:t> </a:t>
            </a:r>
            <a:r>
              <a:rPr lang="pt-PT" dirty="0" err="1"/>
              <a:t>graphic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62A8D6-7DAA-4EC9-A7EB-4B9DAF159D1D}"/>
              </a:ext>
            </a:extLst>
          </p:cNvPr>
          <p:cNvSpPr/>
          <p:nvPr/>
        </p:nvSpPr>
        <p:spPr>
          <a:xfrm>
            <a:off x="896982" y="1963604"/>
            <a:ext cx="10833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/>
              <a:t>You</a:t>
            </a:r>
            <a:r>
              <a:rPr lang="pt-PT" b="1" dirty="0"/>
              <a:t> use </a:t>
            </a:r>
            <a:r>
              <a:rPr lang="pt-PT" b="1" dirty="0" err="1"/>
              <a:t>diferent</a:t>
            </a:r>
            <a:r>
              <a:rPr lang="pt-PT" b="1" dirty="0"/>
              <a:t> </a:t>
            </a:r>
            <a:r>
              <a:rPr lang="pt-PT" b="1" dirty="0" err="1"/>
              <a:t>templates</a:t>
            </a:r>
            <a:r>
              <a:rPr lang="pt-PT" b="1" dirty="0"/>
              <a:t> for Poster, Oral </a:t>
            </a:r>
            <a:r>
              <a:rPr lang="pt-PT" b="1" dirty="0" err="1"/>
              <a:t>or</a:t>
            </a:r>
            <a:r>
              <a:rPr lang="pt-PT" b="1" dirty="0"/>
              <a:t> </a:t>
            </a:r>
            <a:r>
              <a:rPr lang="pt-PT" b="1" dirty="0" err="1"/>
              <a:t>Document</a:t>
            </a:r>
            <a:r>
              <a:rPr lang="pt-PT" b="1" dirty="0"/>
              <a:t> </a:t>
            </a:r>
            <a:r>
              <a:rPr lang="pt-PT" b="1" dirty="0" err="1"/>
              <a:t>report</a:t>
            </a:r>
            <a:r>
              <a:rPr lang="pt-PT" b="1" dirty="0"/>
              <a:t>?</a:t>
            </a:r>
          </a:p>
          <a:p>
            <a:r>
              <a:rPr lang="pt-PT" dirty="0"/>
              <a:t>                       </a:t>
            </a:r>
            <a:r>
              <a:rPr lang="pt-PT" dirty="0" err="1"/>
              <a:t>Instead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making</a:t>
            </a:r>
            <a:r>
              <a:rPr lang="pt-PT" dirty="0"/>
              <a:t> 3 diferente </a:t>
            </a:r>
            <a:r>
              <a:rPr lang="pt-PT" dirty="0" err="1"/>
              <a:t>graphics</a:t>
            </a:r>
            <a:r>
              <a:rPr lang="pt-PT" dirty="0"/>
              <a:t>,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make</a:t>
            </a:r>
            <a:r>
              <a:rPr lang="pt-PT" dirty="0"/>
              <a:t> 1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adapt</a:t>
            </a:r>
            <a:endParaRPr lang="pt-PT" dirty="0"/>
          </a:p>
          <a:p>
            <a:r>
              <a:rPr lang="pt-PT" dirty="0"/>
              <a:t>                        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preferred</a:t>
            </a:r>
            <a:r>
              <a:rPr lang="pt-PT" dirty="0"/>
              <a:t> </a:t>
            </a:r>
            <a:r>
              <a:rPr lang="pt-PT" dirty="0" err="1"/>
              <a:t>theme</a:t>
            </a:r>
            <a:endParaRPr lang="en-GB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4C44FB-8F9D-49FC-82CB-B316C6278B67}"/>
              </a:ext>
            </a:extLst>
          </p:cNvPr>
          <p:cNvSpPr/>
          <p:nvPr/>
        </p:nvSpPr>
        <p:spPr>
          <a:xfrm>
            <a:off x="896981" y="3056586"/>
            <a:ext cx="10951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/>
              <a:t>You</a:t>
            </a:r>
            <a:r>
              <a:rPr lang="pt-PT" b="1" dirty="0"/>
              <a:t> </a:t>
            </a:r>
            <a:r>
              <a:rPr lang="pt-PT" b="1" dirty="0" err="1"/>
              <a:t>have</a:t>
            </a:r>
            <a:r>
              <a:rPr lang="pt-PT" b="1" dirty="0"/>
              <a:t> a </a:t>
            </a:r>
            <a:r>
              <a:rPr lang="pt-PT" b="1" dirty="0" err="1"/>
              <a:t>shared</a:t>
            </a:r>
            <a:r>
              <a:rPr lang="pt-PT" b="1" dirty="0"/>
              <a:t> </a:t>
            </a:r>
            <a:r>
              <a:rPr lang="pt-PT" b="1" dirty="0" err="1"/>
              <a:t>document</a:t>
            </a:r>
            <a:r>
              <a:rPr lang="pt-PT" b="1" dirty="0"/>
              <a:t>/</a:t>
            </a:r>
            <a:r>
              <a:rPr lang="pt-PT" b="1" dirty="0" err="1"/>
              <a:t>presentation</a:t>
            </a:r>
            <a:r>
              <a:rPr lang="pt-PT" b="1" dirty="0"/>
              <a:t> </a:t>
            </a:r>
            <a:r>
              <a:rPr lang="pt-PT" b="1" dirty="0" err="1"/>
              <a:t>with</a:t>
            </a:r>
            <a:r>
              <a:rPr lang="pt-PT" b="1" dirty="0"/>
              <a:t> </a:t>
            </a:r>
            <a:r>
              <a:rPr lang="pt-PT" b="1" dirty="0" err="1"/>
              <a:t>Origin</a:t>
            </a:r>
            <a:r>
              <a:rPr lang="pt-PT" b="1" dirty="0"/>
              <a:t> </a:t>
            </a:r>
            <a:r>
              <a:rPr lang="pt-PT" b="1" dirty="0" err="1"/>
              <a:t>graphics</a:t>
            </a:r>
            <a:r>
              <a:rPr lang="pt-PT" b="1" dirty="0"/>
              <a:t> set </a:t>
            </a:r>
            <a:r>
              <a:rPr lang="pt-PT" b="1" dirty="0" err="1"/>
              <a:t>by</a:t>
            </a:r>
            <a:r>
              <a:rPr lang="pt-PT" b="1" dirty="0"/>
              <a:t> </a:t>
            </a:r>
            <a:r>
              <a:rPr lang="pt-PT" b="1" dirty="0" err="1"/>
              <a:t>other</a:t>
            </a:r>
            <a:r>
              <a:rPr lang="pt-PT" b="1" dirty="0"/>
              <a:t> </a:t>
            </a:r>
            <a:r>
              <a:rPr lang="pt-PT" b="1" dirty="0" err="1"/>
              <a:t>colleagues</a:t>
            </a:r>
            <a:r>
              <a:rPr lang="pt-PT" b="1" dirty="0"/>
              <a:t> </a:t>
            </a:r>
            <a:r>
              <a:rPr lang="pt-PT" b="1" dirty="0" err="1"/>
              <a:t>not</a:t>
            </a:r>
            <a:r>
              <a:rPr lang="pt-PT" b="1" dirty="0"/>
              <a:t> </a:t>
            </a:r>
            <a:r>
              <a:rPr lang="pt-PT" b="1" dirty="0" err="1"/>
              <a:t>formatted</a:t>
            </a:r>
            <a:r>
              <a:rPr lang="pt-PT" b="1" dirty="0"/>
              <a:t> </a:t>
            </a:r>
            <a:r>
              <a:rPr lang="pt-PT" b="1" dirty="0" err="1"/>
              <a:t>or</a:t>
            </a:r>
            <a:r>
              <a:rPr lang="pt-PT" b="1" dirty="0"/>
              <a:t> </a:t>
            </a:r>
            <a:r>
              <a:rPr lang="pt-PT" b="1" dirty="0" err="1"/>
              <a:t>you</a:t>
            </a:r>
            <a:r>
              <a:rPr lang="pt-PT" b="1" dirty="0"/>
              <a:t> </a:t>
            </a:r>
            <a:r>
              <a:rPr lang="pt-PT" b="1" dirty="0" err="1"/>
              <a:t>just</a:t>
            </a:r>
            <a:r>
              <a:rPr lang="pt-PT" b="1" dirty="0"/>
              <a:t> </a:t>
            </a:r>
            <a:r>
              <a:rPr lang="pt-PT" b="1" dirty="0" err="1"/>
              <a:t>don’t</a:t>
            </a:r>
            <a:r>
              <a:rPr lang="pt-PT" b="1" dirty="0"/>
              <a:t> </a:t>
            </a:r>
            <a:r>
              <a:rPr lang="pt-PT" b="1" dirty="0" err="1"/>
              <a:t>like</a:t>
            </a:r>
            <a:r>
              <a:rPr lang="pt-PT" b="1" dirty="0"/>
              <a:t> </a:t>
            </a:r>
            <a:r>
              <a:rPr lang="pt-PT" b="1" dirty="0" err="1"/>
              <a:t>them</a:t>
            </a:r>
            <a:r>
              <a:rPr lang="pt-PT" b="1" dirty="0"/>
              <a:t>?</a:t>
            </a:r>
          </a:p>
          <a:p>
            <a:endParaRPr lang="pt-PT" dirty="0"/>
          </a:p>
          <a:p>
            <a:r>
              <a:rPr lang="pt-PT" dirty="0"/>
              <a:t>	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formating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in a </a:t>
            </a:r>
            <a:r>
              <a:rPr lang="pt-PT" dirty="0" err="1"/>
              <a:t>external</a:t>
            </a:r>
            <a:r>
              <a:rPr lang="pt-PT" dirty="0"/>
              <a:t> </a:t>
            </a:r>
            <a:r>
              <a:rPr lang="pt-PT" dirty="0" err="1"/>
              <a:t>document</a:t>
            </a:r>
            <a:r>
              <a:rPr lang="pt-PT" dirty="0"/>
              <a:t>,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theme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formated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, </a:t>
            </a:r>
            <a:r>
              <a:rPr lang="pt-PT" dirty="0" err="1"/>
              <a:t>even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don’t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acces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Origin</a:t>
            </a:r>
            <a:r>
              <a:rPr lang="pt-PT" dirty="0"/>
              <a:t> </a:t>
            </a:r>
            <a:r>
              <a:rPr lang="pt-PT" dirty="0" err="1"/>
              <a:t>projec</a:t>
            </a:r>
            <a:r>
              <a:rPr lang="pt-PT" dirty="0"/>
              <a:t> (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embedded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editable</a:t>
            </a:r>
            <a:r>
              <a:rPr lang="pt-PT" dirty="0"/>
              <a:t> in Word/</a:t>
            </a:r>
            <a:r>
              <a:rPr lang="pt-PT" dirty="0" err="1"/>
              <a:t>Powerpoint</a:t>
            </a:r>
            <a:r>
              <a:rPr lang="pt-PT" dirty="0"/>
              <a:t>…)</a:t>
            </a:r>
            <a:endParaRPr lang="en-GB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19235CE-37CD-4966-81B4-F7CBB8371832}"/>
              </a:ext>
            </a:extLst>
          </p:cNvPr>
          <p:cNvSpPr/>
          <p:nvPr/>
        </p:nvSpPr>
        <p:spPr>
          <a:xfrm>
            <a:off x="896981" y="5358745"/>
            <a:ext cx="8250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/>
              <a:t>Your</a:t>
            </a:r>
            <a:r>
              <a:rPr lang="pt-PT" b="1" dirty="0"/>
              <a:t> Supervisor/Editor </a:t>
            </a:r>
            <a:r>
              <a:rPr lang="pt-PT" b="1" dirty="0" err="1"/>
              <a:t>demands</a:t>
            </a:r>
            <a:r>
              <a:rPr lang="pt-PT" b="1" dirty="0"/>
              <a:t> </a:t>
            </a:r>
            <a:r>
              <a:rPr lang="pt-PT" b="1" dirty="0" err="1"/>
              <a:t>other</a:t>
            </a:r>
            <a:r>
              <a:rPr lang="pt-PT" b="1" dirty="0"/>
              <a:t> </a:t>
            </a:r>
            <a:r>
              <a:rPr lang="pt-PT" b="1" dirty="0" err="1"/>
              <a:t>format</a:t>
            </a:r>
            <a:r>
              <a:rPr lang="pt-PT" b="1" dirty="0"/>
              <a:t> for </a:t>
            </a:r>
            <a:r>
              <a:rPr lang="pt-PT" b="1" dirty="0" err="1"/>
              <a:t>your</a:t>
            </a:r>
            <a:r>
              <a:rPr lang="pt-PT" b="1" dirty="0"/>
              <a:t> </a:t>
            </a:r>
            <a:r>
              <a:rPr lang="pt-PT" b="1" dirty="0" err="1"/>
              <a:t>graphics</a:t>
            </a:r>
            <a:r>
              <a:rPr lang="pt-PT" b="1" dirty="0"/>
              <a:t>?</a:t>
            </a:r>
          </a:p>
          <a:p>
            <a:r>
              <a:rPr lang="pt-PT" dirty="0"/>
              <a:t>                      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apply</a:t>
            </a:r>
            <a:r>
              <a:rPr lang="pt-PT" dirty="0"/>
              <a:t> a </a:t>
            </a:r>
            <a:r>
              <a:rPr lang="pt-PT" dirty="0" err="1"/>
              <a:t>theme</a:t>
            </a:r>
            <a:r>
              <a:rPr lang="pt-PT" dirty="0"/>
              <a:t> </a:t>
            </a:r>
            <a:r>
              <a:rPr lang="pt-PT" dirty="0" err="1"/>
              <a:t>named</a:t>
            </a:r>
            <a:r>
              <a:rPr lang="pt-PT" dirty="0"/>
              <a:t> “Supervisor”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6680" y="0"/>
            <a:ext cx="19800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3200" b="1" dirty="0">
                <a:ln w="11430"/>
                <a:solidFill>
                  <a:schemeClr val="tx2"/>
                </a:solidFill>
                <a:latin typeface="Verdana" pitchFamily="34" charset="0"/>
              </a:rPr>
              <a:t>Themes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684F97-903A-4D77-82BE-DBD22691EFDF}"/>
              </a:ext>
            </a:extLst>
          </p:cNvPr>
          <p:cNvSpPr txBox="1"/>
          <p:nvPr/>
        </p:nvSpPr>
        <p:spPr>
          <a:xfrm>
            <a:off x="2086709" y="81367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What</a:t>
            </a:r>
            <a:r>
              <a:rPr lang="pt-PT" b="1" dirty="0">
                <a:solidFill>
                  <a:srgbClr val="C00000"/>
                </a:solidFill>
              </a:rPr>
              <a:t> can </a:t>
            </a:r>
            <a:r>
              <a:rPr lang="pt-PT" b="1" dirty="0" err="1">
                <a:solidFill>
                  <a:srgbClr val="C00000"/>
                </a:solidFill>
              </a:rPr>
              <a:t>you</a:t>
            </a:r>
            <a:r>
              <a:rPr lang="pt-PT" b="1" dirty="0">
                <a:solidFill>
                  <a:srgbClr val="C00000"/>
                </a:solidFill>
              </a:rPr>
              <a:t> configure in a </a:t>
            </a:r>
            <a:r>
              <a:rPr lang="pt-PT" b="1" dirty="0" err="1">
                <a:solidFill>
                  <a:srgbClr val="C00000"/>
                </a:solidFill>
              </a:rPr>
              <a:t>Theme</a:t>
            </a:r>
            <a:r>
              <a:rPr lang="pt-PT" b="1" dirty="0">
                <a:solidFill>
                  <a:srgbClr val="C00000"/>
                </a:solidFill>
              </a:rPr>
              <a:t>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572CF3-268A-44BE-98FF-9404220B39EF}"/>
              </a:ext>
            </a:extLst>
          </p:cNvPr>
          <p:cNvSpPr txBox="1"/>
          <p:nvPr/>
        </p:nvSpPr>
        <p:spPr>
          <a:xfrm>
            <a:off x="2958907" y="1293729"/>
            <a:ext cx="71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Everything</a:t>
            </a:r>
            <a:r>
              <a:rPr lang="pt-PT" dirty="0"/>
              <a:t> (</a:t>
            </a:r>
            <a:r>
              <a:rPr lang="pt-PT" dirty="0" err="1"/>
              <a:t>exept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BFE8C9-49BF-4CA0-A525-A4A1CC36C31A}"/>
              </a:ext>
            </a:extLst>
          </p:cNvPr>
          <p:cNvSpPr txBox="1"/>
          <p:nvPr/>
        </p:nvSpPr>
        <p:spPr>
          <a:xfrm>
            <a:off x="5299982" y="21151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/>
              <a:t>Examples</a:t>
            </a:r>
            <a:endParaRPr lang="en-GB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25445D-D5E0-40B0-8D92-3597A2981E5E}"/>
              </a:ext>
            </a:extLst>
          </p:cNvPr>
          <p:cNvSpPr txBox="1"/>
          <p:nvPr/>
        </p:nvSpPr>
        <p:spPr>
          <a:xfrm>
            <a:off x="1970976" y="3305908"/>
            <a:ext cx="19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Document</a:t>
            </a:r>
            <a:endParaRPr lang="pt-PT" dirty="0"/>
          </a:p>
          <a:p>
            <a:pPr algn="ctr"/>
            <a:r>
              <a:rPr lang="pt-PT" dirty="0"/>
              <a:t>Master Stuff.docx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797973" y="2345360"/>
            <a:ext cx="27799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tx2"/>
                </a:solidFill>
                <a:hlinkClick r:id="rId2"/>
              </a:rPr>
              <a:t>OriginLab on Youtube</a:t>
            </a:r>
            <a:endParaRPr lang="pt-PT" dirty="0">
              <a:solidFill>
                <a:schemeClr val="tx2"/>
              </a:solidFill>
            </a:endParaRPr>
          </a:p>
          <a:p>
            <a:endParaRPr lang="pt-PT" dirty="0">
              <a:solidFill>
                <a:schemeClr val="tx2"/>
              </a:solidFill>
            </a:endParaRPr>
          </a:p>
          <a:p>
            <a:r>
              <a:rPr lang="pt-PT" dirty="0">
                <a:solidFill>
                  <a:schemeClr val="tx2"/>
                </a:solidFill>
              </a:rPr>
              <a:t>www. Originlab.com</a:t>
            </a:r>
          </a:p>
          <a:p>
            <a:endParaRPr lang="pt-PT" dirty="0">
              <a:solidFill>
                <a:schemeClr val="tx2"/>
              </a:solidFill>
            </a:endParaRPr>
          </a:p>
          <a:p>
            <a:endParaRPr lang="pt-PT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3212" y="0"/>
            <a:ext cx="14975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GB" sz="2800" b="1" dirty="0">
                <a:ln w="11430"/>
                <a:solidFill>
                  <a:schemeClr val="tx2"/>
                </a:solidFill>
                <a:latin typeface="Verdana" pitchFamily="34" charset="0"/>
              </a:rPr>
              <a:t>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405" y="1070290"/>
            <a:ext cx="4352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600" dirty="0"/>
              <a:t>Tables can be very useful for:</a:t>
            </a:r>
          </a:p>
          <a:p>
            <a:pPr eaLnBrk="1" hangingPunct="1"/>
            <a:endParaRPr lang="en-GB" sz="1600" dirty="0"/>
          </a:p>
          <a:p>
            <a:pPr eaLnBrk="1" hangingPunct="1">
              <a:buFont typeface="Arial" pitchFamily="34" charset="0"/>
              <a:buChar char="•"/>
            </a:pPr>
            <a:r>
              <a:rPr lang="en-GB" sz="1600" dirty="0"/>
              <a:t> Presenting a large amount of numerical data</a:t>
            </a:r>
          </a:p>
          <a:p>
            <a:pPr eaLnBrk="1" hangingPunct="1"/>
            <a:endParaRPr lang="en-GB" sz="1600" dirty="0"/>
          </a:p>
          <a:p>
            <a:pPr eaLnBrk="1" hangingPunct="1">
              <a:buFont typeface="Arial" pitchFamily="34" charset="0"/>
              <a:buChar char="•"/>
            </a:pPr>
            <a:r>
              <a:rPr lang="en-GB" sz="1600" dirty="0"/>
              <a:t> Showing the exact values</a:t>
            </a:r>
          </a:p>
          <a:p>
            <a:endParaRPr lang="pt-PT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240967" y="151656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chemeClr val="tx2"/>
                </a:solidFill>
              </a:rPr>
              <a:t>As long as well organized to be easy to 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3005" y="1981200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chemeClr val="tx2"/>
                </a:solidFill>
              </a:rPr>
              <a:t>And incertanties...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405" y="3435531"/>
            <a:ext cx="852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/>
              <a:t> Is all the information present essential? Can you put some of it in an appendix?</a:t>
            </a:r>
          </a:p>
          <a:p>
            <a:endParaRPr lang="pt-PT" dirty="0"/>
          </a:p>
          <a:p>
            <a:pPr>
              <a:buFont typeface="Arial" pitchFamily="34" charset="0"/>
              <a:buChar char="•"/>
            </a:pPr>
            <a:r>
              <a:rPr lang="pt-PT" dirty="0"/>
              <a:t> Are your columns and rows clearly labeled?</a:t>
            </a:r>
          </a:p>
          <a:p>
            <a:endParaRPr lang="pt-PT" dirty="0"/>
          </a:p>
          <a:p>
            <a:pPr>
              <a:buFont typeface="Arial" pitchFamily="34" charset="0"/>
              <a:buChar char="•"/>
            </a:pPr>
            <a:r>
              <a:rPr lang="pt-PT" dirty="0"/>
              <a:t> You really need to put a caption, to help and direct the reader to the relevant information on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65611" y="0"/>
            <a:ext cx="23118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GB" sz="2800" b="1" dirty="0">
                <a:ln w="11430"/>
                <a:solidFill>
                  <a:schemeClr val="tx2"/>
                </a:solidFill>
                <a:latin typeface="Verdana" pitchFamily="34" charset="0"/>
              </a:rPr>
              <a:t>Bar Charts</a:t>
            </a:r>
          </a:p>
        </p:txBody>
      </p:sp>
      <p:pic>
        <p:nvPicPr>
          <p:cNvPr id="4" name="Picture 7" descr="Example of bar 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288" y="4292601"/>
            <a:ext cx="3512223" cy="193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mapr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800" y="3933826"/>
            <a:ext cx="360045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4950" y="936171"/>
            <a:ext cx="8242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Bar Charts are usefull for comparing discrete values and categories</a:t>
            </a:r>
          </a:p>
          <a:p>
            <a:endParaRPr lang="pt-PT" dirty="0"/>
          </a:p>
          <a:p>
            <a:r>
              <a:rPr lang="pt-PT" dirty="0"/>
              <a:t>Comparing different sets side by side</a:t>
            </a:r>
          </a:p>
          <a:p>
            <a:endParaRPr lang="pt-PT" dirty="0"/>
          </a:p>
          <a:p>
            <a:r>
              <a:rPr lang="pt-PT" dirty="0"/>
              <a:t>Trying to make the data representation simpler, can also complicate the reading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5372" y="2677886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Be ware, they can be </a:t>
            </a:r>
            <a:r>
              <a:rPr lang="pt-PT" dirty="0">
                <a:solidFill>
                  <a:srgbClr val="C00000"/>
                </a:solidFill>
              </a:rPr>
              <a:t>misleading</a:t>
            </a:r>
            <a:r>
              <a:rPr lang="pt-PT" dirty="0"/>
              <a:t> also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6487" y="338545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What are the axis?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46914" y="3624943"/>
            <a:ext cx="1752600" cy="252548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046515" y="3907972"/>
            <a:ext cx="1197429" cy="5769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1942" y="4136572"/>
            <a:ext cx="2460172" cy="4354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/>
          <p:nvPr/>
        </p:nvSpPr>
        <p:spPr>
          <a:xfrm>
            <a:off x="2471056" y="5954486"/>
            <a:ext cx="2460172" cy="4354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343" y="1221531"/>
            <a:ext cx="4078515" cy="51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451418"/>
            <a:ext cx="3811145" cy="458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9389" y="127634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What is </a:t>
            </a:r>
            <a:r>
              <a:rPr lang="pt-PT" dirty="0">
                <a:solidFill>
                  <a:srgbClr val="C00000"/>
                </a:solidFill>
              </a:rPr>
              <a:t>Wrong</a:t>
            </a:r>
            <a:r>
              <a:rPr lang="pt-PT" dirty="0"/>
              <a:t> in these graphs?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772" y="767730"/>
            <a:ext cx="822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The straight information we recall is</a:t>
            </a:r>
          </a:p>
          <a:p>
            <a:r>
              <a:rPr lang="pt-PT" sz="1600" b="1" dirty="0">
                <a:solidFill>
                  <a:srgbClr val="C00000"/>
                </a:solidFill>
              </a:rPr>
              <a:t> </a:t>
            </a:r>
            <a:r>
              <a:rPr lang="pt-PT" sz="1600" b="1" dirty="0">
                <a:solidFill>
                  <a:schemeClr val="tx2"/>
                </a:solidFill>
              </a:rPr>
              <a:t>the evolution  of the variable almost double from the first set</a:t>
            </a:r>
          </a:p>
          <a:p>
            <a:r>
              <a:rPr lang="pt-PT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114" y="5828370"/>
            <a:ext cx="4453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Trying to be creative destroys the </a:t>
            </a:r>
            <a:r>
              <a:rPr lang="pt-PT" sz="1400" dirty="0" err="1"/>
              <a:t>reading</a:t>
            </a:r>
            <a:r>
              <a:rPr lang="pt-PT" sz="1400" dirty="0"/>
              <a:t> </a:t>
            </a:r>
            <a:r>
              <a:rPr lang="pt-PT" sz="1400" dirty="0" err="1"/>
              <a:t>process</a:t>
            </a:r>
            <a:r>
              <a:rPr lang="pt-PT" sz="1400" dirty="0"/>
              <a:t> </a:t>
            </a:r>
            <a:r>
              <a:rPr lang="pt-PT" sz="1400" b="1" dirty="0">
                <a:solidFill>
                  <a:srgbClr val="C00000"/>
                </a:solidFill>
              </a:rPr>
              <a:t> </a:t>
            </a:r>
            <a:r>
              <a:rPr lang="pt-PT" sz="1600" b="1" dirty="0">
                <a:solidFill>
                  <a:srgbClr val="C00000"/>
                </a:solidFill>
              </a:rPr>
              <a:t>C</a:t>
            </a:r>
            <a:r>
              <a:rPr lang="pt-PT" sz="1600" b="1" dirty="0">
                <a:solidFill>
                  <a:schemeClr val="tx2"/>
                </a:solidFill>
              </a:rPr>
              <a:t>an </a:t>
            </a:r>
            <a:r>
              <a:rPr lang="pt-PT" sz="1600" b="1" dirty="0" err="1">
                <a:solidFill>
                  <a:schemeClr val="tx2"/>
                </a:solidFill>
              </a:rPr>
              <a:t>you</a:t>
            </a:r>
            <a:r>
              <a:rPr lang="pt-PT" sz="1600" b="1" dirty="0">
                <a:solidFill>
                  <a:schemeClr val="tx2"/>
                </a:solidFill>
              </a:rPr>
              <a:t> compare </a:t>
            </a:r>
            <a:r>
              <a:rPr lang="pt-PT" sz="1600" b="1" dirty="0" err="1">
                <a:solidFill>
                  <a:schemeClr val="tx2"/>
                </a:solidFill>
              </a:rPr>
              <a:t>the</a:t>
            </a:r>
            <a:r>
              <a:rPr lang="pt-PT" sz="1600" b="1" dirty="0">
                <a:solidFill>
                  <a:schemeClr val="tx2"/>
                </a:solidFill>
              </a:rPr>
              <a:t> </a:t>
            </a:r>
            <a:r>
              <a:rPr lang="pt-PT" sz="1600" b="1" dirty="0" err="1">
                <a:solidFill>
                  <a:schemeClr val="tx2"/>
                </a:solidFill>
              </a:rPr>
              <a:t>variables</a:t>
            </a:r>
            <a:r>
              <a:rPr lang="pt-PT" sz="1600" b="1" dirty="0">
                <a:solidFill>
                  <a:schemeClr val="tx2"/>
                </a:solidFill>
              </a:rPr>
              <a:t>?</a:t>
            </a:r>
            <a:endParaRPr lang="pt-PT" sz="1600" dirty="0"/>
          </a:p>
        </p:txBody>
      </p:sp>
      <p:sp>
        <p:nvSpPr>
          <p:cNvPr id="14" name="Right Arrow 13"/>
          <p:cNvSpPr/>
          <p:nvPr/>
        </p:nvSpPr>
        <p:spPr>
          <a:xfrm>
            <a:off x="5739161" y="3100040"/>
            <a:ext cx="892098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220687" y="539931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Seems </a:t>
            </a:r>
            <a:r>
              <a:rPr lang="pt-PT" dirty="0"/>
              <a:t>higher than </a:t>
            </a:r>
            <a:r>
              <a:rPr lang="pt-PT" b="1" dirty="0">
                <a:solidFill>
                  <a:schemeClr val="tx2"/>
                </a:solidFill>
              </a:rPr>
              <a:t>Blue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087" y="2394857"/>
            <a:ext cx="5365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Don’t give misleading information to the reader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4706" y="1074059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/>
              <a:t>Reader gets confused</a:t>
            </a:r>
          </a:p>
          <a:p>
            <a:r>
              <a:rPr lang="pt-PT" sz="1600" i="1" dirty="0"/>
              <a:t>Even if </a:t>
            </a:r>
            <a:r>
              <a:rPr lang="pt-PT" sz="1600" i="1" dirty="0">
                <a:hlinkClick r:id="rId4"/>
              </a:rPr>
              <a:t>inconsciently</a:t>
            </a:r>
            <a:endParaRPr lang="pt-PT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 animBg="1"/>
      <p:bldP spid="13" grpId="0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5887" y="741951"/>
            <a:ext cx="4354284" cy="36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03842" y="372060"/>
            <a:ext cx="325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What is </a:t>
            </a:r>
            <a:r>
              <a:rPr lang="pt-PT" dirty="0">
                <a:solidFill>
                  <a:srgbClr val="C00000"/>
                </a:solidFill>
              </a:rPr>
              <a:t>Wrong</a:t>
            </a:r>
            <a:r>
              <a:rPr lang="pt-PT" dirty="0"/>
              <a:t> in this graph?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7095" y="698041"/>
            <a:ext cx="4340905" cy="371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863" y="4878977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7717" y="4418488"/>
            <a:ext cx="7573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/>
              <a:t> You induce </a:t>
            </a:r>
            <a:r>
              <a:rPr lang="pt-PT" b="1" dirty="0">
                <a:solidFill>
                  <a:schemeClr val="tx2"/>
                </a:solidFill>
              </a:rPr>
              <a:t>a trend </a:t>
            </a:r>
            <a:r>
              <a:rPr lang="pt-PT" dirty="0"/>
              <a:t>easilly that may be totally </a:t>
            </a:r>
            <a:r>
              <a:rPr lang="pt-PT" b="1" dirty="0">
                <a:solidFill>
                  <a:srgbClr val="C00000"/>
                </a:solidFill>
              </a:rPr>
              <a:t>wrong</a:t>
            </a:r>
            <a:r>
              <a:rPr lang="pt-PT" dirty="0"/>
              <a:t> or </a:t>
            </a:r>
            <a:r>
              <a:rPr lang="pt-PT" b="1" dirty="0">
                <a:solidFill>
                  <a:srgbClr val="C00000"/>
                </a:solidFill>
              </a:rPr>
              <a:t>untrue</a:t>
            </a:r>
            <a:r>
              <a:rPr lang="pt-PT" dirty="0"/>
              <a:t>.... </a:t>
            </a:r>
          </a:p>
          <a:p>
            <a:r>
              <a:rPr lang="pt-PT" dirty="0"/>
              <a:t>Exponential growth  or linear growth?</a:t>
            </a:r>
          </a:p>
          <a:p>
            <a:endParaRPr lang="pt-PT" dirty="0"/>
          </a:p>
          <a:p>
            <a:pPr>
              <a:buFont typeface="Arial" pitchFamily="34" charset="0"/>
              <a:buChar char="•"/>
            </a:pPr>
            <a:r>
              <a:rPr lang="pt-PT" dirty="0"/>
              <a:t>  Values inside and not on axis make it harder to read!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B76FB-72AF-4F94-A728-5B41D3F20D7D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2400" y="-9355"/>
            <a:ext cx="2587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GB" sz="2800" b="1" dirty="0">
                <a:ln w="11430"/>
                <a:solidFill>
                  <a:schemeClr val="tx2"/>
                </a:solidFill>
                <a:latin typeface="Verdana" pitchFamily="34" charset="0"/>
              </a:rPr>
              <a:t>Line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858" y="855268"/>
            <a:ext cx="48157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/>
              <a:t>Line Graphs are usefull for:</a:t>
            </a:r>
          </a:p>
          <a:p>
            <a:endParaRPr lang="pt-PT" sz="1600" dirty="0"/>
          </a:p>
          <a:p>
            <a:r>
              <a:rPr lang="pt-PT" sz="1600" dirty="0"/>
              <a:t>-  Showing trends (how data changes over time)</a:t>
            </a:r>
          </a:p>
          <a:p>
            <a:endParaRPr lang="pt-PT" sz="1600" dirty="0"/>
          </a:p>
          <a:p>
            <a:r>
              <a:rPr lang="pt-PT" sz="1600" dirty="0"/>
              <a:t>-  For comparing correlated variables and functions</a:t>
            </a:r>
          </a:p>
          <a:p>
            <a:endParaRPr lang="pt-PT" sz="1600" dirty="0"/>
          </a:p>
          <a:p>
            <a:r>
              <a:rPr lang="pt-PT" sz="1600" dirty="0"/>
              <a:t>-  Presenting experimental data</a:t>
            </a:r>
          </a:p>
          <a:p>
            <a:r>
              <a:rPr lang="pt-PT" sz="16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2719" y="1886319"/>
            <a:ext cx="3991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rgbClr val="C00000"/>
                </a:solidFill>
              </a:rPr>
              <a:t>Can we compare with theoretical models?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65050" y="3769118"/>
            <a:ext cx="11178904" cy="2420711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1 - Always check that the values for the </a:t>
            </a:r>
            <a:r>
              <a:rPr lang="en-GB" sz="1600" b="1" dirty="0">
                <a:latin typeface="Arial" pitchFamily="34" charset="0"/>
                <a:cs typeface="Arial" pitchFamily="34" charset="0"/>
              </a:rPr>
              <a:t>x-axis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(horizontal) and the </a:t>
            </a:r>
            <a:r>
              <a:rPr lang="en-GB" sz="1600" b="1" dirty="0">
                <a:latin typeface="Arial" pitchFamily="34" charset="0"/>
                <a:cs typeface="Arial" pitchFamily="34" charset="0"/>
              </a:rPr>
              <a:t>y-axis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(vertical) are correct</a:t>
            </a:r>
          </a:p>
          <a:p>
            <a:pPr marL="609600" indent="-609600">
              <a:spcBef>
                <a:spcPct val="20000"/>
              </a:spcBef>
              <a:buFont typeface="Arial" charset="0"/>
              <a:buChar char="•"/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2 - When plotting trends over time, the x axis is commonly used to represent units of time, and the y axis is used to represent quantity</a:t>
            </a:r>
          </a:p>
          <a:p>
            <a:pPr marL="609600" indent="-609600">
              <a:spcBef>
                <a:spcPct val="20000"/>
              </a:spcBef>
              <a:buFont typeface="Arial" charset="0"/>
              <a:buChar char="•"/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3 - Use a sensible scale so that the line’s shape does not give the audience an incorrect impression of the data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29173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3">
                    <a:lumMod val="50000"/>
                  </a:schemeClr>
                </a:solidFill>
              </a:rPr>
              <a:t>ISSUES to remember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11674</TotalTime>
  <Words>3129</Words>
  <Application>Microsoft Office PowerPoint</Application>
  <PresentationFormat>Widescreen</PresentationFormat>
  <Paragraphs>556</Paragraphs>
  <Slides>49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Times New Roman</vt:lpstr>
      <vt:lpstr>Verdana</vt:lpstr>
      <vt:lpstr>Wingdings</vt:lpstr>
      <vt:lpstr>2_Office Theme</vt:lpstr>
      <vt:lpstr>Graph</vt:lpstr>
      <vt:lpstr>PowerPoint Presentation</vt:lpstr>
      <vt:lpstr>PowerPoint Presentation</vt:lpstr>
      <vt:lpstr>Why represent Data in a graphic?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Elvira Fortunato</dc:creator>
  <cp:lastModifiedBy>Joana Maria Doria Vaz Pinto</cp:lastModifiedBy>
  <cp:revision>646</cp:revision>
  <dcterms:created xsi:type="dcterms:W3CDTF">2011-03-29T20:36:52Z</dcterms:created>
  <dcterms:modified xsi:type="dcterms:W3CDTF">2022-11-16T11:55:05Z</dcterms:modified>
</cp:coreProperties>
</file>