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4" r:id="rId4"/>
    <p:sldId id="272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64761" autoAdjust="0"/>
  </p:normalViewPr>
  <p:slideViewPr>
    <p:cSldViewPr>
      <p:cViewPr varScale="1">
        <p:scale>
          <a:sx n="74" d="100"/>
          <a:sy n="74" d="100"/>
        </p:scale>
        <p:origin x="-26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DCE74-142D-4778-BBFF-6D7A4EA8AEA8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4F04-1C50-4F63-8C2B-5228FF493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34F04-1C50-4F63-8C2B-5228FF493B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63" y="4343402"/>
            <a:ext cx="5031278" cy="4114800"/>
          </a:xfrm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63" y="4343402"/>
            <a:ext cx="5031278" cy="4114800"/>
          </a:xfrm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63" y="4343402"/>
            <a:ext cx="5031278" cy="4114800"/>
          </a:xfrm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63" y="4343402"/>
            <a:ext cx="5031278" cy="4114800"/>
          </a:xfrm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63" y="4343402"/>
            <a:ext cx="5031278" cy="4114800"/>
          </a:xfrm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705-7D2D-45A5-8274-3655DBE5DAF2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0E15-5BBE-49F3-842B-2CEB5EAE0D01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46F1-B308-4003-968C-21E467C1349E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98F5-EAFC-4DF3-8820-64460784716B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8B4-B9BF-4C3D-A0C1-ACB8A42A1FE4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2442-6EFB-48C2-AEBB-B7E8383DAC70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027D-26B1-4F5B-B82F-1A97128CFC87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D07-C84F-423E-A601-7F6E99AF2F0A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A099-B46C-4A97-A87D-DE001879AA65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ADFB-CFE4-45AF-9043-E114136EC6D5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CF29-E866-4C88-8C87-87DB2F39CE8C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5000"/>
            <a:lum/>
          </a:blip>
          <a:srcRect/>
          <a:stretch>
            <a:fillRect l="-4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C52-E487-4879-BD48-350E780CB422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Jill McGregor / Matthew Bishop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1C6D-DDE5-4244-A80E-B41B4963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8895"/>
            <a:ext cx="7772400" cy="1470025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Quality Assurance</a:t>
            </a:r>
            <a:br>
              <a:rPr lang="en-GB" dirty="0" smtClean="0"/>
            </a:br>
            <a:r>
              <a:rPr lang="en-GB" sz="4000" dirty="0" smtClean="0">
                <a:solidFill>
                  <a:srgbClr val="C00000"/>
                </a:solidFill>
              </a:rPr>
              <a:t>Data Quality Highlight Report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“Better Data for Better Decisions”</a:t>
            </a:r>
          </a:p>
          <a:p>
            <a:r>
              <a:rPr lang="en-GB" sz="2800" dirty="0" smtClean="0">
                <a:solidFill>
                  <a:schemeClr val="tx2"/>
                </a:solidFill>
              </a:rPr>
              <a:t>Data Quality Governance Committee</a:t>
            </a:r>
            <a:endParaRPr lang="en-GB" sz="2800" dirty="0" smtClean="0">
              <a:solidFill>
                <a:schemeClr val="tx2"/>
              </a:solidFill>
            </a:endParaRPr>
          </a:p>
          <a:p>
            <a:r>
              <a:rPr lang="en-GB" sz="2800" dirty="0" err="1" smtClean="0">
                <a:solidFill>
                  <a:schemeClr val="tx2"/>
                </a:solidFill>
              </a:rPr>
              <a:t>DD</a:t>
            </a:r>
            <a:r>
              <a:rPr lang="en-GB" sz="2800" baseline="30000" dirty="0" err="1" smtClean="0">
                <a:solidFill>
                  <a:schemeClr val="tx2"/>
                </a:solidFill>
              </a:rPr>
              <a:t>th</a:t>
            </a:r>
            <a:r>
              <a:rPr lang="en-GB" sz="2800" dirty="0" smtClean="0">
                <a:solidFill>
                  <a:schemeClr val="tx2"/>
                </a:solidFill>
              </a:rPr>
              <a:t> MMM YYYY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68" y="6309320"/>
            <a:ext cx="2895600" cy="365125"/>
          </a:xfrm>
        </p:spPr>
        <p:txBody>
          <a:bodyPr/>
          <a:lstStyle/>
          <a:p>
            <a:r>
              <a:rPr lang="en-US" dirty="0" smtClean="0"/>
              <a:t>© 2019 Matthew </a:t>
            </a:r>
            <a:r>
              <a:rPr lang="en-US" dirty="0" smtClean="0"/>
              <a:t>Bishop, Perspicacity Ltd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28000"/>
            <a:lum/>
          </a:blip>
          <a:srcRect/>
          <a:stretch>
            <a:fillRect l="-4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QlikView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/>
        </p:nvGraphicFramePr>
        <p:xfrm>
          <a:off x="132774" y="908720"/>
          <a:ext cx="8779244" cy="5760633"/>
        </p:xfrm>
        <a:graphic>
          <a:graphicData uri="http://schemas.openxmlformats.org/drawingml/2006/table">
            <a:tbl>
              <a:tblPr/>
              <a:tblGrid>
                <a:gridCol w="924485"/>
                <a:gridCol w="3370725"/>
                <a:gridCol w="556654"/>
                <a:gridCol w="2035634"/>
                <a:gridCol w="915483"/>
                <a:gridCol w="976263"/>
              </a:tblGrid>
              <a:tr h="272158">
                <a:tc gridSpan="6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Assurance – </a:t>
                      </a: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Highlight Report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Overall Status 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Accomplishments / Activities since last highlight report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8900" marR="88900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83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Budget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18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Schedule 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AMBER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Risks/Issues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Priorities next month</a:t>
                      </a: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8900" marR="88900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553" marR="87553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089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GB" sz="105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Risks &amp; Issues</a:t>
                      </a: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 Tracking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Planned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8350">
                <a:tc rowSpan="6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GB" sz="105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A3202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76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Assurance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Highlight Summary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28000"/>
            <a:lum/>
          </a:blip>
          <a:srcRect/>
          <a:stretch>
            <a:fillRect l="-4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QlikView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/>
        </p:nvGraphicFramePr>
        <p:xfrm>
          <a:off x="132774" y="908720"/>
          <a:ext cx="8779244" cy="5822435"/>
        </p:xfrm>
        <a:graphic>
          <a:graphicData uri="http://schemas.openxmlformats.org/drawingml/2006/table">
            <a:tbl>
              <a:tblPr/>
              <a:tblGrid>
                <a:gridCol w="924485"/>
                <a:gridCol w="3370725"/>
                <a:gridCol w="2592288"/>
                <a:gridCol w="915483"/>
                <a:gridCol w="976263"/>
              </a:tblGrid>
              <a:tr h="272158">
                <a:tc gridSpan="5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Assurance </a:t>
                      </a: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Project Highlight Report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Assurance Review Status 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Accomplishments / Activities since last highlight report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  <a:endParaRPr kumimoji="0" lang="en-GB" sz="105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83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Budget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gridSpan="4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18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Schedule 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AMBER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Risks/Issues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Priorities next month</a:t>
                      </a: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553" marR="87553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089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GB" sz="105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Risks &amp; Issues</a:t>
                      </a: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 Tracking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Planned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8350">
                <a:tc rowSpan="6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A3202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76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Assurance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Manual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Assurance Highlight Report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28000"/>
            <a:lum/>
          </a:blip>
          <a:srcRect/>
          <a:stretch>
            <a:fillRect l="-4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QlikView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/>
        </p:nvGraphicFramePr>
        <p:xfrm>
          <a:off x="132774" y="908720"/>
          <a:ext cx="8779244" cy="5822435"/>
        </p:xfrm>
        <a:graphic>
          <a:graphicData uri="http://schemas.openxmlformats.org/drawingml/2006/table">
            <a:tbl>
              <a:tblPr/>
              <a:tblGrid>
                <a:gridCol w="924485"/>
                <a:gridCol w="3370725"/>
                <a:gridCol w="556654"/>
                <a:gridCol w="2035634"/>
                <a:gridCol w="915483"/>
                <a:gridCol w="976263"/>
              </a:tblGrid>
              <a:tr h="272158">
                <a:tc gridSpan="6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Assurance – </a:t>
                      </a: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Reporting Highlight Report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Assurance Review Status 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Accomplishments / Activities since last highlight report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8900" marR="88900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83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Budget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18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Schedule 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AMBER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Risks/Issues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Priorities next month</a:t>
                      </a: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8900" marR="88900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553" marR="87553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089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Risks &amp; Issues</a:t>
                      </a: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 Tracking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Planned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8350">
                <a:tc rowSpan="6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A3202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76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Assurance –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Automated Assurance Highlight Report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28000"/>
            <a:lum/>
          </a:blip>
          <a:srcRect/>
          <a:stretch>
            <a:fillRect l="-4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QlikView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/>
        </p:nvGraphicFramePr>
        <p:xfrm>
          <a:off x="132774" y="908720"/>
          <a:ext cx="8779244" cy="5760633"/>
        </p:xfrm>
        <a:graphic>
          <a:graphicData uri="http://schemas.openxmlformats.org/drawingml/2006/table">
            <a:tbl>
              <a:tblPr/>
              <a:tblGrid>
                <a:gridCol w="924485"/>
                <a:gridCol w="3370725"/>
                <a:gridCol w="2592288"/>
                <a:gridCol w="915483"/>
                <a:gridCol w="976263"/>
              </a:tblGrid>
              <a:tr h="272158">
                <a:tc gridSpan="5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Assurance – </a:t>
                      </a: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Highlight Report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DQ Training Status 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Accomplishments / Activities since last highlight report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  <a:endParaRPr kumimoji="0" lang="en-GB" sz="105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83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Budget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gridSpan="4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18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Schedule 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AMBER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Risks/Issues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Priorities next month</a:t>
                      </a: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553" marR="87553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089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GB" sz="105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Risks &amp; Issues</a:t>
                      </a: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 Tracking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Planned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8350">
                <a:tc rowSpan="6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A3202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76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Assurance –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Training Highlight Report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28000"/>
            <a:lum/>
          </a:blip>
          <a:srcRect/>
          <a:stretch>
            <a:fillRect l="-4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QlikView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/>
        </p:nvGraphicFramePr>
        <p:xfrm>
          <a:off x="132774" y="908720"/>
          <a:ext cx="8779244" cy="5760633"/>
        </p:xfrm>
        <a:graphic>
          <a:graphicData uri="http://schemas.openxmlformats.org/drawingml/2006/table">
            <a:tbl>
              <a:tblPr/>
              <a:tblGrid>
                <a:gridCol w="924485"/>
                <a:gridCol w="3370725"/>
                <a:gridCol w="556654"/>
                <a:gridCol w="2035634"/>
                <a:gridCol w="915483"/>
                <a:gridCol w="976263"/>
              </a:tblGrid>
              <a:tr h="272158">
                <a:tc gridSpan="6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Assurance – </a:t>
                      </a:r>
                      <a:r>
                        <a:rPr kumimoji="0" lang="en-GB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 Reporting Highlight Report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Team Status 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Accomplishments / Activities since last highlight report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8900" marR="88900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83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Budget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GREEN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18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 Schedule 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64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AMBER</a:t>
                      </a: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Risks/Issues</a:t>
                      </a:r>
                    </a:p>
                  </a:txBody>
                  <a:tcPr marL="80818" marR="80818" marT="39221" marB="39221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row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Priorities next month</a:t>
                      </a: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marL="88900" marR="88900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vMerge="1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553" marR="87553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 Management, Stakeholder Engagement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089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8350"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Risks &amp; Issues</a:t>
                      </a: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 Tracking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Planned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Date</a:t>
                      </a: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248350">
                <a:tc rowSpan="6" gridSpan="2"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90500" marR="0" lvl="0" indent="-19050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A3202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8" marR="80818" marT="39221" marB="39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818" marR="80818" marT="39221" marB="392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76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Assurance –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DQ Project 1 Highlight Report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101"/>
  <p:tag name="SLIDECOLORNAME" val="COLOR PALETTE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101"/>
  <p:tag name="SLIDECOLORNAME" val="COLOR PALETTE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101"/>
  <p:tag name="SLIDECOLORNAME" val="COLOR PALETTE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101"/>
  <p:tag name="SLIDECOLORNAME" val="COLOR PALETTE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101"/>
  <p:tag name="SLIDECOLORNAME" val="COLOR PALETTE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Words>309</Words>
  <Application>Microsoft Office PowerPoint</Application>
  <PresentationFormat>On-screen Show (4:3)</PresentationFormat>
  <Paragraphs>106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Quality Assurance Data Quality Highlight Report</vt:lpstr>
      <vt:lpstr>QlikView</vt:lpstr>
      <vt:lpstr>QlikView</vt:lpstr>
      <vt:lpstr>QlikView</vt:lpstr>
      <vt:lpstr>QlikView</vt:lpstr>
      <vt:lpstr>QlikView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228</cp:revision>
  <dcterms:created xsi:type="dcterms:W3CDTF">2018-02-09T16:06:58Z</dcterms:created>
  <dcterms:modified xsi:type="dcterms:W3CDTF">2019-05-13T17:22:05Z</dcterms:modified>
</cp:coreProperties>
</file>