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58" r:id="rId4"/>
    <p:sldId id="286" r:id="rId5"/>
    <p:sldId id="288" r:id="rId6"/>
    <p:sldId id="266" r:id="rId7"/>
    <p:sldId id="273" r:id="rId8"/>
    <p:sldId id="267" r:id="rId9"/>
    <p:sldId id="261" r:id="rId10"/>
    <p:sldId id="262" r:id="rId11"/>
    <p:sldId id="263" r:id="rId12"/>
    <p:sldId id="264" r:id="rId13"/>
    <p:sldId id="265" r:id="rId14"/>
    <p:sldId id="268" r:id="rId15"/>
    <p:sldId id="269" r:id="rId16"/>
    <p:sldId id="270" r:id="rId17"/>
    <p:sldId id="271" r:id="rId18"/>
    <p:sldId id="272" r:id="rId19"/>
    <p:sldId id="274" r:id="rId20"/>
    <p:sldId id="277" r:id="rId21"/>
    <p:sldId id="278" r:id="rId22"/>
    <p:sldId id="279" r:id="rId23"/>
    <p:sldId id="285" r:id="rId24"/>
    <p:sldId id="280" r:id="rId25"/>
    <p:sldId id="281" r:id="rId26"/>
    <p:sldId id="289" r:id="rId27"/>
    <p:sldId id="275" r:id="rId28"/>
    <p:sldId id="290" r:id="rId29"/>
    <p:sldId id="291" r:id="rId30"/>
    <p:sldId id="292" r:id="rId31"/>
    <p:sldId id="293" r:id="rId32"/>
    <p:sldId id="287" r:id="rId33"/>
    <p:sldId id="295" r:id="rId34"/>
    <p:sldId id="294" r:id="rId35"/>
    <p:sldId id="276"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0EF13-E7B5-4A4A-A0B5-CAE6D88E9245}" type="datetimeFigureOut">
              <a:rPr lang="en-US" smtClean="0"/>
              <a:pPr/>
              <a:t>12/20/2019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70C3-A719-4C94-BE3F-DEC4B32865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4E70C3-A719-4C94-BE3F-DEC4B328656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4.0/legalcode" TargetMode="Externa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mailto:matthew.bishop@perspicacityltd.co.uk" TargetMode="External"/><Relationship Id="rId5" Type="http://schemas.openxmlformats.org/officeDocument/2006/relationships/hyperlink" Target="https://github.com/perspicacity-ltd" TargetMode="External"/><Relationship Id="rId4" Type="http://schemas.openxmlformats.org/officeDocument/2006/relationships/hyperlink" Target="https://github.com/perspicacity-ltd/DataQualityRepor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2" name="Title 1"/>
          <p:cNvSpPr>
            <a:spLocks noGrp="1"/>
          </p:cNvSpPr>
          <p:nvPr>
            <p:ph type="ctrTitle"/>
          </p:nvPr>
        </p:nvSpPr>
        <p:spPr/>
        <p:txBody>
          <a:bodyPr/>
          <a:lstStyle/>
          <a:p>
            <a:r>
              <a:rPr lang="en-GB" dirty="0" smtClean="0"/>
              <a:t>Data Quality Education &amp; Training</a:t>
            </a:r>
            <a:endParaRPr lang="en-US" dirty="0"/>
          </a:p>
        </p:txBody>
      </p:sp>
      <p:sp>
        <p:nvSpPr>
          <p:cNvPr id="3" name="Subtitle 2"/>
          <p:cNvSpPr>
            <a:spLocks noGrp="1"/>
          </p:cNvSpPr>
          <p:nvPr>
            <p:ph type="subTitle" idx="1"/>
          </p:nvPr>
        </p:nvSpPr>
        <p:spPr/>
        <p:txBody>
          <a:bodyPr/>
          <a:lstStyle/>
          <a:p>
            <a:r>
              <a:rPr lang="en-GB" dirty="0" smtClean="0"/>
              <a:t>Basic Data Quality Induction</a:t>
            </a:r>
            <a:endParaRPr lang="en-US" dirty="0"/>
          </a:p>
        </p:txBody>
      </p:sp>
      <p:pic>
        <p:nvPicPr>
          <p:cNvPr id="11" name="Picture 10" descr="Perspicacity Logo (transparent).png"/>
          <p:cNvPicPr>
            <a:picLocks noChangeAspect="1"/>
          </p:cNvPicPr>
          <p:nvPr/>
        </p:nvPicPr>
        <p:blipFill>
          <a:blip r:embed="rId3" cstate="print"/>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Accuracy" descr="DQ Characteristic - Timeliness.png"/>
          <p:cNvPicPr>
            <a:picLocks noChangeAspect="1"/>
          </p:cNvPicPr>
          <p:nvPr/>
        </p:nvPicPr>
        <p:blipFill>
          <a:blip r:embed="rId3" cstate="print"/>
          <a:stretch>
            <a:fillRect/>
          </a:stretch>
        </p:blipFill>
        <p:spPr>
          <a:xfrm>
            <a:off x="3788289" y="2133600"/>
            <a:ext cx="730159" cy="1060318"/>
          </a:xfrm>
          <a:prstGeom prst="rect">
            <a:avLst/>
          </a:prstGeom>
        </p:spPr>
      </p:pic>
      <p:pic>
        <p:nvPicPr>
          <p:cNvPr id="23" name="Validity" descr="DQ Characteristic - Validity.png"/>
          <p:cNvPicPr>
            <a:picLocks noChangeAspect="1"/>
          </p:cNvPicPr>
          <p:nvPr/>
        </p:nvPicPr>
        <p:blipFill>
          <a:blip r:embed="rId4" cstate="print"/>
          <a:stretch>
            <a:fillRect/>
          </a:stretch>
        </p:blipFill>
        <p:spPr>
          <a:xfrm>
            <a:off x="2641122" y="2133600"/>
            <a:ext cx="831746" cy="1060318"/>
          </a:xfrm>
          <a:prstGeom prst="rect">
            <a:avLst/>
          </a:prstGeom>
        </p:spPr>
      </p:pic>
      <p:sp>
        <p:nvSpPr>
          <p:cNvPr id="24" name="Validity Examples"/>
          <p:cNvSpPr txBox="1">
            <a:spLocks/>
          </p:cNvSpPr>
          <p:nvPr/>
        </p:nvSpPr>
        <p:spPr>
          <a:xfrm>
            <a:off x="457200" y="3429000"/>
            <a:ext cx="8229600" cy="2514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Incorrect capture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Accidentally clicking on Jan 30</a:t>
            </a:r>
            <a:r>
              <a:rPr kumimoji="0" lang="en-GB" b="0" i="0" u="none" strike="noStrike" kern="1200" cap="none" spc="0" normalizeH="0" baseline="30000" noProof="0" dirty="0" smtClean="0">
                <a:ln>
                  <a:noFill/>
                </a:ln>
                <a:solidFill>
                  <a:schemeClr val="tx1">
                    <a:lumMod val="50000"/>
                    <a:lumOff val="50000"/>
                  </a:schemeClr>
                </a:solidFill>
                <a:effectLst/>
                <a:uLnTx/>
                <a:uFillTx/>
                <a:latin typeface="+mn-lt"/>
                <a:ea typeface="+mn-ea"/>
                <a:cs typeface="+mn-cs"/>
              </a:rPr>
              <a:t>th</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 rather 				than Jan 31</a:t>
            </a:r>
            <a:r>
              <a:rPr kumimoji="0" lang="en-GB" b="0" i="0" u="none" strike="noStrike" kern="1200" cap="none" spc="0" normalizeH="0" baseline="30000" noProof="0" dirty="0" smtClean="0">
                <a:ln>
                  <a:noFill/>
                </a:ln>
                <a:solidFill>
                  <a:schemeClr val="tx1">
                    <a:lumMod val="50000"/>
                    <a:lumOff val="50000"/>
                  </a:schemeClr>
                </a:solidFill>
                <a:effectLst/>
                <a:uLnTx/>
                <a:uFillTx/>
                <a:latin typeface="+mn-lt"/>
                <a:ea typeface="+mn-ea"/>
                <a:cs typeface="+mn-cs"/>
              </a:rPr>
              <a:t>st</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Misinterpretations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lang="en-GB" dirty="0" smtClean="0">
                <a:solidFill>
                  <a:schemeClr val="tx1">
                    <a:lumMod val="50000"/>
                    <a:lumOff val="50000"/>
                  </a:schemeClr>
                </a:solidFill>
              </a:rPr>
              <a:t>(e.g. Patient says tryptophan but you record 				</a:t>
            </a:r>
            <a:r>
              <a:rPr lang="en-GB" dirty="0" err="1" smtClean="0">
                <a:solidFill>
                  <a:schemeClr val="tx1">
                    <a:lumMod val="50000"/>
                    <a:lumOff val="50000"/>
                  </a:schemeClr>
                </a:solidFill>
              </a:rPr>
              <a:t>triptafen</a:t>
            </a:r>
            <a:r>
              <a:rPr lang="en-GB" dirty="0" smtClean="0">
                <a:solidFill>
                  <a:schemeClr val="tx1">
                    <a:lumMod val="50000"/>
                    <a:lumOff val="50000"/>
                  </a:schemeClr>
                </a:solidFill>
              </a:rPr>
              <a:t>)</a:t>
            </a:r>
            <a:endParaRPr lang="en-GB" dirty="0" smtClean="0"/>
          </a:p>
        </p:txBody>
      </p:sp>
      <p:pic>
        <p:nvPicPr>
          <p:cNvPr id="10" name="Picture 9"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23"/>
                                        </p:tgtEl>
                                        <p:attrNameLst>
                                          <p:attrName>ppt_w</p:attrName>
                                        </p:attrNameLst>
                                      </p:cBhvr>
                                      <p:tavLst>
                                        <p:tav tm="0">
                                          <p:val>
                                            <p:strVal val="ppt_w"/>
                                          </p:val>
                                        </p:tav>
                                        <p:tav tm="100000">
                                          <p:val>
                                            <p:fltVal val="0"/>
                                          </p:val>
                                        </p:tav>
                                      </p:tavLst>
                                    </p:anim>
                                    <p:anim calcmode="lin" valueType="num">
                                      <p:cBhvr>
                                        <p:cTn id="14" dur="500"/>
                                        <p:tgtEl>
                                          <p:spTgt spid="23"/>
                                        </p:tgtEl>
                                        <p:attrNameLst>
                                          <p:attrName>ppt_h</p:attrName>
                                        </p:attrNameLst>
                                      </p:cBhvr>
                                      <p:tavLst>
                                        <p:tav tm="0">
                                          <p:val>
                                            <p:strVal val="ppt_h"/>
                                          </p:val>
                                        </p:tav>
                                        <p:tav tm="100000">
                                          <p:val>
                                            <p:fltVal val="0"/>
                                          </p:val>
                                        </p:tav>
                                      </p:tavLst>
                                    </p:anim>
                                    <p:animEffect transition="out" filter="fade">
                                      <p:cBhvr>
                                        <p:cTn id="15" dur="500"/>
                                        <p:tgtEl>
                                          <p:spTgt spid="23"/>
                                        </p:tgtEl>
                                      </p:cBhvr>
                                    </p:animEffect>
                                    <p:set>
                                      <p:cBhvr>
                                        <p:cTn id="16" dur="1" fill="hold">
                                          <p:stCondLst>
                                            <p:cond delay="499"/>
                                          </p:stCondLst>
                                        </p:cTn>
                                        <p:tgtEl>
                                          <p:spTgt spid="23"/>
                                        </p:tgtEl>
                                        <p:attrNameLst>
                                          <p:attrName>style.visibility</p:attrName>
                                        </p:attrNameLst>
                                      </p:cBhvr>
                                      <p:to>
                                        <p:strVal val="hidden"/>
                                      </p:to>
                                    </p:set>
                                  </p:childTnLst>
                                </p:cTn>
                              </p:par>
                              <p:par>
                                <p:cTn id="17" presetID="53" presetClass="exit" presetSubtype="0" fill="hold" grpId="1" nodeType="withEffect">
                                  <p:stCondLst>
                                    <p:cond delay="0"/>
                                  </p:stCondLst>
                                  <p:childTnLst>
                                    <p:anim calcmode="lin" valueType="num">
                                      <p:cBhvr>
                                        <p:cTn id="18" dur="500"/>
                                        <p:tgtEl>
                                          <p:spTgt spid="24"/>
                                        </p:tgtEl>
                                        <p:attrNameLst>
                                          <p:attrName>ppt_w</p:attrName>
                                        </p:attrNameLst>
                                      </p:cBhvr>
                                      <p:tavLst>
                                        <p:tav tm="0">
                                          <p:val>
                                            <p:strVal val="ppt_w"/>
                                          </p:val>
                                        </p:tav>
                                        <p:tav tm="100000">
                                          <p:val>
                                            <p:fltVal val="0"/>
                                          </p:val>
                                        </p:tav>
                                      </p:tavLst>
                                    </p:anim>
                                    <p:anim calcmode="lin" valueType="num">
                                      <p:cBhvr>
                                        <p:cTn id="19" dur="500"/>
                                        <p:tgtEl>
                                          <p:spTgt spid="24"/>
                                        </p:tgtEl>
                                        <p:attrNameLst>
                                          <p:attrName>ppt_h</p:attrName>
                                        </p:attrNameLst>
                                      </p:cBhvr>
                                      <p:tavLst>
                                        <p:tav tm="0">
                                          <p:val>
                                            <p:strVal val="ppt_h"/>
                                          </p:val>
                                        </p:tav>
                                        <p:tav tm="100000">
                                          <p:val>
                                            <p:fltVal val="0"/>
                                          </p:val>
                                        </p:tav>
                                      </p:tavLst>
                                    </p:anim>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53"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Accuracy" descr="DQ Characteristic - Timeliness.png"/>
          <p:cNvPicPr>
            <a:picLocks noChangeAspect="1"/>
          </p:cNvPicPr>
          <p:nvPr/>
        </p:nvPicPr>
        <p:blipFill>
          <a:blip r:embed="rId3" cstate="print"/>
          <a:stretch>
            <a:fillRect/>
          </a:stretch>
        </p:blipFill>
        <p:spPr>
          <a:xfrm>
            <a:off x="3788289" y="2133600"/>
            <a:ext cx="730159" cy="1060318"/>
          </a:xfrm>
          <a:prstGeom prst="rect">
            <a:avLst/>
          </a:prstGeom>
        </p:spPr>
      </p:pic>
      <p:sp>
        <p:nvSpPr>
          <p:cNvPr id="31" name="Accuracy Description"/>
          <p:cNvSpPr txBox="1">
            <a:spLocks/>
          </p:cNvSpPr>
          <p:nvPr/>
        </p:nvSpPr>
        <p:spPr>
          <a:xfrm>
            <a:off x="457200" y="3429000"/>
            <a:ext cx="8229600" cy="2362200"/>
          </a:xfrm>
          <a:prstGeom prst="rect">
            <a:avLst/>
          </a:prstGeom>
        </p:spPr>
        <p:txBody>
          <a:bodyPr/>
          <a:lstStyle/>
          <a:p>
            <a:pPr marL="342900" lvl="0" indent="-342900">
              <a:spcBef>
                <a:spcPct val="20000"/>
              </a:spcBef>
              <a:buFont typeface="Arial" pitchFamily="34" charset="0"/>
              <a:buChar char="•"/>
            </a:pPr>
            <a:r>
              <a:rPr lang="en-US" sz="2800" dirty="0" smtClean="0"/>
              <a:t>Ensuring the way something is measured reflects the way it is in reality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31"/>
                                        </p:tgtEl>
                                        <p:attrNameLst>
                                          <p:attrName>ppt_w</p:attrName>
                                        </p:attrNameLst>
                                      </p:cBhvr>
                                      <p:tavLst>
                                        <p:tav tm="0">
                                          <p:val>
                                            <p:strVal val="ppt_w"/>
                                          </p:val>
                                        </p:tav>
                                        <p:tav tm="100000">
                                          <p:val>
                                            <p:fltVal val="0"/>
                                          </p:val>
                                        </p:tav>
                                      </p:tavLst>
                                    </p:anim>
                                    <p:anim calcmode="lin" valueType="num">
                                      <p:cBhvr>
                                        <p:cTn id="14" dur="500"/>
                                        <p:tgtEl>
                                          <p:spTgt spid="31"/>
                                        </p:tgtEl>
                                        <p:attrNameLst>
                                          <p:attrName>ppt_h</p:attrName>
                                        </p:attrNameLst>
                                      </p:cBhvr>
                                      <p:tavLst>
                                        <p:tav tm="0">
                                          <p:val>
                                            <p:strVal val="ppt_h"/>
                                          </p:val>
                                        </p:tav>
                                        <p:tav tm="100000">
                                          <p:val>
                                            <p:fltVal val="0"/>
                                          </p:val>
                                        </p:tav>
                                      </p:tavLst>
                                    </p:anim>
                                    <p:animEffect transition="out" filter="fade">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8" name="Timeliness" descr="DQ Characteristic - Accuracy.png"/>
          <p:cNvPicPr>
            <a:picLocks noChangeAspect="1"/>
          </p:cNvPicPr>
          <p:nvPr/>
        </p:nvPicPr>
        <p:blipFill>
          <a:blip r:embed="rId3" cstate="print"/>
          <a:stretch>
            <a:fillRect/>
          </a:stretch>
        </p:blipFill>
        <p:spPr>
          <a:xfrm>
            <a:off x="4849693" y="2159889"/>
            <a:ext cx="730159" cy="1007740"/>
          </a:xfrm>
          <a:prstGeom prst="rect">
            <a:avLst/>
          </a:prstGeom>
        </p:spPr>
      </p:pic>
      <p:pic>
        <p:nvPicPr>
          <p:cNvPr id="22" name="Accuracy" descr="DQ Characteristic - Timeliness.png"/>
          <p:cNvPicPr>
            <a:picLocks noChangeAspect="1"/>
          </p:cNvPicPr>
          <p:nvPr/>
        </p:nvPicPr>
        <p:blipFill>
          <a:blip r:embed="rId4" cstate="print"/>
          <a:stretch>
            <a:fillRect/>
          </a:stretch>
        </p:blipFill>
        <p:spPr>
          <a:xfrm>
            <a:off x="3788289" y="2133600"/>
            <a:ext cx="730159" cy="1060318"/>
          </a:xfrm>
          <a:prstGeom prst="rect">
            <a:avLst/>
          </a:prstGeom>
        </p:spPr>
      </p:pic>
      <p:sp>
        <p:nvSpPr>
          <p:cNvPr id="26" name="Accuracy Examples"/>
          <p:cNvSpPr txBox="1">
            <a:spLocks/>
          </p:cNvSpPr>
          <p:nvPr/>
        </p:nvSpPr>
        <p:spPr>
          <a:xfrm>
            <a:off x="457200" y="3429000"/>
            <a:ext cx="8229600" cy="2362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Inconsistent</a:t>
            </a:r>
            <a:r>
              <a:rPr kumimoji="0" lang="en-GB" sz="2800" b="0" i="0" u="none" strike="noStrike" kern="1200" cap="none" spc="0" normalizeH="0" noProof="0" dirty="0" smtClean="0">
                <a:ln>
                  <a:noFill/>
                </a:ln>
                <a:solidFill>
                  <a:schemeClr val="tx1"/>
                </a:solidFill>
                <a:effectLst/>
                <a:uLnTx/>
                <a:uFillTx/>
                <a:latin typeface="+mn-lt"/>
                <a:ea typeface="+mn-ea"/>
                <a:cs typeface="+mn-cs"/>
              </a:rPr>
              <a:t> measures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Using your watch to record time</a:t>
            </a:r>
            <a:r>
              <a:rPr kumimoji="0" lang="en-GB" b="0" i="0" u="none" strike="noStrike" kern="1200" cap="none" spc="0" normalizeH="0" noProof="0" dirty="0" smtClean="0">
                <a:ln>
                  <a:noFill/>
                </a:ln>
                <a:solidFill>
                  <a:schemeClr val="tx1">
                    <a:lumMod val="50000"/>
                    <a:lumOff val="50000"/>
                  </a:schemeClr>
                </a:solidFill>
                <a:effectLst/>
                <a:uLnTx/>
                <a:uFillTx/>
                <a:latin typeface="+mn-lt"/>
                <a:ea typeface="+mn-ea"/>
                <a:cs typeface="+mn-cs"/>
              </a:rPr>
              <a:t> on 				scene when it is 2 minutes slow</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Imprecise measures	</a:t>
            </a:r>
            <a:r>
              <a:rPr lang="en-GB" dirty="0" smtClean="0">
                <a:solidFill>
                  <a:schemeClr val="tx1">
                    <a:lumMod val="50000"/>
                    <a:lumOff val="50000"/>
                  </a:schemeClr>
                </a:solidFill>
              </a:rPr>
              <a:t>(e.g. Using a portable finger pulse </a:t>
            </a:r>
            <a:r>
              <a:rPr lang="en-GB" dirty="0" err="1" smtClean="0">
                <a:solidFill>
                  <a:schemeClr val="tx1">
                    <a:lumMod val="50000"/>
                    <a:lumOff val="50000"/>
                  </a:schemeClr>
                </a:solidFill>
              </a:rPr>
              <a:t>oximeter</a:t>
            </a:r>
            <a:r>
              <a:rPr lang="en-GB" dirty="0" smtClean="0">
                <a:solidFill>
                  <a:schemeClr val="tx1">
                    <a:lumMod val="50000"/>
                    <a:lumOff val="50000"/>
                  </a:schemeClr>
                </a:solidFill>
              </a:rPr>
              <a:t> 				which is only accurate to nearest 5% SPO2)</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22"/>
                                        </p:tgtEl>
                                        <p:attrNameLst>
                                          <p:attrName>ppt_w</p:attrName>
                                        </p:attrNameLst>
                                      </p:cBhvr>
                                      <p:tavLst>
                                        <p:tav tm="0">
                                          <p:val>
                                            <p:strVal val="ppt_w"/>
                                          </p:val>
                                        </p:tav>
                                        <p:tav tm="100000">
                                          <p:val>
                                            <p:fltVal val="0"/>
                                          </p:val>
                                        </p:tav>
                                      </p:tavLst>
                                    </p:anim>
                                    <p:anim calcmode="lin" valueType="num">
                                      <p:cBhvr>
                                        <p:cTn id="14" dur="500"/>
                                        <p:tgtEl>
                                          <p:spTgt spid="22"/>
                                        </p:tgtEl>
                                        <p:attrNameLst>
                                          <p:attrName>ppt_h</p:attrName>
                                        </p:attrNameLst>
                                      </p:cBhvr>
                                      <p:tavLst>
                                        <p:tav tm="0">
                                          <p:val>
                                            <p:strVal val="ppt_h"/>
                                          </p:val>
                                        </p:tav>
                                        <p:tav tm="100000">
                                          <p:val>
                                            <p:fltVal val="0"/>
                                          </p:val>
                                        </p:tav>
                                      </p:tavLst>
                                    </p:anim>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53" presetClass="exit" presetSubtype="0" fill="hold" grpId="1" nodeType="withEffect">
                                  <p:stCondLst>
                                    <p:cond delay="0"/>
                                  </p:stCondLst>
                                  <p:childTnLst>
                                    <p:anim calcmode="lin" valueType="num">
                                      <p:cBhvr>
                                        <p:cTn id="18" dur="500"/>
                                        <p:tgtEl>
                                          <p:spTgt spid="26"/>
                                        </p:tgtEl>
                                        <p:attrNameLst>
                                          <p:attrName>ppt_w</p:attrName>
                                        </p:attrNameLst>
                                      </p:cBhvr>
                                      <p:tavLst>
                                        <p:tav tm="0">
                                          <p:val>
                                            <p:strVal val="ppt_w"/>
                                          </p:val>
                                        </p:tav>
                                        <p:tav tm="100000">
                                          <p:val>
                                            <p:fltVal val="0"/>
                                          </p:val>
                                        </p:tav>
                                      </p:tavLst>
                                    </p:anim>
                                    <p:anim calcmode="lin" valueType="num">
                                      <p:cBhvr>
                                        <p:cTn id="19" dur="500"/>
                                        <p:tgtEl>
                                          <p:spTgt spid="26"/>
                                        </p:tgtEl>
                                        <p:attrNameLst>
                                          <p:attrName>ppt_h</p:attrName>
                                        </p:attrNameLst>
                                      </p:cBhvr>
                                      <p:tavLst>
                                        <p:tav tm="0">
                                          <p:val>
                                            <p:strVal val="ppt_h"/>
                                          </p:val>
                                        </p:tav>
                                        <p:tav tm="100000">
                                          <p:val>
                                            <p:fltVal val="0"/>
                                          </p:val>
                                        </p:tav>
                                      </p:tavLst>
                                    </p:anim>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par>
                                <p:cTn id="22" presetID="53"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8" name="Timeliness" descr="DQ Characteristic - Accuracy.png"/>
          <p:cNvPicPr>
            <a:picLocks noChangeAspect="1"/>
          </p:cNvPicPr>
          <p:nvPr/>
        </p:nvPicPr>
        <p:blipFill>
          <a:blip r:embed="rId3" cstate="print"/>
          <a:stretch>
            <a:fillRect/>
          </a:stretch>
        </p:blipFill>
        <p:spPr>
          <a:xfrm>
            <a:off x="4849693" y="2159889"/>
            <a:ext cx="730159" cy="1007740"/>
          </a:xfrm>
          <a:prstGeom prst="rect">
            <a:avLst/>
          </a:prstGeom>
        </p:spPr>
      </p:pic>
      <p:sp>
        <p:nvSpPr>
          <p:cNvPr id="32" name="Timeliness Description"/>
          <p:cNvSpPr txBox="1">
            <a:spLocks/>
          </p:cNvSpPr>
          <p:nvPr/>
        </p:nvSpPr>
        <p:spPr>
          <a:xfrm>
            <a:off x="457200" y="3429000"/>
            <a:ext cx="8229600" cy="2362200"/>
          </a:xfrm>
          <a:prstGeom prst="rect">
            <a:avLst/>
          </a:prstGeom>
        </p:spPr>
        <p:txBody>
          <a:bodyPr/>
          <a:lstStyle/>
          <a:p>
            <a:pPr marL="342900" lvl="0" indent="-342900">
              <a:spcBef>
                <a:spcPct val="20000"/>
              </a:spcBef>
              <a:buFont typeface="Arial" pitchFamily="34" charset="0"/>
              <a:buChar char="•"/>
            </a:pPr>
            <a:r>
              <a:rPr lang="en-US" sz="2800" dirty="0" smtClean="0"/>
              <a:t>Ensuring a record isn't captured later than it needs to be</a:t>
            </a:r>
          </a:p>
          <a:p>
            <a:pPr marL="342900" lvl="0" indent="-342900">
              <a:spcBef>
                <a:spcPct val="20000"/>
              </a:spcBef>
              <a:buFont typeface="Arial" pitchFamily="34" charset="0"/>
              <a:buChar char="•"/>
            </a:pPr>
            <a:r>
              <a:rPr lang="en-US" sz="2800" dirty="0" smtClean="0"/>
              <a:t>Ensuring a record isn't updated later than it needs to be</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32"/>
                                        </p:tgtEl>
                                        <p:attrNameLst>
                                          <p:attrName>ppt_w</p:attrName>
                                        </p:attrNameLst>
                                      </p:cBhvr>
                                      <p:tavLst>
                                        <p:tav tm="0">
                                          <p:val>
                                            <p:strVal val="ppt_w"/>
                                          </p:val>
                                        </p:tav>
                                        <p:tav tm="100000">
                                          <p:val>
                                            <p:fltVal val="0"/>
                                          </p:val>
                                        </p:tav>
                                      </p:tavLst>
                                    </p:anim>
                                    <p:anim calcmode="lin" valueType="num">
                                      <p:cBhvr>
                                        <p:cTn id="14" dur="500"/>
                                        <p:tgtEl>
                                          <p:spTgt spid="32"/>
                                        </p:tgtEl>
                                        <p:attrNameLst>
                                          <p:attrName>ppt_h</p:attrName>
                                        </p:attrNameLst>
                                      </p:cBhvr>
                                      <p:tavLst>
                                        <p:tav tm="0">
                                          <p:val>
                                            <p:strVal val="ppt_h"/>
                                          </p:val>
                                        </p:tav>
                                        <p:tav tm="100000">
                                          <p:val>
                                            <p:fltVal val="0"/>
                                          </p:val>
                                        </p:tav>
                                      </p:tavLst>
                                    </p:anim>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8" name="Timeliness" descr="DQ Characteristic - Accuracy.png"/>
          <p:cNvPicPr>
            <a:picLocks noChangeAspect="1"/>
          </p:cNvPicPr>
          <p:nvPr/>
        </p:nvPicPr>
        <p:blipFill>
          <a:blip r:embed="rId3" cstate="print"/>
          <a:stretch>
            <a:fillRect/>
          </a:stretch>
        </p:blipFill>
        <p:spPr>
          <a:xfrm>
            <a:off x="4849693" y="2159889"/>
            <a:ext cx="730159" cy="1007740"/>
          </a:xfrm>
          <a:prstGeom prst="rect">
            <a:avLst/>
          </a:prstGeom>
        </p:spPr>
      </p:pic>
      <p:pic>
        <p:nvPicPr>
          <p:cNvPr id="20" name="Relevance" descr="DQ Characteristic - Relevance.png"/>
          <p:cNvPicPr>
            <a:picLocks noChangeAspect="1"/>
          </p:cNvPicPr>
          <p:nvPr/>
        </p:nvPicPr>
        <p:blipFill>
          <a:blip r:embed="rId4" cstate="print"/>
          <a:stretch>
            <a:fillRect/>
          </a:stretch>
        </p:blipFill>
        <p:spPr>
          <a:xfrm>
            <a:off x="5906081" y="2133600"/>
            <a:ext cx="825397" cy="1060318"/>
          </a:xfrm>
          <a:prstGeom prst="rect">
            <a:avLst/>
          </a:prstGeom>
        </p:spPr>
      </p:pic>
      <p:sp>
        <p:nvSpPr>
          <p:cNvPr id="25" name="Timeliness Examples"/>
          <p:cNvSpPr txBox="1">
            <a:spLocks/>
          </p:cNvSpPr>
          <p:nvPr/>
        </p:nvSpPr>
        <p:spPr>
          <a:xfrm>
            <a:off x="457200" y="3429000"/>
            <a:ext cx="8229600" cy="2362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t>Late records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Not putting staff on ESR before the payroll)</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Missed updates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lang="en-GB" dirty="0" smtClean="0">
                <a:solidFill>
                  <a:schemeClr val="tx1">
                    <a:lumMod val="50000"/>
                    <a:lumOff val="50000"/>
                  </a:schemeClr>
                </a:solidFill>
              </a:rPr>
              <a:t>(e.g. Updating roster after the start of the shift)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18"/>
                                        </p:tgtEl>
                                        <p:attrNameLst>
                                          <p:attrName>ppt_w</p:attrName>
                                        </p:attrNameLst>
                                      </p:cBhvr>
                                      <p:tavLst>
                                        <p:tav tm="0">
                                          <p:val>
                                            <p:strVal val="ppt_w"/>
                                          </p:val>
                                        </p:tav>
                                        <p:tav tm="100000">
                                          <p:val>
                                            <p:fltVal val="0"/>
                                          </p:val>
                                        </p:tav>
                                      </p:tavLst>
                                    </p:anim>
                                    <p:anim calcmode="lin" valueType="num">
                                      <p:cBhvr>
                                        <p:cTn id="14" dur="500"/>
                                        <p:tgtEl>
                                          <p:spTgt spid="18"/>
                                        </p:tgtEl>
                                        <p:attrNameLst>
                                          <p:attrName>ppt_h</p:attrName>
                                        </p:attrNameLst>
                                      </p:cBhvr>
                                      <p:tavLst>
                                        <p:tav tm="0">
                                          <p:val>
                                            <p:strVal val="ppt_h"/>
                                          </p:val>
                                        </p:tav>
                                        <p:tav tm="100000">
                                          <p:val>
                                            <p:fltVal val="0"/>
                                          </p:val>
                                        </p:tav>
                                      </p:tavLst>
                                    </p:anim>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53" presetClass="exit" presetSubtype="0" fill="hold" grpId="1" nodeType="withEffect">
                                  <p:stCondLst>
                                    <p:cond delay="0"/>
                                  </p:stCondLst>
                                  <p:childTnLst>
                                    <p:anim calcmode="lin" valueType="num">
                                      <p:cBhvr>
                                        <p:cTn id="18" dur="500"/>
                                        <p:tgtEl>
                                          <p:spTgt spid="25"/>
                                        </p:tgtEl>
                                        <p:attrNameLst>
                                          <p:attrName>ppt_w</p:attrName>
                                        </p:attrNameLst>
                                      </p:cBhvr>
                                      <p:tavLst>
                                        <p:tav tm="0">
                                          <p:val>
                                            <p:strVal val="ppt_w"/>
                                          </p:val>
                                        </p:tav>
                                        <p:tav tm="100000">
                                          <p:val>
                                            <p:fltVal val="0"/>
                                          </p:val>
                                        </p:tav>
                                      </p:tavLst>
                                    </p:anim>
                                    <p:anim calcmode="lin" valueType="num">
                                      <p:cBhvr>
                                        <p:cTn id="19" dur="500"/>
                                        <p:tgtEl>
                                          <p:spTgt spid="25"/>
                                        </p:tgtEl>
                                        <p:attrNameLst>
                                          <p:attrName>ppt_h</p:attrName>
                                        </p:attrNameLst>
                                      </p:cBhvr>
                                      <p:tavLst>
                                        <p:tav tm="0">
                                          <p:val>
                                            <p:strVal val="ppt_h"/>
                                          </p:val>
                                        </p:tav>
                                        <p:tav tm="100000">
                                          <p:val>
                                            <p:fltVal val="0"/>
                                          </p:val>
                                        </p:tav>
                                      </p:tavLst>
                                    </p:anim>
                                    <p:animEffect transition="out" filter="fad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53"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 name="Relevance" descr="DQ Characteristic - Relevance.png"/>
          <p:cNvPicPr>
            <a:picLocks noChangeAspect="1"/>
          </p:cNvPicPr>
          <p:nvPr/>
        </p:nvPicPr>
        <p:blipFill>
          <a:blip r:embed="rId3" cstate="print"/>
          <a:stretch>
            <a:fillRect/>
          </a:stretch>
        </p:blipFill>
        <p:spPr>
          <a:xfrm>
            <a:off x="5906081" y="2133600"/>
            <a:ext cx="825397" cy="1060318"/>
          </a:xfrm>
          <a:prstGeom prst="rect">
            <a:avLst/>
          </a:prstGeom>
        </p:spPr>
      </p:pic>
      <p:sp>
        <p:nvSpPr>
          <p:cNvPr id="33" name="Relevance Description"/>
          <p:cNvSpPr txBox="1">
            <a:spLocks/>
          </p:cNvSpPr>
          <p:nvPr/>
        </p:nvSpPr>
        <p:spPr>
          <a:xfrm>
            <a:off x="457200" y="3429000"/>
            <a:ext cx="8229600" cy="2362200"/>
          </a:xfrm>
          <a:prstGeom prst="rect">
            <a:avLst/>
          </a:prstGeom>
        </p:spPr>
        <p:txBody>
          <a:bodyPr/>
          <a:lstStyle/>
          <a:p>
            <a:pPr marL="342900" lvl="0" indent="-342900">
              <a:spcBef>
                <a:spcPct val="20000"/>
              </a:spcBef>
              <a:buFont typeface="Arial" pitchFamily="34" charset="0"/>
              <a:buChar char="•"/>
            </a:pPr>
            <a:r>
              <a:rPr lang="en-US" sz="3200" dirty="0" smtClean="0"/>
              <a:t>Ensuring a record only captures what is needed</a:t>
            </a:r>
          </a:p>
          <a:p>
            <a:pPr marL="342900" lvl="0" indent="-342900">
              <a:spcBef>
                <a:spcPct val="20000"/>
              </a:spcBef>
              <a:buFont typeface="Arial" pitchFamily="34" charset="0"/>
              <a:buChar char="•"/>
            </a:pPr>
            <a:r>
              <a:rPr lang="en-US" sz="3200" dirty="0" smtClean="0"/>
              <a:t>Note that sometimes the need may not seem relevant at the point of capture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33"/>
                                        </p:tgtEl>
                                        <p:attrNameLst>
                                          <p:attrName>ppt_w</p:attrName>
                                        </p:attrNameLst>
                                      </p:cBhvr>
                                      <p:tavLst>
                                        <p:tav tm="0">
                                          <p:val>
                                            <p:strVal val="ppt_w"/>
                                          </p:val>
                                        </p:tav>
                                        <p:tav tm="100000">
                                          <p:val>
                                            <p:fltVal val="0"/>
                                          </p:val>
                                        </p:tav>
                                      </p:tavLst>
                                    </p:anim>
                                    <p:anim calcmode="lin" valueType="num">
                                      <p:cBhvr>
                                        <p:cTn id="14" dur="500"/>
                                        <p:tgtEl>
                                          <p:spTgt spid="33"/>
                                        </p:tgtEl>
                                        <p:attrNameLst>
                                          <p:attrName>ppt_h</p:attrName>
                                        </p:attrNameLst>
                                      </p:cBhvr>
                                      <p:tavLst>
                                        <p:tav tm="0">
                                          <p:val>
                                            <p:strVal val="ppt_h"/>
                                          </p:val>
                                        </p:tav>
                                        <p:tav tm="100000">
                                          <p:val>
                                            <p:fltVal val="0"/>
                                          </p:val>
                                        </p:tav>
                                      </p:tavLst>
                                    </p:anim>
                                    <p:animEffect transition="out" filter="fade">
                                      <p:cBhvr>
                                        <p:cTn id="15" dur="500"/>
                                        <p:tgtEl>
                                          <p:spTgt spid="33"/>
                                        </p:tgtEl>
                                      </p:cBhvr>
                                    </p:animEffect>
                                    <p:set>
                                      <p:cBhvr>
                                        <p:cTn id="1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 name="Relevance" descr="DQ Characteristic - Relevance.png"/>
          <p:cNvPicPr>
            <a:picLocks noChangeAspect="1"/>
          </p:cNvPicPr>
          <p:nvPr/>
        </p:nvPicPr>
        <p:blipFill>
          <a:blip r:embed="rId3" cstate="print"/>
          <a:stretch>
            <a:fillRect/>
          </a:stretch>
        </p:blipFill>
        <p:spPr>
          <a:xfrm>
            <a:off x="5906081" y="2133600"/>
            <a:ext cx="825397" cy="1060318"/>
          </a:xfrm>
          <a:prstGeom prst="rect">
            <a:avLst/>
          </a:prstGeom>
        </p:spPr>
      </p:pic>
      <p:pic>
        <p:nvPicPr>
          <p:cNvPr id="21" name="Reliability" descr="DQ Characteristic - Reliabilty.png"/>
          <p:cNvPicPr>
            <a:picLocks noChangeAspect="1"/>
          </p:cNvPicPr>
          <p:nvPr/>
        </p:nvPicPr>
        <p:blipFill>
          <a:blip r:embed="rId4" cstate="print"/>
          <a:stretch>
            <a:fillRect/>
          </a:stretch>
        </p:blipFill>
        <p:spPr>
          <a:xfrm>
            <a:off x="7066314" y="2133600"/>
            <a:ext cx="673016" cy="1060318"/>
          </a:xfrm>
          <a:prstGeom prst="rect">
            <a:avLst/>
          </a:prstGeom>
        </p:spPr>
      </p:pic>
      <p:sp>
        <p:nvSpPr>
          <p:cNvPr id="27" name="Relevance Examples"/>
          <p:cNvSpPr txBox="1">
            <a:spLocks/>
          </p:cNvSpPr>
          <p:nvPr/>
        </p:nvSpPr>
        <p:spPr>
          <a:xfrm>
            <a:off x="457200" y="3429000"/>
            <a:ext cx="8229600" cy="2362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Indirectly</a:t>
            </a:r>
            <a:r>
              <a:rPr kumimoji="0" lang="en-GB" sz="2800" b="0" i="0" u="none" strike="noStrike" kern="1200" cap="none" spc="0" normalizeH="0" noProof="0" dirty="0" smtClean="0">
                <a:ln>
                  <a:noFill/>
                </a:ln>
                <a:solidFill>
                  <a:schemeClr val="tx1"/>
                </a:solidFill>
                <a:effectLst/>
                <a:uLnTx/>
                <a:uFillTx/>
                <a:latin typeface="+mn-lt"/>
                <a:ea typeface="+mn-ea"/>
                <a:cs typeface="+mn-cs"/>
              </a:rPr>
              <a:t> relevant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Recording sexual orientation for a staff 				member)</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Totally irrelevant</a:t>
            </a:r>
            <a:r>
              <a:rPr lang="en-GB" sz="2800" dirty="0" smtClean="0"/>
              <a:t>		</a:t>
            </a:r>
            <a:r>
              <a:rPr lang="en-GB" dirty="0" smtClean="0">
                <a:solidFill>
                  <a:schemeClr val="tx1">
                    <a:lumMod val="50000"/>
                    <a:lumOff val="50000"/>
                  </a:schemeClr>
                </a:solidFill>
              </a:rPr>
              <a:t>(e.g. Recording PRF for a cancelled dispatch)</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20"/>
                                        </p:tgtEl>
                                        <p:attrNameLst>
                                          <p:attrName>ppt_w</p:attrName>
                                        </p:attrNameLst>
                                      </p:cBhvr>
                                      <p:tavLst>
                                        <p:tav tm="0">
                                          <p:val>
                                            <p:strVal val="ppt_w"/>
                                          </p:val>
                                        </p:tav>
                                        <p:tav tm="100000">
                                          <p:val>
                                            <p:fltVal val="0"/>
                                          </p:val>
                                        </p:tav>
                                      </p:tavLst>
                                    </p:anim>
                                    <p:anim calcmode="lin" valueType="num">
                                      <p:cBhvr>
                                        <p:cTn id="14" dur="500"/>
                                        <p:tgtEl>
                                          <p:spTgt spid="20"/>
                                        </p:tgtEl>
                                        <p:attrNameLst>
                                          <p:attrName>ppt_h</p:attrName>
                                        </p:attrNameLst>
                                      </p:cBhvr>
                                      <p:tavLst>
                                        <p:tav tm="0">
                                          <p:val>
                                            <p:strVal val="ppt_h"/>
                                          </p:val>
                                        </p:tav>
                                        <p:tav tm="100000">
                                          <p:val>
                                            <p:fltVal val="0"/>
                                          </p:val>
                                        </p:tav>
                                      </p:tavLst>
                                    </p:anim>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53" presetClass="exit" presetSubtype="0" fill="hold" grpId="1" nodeType="withEffect">
                                  <p:stCondLst>
                                    <p:cond delay="0"/>
                                  </p:stCondLst>
                                  <p:childTnLst>
                                    <p:anim calcmode="lin" valueType="num">
                                      <p:cBhvr>
                                        <p:cTn id="18" dur="500"/>
                                        <p:tgtEl>
                                          <p:spTgt spid="27"/>
                                        </p:tgtEl>
                                        <p:attrNameLst>
                                          <p:attrName>ppt_w</p:attrName>
                                        </p:attrNameLst>
                                      </p:cBhvr>
                                      <p:tavLst>
                                        <p:tav tm="0">
                                          <p:val>
                                            <p:strVal val="ppt_w"/>
                                          </p:val>
                                        </p:tav>
                                        <p:tav tm="100000">
                                          <p:val>
                                            <p:fltVal val="0"/>
                                          </p:val>
                                        </p:tav>
                                      </p:tavLst>
                                    </p:anim>
                                    <p:anim calcmode="lin" valueType="num">
                                      <p:cBhvr>
                                        <p:cTn id="19" dur="500"/>
                                        <p:tgtEl>
                                          <p:spTgt spid="27"/>
                                        </p:tgtEl>
                                        <p:attrNameLst>
                                          <p:attrName>ppt_h</p:attrName>
                                        </p:attrNameLst>
                                      </p:cBhvr>
                                      <p:tavLst>
                                        <p:tav tm="0">
                                          <p:val>
                                            <p:strVal val="ppt_h"/>
                                          </p:val>
                                        </p:tav>
                                        <p:tav tm="100000">
                                          <p:val>
                                            <p:fltVal val="0"/>
                                          </p:val>
                                        </p:tav>
                                      </p:tavLst>
                                    </p:anim>
                                    <p:animEffect transition="out" filter="fad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53"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3"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1" name="Reliability" descr="DQ Characteristic - Reliabilty.png"/>
          <p:cNvPicPr>
            <a:picLocks noChangeAspect="1"/>
          </p:cNvPicPr>
          <p:nvPr/>
        </p:nvPicPr>
        <p:blipFill>
          <a:blip r:embed="rId4" cstate="print"/>
          <a:stretch>
            <a:fillRect/>
          </a:stretch>
        </p:blipFill>
        <p:spPr>
          <a:xfrm>
            <a:off x="7066314" y="2133600"/>
            <a:ext cx="673016" cy="1060318"/>
          </a:xfrm>
          <a:prstGeom prst="rect">
            <a:avLst/>
          </a:prstGeom>
        </p:spPr>
      </p:pic>
      <p:sp>
        <p:nvSpPr>
          <p:cNvPr id="34" name="Reliability Description"/>
          <p:cNvSpPr txBox="1">
            <a:spLocks/>
          </p:cNvSpPr>
          <p:nvPr/>
        </p:nvSpPr>
        <p:spPr>
          <a:xfrm>
            <a:off x="457200" y="3429000"/>
            <a:ext cx="8229600" cy="2362200"/>
          </a:xfrm>
          <a:prstGeom prst="rect">
            <a:avLst/>
          </a:prstGeom>
        </p:spPr>
        <p:txBody>
          <a:bodyPr/>
          <a:lstStyle/>
          <a:p>
            <a:pPr marL="342900" lvl="0" indent="-342900">
              <a:spcBef>
                <a:spcPct val="20000"/>
              </a:spcBef>
              <a:buFont typeface="Arial" pitchFamily="34" charset="0"/>
              <a:buChar char="•"/>
            </a:pPr>
            <a:r>
              <a:rPr lang="en-US" sz="2800" dirty="0" smtClean="0"/>
              <a:t>Ensuring that data capture processes are stable over time</a:t>
            </a:r>
          </a:p>
          <a:p>
            <a:pPr marL="342900" indent="-342900">
              <a:spcBef>
                <a:spcPct val="20000"/>
              </a:spcBef>
              <a:buFont typeface="Arial" pitchFamily="34" charset="0"/>
              <a:buChar char="•"/>
            </a:pPr>
            <a:r>
              <a:rPr lang="en-US" sz="2800" dirty="0" smtClean="0"/>
              <a:t>Ensuring that data capture processes are consistent across capture points</a:t>
            </a:r>
            <a:endParaRPr lang="en-GB" sz="3200" dirty="0" smtClean="0"/>
          </a:p>
          <a:p>
            <a:pPr marL="342900" lvl="0" indent="-342900">
              <a:spcBef>
                <a:spcPct val="20000"/>
              </a:spcBef>
              <a:buFont typeface="Arial" pitchFamily="34" charset="0"/>
              <a:buChar cha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34"/>
                                        </p:tgtEl>
                                        <p:attrNameLst>
                                          <p:attrName>ppt_w</p:attrName>
                                        </p:attrNameLst>
                                      </p:cBhvr>
                                      <p:tavLst>
                                        <p:tav tm="0">
                                          <p:val>
                                            <p:strVal val="ppt_w"/>
                                          </p:val>
                                        </p:tav>
                                        <p:tav tm="100000">
                                          <p:val>
                                            <p:fltVal val="0"/>
                                          </p:val>
                                        </p:tav>
                                      </p:tavLst>
                                    </p:anim>
                                    <p:anim calcmode="lin" valueType="num">
                                      <p:cBhvr>
                                        <p:cTn id="14" dur="500"/>
                                        <p:tgtEl>
                                          <p:spTgt spid="34"/>
                                        </p:tgtEl>
                                        <p:attrNameLst>
                                          <p:attrName>ppt_h</p:attrName>
                                        </p:attrNameLst>
                                      </p:cBhvr>
                                      <p:tavLst>
                                        <p:tav tm="0">
                                          <p:val>
                                            <p:strVal val="ppt_h"/>
                                          </p:val>
                                        </p:tav>
                                        <p:tav tm="100000">
                                          <p:val>
                                            <p:fltVal val="0"/>
                                          </p:val>
                                        </p:tav>
                                      </p:tavLst>
                                    </p:anim>
                                    <p:animEffect transition="out" filter="fade">
                                      <p:cBhvr>
                                        <p:cTn id="15" dur="500"/>
                                        <p:tgtEl>
                                          <p:spTgt spid="34"/>
                                        </p:tgtEl>
                                      </p:cBhvr>
                                    </p:animEffect>
                                    <p:set>
                                      <p:cBhvr>
                                        <p:cTn id="16"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1" name="Reliability" descr="DQ Characteristic - Reliabilty.png"/>
          <p:cNvPicPr>
            <a:picLocks noChangeAspect="1"/>
          </p:cNvPicPr>
          <p:nvPr/>
        </p:nvPicPr>
        <p:blipFill>
          <a:blip r:embed="rId3" cstate="print"/>
          <a:stretch>
            <a:fillRect/>
          </a:stretch>
        </p:blipFill>
        <p:spPr>
          <a:xfrm>
            <a:off x="7066314" y="2133600"/>
            <a:ext cx="673016" cy="1060318"/>
          </a:xfrm>
          <a:prstGeom prst="rect">
            <a:avLst/>
          </a:prstGeom>
        </p:spPr>
      </p:pic>
      <p:sp>
        <p:nvSpPr>
          <p:cNvPr id="28" name="Reliability Examples"/>
          <p:cNvSpPr txBox="1">
            <a:spLocks/>
          </p:cNvSpPr>
          <p:nvPr/>
        </p:nvSpPr>
        <p:spPr>
          <a:xfrm>
            <a:off x="457200" y="3429000"/>
            <a:ext cx="8229600" cy="2362200"/>
          </a:xfrm>
          <a:prstGeom prst="rect">
            <a:avLst/>
          </a:prstGeom>
        </p:spPr>
        <p:txBody>
          <a:bodyPr/>
          <a:lstStyle/>
          <a:p>
            <a:pPr marL="216000" marR="0" lvl="0" indent="-216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Stable data capture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Temperature used to be recorded orally 				and is now recorded </a:t>
            </a:r>
            <a:r>
              <a:rPr kumimoji="0" lang="en-GB" b="0" i="0" u="none" strike="noStrike" kern="1200" cap="none" spc="0" normalizeH="0" baseline="0" noProof="0" dirty="0" err="1" smtClean="0">
                <a:ln>
                  <a:noFill/>
                </a:ln>
                <a:solidFill>
                  <a:schemeClr val="tx1">
                    <a:lumMod val="50000"/>
                    <a:lumOff val="50000"/>
                  </a:schemeClr>
                </a:solidFill>
                <a:effectLst/>
                <a:uLnTx/>
                <a:uFillTx/>
                <a:latin typeface="+mn-lt"/>
                <a:ea typeface="+mn-ea"/>
                <a:cs typeface="+mn-cs"/>
              </a:rPr>
              <a:t>tympanically</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216000" lvl="0" indent="-216000">
              <a:spcBef>
                <a:spcPct val="20000"/>
              </a:spcBef>
              <a:buFont typeface="Arial" pitchFamily="34" charset="0"/>
              <a:buChar char="•"/>
            </a:pPr>
            <a:r>
              <a:rPr lang="en-GB" sz="2800" dirty="0" smtClean="0"/>
              <a:t>Consistent data capture	</a:t>
            </a:r>
            <a:r>
              <a:rPr lang="en-GB" dirty="0" smtClean="0">
                <a:solidFill>
                  <a:schemeClr val="tx1">
                    <a:lumMod val="50000"/>
                    <a:lumOff val="50000"/>
                  </a:schemeClr>
                </a:solidFill>
              </a:rPr>
              <a:t>(e.g. Crew A record their time on scene as they 				are pulling up, but Crew B record it as they get 				out of the vehicle)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28"/>
                                        </p:tgtEl>
                                        <p:attrNameLst>
                                          <p:attrName>ppt_w</p:attrName>
                                        </p:attrNameLst>
                                      </p:cBhvr>
                                      <p:tavLst>
                                        <p:tav tm="0">
                                          <p:val>
                                            <p:strVal val="ppt_w"/>
                                          </p:val>
                                        </p:tav>
                                        <p:tav tm="100000">
                                          <p:val>
                                            <p:fltVal val="0"/>
                                          </p:val>
                                        </p:tav>
                                      </p:tavLst>
                                    </p:anim>
                                    <p:anim calcmode="lin" valueType="num">
                                      <p:cBhvr>
                                        <p:cTn id="14" dur="500"/>
                                        <p:tgtEl>
                                          <p:spTgt spid="28"/>
                                        </p:tgtEl>
                                        <p:attrNameLst>
                                          <p:attrName>ppt_h</p:attrName>
                                        </p:attrNameLst>
                                      </p:cBhvr>
                                      <p:tavLst>
                                        <p:tav tm="0">
                                          <p:val>
                                            <p:strVal val="ppt_h"/>
                                          </p:val>
                                        </p:tav>
                                        <p:tav tm="100000">
                                          <p:val>
                                            <p:fltVal val="0"/>
                                          </p:val>
                                        </p:tav>
                                      </p:tavLst>
                                    </p:anim>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par>
                                <p:cTn id="17" presetID="53" presetClass="exit" presetSubtype="0" fill="hold" nodeType="withEffect">
                                  <p:stCondLst>
                                    <p:cond delay="0"/>
                                  </p:stCondLst>
                                  <p:childTnLst>
                                    <p:anim calcmode="lin" valueType="num">
                                      <p:cBhvr>
                                        <p:cTn id="18" dur="500"/>
                                        <p:tgtEl>
                                          <p:spTgt spid="21"/>
                                        </p:tgtEl>
                                        <p:attrNameLst>
                                          <p:attrName>ppt_w</p:attrName>
                                        </p:attrNameLst>
                                      </p:cBhvr>
                                      <p:tavLst>
                                        <p:tav tm="0">
                                          <p:val>
                                            <p:strVal val="ppt_w"/>
                                          </p:val>
                                        </p:tav>
                                        <p:tav tm="100000">
                                          <p:val>
                                            <p:fltVal val="0"/>
                                          </p:val>
                                        </p:tav>
                                      </p:tavLst>
                                    </p:anim>
                                    <p:anim calcmode="lin" valueType="num">
                                      <p:cBhvr>
                                        <p:cTn id="19" dur="500"/>
                                        <p:tgtEl>
                                          <p:spTgt spid="21"/>
                                        </p:tgtEl>
                                        <p:attrNameLst>
                                          <p:attrName>ppt_h</p:attrName>
                                        </p:attrNameLst>
                                      </p:cBhvr>
                                      <p:tavLst>
                                        <p:tav tm="0">
                                          <p:val>
                                            <p:strVal val="ppt_h"/>
                                          </p:val>
                                        </p:tav>
                                        <p:tav tm="100000">
                                          <p:val>
                                            <p:fltVal val="0"/>
                                          </p:val>
                                        </p:tav>
                                      </p:tavLst>
                                    </p:anim>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342900" lvl="0" indent="-342900">
              <a:spcBef>
                <a:spcPct val="20000"/>
              </a:spcBef>
              <a:buFont typeface="Arial" pitchFamily="34" charset="0"/>
              <a:buChar char="•"/>
            </a:pPr>
            <a:r>
              <a:rPr lang="en-US" sz="3200" dirty="0" smtClean="0"/>
              <a:t>Good data capture is the first step of data quality assurance</a:t>
            </a:r>
          </a:p>
          <a:p>
            <a:pPr marL="342900" lvl="0" indent="-342900">
              <a:spcBef>
                <a:spcPct val="20000"/>
              </a:spcBef>
              <a:buFont typeface="Arial" pitchFamily="34" charset="0"/>
              <a:buChar char="•"/>
            </a:pPr>
            <a:r>
              <a:rPr lang="en-US" sz="3200" dirty="0" smtClean="0"/>
              <a:t>In order to provide a good foundation of information sources, the following data capture principles apply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4" name="Title 3"/>
          <p:cNvSpPr>
            <a:spLocks noGrp="1"/>
          </p:cNvSpPr>
          <p:nvPr>
            <p:ph type="title"/>
          </p:nvPr>
        </p:nvSpPr>
        <p:spPr>
          <a:xfrm>
            <a:off x="457200" y="990600"/>
            <a:ext cx="8229600" cy="1143000"/>
          </a:xfrm>
        </p:spPr>
        <p:txBody>
          <a:bodyPr/>
          <a:lstStyle/>
          <a:p>
            <a:r>
              <a:rPr lang="en-GB" dirty="0" smtClean="0"/>
              <a:t>Document License &amp; Control</a:t>
            </a:r>
            <a:endParaRPr lang="en-US" dirty="0"/>
          </a:p>
        </p:txBody>
      </p:sp>
      <p:sp>
        <p:nvSpPr>
          <p:cNvPr id="5" name="Content Placeholder 4"/>
          <p:cNvSpPr>
            <a:spLocks noGrp="1"/>
          </p:cNvSpPr>
          <p:nvPr>
            <p:ph idx="1"/>
          </p:nvPr>
        </p:nvSpPr>
        <p:spPr>
          <a:xfrm>
            <a:off x="457200" y="3657600"/>
            <a:ext cx="6781800" cy="2590800"/>
          </a:xfrm>
        </p:spPr>
        <p:txBody>
          <a:bodyPr>
            <a:normAutofit fontScale="32500" lnSpcReduction="20000"/>
          </a:bodyPr>
          <a:lstStyle/>
          <a:p>
            <a:pPr>
              <a:buNone/>
            </a:pPr>
            <a:r>
              <a:rPr lang="en-GB" dirty="0" smtClean="0"/>
              <a:t> </a:t>
            </a:r>
            <a:endParaRPr lang="en-US" dirty="0" smtClean="0"/>
          </a:p>
          <a:p>
            <a:pPr>
              <a:buNone/>
            </a:pPr>
            <a:endParaRPr lang="en-US" dirty="0" smtClean="0"/>
          </a:p>
          <a:p>
            <a:pPr>
              <a:buNone/>
            </a:pPr>
            <a:r>
              <a:rPr lang="en-GB" dirty="0" smtClean="0"/>
              <a:t> </a:t>
            </a:r>
            <a:endParaRPr lang="en-US" dirty="0" smtClean="0"/>
          </a:p>
          <a:p>
            <a:pPr>
              <a:buNone/>
            </a:pPr>
            <a:r>
              <a:rPr lang="en-GB" dirty="0" smtClean="0"/>
              <a:t>© Perspicacity Ltd 2019</a:t>
            </a:r>
            <a:endParaRPr lang="en-US" dirty="0" smtClean="0"/>
          </a:p>
          <a:p>
            <a:pPr>
              <a:buNone/>
            </a:pPr>
            <a:r>
              <a:rPr lang="en-GB" dirty="0" smtClean="0"/>
              <a:t> </a:t>
            </a:r>
            <a:endParaRPr lang="en-US" dirty="0" smtClean="0"/>
          </a:p>
          <a:p>
            <a:pPr marL="0" indent="0">
              <a:buNone/>
            </a:pPr>
            <a:r>
              <a:rPr lang="en-GB" dirty="0" smtClean="0"/>
              <a:t>This work product is licensed under the creative commons attribution 4.0 license. This allows worldwide, royalty-free, </a:t>
            </a:r>
            <a:r>
              <a:rPr lang="en-GB" dirty="0" smtClean="0"/>
              <a:t>non-exclusive </a:t>
            </a:r>
            <a:r>
              <a:rPr lang="en-GB" dirty="0" smtClean="0"/>
              <a:t>rights to share, distribute and create derivative work products (including for commercial gain) as long as the terms of the license are adhered to. Full details of the terms can be found at:</a:t>
            </a:r>
            <a:endParaRPr lang="en-US" dirty="0" smtClean="0"/>
          </a:p>
          <a:p>
            <a:pPr>
              <a:buNone/>
            </a:pPr>
            <a:r>
              <a:rPr lang="en-GB" u="sng" dirty="0" smtClean="0">
                <a:hlinkClick r:id="rId3"/>
              </a:rPr>
              <a:t>https://</a:t>
            </a:r>
            <a:r>
              <a:rPr lang="en-GB" u="sng" dirty="0" smtClean="0">
                <a:hlinkClick r:id="rId3"/>
              </a:rPr>
              <a:t>creativecommons.org/licenses/by/4.0/legalcode</a:t>
            </a:r>
            <a:endParaRPr lang="en-GB" u="sng" dirty="0" smtClean="0"/>
          </a:p>
          <a:p>
            <a:pPr>
              <a:buNone/>
            </a:pPr>
            <a:endParaRPr lang="en-US" dirty="0" smtClean="0"/>
          </a:p>
          <a:p>
            <a:pPr>
              <a:buNone/>
            </a:pPr>
            <a:r>
              <a:rPr lang="en-GB" dirty="0" smtClean="0"/>
              <a:t>It is part of an open source library which can be found </a:t>
            </a:r>
            <a:r>
              <a:rPr lang="en-GB" dirty="0" smtClean="0"/>
              <a:t>at: </a:t>
            </a:r>
          </a:p>
          <a:p>
            <a:pPr>
              <a:buNone/>
            </a:pPr>
            <a:r>
              <a:rPr lang="en-GB" u="sng" dirty="0" smtClean="0">
                <a:hlinkClick r:id="rId4"/>
              </a:rPr>
              <a:t>https</a:t>
            </a:r>
            <a:r>
              <a:rPr lang="en-GB" u="sng" dirty="0" smtClean="0">
                <a:hlinkClick r:id="rId4"/>
              </a:rPr>
              <a:t>://github.com/perspicacity-ltd/DataQualityReporting</a:t>
            </a:r>
            <a:endParaRPr lang="en-US" dirty="0" smtClean="0"/>
          </a:p>
          <a:p>
            <a:pPr>
              <a:buNone/>
            </a:pPr>
            <a:r>
              <a:rPr lang="en-GB" dirty="0" smtClean="0"/>
              <a:t> </a:t>
            </a:r>
            <a:endParaRPr lang="en-US" dirty="0" smtClean="0"/>
          </a:p>
          <a:p>
            <a:pPr>
              <a:buNone/>
            </a:pPr>
            <a:r>
              <a:rPr lang="en-GB" dirty="0" smtClean="0"/>
              <a:t>Perspicacity's other open source offerings can be found </a:t>
            </a:r>
            <a:r>
              <a:rPr lang="en-GB" dirty="0" smtClean="0"/>
              <a:t>at:</a:t>
            </a:r>
          </a:p>
          <a:p>
            <a:pPr>
              <a:buNone/>
            </a:pPr>
            <a:r>
              <a:rPr lang="en-GB" u="sng" dirty="0" smtClean="0">
                <a:hlinkClick r:id="rId5"/>
              </a:rPr>
              <a:t>https</a:t>
            </a:r>
            <a:r>
              <a:rPr lang="en-GB" u="sng" dirty="0" smtClean="0">
                <a:hlinkClick r:id="rId5"/>
              </a:rPr>
              <a:t>://github.com/perspicacity-ltd</a:t>
            </a:r>
            <a:endParaRPr lang="en-US" dirty="0" smtClean="0"/>
          </a:p>
          <a:p>
            <a:endParaRPr lang="en-US" dirty="0"/>
          </a:p>
        </p:txBody>
      </p:sp>
      <p:graphicFrame>
        <p:nvGraphicFramePr>
          <p:cNvPr id="6" name="Table 5"/>
          <p:cNvGraphicFramePr>
            <a:graphicFrameLocks noGrp="1"/>
          </p:cNvGraphicFramePr>
          <p:nvPr/>
        </p:nvGraphicFramePr>
        <p:xfrm>
          <a:off x="533400" y="2819400"/>
          <a:ext cx="5726430" cy="1143000"/>
        </p:xfrm>
        <a:graphic>
          <a:graphicData uri="http://schemas.openxmlformats.org/drawingml/2006/table">
            <a:tbl>
              <a:tblPr/>
              <a:tblGrid>
                <a:gridCol w="1514475"/>
                <a:gridCol w="4211955"/>
              </a:tblGrid>
              <a:tr h="0">
                <a:tc gridSpan="2">
                  <a:txBody>
                    <a:bodyPr/>
                    <a:lstStyle/>
                    <a:p>
                      <a:pPr marL="288290" algn="just">
                        <a:lnSpc>
                          <a:spcPts val="1500"/>
                        </a:lnSpc>
                        <a:spcAft>
                          <a:spcPts val="200"/>
                        </a:spcAft>
                      </a:pPr>
                      <a:r>
                        <a:rPr lang="en-GB" sz="1100" dirty="0">
                          <a:solidFill>
                            <a:srgbClr val="FFFFFF"/>
                          </a:solidFill>
                          <a:latin typeface="Hind"/>
                          <a:ea typeface="Hind"/>
                          <a:cs typeface="Times New Roman"/>
                        </a:rPr>
                        <a:t>Document Control</a:t>
                      </a:r>
                      <a:endParaRPr lang="en-US" sz="1100" dirty="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r>
              <a:tr h="0">
                <a:tc>
                  <a:txBody>
                    <a:bodyPr/>
                    <a:lstStyle/>
                    <a:p>
                      <a:pPr marL="288290" algn="just">
                        <a:lnSpc>
                          <a:spcPts val="1500"/>
                        </a:lnSpc>
                        <a:spcAft>
                          <a:spcPts val="200"/>
                        </a:spcAft>
                      </a:pPr>
                      <a:r>
                        <a:rPr lang="en-GB" sz="1100">
                          <a:latin typeface="Hind"/>
                          <a:ea typeface="Hind"/>
                          <a:cs typeface="Times New Roman"/>
                        </a:rPr>
                        <a:t>Version</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290" algn="just">
                        <a:lnSpc>
                          <a:spcPts val="1500"/>
                        </a:lnSpc>
                        <a:spcAft>
                          <a:spcPts val="200"/>
                        </a:spcAft>
                      </a:pPr>
                      <a:r>
                        <a:rPr lang="en-GB" sz="1100" dirty="0">
                          <a:latin typeface="Hind"/>
                          <a:ea typeface="Hind"/>
                          <a:cs typeface="Times New Roman"/>
                        </a:rPr>
                        <a:t>V2.0</a:t>
                      </a:r>
                      <a:endParaRPr lang="en-US" sz="1100" dirty="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88290" algn="just">
                        <a:lnSpc>
                          <a:spcPts val="1500"/>
                        </a:lnSpc>
                        <a:spcAft>
                          <a:spcPts val="200"/>
                        </a:spcAft>
                      </a:pPr>
                      <a:r>
                        <a:rPr lang="en-GB" sz="1100">
                          <a:latin typeface="Hind"/>
                          <a:ea typeface="Hind"/>
                          <a:cs typeface="Times New Roman"/>
                        </a:rPr>
                        <a:t>Created</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290" algn="just">
                        <a:lnSpc>
                          <a:spcPts val="1500"/>
                        </a:lnSpc>
                        <a:spcAft>
                          <a:spcPts val="200"/>
                        </a:spcAft>
                      </a:pPr>
                      <a:r>
                        <a:rPr lang="en-GB" sz="1100" dirty="0">
                          <a:latin typeface="Hind"/>
                          <a:ea typeface="Hind"/>
                          <a:cs typeface="Times New Roman"/>
                        </a:rPr>
                        <a:t>2019.01.12</a:t>
                      </a:r>
                      <a:endParaRPr lang="en-US" sz="1100" dirty="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88290" algn="just">
                        <a:lnSpc>
                          <a:spcPts val="1500"/>
                        </a:lnSpc>
                        <a:spcAft>
                          <a:spcPts val="200"/>
                        </a:spcAft>
                      </a:pPr>
                      <a:r>
                        <a:rPr lang="en-GB" sz="1100">
                          <a:latin typeface="Hind"/>
                          <a:ea typeface="Hind"/>
                          <a:cs typeface="Times New Roman"/>
                        </a:rPr>
                        <a:t>Updated</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290" algn="just">
                        <a:lnSpc>
                          <a:spcPts val="1500"/>
                        </a:lnSpc>
                        <a:spcAft>
                          <a:spcPts val="200"/>
                        </a:spcAft>
                      </a:pPr>
                      <a:r>
                        <a:rPr lang="en-GB" sz="1100">
                          <a:latin typeface="Hind"/>
                          <a:ea typeface="Hind"/>
                          <a:cs typeface="Times New Roman"/>
                        </a:rPr>
                        <a:t>2019.12.20</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88290" algn="just">
                        <a:lnSpc>
                          <a:spcPts val="1500"/>
                        </a:lnSpc>
                        <a:spcAft>
                          <a:spcPts val="200"/>
                        </a:spcAft>
                      </a:pPr>
                      <a:r>
                        <a:rPr lang="en-GB" sz="1100">
                          <a:latin typeface="Hind"/>
                          <a:ea typeface="Hind"/>
                          <a:cs typeface="Times New Roman"/>
                        </a:rPr>
                        <a:t>Original Author</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290" algn="just">
                        <a:lnSpc>
                          <a:spcPts val="1500"/>
                        </a:lnSpc>
                        <a:spcAft>
                          <a:spcPts val="200"/>
                        </a:spcAft>
                      </a:pPr>
                      <a:r>
                        <a:rPr lang="en-GB" sz="1100">
                          <a:latin typeface="Hind"/>
                          <a:ea typeface="Hind"/>
                          <a:cs typeface="Times New Roman"/>
                        </a:rPr>
                        <a:t>Matthew Bishop, Perspicacity Ltd &amp; Jill McGregor</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88290" algn="just">
                        <a:lnSpc>
                          <a:spcPts val="1500"/>
                        </a:lnSpc>
                        <a:spcAft>
                          <a:spcPts val="200"/>
                        </a:spcAft>
                      </a:pPr>
                      <a:r>
                        <a:rPr lang="en-GB" sz="1100">
                          <a:latin typeface="Hind"/>
                          <a:ea typeface="Hind"/>
                          <a:cs typeface="Times New Roman"/>
                        </a:rPr>
                        <a:t>Contact</a:t>
                      </a:r>
                      <a:endParaRPr lang="en-US" sz="110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8290" algn="just">
                        <a:lnSpc>
                          <a:spcPts val="1500"/>
                        </a:lnSpc>
                        <a:spcAft>
                          <a:spcPts val="200"/>
                        </a:spcAft>
                      </a:pPr>
                      <a:r>
                        <a:rPr lang="en-GB" sz="1200" u="sng" dirty="0">
                          <a:solidFill>
                            <a:srgbClr val="0000FF"/>
                          </a:solidFill>
                          <a:latin typeface="Hind"/>
                          <a:ea typeface="Hind"/>
                          <a:cs typeface="Hind"/>
                          <a:hlinkClick r:id="rId6"/>
                        </a:rPr>
                        <a:t>matthew.bishop@perspicacityltd.co.uk</a:t>
                      </a:r>
                      <a:r>
                        <a:rPr lang="en-GB" sz="1200" dirty="0">
                          <a:latin typeface="Hind"/>
                          <a:ea typeface="Hind"/>
                          <a:cs typeface="Hind"/>
                        </a:rPr>
                        <a:t> / 07545 878906</a:t>
                      </a:r>
                      <a:endParaRPr lang="en-US" sz="1100" dirty="0">
                        <a:latin typeface="Hind"/>
                        <a:ea typeface="Hind"/>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Picture 7" descr="Perspicacity Logo (transparent).png"/>
          <p:cNvPicPr>
            <a:picLocks noChangeAspect="1"/>
          </p:cNvPicPr>
          <p:nvPr/>
        </p:nvPicPr>
        <p:blipFill>
          <a:blip r:embed="rId7" cstate="print">
            <a:lum bright="30000" contrast="-34000"/>
          </a:blip>
          <a:stretch>
            <a:fillRect/>
          </a:stretch>
        </p:blipFill>
        <p:spPr>
          <a:xfrm>
            <a:off x="6324600" y="304800"/>
            <a:ext cx="2684520" cy="52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a:pPr>
            <a:r>
              <a:rPr lang="en-GB" sz="3200" dirty="0" smtClean="0"/>
              <a:t>Ensure you are appropriately trained for the information management systems you are using</a:t>
            </a:r>
          </a:p>
          <a:p>
            <a:pPr marL="514350" indent="-51435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If you haven’t received training, ask for it</a:t>
            </a:r>
          </a:p>
          <a:p>
            <a:pPr marL="514350" indent="-514350">
              <a:spcBef>
                <a:spcPct val="20000"/>
              </a:spcBef>
              <a:buFont typeface="Arial" pitchFamily="34" charset="0"/>
              <a:buChar char="•"/>
            </a:pPr>
            <a:r>
              <a:rPr lang="en-GB" sz="2800" dirty="0" smtClean="0">
                <a:solidFill>
                  <a:schemeClr val="bg1">
                    <a:lumMod val="50000"/>
                  </a:schemeClr>
                </a:solidFill>
              </a:rPr>
              <a:t>Don’t get someone else to show you how to do something – this is how incorrect processes and myths take hold</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startAt="2"/>
            </a:pPr>
            <a:r>
              <a:rPr lang="en-US" sz="3200" dirty="0" smtClean="0"/>
              <a:t>Record data via the relevant information system as soon as possible</a:t>
            </a:r>
          </a:p>
          <a:p>
            <a:pPr marL="514350" lvl="0" indent="-51435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Human memory is not a perfect recording of</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events</a:t>
            </a:r>
            <a:endPar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p>
            <a:pPr marL="514350" lvl="0" indent="-51435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The longer you leave before you record something, the more likely it is you will misremember it</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startAt="3"/>
            </a:pPr>
            <a:r>
              <a:rPr lang="en-US" sz="3200" dirty="0" smtClean="0"/>
              <a:t>Check what has been recorded before the data is saved to the system</a:t>
            </a:r>
          </a:p>
          <a:p>
            <a:pPr marL="514350" lvl="0" indent="-514350">
              <a:spcBef>
                <a:spcPct val="20000"/>
              </a:spcBef>
              <a:buFont typeface="Arial" pitchFamily="34" charset="0"/>
              <a:buChar char="•"/>
            </a:pPr>
            <a:r>
              <a:rPr lang="en-GB" sz="2800" dirty="0" smtClean="0">
                <a:solidFill>
                  <a:schemeClr val="bg1">
                    <a:lumMod val="50000"/>
                  </a:schemeClr>
                </a:solidFill>
              </a:rPr>
              <a:t>Everybody makes typing mistakes</a:t>
            </a:r>
            <a:endPar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p>
            <a:pPr marL="514350" lvl="0" indent="-51435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By re-reading</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what you’ve typed, you will often spot your own mistakes and save the time spent having to correct it later</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startAt="4"/>
            </a:pPr>
            <a:r>
              <a:rPr lang="en-US" sz="3200" dirty="0" smtClean="0"/>
              <a:t>If copying information from one place to another, double check the completed record matches with the original source</a:t>
            </a:r>
          </a:p>
          <a:p>
            <a:pPr marL="514350" lvl="0" indent="-514350">
              <a:spcBef>
                <a:spcPct val="20000"/>
              </a:spcBef>
              <a:buFont typeface="Arial" pitchFamily="34" charset="0"/>
              <a:buChar char="•"/>
            </a:pPr>
            <a:r>
              <a:rPr lang="en-GB" sz="2800" dirty="0" smtClean="0">
                <a:solidFill>
                  <a:schemeClr val="bg1">
                    <a:lumMod val="50000"/>
                  </a:schemeClr>
                </a:solidFill>
              </a:rPr>
              <a:t>Human vision is designed to skip words / numbers and fill the blanks with what you expect to see</a:t>
            </a:r>
            <a:endPar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p>
            <a:pPr marL="514350" lvl="0" indent="-51435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If you are copying information from one place to another,</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having a second look will often help you see things that were missed or misread</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startAt="5"/>
            </a:pPr>
            <a:r>
              <a:rPr lang="en-US" sz="3200" dirty="0" smtClean="0"/>
              <a:t>Databases sometimes auto-complete data – you should always check these are correct</a:t>
            </a:r>
          </a:p>
          <a:p>
            <a:pPr marL="342900" lvl="0" indent="-342900">
              <a:spcBef>
                <a:spcPct val="20000"/>
              </a:spcBef>
              <a:buFont typeface="Arial" pitchFamily="34" charset="0"/>
              <a:buChar char="•"/>
            </a:pPr>
            <a:r>
              <a:rPr lang="en-GB" sz="2800" dirty="0" smtClean="0">
                <a:solidFill>
                  <a:schemeClr val="bg1">
                    <a:lumMod val="50000"/>
                  </a:schemeClr>
                </a:solidFill>
              </a:rPr>
              <a:t>Just like humans, databases also sometimes fill in the blanks</a:t>
            </a:r>
          </a:p>
          <a:p>
            <a:pPr marL="342900" lvl="0" indent="-342900">
              <a:spcBef>
                <a:spcPct val="20000"/>
              </a:spcBef>
              <a:buFont typeface="Arial" pitchFamily="34" charset="0"/>
              <a:buChar char="•"/>
            </a:pPr>
            <a:r>
              <a:rPr lang="en-GB" sz="2800" dirty="0" smtClean="0">
                <a:solidFill>
                  <a:schemeClr val="bg1">
                    <a:lumMod val="50000"/>
                  </a:schemeClr>
                </a:solidFill>
              </a:rPr>
              <a:t>Whilst these are aimed to save time, they can also introduce errors</a:t>
            </a: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Always check auto-complete fields before moving on</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Capture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lvl="0" indent="-514350">
              <a:spcBef>
                <a:spcPct val="20000"/>
              </a:spcBef>
              <a:buFont typeface="+mj-lt"/>
              <a:buAutoNum type="arabicPeriod" startAt="6"/>
            </a:pPr>
            <a:r>
              <a:rPr lang="en-US" sz="3200" dirty="0" smtClean="0"/>
              <a:t>Do not skip over fields, unless you are absolutely sure they are unnecessary</a:t>
            </a: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It is much more costly to go back and fill in an incomplete</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record</a:t>
            </a:r>
          </a:p>
          <a:p>
            <a:pPr marL="342900" lvl="0" indent="-342900">
              <a:spcBef>
                <a:spcPct val="20000"/>
              </a:spcBef>
              <a:buFont typeface="Arial" pitchFamily="34" charset="0"/>
              <a:buChar char="•"/>
            </a:pPr>
            <a:r>
              <a:rPr lang="en-GB" sz="2800" baseline="0" dirty="0" smtClean="0">
                <a:solidFill>
                  <a:schemeClr val="bg1">
                    <a:lumMod val="50000"/>
                  </a:schemeClr>
                </a:solidFill>
              </a:rPr>
              <a:t>Databases</a:t>
            </a:r>
            <a:r>
              <a:rPr lang="en-GB" sz="2800" dirty="0" smtClean="0">
                <a:solidFill>
                  <a:schemeClr val="bg1">
                    <a:lumMod val="50000"/>
                  </a:schemeClr>
                </a:solidFill>
              </a:rPr>
              <a:t> would be unusable if we had to fill in everything</a:t>
            </a: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Being</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able to skip over a field </a:t>
            </a:r>
            <a:r>
              <a:rPr kumimoji="0" lang="en-GB" sz="2800" b="0" i="0" u="none" strike="noStrike" kern="1200" cap="none" spc="0" normalizeH="0" noProof="0" dirty="0" err="1" smtClean="0">
                <a:ln>
                  <a:noFill/>
                </a:ln>
                <a:solidFill>
                  <a:schemeClr val="bg1">
                    <a:lumMod val="50000"/>
                  </a:schemeClr>
                </a:solidFill>
                <a:effectLst/>
                <a:uLnTx/>
                <a:uFillTx/>
                <a:latin typeface="+mn-lt"/>
                <a:ea typeface="+mn-ea"/>
                <a:cs typeface="+mn-cs"/>
              </a:rPr>
              <a:t>doesn</a:t>
            </a:r>
            <a:r>
              <a:rPr lang="en-GB" sz="2800" dirty="0" smtClean="0">
                <a:solidFill>
                  <a:schemeClr val="bg1">
                    <a:lumMod val="50000"/>
                  </a:schemeClr>
                </a:solidFill>
              </a:rPr>
              <a:t>’t mean you should</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Quality Reporting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342900" lvl="0" indent="-342900">
              <a:spcBef>
                <a:spcPct val="20000"/>
              </a:spcBef>
              <a:buFont typeface="Arial" pitchFamily="34" charset="0"/>
              <a:buChar char="•"/>
              <a:defRPr/>
            </a:pPr>
            <a:r>
              <a:rPr lang="en-GB" sz="3200" dirty="0" smtClean="0"/>
              <a:t>To err is human</a:t>
            </a:r>
          </a:p>
          <a:p>
            <a:pPr marL="342900" lvl="0" indent="-342900">
              <a:spcBef>
                <a:spcPct val="20000"/>
              </a:spcBef>
              <a:buFont typeface="Arial" pitchFamily="34" charset="0"/>
              <a:buChar char="•"/>
              <a:defRPr/>
            </a:pPr>
            <a:r>
              <a:rPr lang="en-GB" sz="3200" dirty="0" smtClean="0"/>
              <a:t>Nobody expects you to be perfect</a:t>
            </a:r>
          </a:p>
          <a:p>
            <a:pPr marL="342900" lvl="0" indent="-342900">
              <a:spcBef>
                <a:spcPct val="20000"/>
              </a:spcBef>
              <a:buFont typeface="Arial" pitchFamily="34" charset="0"/>
              <a:buChar char="•"/>
              <a:defRPr/>
            </a:pPr>
            <a:r>
              <a:rPr lang="en-GB" sz="3200" dirty="0" smtClean="0"/>
              <a:t>Telling you where and when you made a mistake is the best way to learn</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Correction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Good quality data capture only takes us so far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Correcting our own mistakes</a:t>
            </a:r>
            <a:r>
              <a:rPr kumimoji="0" lang="en-GB" sz="3200" b="0" i="0" u="none" strike="noStrike" kern="1200" cap="none" spc="0" normalizeH="0" noProof="0" dirty="0" smtClean="0">
                <a:ln>
                  <a:noFill/>
                </a:ln>
                <a:solidFill>
                  <a:schemeClr val="tx1"/>
                </a:solidFill>
                <a:effectLst/>
                <a:uLnTx/>
                <a:uFillTx/>
                <a:latin typeface="+mn-lt"/>
                <a:ea typeface="+mn-ea"/>
                <a:cs typeface="+mn-cs"/>
              </a:rPr>
              <a:t> is the second step to ensure the quality of information sources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order to maintain</a:t>
            </a:r>
            <a:r>
              <a:rPr kumimoji="0" lang="en-GB" sz="3200" b="0" i="0" u="none" strike="noStrike" kern="1200" cap="none" spc="0" normalizeH="0" noProof="0" dirty="0" smtClean="0">
                <a:ln>
                  <a:noFill/>
                </a:ln>
                <a:solidFill>
                  <a:schemeClr val="tx1"/>
                </a:solidFill>
                <a:effectLst/>
                <a:uLnTx/>
                <a:uFillTx/>
                <a:latin typeface="+mn-lt"/>
                <a:ea typeface="+mn-ea"/>
                <a:cs typeface="+mn-cs"/>
              </a:rPr>
              <a:t> effective correction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following data correction principles apply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Correction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Data should not be corrected outside of the source system (where possible)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The system is the single version of the truth</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If you correct data in a report (rather than the source system) then all subsequent reporting will still be wrong</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Correction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record should only</a:t>
            </a:r>
            <a:r>
              <a:rPr kumimoji="0" lang="en-GB" sz="3200" b="0" i="0" u="none" strike="noStrike" kern="1200" cap="none" spc="0" normalizeH="0" noProof="0" dirty="0" smtClean="0">
                <a:ln>
                  <a:noFill/>
                </a:ln>
                <a:solidFill>
                  <a:schemeClr val="tx1"/>
                </a:solidFill>
                <a:effectLst/>
                <a:uLnTx/>
                <a:uFillTx/>
                <a:latin typeface="+mn-lt"/>
                <a:ea typeface="+mn-ea"/>
                <a:cs typeface="+mn-cs"/>
              </a:rPr>
              <a:t> be corrected once (where possible)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chemeClr val="bg1">
                    <a:lumMod val="50000"/>
                  </a:schemeClr>
                </a:solidFill>
              </a:rPr>
              <a:t>Some records have multiple mistakes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chemeClr val="bg1">
                    <a:lumMod val="50000"/>
                  </a:schemeClr>
                </a:solidFill>
              </a:rPr>
              <a:t>Bringing up the record takes time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Try</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to correct all mistakes for a record in one go</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Basic DQ Induction -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ntent Placeholder 2"/>
          <p:cNvSpPr txBox="1">
            <a:spLocks/>
          </p:cNvSpPr>
          <p:nvPr/>
        </p:nvSpPr>
        <p:spPr>
          <a:xfrm>
            <a:off x="457200" y="2286000"/>
            <a:ext cx="8229600" cy="3505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6 Characteristics of Data Quality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Data Capture Principles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3200" dirty="0" smtClean="0"/>
              <a:t>Data Quality Reporting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Data Correction Principles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3200" noProof="0" dirty="0" smtClean="0"/>
              <a:t>Recapitulation</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Questionnaire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Correction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Continuous correction is better than periodic correction</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chemeClr val="bg1">
                    <a:lumMod val="50000"/>
                  </a:schemeClr>
                </a:solidFill>
              </a:rPr>
              <a:t>Reporting that uses your data is more likely to be correct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chemeClr val="bg1">
                    <a:lumMod val="50000"/>
                  </a:schemeClr>
                </a:solidFill>
              </a:rPr>
              <a:t>You are less likely to have forgotten details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Don’t let them pile up – little</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and often</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Data Correction Principles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2286000"/>
            <a:ext cx="8229600" cy="3505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Do root cause investigations where appropriate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The cause of the error isn’t always obvious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chemeClr val="bg1">
                    <a:lumMod val="50000"/>
                  </a:schemeClr>
                </a:solidFill>
              </a:rPr>
              <a:t>Sometimes the process needs changing</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bg1">
                    <a:lumMod val="50000"/>
                  </a:schemeClr>
                </a:solidFill>
                <a:effectLst/>
                <a:uLnTx/>
                <a:uFillTx/>
                <a:latin typeface="+mn-lt"/>
                <a:ea typeface="+mn-ea"/>
                <a:cs typeface="+mn-cs"/>
              </a:rPr>
              <a:t>Sometimes</a:t>
            </a:r>
            <a:r>
              <a:rPr kumimoji="0" lang="en-GB" sz="2800" b="0" i="0" u="none" strike="noStrike" kern="1200" cap="none" spc="0" normalizeH="0" noProof="0" dirty="0" smtClean="0">
                <a:ln>
                  <a:noFill/>
                </a:ln>
                <a:solidFill>
                  <a:schemeClr val="bg1">
                    <a:lumMod val="50000"/>
                  </a:schemeClr>
                </a:solidFill>
                <a:effectLst/>
                <a:uLnTx/>
                <a:uFillTx/>
                <a:latin typeface="+mn-lt"/>
                <a:ea typeface="+mn-ea"/>
                <a:cs typeface="+mn-cs"/>
              </a:rPr>
              <a:t> the information system has a bug</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baseline="0" dirty="0" smtClean="0">
                <a:solidFill>
                  <a:schemeClr val="bg1">
                    <a:lumMod val="50000"/>
                  </a:schemeClr>
                </a:solidFill>
              </a:rPr>
              <a:t>Sometimes it</a:t>
            </a:r>
            <a:r>
              <a:rPr lang="en-GB" sz="2800" dirty="0" smtClean="0">
                <a:solidFill>
                  <a:schemeClr val="bg1">
                    <a:lumMod val="50000"/>
                  </a:schemeClr>
                </a:solidFill>
              </a:rPr>
              <a:t> is the report that has the mistake</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0" name="Picture 9"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914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Recap – 6 Characteristics of DQ</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p:cNvSpPr txBox="1">
            <a:spLocks/>
          </p:cNvSpPr>
          <p:nvPr/>
        </p:nvSpPr>
        <p:spPr>
          <a:xfrm>
            <a:off x="609600" y="1676400"/>
            <a:ext cx="8229600" cy="3505200"/>
          </a:xfrm>
          <a:prstGeom prst="rect">
            <a:avLst/>
          </a:prstGeom>
        </p:spPr>
        <p:txBody>
          <a:bodyPr/>
          <a:lstStyle/>
          <a:p>
            <a:pPr marL="514350" indent="-514350">
              <a:spcBef>
                <a:spcPts val="300"/>
              </a:spcBef>
              <a:buFont typeface="+mj-lt"/>
              <a:buAutoNum type="arabicPeriod"/>
              <a:defRPr/>
            </a:pPr>
            <a:r>
              <a:rPr lang="en-GB" sz="2400" dirty="0" smtClean="0"/>
              <a:t>Completeness – ensuring a record is complete</a:t>
            </a:r>
          </a:p>
          <a:p>
            <a:pPr marL="514350" indent="-514350">
              <a:spcBef>
                <a:spcPts val="300"/>
              </a:spcBef>
              <a:buFont typeface="+mj-lt"/>
              <a:buAutoNum type="arabicPeriod"/>
              <a:defRPr/>
            </a:pPr>
            <a:r>
              <a:rPr lang="en-GB" sz="2400" dirty="0" smtClean="0"/>
              <a:t>Validity – ensuring the record reflects the way something was measured</a:t>
            </a:r>
          </a:p>
          <a:p>
            <a:pPr marL="514350" indent="-514350">
              <a:spcBef>
                <a:spcPts val="300"/>
              </a:spcBef>
              <a:buFont typeface="+mj-lt"/>
              <a:buAutoNum type="arabicPeriod"/>
              <a:defRPr/>
            </a:pPr>
            <a:r>
              <a:rPr lang="en-GB" sz="2400" dirty="0" smtClean="0"/>
              <a:t>Accuracy – ensuring the record reflects the way something was in reality</a:t>
            </a:r>
          </a:p>
          <a:p>
            <a:pPr marL="514350" indent="-514350">
              <a:spcBef>
                <a:spcPts val="300"/>
              </a:spcBef>
              <a:buFont typeface="+mj-lt"/>
              <a:buAutoNum type="arabicPeriod"/>
              <a:defRPr/>
            </a:pPr>
            <a:r>
              <a:rPr lang="en-GB" sz="2400" dirty="0" smtClean="0"/>
              <a:t>Timeliness – ensuring a record isn’t captured after it is needed for something</a:t>
            </a:r>
          </a:p>
          <a:p>
            <a:pPr marL="514350" indent="-514350">
              <a:spcBef>
                <a:spcPts val="300"/>
              </a:spcBef>
              <a:buFont typeface="+mj-lt"/>
              <a:buAutoNum type="arabicPeriod"/>
              <a:defRPr/>
            </a:pPr>
            <a:r>
              <a:rPr lang="en-GB" sz="2400" dirty="0" smtClean="0"/>
              <a:t>Relevance – ensuring a record only captures what is needed</a:t>
            </a:r>
          </a:p>
          <a:p>
            <a:pPr marL="514350" indent="-514350">
              <a:spcBef>
                <a:spcPts val="300"/>
              </a:spcBef>
              <a:buFont typeface="+mj-lt"/>
              <a:buAutoNum type="arabicPeriod"/>
              <a:defRPr/>
            </a:pPr>
            <a:r>
              <a:rPr lang="en-GB" sz="2400" dirty="0" smtClean="0"/>
              <a:t>Reliability – ensuring the way we record data stays the same over time</a:t>
            </a:r>
            <a:endParaRPr lang="en-US" sz="24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20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20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2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914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Recap - Data Capture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p:cNvSpPr txBox="1">
            <a:spLocks/>
          </p:cNvSpPr>
          <p:nvPr/>
        </p:nvSpPr>
        <p:spPr>
          <a:xfrm>
            <a:off x="609600" y="1676400"/>
            <a:ext cx="8229600" cy="3505200"/>
          </a:xfrm>
          <a:prstGeom prst="rect">
            <a:avLst/>
          </a:prstGeom>
        </p:spPr>
        <p:txBody>
          <a:bodyPr/>
          <a:lstStyle/>
          <a:p>
            <a:pPr marL="514350" indent="-514350">
              <a:spcBef>
                <a:spcPts val="300"/>
              </a:spcBef>
              <a:buFont typeface="+mj-lt"/>
              <a:buAutoNum type="arabicPeriod"/>
              <a:defRPr/>
            </a:pPr>
            <a:r>
              <a:rPr lang="en-GB" sz="2800" dirty="0" smtClean="0"/>
              <a:t>Ensure you are appropriately trained</a:t>
            </a:r>
          </a:p>
          <a:p>
            <a:pPr marL="514350" indent="-514350">
              <a:spcBef>
                <a:spcPts val="300"/>
              </a:spcBef>
              <a:buFont typeface="+mj-lt"/>
              <a:buAutoNum type="arabicPeriod"/>
              <a:defRPr/>
            </a:pPr>
            <a:r>
              <a:rPr lang="en-US" sz="2800" dirty="0" smtClean="0"/>
              <a:t>Record data as soon as possible</a:t>
            </a:r>
          </a:p>
          <a:p>
            <a:pPr marL="514350" indent="-514350">
              <a:spcBef>
                <a:spcPts val="300"/>
              </a:spcBef>
              <a:buFont typeface="+mj-lt"/>
              <a:buAutoNum type="arabicPeriod"/>
              <a:defRPr/>
            </a:pPr>
            <a:r>
              <a:rPr lang="en-US" sz="2800" dirty="0" smtClean="0"/>
              <a:t>Check what has been recorded before the data is saved</a:t>
            </a:r>
          </a:p>
          <a:p>
            <a:pPr marL="514350" indent="-514350">
              <a:spcBef>
                <a:spcPts val="300"/>
              </a:spcBef>
              <a:buFont typeface="+mj-lt"/>
              <a:buAutoNum type="arabicPeriod"/>
              <a:defRPr/>
            </a:pPr>
            <a:r>
              <a:rPr lang="en-US" sz="2800" dirty="0" smtClean="0"/>
              <a:t>Double check copied information matches the original source</a:t>
            </a:r>
          </a:p>
          <a:p>
            <a:pPr marL="514350" indent="-514350">
              <a:spcBef>
                <a:spcPts val="300"/>
              </a:spcBef>
              <a:buFont typeface="+mj-lt"/>
              <a:buAutoNum type="arabicPeriod"/>
              <a:defRPr/>
            </a:pPr>
            <a:r>
              <a:rPr lang="en-US" sz="2800" dirty="0" smtClean="0"/>
              <a:t>Always check auto-complete data is correct</a:t>
            </a:r>
          </a:p>
          <a:p>
            <a:pPr marL="514350" indent="-514350">
              <a:spcBef>
                <a:spcPts val="300"/>
              </a:spcBef>
              <a:buFont typeface="+mj-lt"/>
              <a:buAutoNum type="arabicPeriod"/>
              <a:defRPr/>
            </a:pPr>
            <a:r>
              <a:rPr lang="en-US" sz="2800" dirty="0" smtClean="0"/>
              <a:t>Do not skip over fields, unless you are absolutely sure they are unnecessary</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20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20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2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914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Recap - Data Correction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2"/>
          <p:cNvSpPr txBox="1">
            <a:spLocks/>
          </p:cNvSpPr>
          <p:nvPr/>
        </p:nvSpPr>
        <p:spPr>
          <a:xfrm>
            <a:off x="457200" y="2286000"/>
            <a:ext cx="8229600" cy="3505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609600" y="1676400"/>
            <a:ext cx="8229600" cy="3505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Data should not be corrected outside of the source system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 record should only be corrected once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GB" sz="2800" dirty="0" smtClean="0"/>
              <a:t>Continuous correction rather than periodic correction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Do root cause investigations where appropriate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1"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Questionnaire Time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pic>
        <p:nvPicPr>
          <p:cNvPr id="6" name="Picture 5"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Basic DQ Induction -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ntent Placeholder 2"/>
          <p:cNvSpPr txBox="1">
            <a:spLocks/>
          </p:cNvSpPr>
          <p:nvPr/>
        </p:nvSpPr>
        <p:spPr>
          <a:xfrm>
            <a:off x="457200" y="2286000"/>
            <a:ext cx="8229600" cy="3505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 err is human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3200" dirty="0" smtClean="0"/>
              <a:t>Nobody expects you to be perfect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Be open and willing to learn from your mistakes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Basic DQ Induction -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ntent Placeholder 2"/>
          <p:cNvSpPr txBox="1">
            <a:spLocks/>
          </p:cNvSpPr>
          <p:nvPr/>
        </p:nvSpPr>
        <p:spPr>
          <a:xfrm>
            <a:off x="381000" y="2209800"/>
            <a:ext cx="8229600" cy="3505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Decisions that affect your work are made using the data you collect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By learning and thinking about the</a:t>
            </a:r>
            <a:r>
              <a:rPr kumimoji="0" lang="en-GB" sz="3200" b="0" i="0" u="none" strike="noStrike" kern="1200" cap="none" spc="0" normalizeH="0" noProof="0" dirty="0" smtClean="0">
                <a:ln>
                  <a:noFill/>
                </a:ln>
                <a:solidFill>
                  <a:schemeClr val="tx1"/>
                </a:solidFill>
                <a:effectLst/>
                <a:uLnTx/>
                <a:uFillTx/>
                <a:latin typeface="+mn-lt"/>
                <a:ea typeface="+mn-ea"/>
                <a:cs typeface="+mn-cs"/>
              </a:rPr>
              <a:t> following principles, you will stand a greater chance of catching your errors before they become more costly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3"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8" name="Timeliness" descr="DQ Characteristic - Accuracy.png"/>
          <p:cNvPicPr>
            <a:picLocks noChangeAspect="1"/>
          </p:cNvPicPr>
          <p:nvPr/>
        </p:nvPicPr>
        <p:blipFill>
          <a:blip r:embed="rId3" cstate="print"/>
          <a:stretch>
            <a:fillRect/>
          </a:stretch>
        </p:blipFill>
        <p:spPr>
          <a:xfrm>
            <a:off x="4849693" y="2159889"/>
            <a:ext cx="730159" cy="1007740"/>
          </a:xfrm>
          <a:prstGeom prst="rect">
            <a:avLst/>
          </a:prstGeom>
        </p:spPr>
      </p:pic>
      <p:pic>
        <p:nvPicPr>
          <p:cNvPr id="19" name="Completeness" descr="DQ Characteristic - Completeness.png"/>
          <p:cNvPicPr>
            <a:picLocks noChangeAspect="1"/>
          </p:cNvPicPr>
          <p:nvPr/>
        </p:nvPicPr>
        <p:blipFill>
          <a:blip r:embed="rId4" cstate="print"/>
          <a:stretch>
            <a:fillRect/>
          </a:stretch>
        </p:blipFill>
        <p:spPr>
          <a:xfrm>
            <a:off x="1447800" y="2133600"/>
            <a:ext cx="888889" cy="1060318"/>
          </a:xfrm>
          <a:prstGeom prst="rect">
            <a:avLst/>
          </a:prstGeom>
        </p:spPr>
      </p:pic>
      <p:pic>
        <p:nvPicPr>
          <p:cNvPr id="20" name="Relevance" descr="DQ Characteristic - Relevance.png"/>
          <p:cNvPicPr>
            <a:picLocks noChangeAspect="1"/>
          </p:cNvPicPr>
          <p:nvPr/>
        </p:nvPicPr>
        <p:blipFill>
          <a:blip r:embed="rId5" cstate="print"/>
          <a:stretch>
            <a:fillRect/>
          </a:stretch>
        </p:blipFill>
        <p:spPr>
          <a:xfrm>
            <a:off x="5906081" y="2133600"/>
            <a:ext cx="825397" cy="1060318"/>
          </a:xfrm>
          <a:prstGeom prst="rect">
            <a:avLst/>
          </a:prstGeom>
        </p:spPr>
      </p:pic>
      <p:pic>
        <p:nvPicPr>
          <p:cNvPr id="21" name="Reliability" descr="DQ Characteristic - Reliabilty.png"/>
          <p:cNvPicPr>
            <a:picLocks noChangeAspect="1"/>
          </p:cNvPicPr>
          <p:nvPr/>
        </p:nvPicPr>
        <p:blipFill>
          <a:blip r:embed="rId6" cstate="print"/>
          <a:stretch>
            <a:fillRect/>
          </a:stretch>
        </p:blipFill>
        <p:spPr>
          <a:xfrm>
            <a:off x="7066314" y="2133600"/>
            <a:ext cx="673016" cy="1060318"/>
          </a:xfrm>
          <a:prstGeom prst="rect">
            <a:avLst/>
          </a:prstGeom>
        </p:spPr>
      </p:pic>
      <p:pic>
        <p:nvPicPr>
          <p:cNvPr id="22" name="Accuracy" descr="DQ Characteristic - Timeliness.png"/>
          <p:cNvPicPr>
            <a:picLocks noChangeAspect="1"/>
          </p:cNvPicPr>
          <p:nvPr/>
        </p:nvPicPr>
        <p:blipFill>
          <a:blip r:embed="rId7" cstate="print"/>
          <a:stretch>
            <a:fillRect/>
          </a:stretch>
        </p:blipFill>
        <p:spPr>
          <a:xfrm>
            <a:off x="3788289" y="2133600"/>
            <a:ext cx="730159" cy="1060318"/>
          </a:xfrm>
          <a:prstGeom prst="rect">
            <a:avLst/>
          </a:prstGeom>
        </p:spPr>
      </p:pic>
      <p:pic>
        <p:nvPicPr>
          <p:cNvPr id="23" name="Validity" descr="DQ Characteristic - Validity.png"/>
          <p:cNvPicPr>
            <a:picLocks noChangeAspect="1"/>
          </p:cNvPicPr>
          <p:nvPr/>
        </p:nvPicPr>
        <p:blipFill>
          <a:blip r:embed="rId8" cstate="print"/>
          <a:stretch>
            <a:fillRect/>
          </a:stretch>
        </p:blipFill>
        <p:spPr>
          <a:xfrm>
            <a:off x="2641122" y="2133600"/>
            <a:ext cx="831746" cy="1060318"/>
          </a:xfrm>
          <a:prstGeom prst="rect">
            <a:avLst/>
          </a:prstGeom>
        </p:spPr>
      </p:pic>
      <p:pic>
        <p:nvPicPr>
          <p:cNvPr id="13" name="Picture 12" descr="Perspicacity Logo (transparent).png"/>
          <p:cNvPicPr>
            <a:picLocks noChangeAspect="1"/>
          </p:cNvPicPr>
          <p:nvPr/>
        </p:nvPicPr>
        <p:blipFill>
          <a:blip r:embed="rId9"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20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9" name="Completeness" descr="DQ Characteristic - Completeness.png"/>
          <p:cNvPicPr>
            <a:picLocks noChangeAspect="1"/>
          </p:cNvPicPr>
          <p:nvPr/>
        </p:nvPicPr>
        <p:blipFill>
          <a:blip r:embed="rId3" cstate="print"/>
          <a:stretch>
            <a:fillRect/>
          </a:stretch>
        </p:blipFill>
        <p:spPr>
          <a:xfrm>
            <a:off x="1447800" y="2133600"/>
            <a:ext cx="888889" cy="1060318"/>
          </a:xfrm>
          <a:prstGeom prst="rect">
            <a:avLst/>
          </a:prstGeom>
        </p:spPr>
      </p:pic>
      <p:sp>
        <p:nvSpPr>
          <p:cNvPr id="29" name="Completeness Description"/>
          <p:cNvSpPr txBox="1">
            <a:spLocks/>
          </p:cNvSpPr>
          <p:nvPr/>
        </p:nvSpPr>
        <p:spPr>
          <a:xfrm>
            <a:off x="457200" y="3429000"/>
            <a:ext cx="8229600" cy="2362200"/>
          </a:xfrm>
          <a:prstGeom prst="rect">
            <a:avLst/>
          </a:prstGeom>
        </p:spPr>
        <p:txBody>
          <a:bodyPr/>
          <a:lstStyle/>
          <a:p>
            <a:pPr marL="342900" lvl="0" indent="-342900">
              <a:spcBef>
                <a:spcPct val="20000"/>
              </a:spcBef>
              <a:buFont typeface="Arial" pitchFamily="34" charset="0"/>
              <a:buChar char="•"/>
            </a:pPr>
            <a:r>
              <a:rPr lang="en-US" sz="2800" dirty="0" smtClean="0"/>
              <a:t>Ensuring a record isn't missing </a:t>
            </a:r>
          </a:p>
          <a:p>
            <a:pPr marL="342900" lvl="0" indent="-342900">
              <a:spcBef>
                <a:spcPct val="20000"/>
              </a:spcBef>
              <a:buFont typeface="Arial" pitchFamily="34" charset="0"/>
              <a:buChar char="•"/>
            </a:pPr>
            <a:r>
              <a:rPr lang="en-US" sz="2800" dirty="0" smtClean="0"/>
              <a:t>Ensuring a record isn’t partially incomplete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29"/>
                                        </p:tgtEl>
                                        <p:attrNameLst>
                                          <p:attrName>ppt_w</p:attrName>
                                        </p:attrNameLst>
                                      </p:cBhvr>
                                      <p:tavLst>
                                        <p:tav tm="0">
                                          <p:val>
                                            <p:strVal val="ppt_w"/>
                                          </p:val>
                                        </p:tav>
                                        <p:tav tm="100000">
                                          <p:val>
                                            <p:fltVal val="0"/>
                                          </p:val>
                                        </p:tav>
                                      </p:tavLst>
                                    </p:anim>
                                    <p:anim calcmode="lin" valueType="num">
                                      <p:cBhvr>
                                        <p:cTn id="14" dur="500"/>
                                        <p:tgtEl>
                                          <p:spTgt spid="29"/>
                                        </p:tgtEl>
                                        <p:attrNameLst>
                                          <p:attrName>ppt_h</p:attrName>
                                        </p:attrNameLst>
                                      </p:cBhvr>
                                      <p:tavLst>
                                        <p:tav tm="0">
                                          <p:val>
                                            <p:strVal val="ppt_h"/>
                                          </p:val>
                                        </p:tav>
                                        <p:tav tm="100000">
                                          <p:val>
                                            <p:fltVal val="0"/>
                                          </p:val>
                                        </p:tav>
                                      </p:tavLst>
                                    </p:anim>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mpleteness Examples"/>
          <p:cNvSpPr txBox="1">
            <a:spLocks/>
          </p:cNvSpPr>
          <p:nvPr/>
        </p:nvSpPr>
        <p:spPr>
          <a:xfrm>
            <a:off x="457200" y="3429000"/>
            <a:ext cx="8229600" cy="2362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Incomplete records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(e.g. PRF missing an incident number)</a:t>
            </a:r>
            <a:endParaRPr kumimoji="0" lang="en-GB" sz="3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342900" lvl="0" indent="-342900">
              <a:spcBef>
                <a:spcPct val="20000"/>
              </a:spcBef>
              <a:buFont typeface="Arial" pitchFamily="34" charset="0"/>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Missing records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lang="en-GB" dirty="0" smtClean="0">
                <a:solidFill>
                  <a:schemeClr val="tx1">
                    <a:lumMod val="50000"/>
                    <a:lumOff val="50000"/>
                  </a:schemeClr>
                </a:solidFill>
              </a:rPr>
              <a:t>(e.g. Incident on CAD but no PRF)</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9" name="Completeness" descr="DQ Characteristic - Completeness.png"/>
          <p:cNvPicPr>
            <a:picLocks noChangeAspect="1"/>
          </p:cNvPicPr>
          <p:nvPr/>
        </p:nvPicPr>
        <p:blipFill>
          <a:blip r:embed="rId3" cstate="print"/>
          <a:stretch>
            <a:fillRect/>
          </a:stretch>
        </p:blipFill>
        <p:spPr>
          <a:xfrm>
            <a:off x="1447800" y="2133600"/>
            <a:ext cx="888889" cy="1060318"/>
          </a:xfrm>
          <a:prstGeom prst="rect">
            <a:avLst/>
          </a:prstGeom>
        </p:spPr>
      </p:pic>
      <p:pic>
        <p:nvPicPr>
          <p:cNvPr id="23" name="Validity" descr="DQ Characteristic - Validity.png"/>
          <p:cNvPicPr>
            <a:picLocks noChangeAspect="1"/>
          </p:cNvPicPr>
          <p:nvPr/>
        </p:nvPicPr>
        <p:blipFill>
          <a:blip r:embed="rId4" cstate="print"/>
          <a:stretch>
            <a:fillRect/>
          </a:stretch>
        </p:blipFill>
        <p:spPr>
          <a:xfrm>
            <a:off x="2641122" y="2133600"/>
            <a:ext cx="831746" cy="1060318"/>
          </a:xfrm>
          <a:prstGeom prst="rect">
            <a:avLst/>
          </a:prstGeom>
        </p:spPr>
      </p:pic>
      <p:pic>
        <p:nvPicPr>
          <p:cNvPr id="10" name="Picture 9" descr="Perspicacity Logo (transparent).png"/>
          <p:cNvPicPr>
            <a:picLocks noChangeAspect="1"/>
          </p:cNvPicPr>
          <p:nvPr/>
        </p:nvPicPr>
        <p:blipFill>
          <a:blip r:embed="rId5"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19"/>
                                        </p:tgtEl>
                                        <p:attrNameLst>
                                          <p:attrName>ppt_w</p:attrName>
                                        </p:attrNameLst>
                                      </p:cBhvr>
                                      <p:tavLst>
                                        <p:tav tm="0">
                                          <p:val>
                                            <p:strVal val="ppt_w"/>
                                          </p:val>
                                        </p:tav>
                                        <p:tav tm="100000">
                                          <p:val>
                                            <p:fltVal val="0"/>
                                          </p:val>
                                        </p:tav>
                                      </p:tavLst>
                                    </p:anim>
                                    <p:anim calcmode="lin" valueType="num">
                                      <p:cBhvr>
                                        <p:cTn id="14" dur="500"/>
                                        <p:tgtEl>
                                          <p:spTgt spid="19"/>
                                        </p:tgtEl>
                                        <p:attrNameLst>
                                          <p:attrName>ppt_h</p:attrName>
                                        </p:attrNameLst>
                                      </p:cBhvr>
                                      <p:tavLst>
                                        <p:tav tm="0">
                                          <p:val>
                                            <p:strVal val="ppt_h"/>
                                          </p:val>
                                        </p:tav>
                                        <p:tav tm="100000">
                                          <p:val>
                                            <p:fltVal val="0"/>
                                          </p:val>
                                        </p:tav>
                                      </p:tavLst>
                                    </p:anim>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53" presetClass="exit" presetSubtype="0" fill="hold" grpId="1" nodeType="withEffect">
                                  <p:stCondLst>
                                    <p:cond delay="0"/>
                                  </p:stCondLst>
                                  <p:childTnLst>
                                    <p:anim calcmode="lin" valueType="num">
                                      <p:cBhvr>
                                        <p:cTn id="18" dur="500"/>
                                        <p:tgtEl>
                                          <p:spTgt spid="15"/>
                                        </p:tgtEl>
                                        <p:attrNameLst>
                                          <p:attrName>ppt_w</p:attrName>
                                        </p:attrNameLst>
                                      </p:cBhvr>
                                      <p:tavLst>
                                        <p:tav tm="0">
                                          <p:val>
                                            <p:strVal val="ppt_w"/>
                                          </p:val>
                                        </p:tav>
                                        <p:tav tm="100000">
                                          <p:val>
                                            <p:fltVal val="0"/>
                                          </p:val>
                                        </p:tav>
                                      </p:tavLst>
                                    </p:anim>
                                    <p:anim calcmode="lin" valueType="num">
                                      <p:cBhvr>
                                        <p:cTn id="19" dur="500"/>
                                        <p:tgtEl>
                                          <p:spTgt spid="15"/>
                                        </p:tgtEl>
                                        <p:attrNameLst>
                                          <p:attrName>ppt_h</p:attrName>
                                        </p:attrNameLst>
                                      </p:cBhvr>
                                      <p:tavLst>
                                        <p:tav tm="0">
                                          <p:val>
                                            <p:strVal val="ppt_h"/>
                                          </p:val>
                                        </p:tav>
                                        <p:tav tm="100000">
                                          <p:val>
                                            <p:fltVal val="0"/>
                                          </p:val>
                                        </p:tav>
                                      </p:tavLst>
                                    </p:anim>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53"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water-decoration.jpg"/>
          <p:cNvPicPr>
            <a:picLocks noChangeAspect="1"/>
          </p:cNvPicPr>
          <p:nvPr/>
        </p:nvPicPr>
        <p:blipFill>
          <a:blip r:embed="rId2" cstate="print"/>
          <a:srcRect b="23215"/>
          <a:stretch>
            <a:fillRect/>
          </a:stretch>
        </p:blipFill>
        <p:spPr>
          <a:xfrm>
            <a:off x="0" y="3581400"/>
            <a:ext cx="9144000" cy="3276600"/>
          </a:xfrm>
          <a:prstGeom prst="rect">
            <a:avLst/>
          </a:prstGeom>
        </p:spPr>
      </p:pic>
      <p:sp>
        <p:nvSpPr>
          <p:cNvPr id="11" name="Title 1"/>
          <p:cNvSpPr>
            <a:spLocks noGrp="1"/>
          </p:cNvSpPr>
          <p:nvPr>
            <p:ph type="ctrTitle" idx="4294967295"/>
          </p:nvPr>
        </p:nvSpPr>
        <p:spPr>
          <a:xfrm>
            <a:off x="737556" y="6561826"/>
            <a:ext cx="4114800" cy="261937"/>
          </a:xfrm>
        </p:spPr>
        <p:txBody>
          <a:bodyPr>
            <a:noAutofit/>
          </a:bodyPr>
          <a:lstStyle/>
          <a:p>
            <a:r>
              <a:rPr lang="en-GB" sz="1400" dirty="0" smtClean="0">
                <a:solidFill>
                  <a:srgbClr val="0070C0"/>
                </a:solidFill>
              </a:rPr>
              <a:t>Data Quality Education &amp; Training - </a:t>
            </a:r>
            <a:r>
              <a:rPr lang="en-GB" sz="1200" dirty="0" smtClean="0">
                <a:solidFill>
                  <a:srgbClr val="0070C0"/>
                </a:solidFill>
              </a:rPr>
              <a:t>Basic DQ Induction</a:t>
            </a:r>
            <a:endParaRPr lang="en-US" sz="1400" dirty="0">
              <a:solidFill>
                <a:srgbClr val="0070C0"/>
              </a:solidFill>
            </a:endParaRPr>
          </a:p>
        </p:txBody>
      </p:sp>
      <p:sp>
        <p:nvSpPr>
          <p:cNvPr id="14" name="Title 1"/>
          <p:cNvSpPr txBox="1">
            <a:spLocks/>
          </p:cNvSpPr>
          <p:nvPr/>
        </p:nvSpPr>
        <p:spPr>
          <a:xfrm>
            <a:off x="457200" y="1295400"/>
            <a:ext cx="822960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6 Characteristics of Data Quality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3" name="Validity" descr="DQ Characteristic - Validity.png"/>
          <p:cNvPicPr>
            <a:picLocks noChangeAspect="1"/>
          </p:cNvPicPr>
          <p:nvPr/>
        </p:nvPicPr>
        <p:blipFill>
          <a:blip r:embed="rId3" cstate="print"/>
          <a:stretch>
            <a:fillRect/>
          </a:stretch>
        </p:blipFill>
        <p:spPr>
          <a:xfrm>
            <a:off x="2641122" y="2133600"/>
            <a:ext cx="831746" cy="1060318"/>
          </a:xfrm>
          <a:prstGeom prst="rect">
            <a:avLst/>
          </a:prstGeom>
        </p:spPr>
      </p:pic>
      <p:sp>
        <p:nvSpPr>
          <p:cNvPr id="30" name="Validity Description"/>
          <p:cNvSpPr txBox="1">
            <a:spLocks/>
          </p:cNvSpPr>
          <p:nvPr/>
        </p:nvSpPr>
        <p:spPr>
          <a:xfrm>
            <a:off x="457200" y="3429000"/>
            <a:ext cx="8229600" cy="2514600"/>
          </a:xfrm>
          <a:prstGeom prst="rect">
            <a:avLst/>
          </a:prstGeom>
        </p:spPr>
        <p:txBody>
          <a:bodyPr/>
          <a:lstStyle/>
          <a:p>
            <a:pPr marL="342900" lvl="0" indent="-342900">
              <a:spcBef>
                <a:spcPct val="20000"/>
              </a:spcBef>
              <a:buFont typeface="Arial" pitchFamily="34" charset="0"/>
              <a:buChar char="•"/>
            </a:pPr>
            <a:r>
              <a:rPr lang="en-US" sz="2800" dirty="0" smtClean="0"/>
              <a:t>Ensuring the way something is recorded reflects the way it was measured</a:t>
            </a:r>
            <a:endParaRPr lang="en-GB" dirty="0" smtClean="0"/>
          </a:p>
        </p:txBody>
      </p:sp>
      <p:pic>
        <p:nvPicPr>
          <p:cNvPr id="9" name="Picture 8" descr="Perspicacity Logo (transparent).png"/>
          <p:cNvPicPr>
            <a:picLocks noChangeAspect="1"/>
          </p:cNvPicPr>
          <p:nvPr/>
        </p:nvPicPr>
        <p:blipFill>
          <a:blip r:embed="rId4" cstate="print">
            <a:lum bright="30000" contrast="-34000"/>
          </a:blip>
          <a:stretch>
            <a:fillRect/>
          </a:stretch>
        </p:blipFill>
        <p:spPr>
          <a:xfrm>
            <a:off x="6324600" y="304800"/>
            <a:ext cx="2684520" cy="52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30"/>
                                        </p:tgtEl>
                                        <p:attrNameLst>
                                          <p:attrName>ppt_w</p:attrName>
                                        </p:attrNameLst>
                                      </p:cBhvr>
                                      <p:tavLst>
                                        <p:tav tm="0">
                                          <p:val>
                                            <p:strVal val="ppt_w"/>
                                          </p:val>
                                        </p:tav>
                                        <p:tav tm="100000">
                                          <p:val>
                                            <p:fltVal val="0"/>
                                          </p:val>
                                        </p:tav>
                                      </p:tavLst>
                                    </p:anim>
                                    <p:anim calcmode="lin" valueType="num">
                                      <p:cBhvr>
                                        <p:cTn id="14" dur="500"/>
                                        <p:tgtEl>
                                          <p:spTgt spid="30"/>
                                        </p:tgtEl>
                                        <p:attrNameLst>
                                          <p:attrName>ppt_h</p:attrName>
                                        </p:attrNameLst>
                                      </p:cBhvr>
                                      <p:tavLst>
                                        <p:tav tm="0">
                                          <p:val>
                                            <p:strVal val="ppt_h"/>
                                          </p:val>
                                        </p:tav>
                                        <p:tav tm="100000">
                                          <p:val>
                                            <p:fltVal val="0"/>
                                          </p:val>
                                        </p:tav>
                                      </p:tavLst>
                                    </p:anim>
                                    <p:animEffect transition="out" filter="fade">
                                      <p:cBhvr>
                                        <p:cTn id="15" dur="500"/>
                                        <p:tgtEl>
                                          <p:spTgt spid="30"/>
                                        </p:tgtEl>
                                      </p:cBhvr>
                                    </p:animEffect>
                                    <p:set>
                                      <p:cBhvr>
                                        <p:cTn id="1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6198</TotalTime>
  <Words>1321</Words>
  <Application>Microsoft Office PowerPoint</Application>
  <PresentationFormat>On-screen Show (4:3)</PresentationFormat>
  <Paragraphs>188</Paragraphs>
  <Slides>36</Slides>
  <Notes>1</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Data Quality Education &amp; Training</vt:lpstr>
      <vt:lpstr>Document License &amp; Control</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lpstr>Data Quality Education &amp; Training - Basic DQ Induction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dc:creator>
  <cp:lastModifiedBy>Windows User</cp:lastModifiedBy>
  <cp:revision>159</cp:revision>
  <dcterms:created xsi:type="dcterms:W3CDTF">2006-08-16T00:00:00Z</dcterms:created>
  <dcterms:modified xsi:type="dcterms:W3CDTF">2019-12-20T14:04:17Z</dcterms:modified>
</cp:coreProperties>
</file>