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000"/>
    <a:srgbClr val="FF9300"/>
    <a:srgbClr val="FF2600"/>
    <a:srgbClr val="0396FF"/>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5965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45DFDFC-BD2D-C753-D44C-828C911D9A2C}"/>
              </a:ext>
            </a:extLst>
          </p:cNvPr>
          <p:cNvSpPr txBox="1"/>
          <p:nvPr userDrawn="1"/>
        </p:nvSpPr>
        <p:spPr>
          <a:xfrm>
            <a:off x="4444073" y="67758"/>
            <a:ext cx="3303853" cy="584775"/>
          </a:xfrm>
          <a:prstGeom prst="rect">
            <a:avLst/>
          </a:prstGeom>
          <a:noFill/>
        </p:spPr>
        <p:txBody>
          <a:bodyPr wrap="none" rtlCol="0">
            <a:spAutoFit/>
          </a:bodyPr>
          <a:lstStyle/>
          <a:p>
            <a:r>
              <a:rPr lang="de-DE" sz="3200" b="1" dirty="0"/>
              <a:t>Homepage Canvas</a:t>
            </a:r>
          </a:p>
        </p:txBody>
      </p:sp>
      <p:sp>
        <p:nvSpPr>
          <p:cNvPr id="3" name="Textfeld 2">
            <a:extLst>
              <a:ext uri="{FF2B5EF4-FFF2-40B4-BE49-F238E27FC236}">
                <a16:creationId xmlns:a16="http://schemas.microsoft.com/office/drawing/2014/main" id="{A1A3BD96-925A-0E92-273D-E9D4EE14B1F7}"/>
              </a:ext>
            </a:extLst>
          </p:cNvPr>
          <p:cNvSpPr txBox="1"/>
          <p:nvPr userDrawn="1"/>
        </p:nvSpPr>
        <p:spPr>
          <a:xfrm>
            <a:off x="1324349" y="6442416"/>
            <a:ext cx="3809284" cy="338554"/>
          </a:xfrm>
          <a:prstGeom prst="rect">
            <a:avLst/>
          </a:prstGeom>
          <a:noFill/>
        </p:spPr>
        <p:txBody>
          <a:bodyPr wrap="square" rtlCol="0">
            <a:spAutoFit/>
          </a:bodyPr>
          <a:lstStyle/>
          <a:p>
            <a:pPr algn="ctr"/>
            <a:r>
              <a:rPr lang="de-DE" sz="1600" b="1" dirty="0">
                <a:solidFill>
                  <a:srgbClr val="0396FF"/>
                </a:solidFill>
              </a:rPr>
              <a:t>Content </a:t>
            </a:r>
            <a:r>
              <a:rPr lang="en-US" sz="1600" b="1" dirty="0">
                <a:solidFill>
                  <a:srgbClr val="0396FF"/>
                </a:solidFill>
              </a:rPr>
              <a:t>Strategy</a:t>
            </a:r>
            <a:r>
              <a:rPr lang="de-DE" sz="1600" b="1" dirty="0"/>
              <a:t> |  </a:t>
            </a:r>
            <a:r>
              <a:rPr lang="de-DE" sz="1600" b="1" dirty="0">
                <a:solidFill>
                  <a:srgbClr val="92D050"/>
                </a:solidFill>
              </a:rPr>
              <a:t>Style</a:t>
            </a:r>
            <a:r>
              <a:rPr lang="de-DE" sz="1600" b="1" dirty="0"/>
              <a:t> | </a:t>
            </a:r>
            <a:r>
              <a:rPr lang="de-DE" sz="1600" b="1" dirty="0">
                <a:solidFill>
                  <a:srgbClr val="FF9300"/>
                </a:solidFill>
              </a:rPr>
              <a:t>Organizational</a:t>
            </a:r>
          </a:p>
        </p:txBody>
      </p:sp>
      <p:sp>
        <p:nvSpPr>
          <p:cNvPr id="4" name="Textfeld 3">
            <a:extLst>
              <a:ext uri="{FF2B5EF4-FFF2-40B4-BE49-F238E27FC236}">
                <a16:creationId xmlns:a16="http://schemas.microsoft.com/office/drawing/2014/main" id="{BB6CA47D-B114-055E-5606-70D4DAE2B10F}"/>
              </a:ext>
            </a:extLst>
          </p:cNvPr>
          <p:cNvSpPr txBox="1"/>
          <p:nvPr userDrawn="1"/>
        </p:nvSpPr>
        <p:spPr>
          <a:xfrm>
            <a:off x="6998208" y="6430384"/>
            <a:ext cx="3986784" cy="338554"/>
          </a:xfrm>
          <a:prstGeom prst="rect">
            <a:avLst/>
          </a:prstGeom>
          <a:noFill/>
        </p:spPr>
        <p:txBody>
          <a:bodyPr wrap="square">
            <a:spAutoFit/>
          </a:bodyPr>
          <a:lstStyle/>
          <a:p>
            <a:pPr algn="ctr"/>
            <a:r>
              <a:rPr lang="de-DE" sz="1600" b="1" dirty="0"/>
              <a:t> (c) 2024 Per Starke - Web Development</a:t>
            </a:r>
          </a:p>
        </p:txBody>
      </p:sp>
      <p:sp>
        <p:nvSpPr>
          <p:cNvPr id="5" name="Abgerundetes Rechteck 4">
            <a:extLst>
              <a:ext uri="{FF2B5EF4-FFF2-40B4-BE49-F238E27FC236}">
                <a16:creationId xmlns:a16="http://schemas.microsoft.com/office/drawing/2014/main" id="{ACDA8DF3-6179-1D2F-8F12-07702E0F92C0}"/>
              </a:ext>
            </a:extLst>
          </p:cNvPr>
          <p:cNvSpPr/>
          <p:nvPr userDrawn="1"/>
        </p:nvSpPr>
        <p:spPr>
          <a:xfrm>
            <a:off x="5447324" y="748291"/>
            <a:ext cx="2494202" cy="2778325"/>
          </a:xfrm>
          <a:prstGeom prst="roundRect">
            <a:avLst>
              <a:gd name="adj" fmla="val 0"/>
            </a:avLst>
          </a:prstGeom>
          <a:solidFill>
            <a:srgbClr val="009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6" name="Abgerundetes Rechteck 5">
            <a:extLst>
              <a:ext uri="{FF2B5EF4-FFF2-40B4-BE49-F238E27FC236}">
                <a16:creationId xmlns:a16="http://schemas.microsoft.com/office/drawing/2014/main" id="{36ADEF8C-E36D-DEC0-CD2C-F4EC36BC072B}"/>
              </a:ext>
            </a:extLst>
          </p:cNvPr>
          <p:cNvSpPr/>
          <p:nvPr userDrawn="1"/>
        </p:nvSpPr>
        <p:spPr>
          <a:xfrm>
            <a:off x="8002484" y="748291"/>
            <a:ext cx="1695106" cy="2778325"/>
          </a:xfrm>
          <a:prstGeom prst="roundRect">
            <a:avLst>
              <a:gd name="adj" fmla="val 0"/>
            </a:avLst>
          </a:prstGeom>
          <a:solidFill>
            <a:srgbClr val="009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7" name="Abgerundetes Rechteck 6">
            <a:extLst>
              <a:ext uri="{FF2B5EF4-FFF2-40B4-BE49-F238E27FC236}">
                <a16:creationId xmlns:a16="http://schemas.microsoft.com/office/drawing/2014/main" id="{4075EE35-6CFF-D1FA-60EE-E229599B0A10}"/>
              </a:ext>
            </a:extLst>
          </p:cNvPr>
          <p:cNvSpPr/>
          <p:nvPr userDrawn="1"/>
        </p:nvSpPr>
        <p:spPr>
          <a:xfrm>
            <a:off x="9758548" y="748291"/>
            <a:ext cx="2052242" cy="2778325"/>
          </a:xfrm>
          <a:prstGeom prst="roundRect">
            <a:avLst>
              <a:gd name="adj" fmla="val 0"/>
            </a:avLst>
          </a:prstGeom>
          <a:solidFill>
            <a:srgbClr val="009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8" name="Abgerundetes Rechteck 7">
            <a:extLst>
              <a:ext uri="{FF2B5EF4-FFF2-40B4-BE49-F238E27FC236}">
                <a16:creationId xmlns:a16="http://schemas.microsoft.com/office/drawing/2014/main" id="{454BD940-47A2-2EED-E28B-97F43C8C6660}"/>
              </a:ext>
            </a:extLst>
          </p:cNvPr>
          <p:cNvSpPr/>
          <p:nvPr userDrawn="1"/>
        </p:nvSpPr>
        <p:spPr>
          <a:xfrm>
            <a:off x="2903369" y="748291"/>
            <a:ext cx="2494202" cy="2778325"/>
          </a:xfrm>
          <a:prstGeom prst="roundRect">
            <a:avLst>
              <a:gd name="adj" fmla="val 0"/>
            </a:avLst>
          </a:prstGeom>
          <a:solidFill>
            <a:srgbClr val="009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400" dirty="0"/>
          </a:p>
        </p:txBody>
      </p:sp>
      <p:sp>
        <p:nvSpPr>
          <p:cNvPr id="9" name="Abgerundetes Rechteck 8">
            <a:extLst>
              <a:ext uri="{FF2B5EF4-FFF2-40B4-BE49-F238E27FC236}">
                <a16:creationId xmlns:a16="http://schemas.microsoft.com/office/drawing/2014/main" id="{69869830-F80B-583E-9FEF-56A24ED79225}"/>
              </a:ext>
            </a:extLst>
          </p:cNvPr>
          <p:cNvSpPr/>
          <p:nvPr userDrawn="1"/>
        </p:nvSpPr>
        <p:spPr>
          <a:xfrm>
            <a:off x="344000" y="748291"/>
            <a:ext cx="2494202" cy="2778325"/>
          </a:xfrm>
          <a:prstGeom prst="roundRect">
            <a:avLst>
              <a:gd name="adj" fmla="val 0"/>
            </a:avLst>
          </a:prstGeom>
          <a:solidFill>
            <a:srgbClr val="009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2000" b="1" dirty="0">
              <a:solidFill>
                <a:schemeClr val="tx1"/>
              </a:solidFill>
            </a:endParaRPr>
          </a:p>
        </p:txBody>
      </p:sp>
      <p:sp>
        <p:nvSpPr>
          <p:cNvPr id="10" name="Abgerundetes Rechteck 9">
            <a:extLst>
              <a:ext uri="{FF2B5EF4-FFF2-40B4-BE49-F238E27FC236}">
                <a16:creationId xmlns:a16="http://schemas.microsoft.com/office/drawing/2014/main" id="{FF4756B0-DAD8-D490-DA3A-83256A7B1921}"/>
              </a:ext>
            </a:extLst>
          </p:cNvPr>
          <p:cNvSpPr/>
          <p:nvPr userDrawn="1"/>
        </p:nvSpPr>
        <p:spPr>
          <a:xfrm>
            <a:off x="344000" y="3573732"/>
            <a:ext cx="2859233" cy="2769707"/>
          </a:xfrm>
          <a:prstGeom prst="roundRect">
            <a:avLst>
              <a:gd name="adj" fmla="val 0"/>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11" name="Abgerundetes Rechteck 10">
            <a:extLst>
              <a:ext uri="{FF2B5EF4-FFF2-40B4-BE49-F238E27FC236}">
                <a16:creationId xmlns:a16="http://schemas.microsoft.com/office/drawing/2014/main" id="{154FB7C4-49D7-9FF6-BC20-0BFD40873BD7}"/>
              </a:ext>
            </a:extLst>
          </p:cNvPr>
          <p:cNvSpPr/>
          <p:nvPr userDrawn="1"/>
        </p:nvSpPr>
        <p:spPr>
          <a:xfrm>
            <a:off x="3265171" y="3582350"/>
            <a:ext cx="2802961" cy="2778325"/>
          </a:xfrm>
          <a:prstGeom prst="roundRect">
            <a:avLst>
              <a:gd name="adj" fmla="val 0"/>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12" name="Abgerundetes Rechteck 11">
            <a:extLst>
              <a:ext uri="{FF2B5EF4-FFF2-40B4-BE49-F238E27FC236}">
                <a16:creationId xmlns:a16="http://schemas.microsoft.com/office/drawing/2014/main" id="{BB510310-71B8-F805-30EE-05F8E230513E}"/>
              </a:ext>
            </a:extLst>
          </p:cNvPr>
          <p:cNvSpPr/>
          <p:nvPr userDrawn="1"/>
        </p:nvSpPr>
        <p:spPr>
          <a:xfrm>
            <a:off x="6141945" y="3582349"/>
            <a:ext cx="2802961" cy="2769707"/>
          </a:xfrm>
          <a:prstGeom prst="roundRect">
            <a:avLst>
              <a:gd name="adj" fmla="val 0"/>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13" name="Abgerundetes Rechteck 12">
            <a:extLst>
              <a:ext uri="{FF2B5EF4-FFF2-40B4-BE49-F238E27FC236}">
                <a16:creationId xmlns:a16="http://schemas.microsoft.com/office/drawing/2014/main" id="{35D72938-3631-CDC4-78F5-4E1B3ED3199E}"/>
              </a:ext>
            </a:extLst>
          </p:cNvPr>
          <p:cNvSpPr/>
          <p:nvPr userDrawn="1"/>
        </p:nvSpPr>
        <p:spPr>
          <a:xfrm>
            <a:off x="9018719" y="3573731"/>
            <a:ext cx="2802961" cy="2778325"/>
          </a:xfrm>
          <a:prstGeom prst="roundRect">
            <a:avLst>
              <a:gd name="adj" fmla="val 0"/>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14" name="Textfeld 13">
            <a:extLst>
              <a:ext uri="{FF2B5EF4-FFF2-40B4-BE49-F238E27FC236}">
                <a16:creationId xmlns:a16="http://schemas.microsoft.com/office/drawing/2014/main" id="{89F5B430-3A98-0ED9-14E5-F6B4321966A9}"/>
              </a:ext>
            </a:extLst>
          </p:cNvPr>
          <p:cNvSpPr txBox="1"/>
          <p:nvPr userDrawn="1"/>
        </p:nvSpPr>
        <p:spPr>
          <a:xfrm>
            <a:off x="2887955" y="748291"/>
            <a:ext cx="2498411" cy="369332"/>
          </a:xfrm>
          <a:prstGeom prst="rect">
            <a:avLst/>
          </a:prstGeom>
          <a:noFill/>
        </p:spPr>
        <p:txBody>
          <a:bodyPr wrap="square" rtlCol="0">
            <a:spAutoFit/>
          </a:bodyPr>
          <a:lstStyle/>
          <a:p>
            <a:pPr algn="ctr"/>
            <a:r>
              <a:rPr lang="de-DE" b="1" u="sng" dirty="0"/>
              <a:t>Target Audience:</a:t>
            </a:r>
          </a:p>
        </p:txBody>
      </p:sp>
      <p:sp>
        <p:nvSpPr>
          <p:cNvPr id="15" name="Textfeld 14">
            <a:extLst>
              <a:ext uri="{FF2B5EF4-FFF2-40B4-BE49-F238E27FC236}">
                <a16:creationId xmlns:a16="http://schemas.microsoft.com/office/drawing/2014/main" id="{2B82AC2E-D039-1FC2-F5C8-69E1A6361021}"/>
              </a:ext>
            </a:extLst>
          </p:cNvPr>
          <p:cNvSpPr txBox="1"/>
          <p:nvPr userDrawn="1"/>
        </p:nvSpPr>
        <p:spPr>
          <a:xfrm>
            <a:off x="5447324" y="755318"/>
            <a:ext cx="2499146" cy="369332"/>
          </a:xfrm>
          <a:prstGeom prst="rect">
            <a:avLst/>
          </a:prstGeom>
          <a:noFill/>
        </p:spPr>
        <p:txBody>
          <a:bodyPr wrap="none" rtlCol="0">
            <a:spAutoFit/>
          </a:bodyPr>
          <a:lstStyle/>
          <a:p>
            <a:pPr algn="ctr"/>
            <a:r>
              <a:rPr lang="de-DE" b="1" u="sng" dirty="0"/>
              <a:t>Customer </a:t>
            </a:r>
            <a:r>
              <a:rPr lang="en-US" b="1" u="sng" dirty="0"/>
              <a:t>Relationships:</a:t>
            </a:r>
          </a:p>
        </p:txBody>
      </p:sp>
      <p:sp>
        <p:nvSpPr>
          <p:cNvPr id="16" name="Textfeld 15">
            <a:extLst>
              <a:ext uri="{FF2B5EF4-FFF2-40B4-BE49-F238E27FC236}">
                <a16:creationId xmlns:a16="http://schemas.microsoft.com/office/drawing/2014/main" id="{727BC5F2-560C-7096-C02E-EDE6D611B0F6}"/>
              </a:ext>
            </a:extLst>
          </p:cNvPr>
          <p:cNvSpPr txBox="1"/>
          <p:nvPr userDrawn="1"/>
        </p:nvSpPr>
        <p:spPr>
          <a:xfrm>
            <a:off x="340461" y="755318"/>
            <a:ext cx="2498411" cy="369332"/>
          </a:xfrm>
          <a:prstGeom prst="rect">
            <a:avLst/>
          </a:prstGeom>
          <a:noFill/>
        </p:spPr>
        <p:txBody>
          <a:bodyPr wrap="square" rtlCol="0">
            <a:spAutoFit/>
          </a:bodyPr>
          <a:lstStyle/>
          <a:p>
            <a:pPr algn="ctr"/>
            <a:r>
              <a:rPr lang="de-DE" b="1" u="sng" dirty="0"/>
              <a:t>Goal:</a:t>
            </a:r>
          </a:p>
        </p:txBody>
      </p:sp>
      <p:sp>
        <p:nvSpPr>
          <p:cNvPr id="17" name="Textfeld 16">
            <a:extLst>
              <a:ext uri="{FF2B5EF4-FFF2-40B4-BE49-F238E27FC236}">
                <a16:creationId xmlns:a16="http://schemas.microsoft.com/office/drawing/2014/main" id="{E194973A-52E1-EEC4-2EDA-D744E8951800}"/>
              </a:ext>
            </a:extLst>
          </p:cNvPr>
          <p:cNvSpPr txBox="1"/>
          <p:nvPr userDrawn="1"/>
        </p:nvSpPr>
        <p:spPr>
          <a:xfrm>
            <a:off x="8002484" y="757939"/>
            <a:ext cx="1695106" cy="646331"/>
          </a:xfrm>
          <a:prstGeom prst="rect">
            <a:avLst/>
          </a:prstGeom>
          <a:noFill/>
        </p:spPr>
        <p:txBody>
          <a:bodyPr wrap="square" rtlCol="0">
            <a:spAutoFit/>
          </a:bodyPr>
          <a:lstStyle/>
          <a:p>
            <a:pPr algn="ctr"/>
            <a:r>
              <a:rPr lang="de-DE" b="1" u="sng" dirty="0"/>
              <a:t>Multi- / </a:t>
            </a:r>
          </a:p>
          <a:p>
            <a:pPr algn="ctr"/>
            <a:r>
              <a:rPr lang="de-DE" b="1" u="sng" dirty="0"/>
              <a:t>Single-Page</a:t>
            </a:r>
            <a:endParaRPr lang="en-US" b="1" u="sng" dirty="0"/>
          </a:p>
        </p:txBody>
      </p:sp>
      <p:sp>
        <p:nvSpPr>
          <p:cNvPr id="18" name="Textfeld 17">
            <a:extLst>
              <a:ext uri="{FF2B5EF4-FFF2-40B4-BE49-F238E27FC236}">
                <a16:creationId xmlns:a16="http://schemas.microsoft.com/office/drawing/2014/main" id="{74C52790-4D93-B8B6-3441-8AB69F6BF303}"/>
              </a:ext>
            </a:extLst>
          </p:cNvPr>
          <p:cNvSpPr txBox="1"/>
          <p:nvPr userDrawn="1"/>
        </p:nvSpPr>
        <p:spPr>
          <a:xfrm>
            <a:off x="9753603" y="760916"/>
            <a:ext cx="2034173" cy="646331"/>
          </a:xfrm>
          <a:prstGeom prst="rect">
            <a:avLst/>
          </a:prstGeom>
          <a:noFill/>
        </p:spPr>
        <p:txBody>
          <a:bodyPr wrap="square" rtlCol="0">
            <a:spAutoFit/>
          </a:bodyPr>
          <a:lstStyle/>
          <a:p>
            <a:pPr algn="ctr"/>
            <a:r>
              <a:rPr lang="de-DE" b="1" u="sng" dirty="0"/>
              <a:t>Subpages / Sections</a:t>
            </a:r>
            <a:endParaRPr lang="en-US" b="1" u="sng" dirty="0"/>
          </a:p>
        </p:txBody>
      </p:sp>
      <p:sp>
        <p:nvSpPr>
          <p:cNvPr id="19" name="Textfeld 18">
            <a:extLst>
              <a:ext uri="{FF2B5EF4-FFF2-40B4-BE49-F238E27FC236}">
                <a16:creationId xmlns:a16="http://schemas.microsoft.com/office/drawing/2014/main" id="{6389CC37-477E-53CE-46FC-B61B1614C2A4}"/>
              </a:ext>
            </a:extLst>
          </p:cNvPr>
          <p:cNvSpPr txBox="1"/>
          <p:nvPr userDrawn="1"/>
        </p:nvSpPr>
        <p:spPr>
          <a:xfrm>
            <a:off x="340461" y="3591265"/>
            <a:ext cx="2862772" cy="369332"/>
          </a:xfrm>
          <a:prstGeom prst="rect">
            <a:avLst/>
          </a:prstGeom>
          <a:noFill/>
        </p:spPr>
        <p:txBody>
          <a:bodyPr wrap="square" rtlCol="0">
            <a:spAutoFit/>
          </a:bodyPr>
          <a:lstStyle/>
          <a:p>
            <a:pPr algn="ctr"/>
            <a:r>
              <a:rPr lang="de-DE" b="1" u="sng" dirty="0"/>
              <a:t>General Design Preferences:</a:t>
            </a:r>
            <a:endParaRPr lang="en-US" b="1" u="sng" dirty="0"/>
          </a:p>
        </p:txBody>
      </p:sp>
      <p:sp>
        <p:nvSpPr>
          <p:cNvPr id="20" name="Textfeld 19">
            <a:extLst>
              <a:ext uri="{FF2B5EF4-FFF2-40B4-BE49-F238E27FC236}">
                <a16:creationId xmlns:a16="http://schemas.microsoft.com/office/drawing/2014/main" id="{64E355A7-8B59-A447-C800-F036B21E80CA}"/>
              </a:ext>
            </a:extLst>
          </p:cNvPr>
          <p:cNvSpPr txBox="1"/>
          <p:nvPr userDrawn="1"/>
        </p:nvSpPr>
        <p:spPr>
          <a:xfrm>
            <a:off x="3223341" y="3591265"/>
            <a:ext cx="2862772" cy="369332"/>
          </a:xfrm>
          <a:prstGeom prst="rect">
            <a:avLst/>
          </a:prstGeom>
          <a:noFill/>
        </p:spPr>
        <p:txBody>
          <a:bodyPr wrap="square" rtlCol="0">
            <a:spAutoFit/>
          </a:bodyPr>
          <a:lstStyle/>
          <a:p>
            <a:pPr algn="ctr"/>
            <a:r>
              <a:rPr lang="de-DE" b="1" u="sng" dirty="0"/>
              <a:t>Color Scheme &amp; Branding:</a:t>
            </a:r>
            <a:endParaRPr lang="en-US" b="1" u="sng" dirty="0"/>
          </a:p>
        </p:txBody>
      </p:sp>
      <p:sp>
        <p:nvSpPr>
          <p:cNvPr id="21" name="Textfeld 20">
            <a:extLst>
              <a:ext uri="{FF2B5EF4-FFF2-40B4-BE49-F238E27FC236}">
                <a16:creationId xmlns:a16="http://schemas.microsoft.com/office/drawing/2014/main" id="{A9A7699D-7C7C-E597-8684-3138FD8C2E9F}"/>
              </a:ext>
            </a:extLst>
          </p:cNvPr>
          <p:cNvSpPr txBox="1"/>
          <p:nvPr userDrawn="1"/>
        </p:nvSpPr>
        <p:spPr>
          <a:xfrm>
            <a:off x="6130309" y="3587846"/>
            <a:ext cx="2862772" cy="369332"/>
          </a:xfrm>
          <a:prstGeom prst="rect">
            <a:avLst/>
          </a:prstGeom>
          <a:noFill/>
        </p:spPr>
        <p:txBody>
          <a:bodyPr wrap="square" rtlCol="0">
            <a:spAutoFit/>
          </a:bodyPr>
          <a:lstStyle/>
          <a:p>
            <a:pPr algn="ctr"/>
            <a:r>
              <a:rPr lang="de-DE" b="1" u="sng" dirty="0"/>
              <a:t>Imagery &amp; Visual Elements</a:t>
            </a:r>
            <a:endParaRPr lang="en-US" b="1" u="sng" dirty="0"/>
          </a:p>
        </p:txBody>
      </p:sp>
      <p:sp>
        <p:nvSpPr>
          <p:cNvPr id="22" name="Textfeld 21">
            <a:extLst>
              <a:ext uri="{FF2B5EF4-FFF2-40B4-BE49-F238E27FC236}">
                <a16:creationId xmlns:a16="http://schemas.microsoft.com/office/drawing/2014/main" id="{FC1EC337-CC07-EEE4-D5D5-5B6B3DF9D988}"/>
              </a:ext>
            </a:extLst>
          </p:cNvPr>
          <p:cNvSpPr txBox="1"/>
          <p:nvPr userDrawn="1"/>
        </p:nvSpPr>
        <p:spPr>
          <a:xfrm>
            <a:off x="8979090" y="3575139"/>
            <a:ext cx="2862772" cy="369332"/>
          </a:xfrm>
          <a:prstGeom prst="rect">
            <a:avLst/>
          </a:prstGeom>
          <a:noFill/>
        </p:spPr>
        <p:txBody>
          <a:bodyPr wrap="square" rtlCol="0">
            <a:spAutoFit/>
          </a:bodyPr>
          <a:lstStyle/>
          <a:p>
            <a:pPr algn="ctr"/>
            <a:r>
              <a:rPr lang="de-DE" b="1" u="sng" dirty="0"/>
              <a:t>Deadline &amp; Budget</a:t>
            </a:r>
            <a:endParaRPr lang="en-US" b="1" u="sng" dirty="0"/>
          </a:p>
        </p:txBody>
      </p:sp>
    </p:spTree>
    <p:extLst>
      <p:ext uri="{BB962C8B-B14F-4D97-AF65-F5344CB8AC3E}">
        <p14:creationId xmlns:p14="http://schemas.microsoft.com/office/powerpoint/2010/main" val="360724655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213F23AD-A81E-D42B-AE02-E0FA99F5BE4D}"/>
              </a:ext>
            </a:extLst>
          </p:cNvPr>
          <p:cNvSpPr/>
          <p:nvPr/>
        </p:nvSpPr>
        <p:spPr>
          <a:xfrm>
            <a:off x="425571" y="1104182"/>
            <a:ext cx="2346384" cy="236507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Build a professional online presence to showcase my </a:t>
            </a:r>
          </a:p>
          <a:p>
            <a:pPr algn="ctr"/>
            <a:r>
              <a:rPr lang="en-US" sz="1400" dirty="0">
                <a:solidFill>
                  <a:schemeClr val="tx1"/>
                </a:solidFill>
              </a:rPr>
              <a:t>web development services and attract clients. The main goal is to present my expertise, references and contact information clearly.</a:t>
            </a:r>
          </a:p>
        </p:txBody>
      </p:sp>
      <p:sp>
        <p:nvSpPr>
          <p:cNvPr id="25" name="Rechteck 24">
            <a:extLst>
              <a:ext uri="{FF2B5EF4-FFF2-40B4-BE49-F238E27FC236}">
                <a16:creationId xmlns:a16="http://schemas.microsoft.com/office/drawing/2014/main" id="{97C0B709-3EC7-DAD4-DFA9-42AAD08CA4A8}"/>
              </a:ext>
            </a:extLst>
          </p:cNvPr>
          <p:cNvSpPr/>
          <p:nvPr/>
        </p:nvSpPr>
        <p:spPr>
          <a:xfrm>
            <a:off x="2976292" y="1104182"/>
            <a:ext cx="2346384" cy="236507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Small to medium-sized companies and individuals looking for customized, efficient web solutions. The target group values clear communication and individual service. They need high quality websites for lower costs than big web agencies offer.</a:t>
            </a:r>
          </a:p>
        </p:txBody>
      </p:sp>
      <p:sp>
        <p:nvSpPr>
          <p:cNvPr id="26" name="Rechteck 25">
            <a:extLst>
              <a:ext uri="{FF2B5EF4-FFF2-40B4-BE49-F238E27FC236}">
                <a16:creationId xmlns:a16="http://schemas.microsoft.com/office/drawing/2014/main" id="{97EB677F-001D-7691-8C49-F885435A5E94}"/>
              </a:ext>
            </a:extLst>
          </p:cNvPr>
          <p:cNvSpPr/>
          <p:nvPr/>
        </p:nvSpPr>
        <p:spPr>
          <a:xfrm>
            <a:off x="5527013" y="1104182"/>
            <a:ext cx="2346384" cy="236507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Customers will expect close and fast communication.</a:t>
            </a:r>
          </a:p>
          <a:p>
            <a:pPr algn="ctr"/>
            <a:r>
              <a:rPr lang="en-US" sz="1400" dirty="0">
                <a:solidFill>
                  <a:schemeClr val="tx1"/>
                </a:solidFill>
              </a:rPr>
              <a:t>On the website, I want to provide simple links to email and Instagram. After initial contacting, we can switch to WhatsApp if clients want that, but that does not need to be communicated on the website.</a:t>
            </a:r>
          </a:p>
        </p:txBody>
      </p:sp>
      <p:sp>
        <p:nvSpPr>
          <p:cNvPr id="27" name="Rechteck 26">
            <a:extLst>
              <a:ext uri="{FF2B5EF4-FFF2-40B4-BE49-F238E27FC236}">
                <a16:creationId xmlns:a16="http://schemas.microsoft.com/office/drawing/2014/main" id="{513D96E0-4F43-71DB-3BE2-FF6C517EABC8}"/>
              </a:ext>
            </a:extLst>
          </p:cNvPr>
          <p:cNvSpPr/>
          <p:nvPr/>
        </p:nvSpPr>
        <p:spPr>
          <a:xfrm>
            <a:off x="8043745" y="1393903"/>
            <a:ext cx="1605777" cy="207535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Multi-Page, as relatively high amount of content needs to be displayed.</a:t>
            </a:r>
          </a:p>
        </p:txBody>
      </p:sp>
      <p:sp>
        <p:nvSpPr>
          <p:cNvPr id="28" name="Rechteck 27">
            <a:extLst>
              <a:ext uri="{FF2B5EF4-FFF2-40B4-BE49-F238E27FC236}">
                <a16:creationId xmlns:a16="http://schemas.microsoft.com/office/drawing/2014/main" id="{A73BA8FD-83AE-0DC3-91DB-D4CDAFD18745}"/>
              </a:ext>
            </a:extLst>
          </p:cNvPr>
          <p:cNvSpPr/>
          <p:nvPr/>
        </p:nvSpPr>
        <p:spPr>
          <a:xfrm>
            <a:off x="9791577" y="1394866"/>
            <a:ext cx="1974852" cy="207535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Visible in nav:</a:t>
            </a:r>
          </a:p>
          <a:p>
            <a:pPr algn="ctr"/>
            <a:r>
              <a:rPr lang="en-US" sz="1400" dirty="0">
                <a:solidFill>
                  <a:schemeClr val="tx1"/>
                </a:solidFill>
              </a:rPr>
              <a:t>Home, About Me, References, Services, Blog-posts, Canvas, Contact</a:t>
            </a:r>
          </a:p>
          <a:p>
            <a:pPr algn="ctr"/>
            <a:endParaRPr lang="en-US" sz="1400" dirty="0">
              <a:solidFill>
                <a:schemeClr val="tx1"/>
              </a:solidFill>
            </a:endParaRPr>
          </a:p>
          <a:p>
            <a:pPr algn="ctr"/>
            <a:r>
              <a:rPr lang="en-US" sz="1400" dirty="0">
                <a:solidFill>
                  <a:schemeClr val="tx1"/>
                </a:solidFill>
              </a:rPr>
              <a:t>Reachable indirectly: Example images, Canvas examples</a:t>
            </a:r>
          </a:p>
        </p:txBody>
      </p:sp>
      <p:sp>
        <p:nvSpPr>
          <p:cNvPr id="29" name="Rechteck 28">
            <a:extLst>
              <a:ext uri="{FF2B5EF4-FFF2-40B4-BE49-F238E27FC236}">
                <a16:creationId xmlns:a16="http://schemas.microsoft.com/office/drawing/2014/main" id="{09AB478A-F54D-060C-90A5-430946BFC55B}"/>
              </a:ext>
            </a:extLst>
          </p:cNvPr>
          <p:cNvSpPr/>
          <p:nvPr/>
        </p:nvSpPr>
        <p:spPr>
          <a:xfrm>
            <a:off x="425571" y="3938582"/>
            <a:ext cx="2678576" cy="236507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 clean, modern design with a focus on user-friendliness. Clear structure, easy navigation, and a professional look that builds trust.</a:t>
            </a:r>
          </a:p>
        </p:txBody>
      </p:sp>
      <p:sp>
        <p:nvSpPr>
          <p:cNvPr id="30" name="Rechteck 29">
            <a:extLst>
              <a:ext uri="{FF2B5EF4-FFF2-40B4-BE49-F238E27FC236}">
                <a16:creationId xmlns:a16="http://schemas.microsoft.com/office/drawing/2014/main" id="{B74411A2-7D70-642C-B62F-D557CE96FD39}"/>
              </a:ext>
            </a:extLst>
          </p:cNvPr>
          <p:cNvSpPr/>
          <p:nvPr/>
        </p:nvSpPr>
        <p:spPr>
          <a:xfrm>
            <a:off x="3328791" y="3938582"/>
            <a:ext cx="2678576" cy="236507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 have a clean logo that uses the blue color #00adb5 and the font Archivo-Black. The website should have a dark look, with this or similar shades of blue as an accent color and a font that goes well with the logo font.</a:t>
            </a:r>
          </a:p>
        </p:txBody>
      </p:sp>
      <p:sp>
        <p:nvSpPr>
          <p:cNvPr id="31" name="Rechteck 30">
            <a:extLst>
              <a:ext uri="{FF2B5EF4-FFF2-40B4-BE49-F238E27FC236}">
                <a16:creationId xmlns:a16="http://schemas.microsoft.com/office/drawing/2014/main" id="{AD24F7D6-2B86-98CF-1907-1332FBF18895}"/>
              </a:ext>
            </a:extLst>
          </p:cNvPr>
          <p:cNvSpPr/>
          <p:nvPr/>
        </p:nvSpPr>
        <p:spPr>
          <a:xfrm>
            <a:off x="6218135" y="3938582"/>
            <a:ext cx="2678576" cy="236507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 have professionally taken photos which should be used. Use of icons to improve the user experience and to quickly understand the services offered. </a:t>
            </a:r>
          </a:p>
        </p:txBody>
      </p:sp>
      <p:sp>
        <p:nvSpPr>
          <p:cNvPr id="32" name="Rechteck 31">
            <a:extLst>
              <a:ext uri="{FF2B5EF4-FFF2-40B4-BE49-F238E27FC236}">
                <a16:creationId xmlns:a16="http://schemas.microsoft.com/office/drawing/2014/main" id="{5559FD20-47C1-DCAD-7732-A5E90D40D8B6}"/>
              </a:ext>
            </a:extLst>
          </p:cNvPr>
          <p:cNvSpPr/>
          <p:nvPr/>
        </p:nvSpPr>
        <p:spPr>
          <a:xfrm>
            <a:off x="9087853" y="3938582"/>
            <a:ext cx="2678576" cy="2365076"/>
          </a:xfrm>
          <a:prstGeom prst="rect">
            <a:avLst/>
          </a:prstGeom>
          <a:solidFill>
            <a:srgbClr val="FFFFFF">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There is no rush for completion, but no longer than 3 months please. Medium budget, I don't want to invest more than 600€ for the website. Focused on high quality content and design, without excess extras.</a:t>
            </a:r>
          </a:p>
        </p:txBody>
      </p:sp>
      <p:sp>
        <p:nvSpPr>
          <p:cNvPr id="3" name="Rechteck 2">
            <a:extLst>
              <a:ext uri="{FF2B5EF4-FFF2-40B4-BE49-F238E27FC236}">
                <a16:creationId xmlns:a16="http://schemas.microsoft.com/office/drawing/2014/main" id="{3E9811B1-C3D7-D211-7959-080328B131BE}"/>
              </a:ext>
            </a:extLst>
          </p:cNvPr>
          <p:cNvSpPr/>
          <p:nvPr/>
        </p:nvSpPr>
        <p:spPr>
          <a:xfrm>
            <a:off x="8505919" y="94593"/>
            <a:ext cx="3260510" cy="5570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t>Project:</a:t>
            </a:r>
            <a:r>
              <a:rPr lang="en-US" dirty="0"/>
              <a:t> Per Starke Web Dev Site</a:t>
            </a:r>
          </a:p>
        </p:txBody>
      </p:sp>
    </p:spTree>
    <p:extLst>
      <p:ext uri="{BB962C8B-B14F-4D97-AF65-F5344CB8AC3E}">
        <p14:creationId xmlns:p14="http://schemas.microsoft.com/office/powerpoint/2010/main" val="152273599"/>
      </p:ext>
    </p:extLst>
  </p:cSld>
  <p:clrMapOvr>
    <a:masterClrMapping/>
  </p:clrMapOvr>
</p:sld>
</file>

<file path=ppt/theme/theme1.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304</Words>
  <Application>Microsoft Macintosh PowerPoint</Application>
  <PresentationFormat>Breitbild</PresentationFormat>
  <Paragraphs>15</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Benutzerdefiniertes Design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Per Starke</dc:creator>
  <cp:lastModifiedBy>Per Starke</cp:lastModifiedBy>
  <cp:revision>15</cp:revision>
  <cp:lastPrinted>2024-02-01T23:21:00Z</cp:lastPrinted>
  <dcterms:created xsi:type="dcterms:W3CDTF">2024-01-29T07:14:52Z</dcterms:created>
  <dcterms:modified xsi:type="dcterms:W3CDTF">2024-02-01T23:21:03Z</dcterms:modified>
</cp:coreProperties>
</file>